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6" autoAdjust="0"/>
  </p:normalViewPr>
  <p:slideViewPr>
    <p:cSldViewPr>
      <p:cViewPr varScale="1">
        <p:scale>
          <a:sx n="76" d="100"/>
          <a:sy n="76" d="100"/>
        </p:scale>
        <p:origin x="-1421" y="-77"/>
      </p:cViewPr>
      <p:guideLst>
        <p:guide orient="horz" pos="2160"/>
        <p:guide pos="2880"/>
      </p:guideLst>
    </p:cSldViewPr>
  </p:slideViewPr>
  <p:outlineViewPr>
    <p:cViewPr varScale="1">
      <p:scale>
        <a:sx n="170" d="200"/>
        <a:sy n="170" d="200"/>
      </p:scale>
      <p:origin x="120" y="9241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E96D8C6B-C8E9-4DDE-A7B6-0F11CF220FFF}" type="slidenum">
              <a:rPr lang="de-DE" altLang="de-DE"/>
              <a:pPr/>
              <a:t>‹Nr.›</a:t>
            </a:fld>
            <a:endParaRPr lang="de-DE" altLang="de-DE"/>
          </a:p>
        </p:txBody>
      </p:sp>
    </p:spTree>
    <p:extLst>
      <p:ext uri="{BB962C8B-B14F-4D97-AF65-F5344CB8AC3E}">
        <p14:creationId xmlns:p14="http://schemas.microsoft.com/office/powerpoint/2010/main" xmlns="" val="287385199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ln>
            <a:round/>
            <a:headEnd/>
            <a:tailEnd/>
          </a:ln>
        </p:spPr>
        <p:txBody>
          <a:bodyPr/>
          <a:lstStyle/>
          <a:p>
            <a:fld id="{B8A49C29-9E12-48D0-9204-581074BFA5B8}" type="slidenum">
              <a:rPr lang="de-DE" altLang="de-DE"/>
              <a:pPr/>
              <a:t>1</a:t>
            </a:fld>
            <a:endParaRPr lang="de-DE" altLang="de-DE"/>
          </a:p>
        </p:txBody>
      </p:sp>
      <p:sp>
        <p:nvSpPr>
          <p:cNvPr id="40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59350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CE518C29-8420-4044-9721-189FFBC33BA3}" type="slidenum">
              <a:rPr lang="de-DE" altLang="de-DE"/>
              <a:pPr/>
              <a:t>10</a:t>
            </a:fld>
            <a:endParaRPr lang="de-DE" altLang="de-DE"/>
          </a:p>
        </p:txBody>
      </p:sp>
      <p:sp>
        <p:nvSpPr>
          <p:cNvPr id="225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76373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0D928E5F-7D36-45DD-8102-26C41ECFDE2D}" type="slidenum">
              <a:rPr lang="de-DE" altLang="de-DE"/>
              <a:pPr/>
              <a:t>11</a:t>
            </a:fld>
            <a:endParaRPr lang="de-DE" altLang="de-DE"/>
          </a:p>
        </p:txBody>
      </p:sp>
      <p:sp>
        <p:nvSpPr>
          <p:cNvPr id="245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162597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round/>
            <a:headEnd/>
            <a:tailEnd/>
          </a:ln>
        </p:spPr>
        <p:txBody>
          <a:bodyPr/>
          <a:lstStyle/>
          <a:p>
            <a:fld id="{DD21FC1F-C750-4CF3-901C-464519A6016B}" type="slidenum">
              <a:rPr lang="de-DE" altLang="de-DE"/>
              <a:pPr/>
              <a:t>12</a:t>
            </a:fld>
            <a:endParaRPr lang="de-DE" altLang="de-DE"/>
          </a:p>
        </p:txBody>
      </p:sp>
      <p:sp>
        <p:nvSpPr>
          <p:cNvPr id="266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931507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headEnd/>
            <a:tailEnd/>
          </a:ln>
        </p:spPr>
        <p:txBody>
          <a:bodyPr/>
          <a:lstStyle/>
          <a:p>
            <a:fld id="{15A7EDEC-E2EF-47F0-8F59-69CC9E66840C}" type="slidenum">
              <a:rPr lang="de-DE" altLang="de-DE"/>
              <a:pPr/>
              <a:t>13</a:t>
            </a:fld>
            <a:endParaRPr lang="de-DE" altLang="de-DE"/>
          </a:p>
        </p:txBody>
      </p:sp>
      <p:sp>
        <p:nvSpPr>
          <p:cNvPr id="286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753189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round/>
            <a:headEnd/>
            <a:tailEnd/>
          </a:ln>
        </p:spPr>
        <p:txBody>
          <a:bodyPr/>
          <a:lstStyle/>
          <a:p>
            <a:fld id="{42647789-B63D-4F84-972A-5C79FFADC261}" type="slidenum">
              <a:rPr lang="de-DE" altLang="de-DE"/>
              <a:pPr/>
              <a:t>14</a:t>
            </a:fld>
            <a:endParaRPr lang="de-DE" altLang="de-DE"/>
          </a:p>
        </p:txBody>
      </p:sp>
      <p:sp>
        <p:nvSpPr>
          <p:cNvPr id="307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70214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round/>
            <a:headEnd/>
            <a:tailEnd/>
          </a:ln>
        </p:spPr>
        <p:txBody>
          <a:bodyPr/>
          <a:lstStyle/>
          <a:p>
            <a:fld id="{1F965862-D48C-4333-9193-E8A6BF551D2D}" type="slidenum">
              <a:rPr lang="de-DE" altLang="de-DE"/>
              <a:pPr/>
              <a:t>15</a:t>
            </a:fld>
            <a:endParaRPr lang="de-DE" altLang="de-DE"/>
          </a:p>
        </p:txBody>
      </p:sp>
      <p:sp>
        <p:nvSpPr>
          <p:cNvPr id="327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054622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round/>
            <a:headEnd/>
            <a:tailEnd/>
          </a:ln>
        </p:spPr>
        <p:txBody>
          <a:bodyPr/>
          <a:lstStyle/>
          <a:p>
            <a:fld id="{3537B0ED-1AE1-4A4D-AC8B-97D85A43423C}" type="slidenum">
              <a:rPr lang="de-DE" altLang="de-DE"/>
              <a:pPr/>
              <a:t>16</a:t>
            </a:fld>
            <a:endParaRPr lang="de-DE" alt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72219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ln>
            <a:round/>
            <a:headEnd/>
            <a:tailEnd/>
          </a:ln>
        </p:spPr>
        <p:txBody>
          <a:bodyPr/>
          <a:lstStyle/>
          <a:p>
            <a:fld id="{0E01B01F-08B1-432D-A6BD-077FF7D22CA2}" type="slidenum">
              <a:rPr lang="de-DE" altLang="de-DE"/>
              <a:pPr/>
              <a:t>17</a:t>
            </a:fld>
            <a:endParaRPr lang="de-DE" alt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25151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round/>
            <a:headEnd/>
            <a:tailEnd/>
          </a:ln>
        </p:spPr>
        <p:txBody>
          <a:bodyPr/>
          <a:lstStyle/>
          <a:p>
            <a:fld id="{F64CEEC2-DB0B-42BA-9203-A3EF0295D10F}" type="slidenum">
              <a:rPr lang="de-DE" altLang="de-DE"/>
              <a:pPr/>
              <a:t>18</a:t>
            </a:fld>
            <a:endParaRPr lang="de-DE" alt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77448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round/>
            <a:headEnd/>
            <a:tailEnd/>
          </a:ln>
        </p:spPr>
        <p:txBody>
          <a:bodyPr/>
          <a:lstStyle/>
          <a:p>
            <a:fld id="{F0C39B1D-AC8E-47D1-A6DF-E54064196849}" type="slidenum">
              <a:rPr lang="de-DE" altLang="de-DE"/>
              <a:pPr/>
              <a:t>19</a:t>
            </a:fld>
            <a:endParaRPr lang="de-DE" alt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407886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ln>
            <a:round/>
            <a:headEnd/>
            <a:tailEnd/>
          </a:ln>
        </p:spPr>
        <p:txBody>
          <a:bodyPr/>
          <a:lstStyle/>
          <a:p>
            <a:fld id="{E0EF78B3-30E2-4CDA-9D73-5B3B3F41D62C}" type="slidenum">
              <a:rPr lang="de-DE" altLang="de-DE"/>
              <a:pPr/>
              <a:t>2</a:t>
            </a:fld>
            <a:endParaRPr lang="de-DE" altLang="de-DE"/>
          </a:p>
        </p:txBody>
      </p:sp>
      <p:sp>
        <p:nvSpPr>
          <p:cNvPr id="61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1952337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round/>
            <a:headEnd/>
            <a:tailEnd/>
          </a:ln>
        </p:spPr>
        <p:txBody>
          <a:bodyPr/>
          <a:lstStyle/>
          <a:p>
            <a:fld id="{AB92164C-7116-4ABF-93C0-87CDBF12AEAD}" type="slidenum">
              <a:rPr lang="de-DE" altLang="de-DE"/>
              <a:pPr/>
              <a:t>20</a:t>
            </a:fld>
            <a:endParaRPr lang="de-DE" alt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81239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round/>
            <a:headEnd/>
            <a:tailEnd/>
          </a:ln>
        </p:spPr>
        <p:txBody>
          <a:bodyPr/>
          <a:lstStyle/>
          <a:p>
            <a:fld id="{178AC467-7F06-44C7-B6A7-A1DA8189C799}" type="slidenum">
              <a:rPr lang="de-DE" altLang="de-DE"/>
              <a:pPr/>
              <a:t>21</a:t>
            </a:fld>
            <a:endParaRPr lang="de-DE" alt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4212216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14397230-0481-4D5B-B791-059A0147DC92}" type="slidenum">
              <a:rPr lang="de-DE" altLang="de-DE"/>
              <a:pPr/>
              <a:t>22</a:t>
            </a:fld>
            <a:endParaRPr lang="de-DE" alt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781287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FBD943E5-9203-499E-9C46-58F8D5B905D1}" type="slidenum">
              <a:rPr lang="de-DE" altLang="de-DE"/>
              <a:pPr/>
              <a:t>23</a:t>
            </a:fld>
            <a:endParaRPr lang="de-DE" alt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23270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D8BBB4C1-9CF8-4523-85DB-AF4FCC89F840}" type="slidenum">
              <a:rPr lang="de-DE" altLang="de-DE"/>
              <a:pPr/>
              <a:t>24</a:t>
            </a:fld>
            <a:endParaRPr lang="de-DE" alt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663429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85FE67B4-CC9E-457D-AE4E-43FD534492C8}" type="slidenum">
              <a:rPr lang="de-DE" altLang="de-DE"/>
              <a:pPr/>
              <a:t>25</a:t>
            </a:fld>
            <a:endParaRPr lang="de-DE" alt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344548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round/>
            <a:headEnd/>
            <a:tailEnd/>
          </a:ln>
        </p:spPr>
        <p:txBody>
          <a:bodyPr/>
          <a:lstStyle/>
          <a:p>
            <a:fld id="{69796F67-0B91-404F-B28B-AC1A3F8F2C61}" type="slidenum">
              <a:rPr lang="de-DE" altLang="de-DE"/>
              <a:pPr/>
              <a:t>26</a:t>
            </a:fld>
            <a:endParaRPr lang="de-DE" alt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6331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round/>
            <a:headEnd/>
            <a:tailEnd/>
          </a:ln>
        </p:spPr>
        <p:txBody>
          <a:bodyPr/>
          <a:lstStyle/>
          <a:p>
            <a:fld id="{C61A1E51-A7A7-4ABB-A328-7E1EB2F97052}" type="slidenum">
              <a:rPr lang="de-DE" altLang="de-DE"/>
              <a:pPr/>
              <a:t>27</a:t>
            </a:fld>
            <a:endParaRPr lang="de-DE" alt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1901287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round/>
            <a:headEnd/>
            <a:tailEnd/>
          </a:ln>
        </p:spPr>
        <p:txBody>
          <a:bodyPr/>
          <a:lstStyle/>
          <a:p>
            <a:fld id="{185DF307-806A-4A6C-8ED8-6A5C7F7BD716}" type="slidenum">
              <a:rPr lang="de-DE" altLang="de-DE"/>
              <a:pPr/>
              <a:t>28</a:t>
            </a:fld>
            <a:endParaRPr lang="de-DE" alt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228270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round/>
            <a:headEnd/>
            <a:tailEnd/>
          </a:ln>
        </p:spPr>
        <p:txBody>
          <a:bodyPr/>
          <a:lstStyle/>
          <a:p>
            <a:fld id="{2F7873F9-95BC-4BE9-99AD-DE6E03B80F39}" type="slidenum">
              <a:rPr lang="de-DE" altLang="de-DE"/>
              <a:pPr/>
              <a:t>29</a:t>
            </a:fld>
            <a:endParaRPr lang="de-DE" alt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171011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004E4A41-CDAE-46AD-8C58-A56DE8034C74}" type="slidenum">
              <a:rPr lang="de-DE" altLang="de-DE"/>
              <a:pPr/>
              <a:t>3</a:t>
            </a:fld>
            <a:endParaRPr lang="de-DE" altLang="de-DE"/>
          </a:p>
        </p:txBody>
      </p:sp>
      <p:sp>
        <p:nvSpPr>
          <p:cNvPr id="81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287221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round/>
            <a:headEnd/>
            <a:tailEnd/>
          </a:ln>
        </p:spPr>
        <p:txBody>
          <a:bodyPr/>
          <a:lstStyle/>
          <a:p>
            <a:fld id="{596331E0-E362-403D-8768-8E085A52A4EC}" type="slidenum">
              <a:rPr lang="de-DE" altLang="de-DE"/>
              <a:pPr/>
              <a:t>30</a:t>
            </a:fld>
            <a:endParaRPr lang="de-DE" alt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18362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72CCBE0B-7C45-4F07-ADA3-FA7B9251C902}" type="slidenum">
              <a:rPr lang="de-DE" altLang="de-DE"/>
              <a:pPr/>
              <a:t>4</a:t>
            </a:fld>
            <a:endParaRPr lang="de-DE" altLang="de-DE"/>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10636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BA1C7F1E-0C48-4BB1-B98E-38E7CE830C61}" type="slidenum">
              <a:rPr lang="de-DE" altLang="de-DE"/>
              <a:pPr/>
              <a:t>5</a:t>
            </a:fld>
            <a:endParaRPr lang="de-DE" altLang="de-DE"/>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410719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83989FE5-9DFF-46D0-86EF-92302DC07E95}" type="slidenum">
              <a:rPr lang="de-DE" altLang="de-DE"/>
              <a:pPr/>
              <a:t>6</a:t>
            </a:fld>
            <a:endParaRPr lang="de-DE" altLang="de-DE"/>
          </a:p>
        </p:txBody>
      </p:sp>
      <p:sp>
        <p:nvSpPr>
          <p:cNvPr id="143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38905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6A9F6435-31D1-4F1A-9AF5-9EA1478DAC5D}" type="slidenum">
              <a:rPr lang="de-DE" altLang="de-DE"/>
              <a:pPr/>
              <a:t>7</a:t>
            </a:fld>
            <a:endParaRPr lang="de-DE" altLang="de-DE"/>
          </a:p>
        </p:txBody>
      </p:sp>
      <p:sp>
        <p:nvSpPr>
          <p:cNvPr id="163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72443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06232BDD-DFA8-42B3-8E94-CD19CBC8DF8B}" type="slidenum">
              <a:rPr lang="de-DE" altLang="de-DE"/>
              <a:pPr/>
              <a:t>8</a:t>
            </a:fld>
            <a:endParaRPr lang="de-DE" altLang="de-DE"/>
          </a:p>
        </p:txBody>
      </p:sp>
      <p:sp>
        <p:nvSpPr>
          <p:cNvPr id="184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5510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824B7A37-70B9-45A6-B473-8327E76A2BDA}" type="slidenum">
              <a:rPr lang="de-DE" altLang="de-DE"/>
              <a:pPr/>
              <a:t>9</a:t>
            </a:fld>
            <a:endParaRPr lang="de-DE" altLang="de-DE"/>
          </a:p>
        </p:txBody>
      </p:sp>
      <p:sp>
        <p:nvSpPr>
          <p:cNvPr id="204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txBox="1">
            <a:spLocks noGrp="1"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extLst>
      <p:ext uri="{BB962C8B-B14F-4D97-AF65-F5344CB8AC3E}">
        <p14:creationId xmlns:p14="http://schemas.microsoft.com/office/powerpoint/2010/main" xmlns="" val="112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60475" y="1236663"/>
            <a:ext cx="7559675" cy="2632075"/>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D867523B-78AE-4702-B03B-EDEDEA30EF23}"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6549CF9-197E-4BF4-B982-92D03DEBCE38}"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7326ACC7-14BE-40C6-8112-D7E2101017DF}"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03721DBE-0B95-4E75-8CCB-99F2949AD496}"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66D80403-447E-4589-AF0C-2D4FECE99F84}"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7388" y="1884363"/>
            <a:ext cx="8694737" cy="31448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smtClean="0"/>
              <a:t>Textmasterformat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7219CE8-3AA8-4280-ADE7-D22E5A7011A8}"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28DC2B6-576B-46F6-9404-FBE5D5AEB97D}"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93738" y="403225"/>
            <a:ext cx="8694737" cy="1460500"/>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93738" y="2760663"/>
            <a:ext cx="426561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103813" y="2760663"/>
            <a:ext cx="428466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ltLang="de-DE"/>
          </a:p>
        </p:txBody>
      </p:sp>
      <p:sp>
        <p:nvSpPr>
          <p:cNvPr id="8" name="Rectangle 4"/>
          <p:cNvSpPr>
            <a:spLocks noGrp="1" noChangeArrowheads="1"/>
          </p:cNvSpPr>
          <p:nvPr>
            <p:ph type="ftr" idx="11"/>
          </p:nvPr>
        </p:nvSpPr>
        <p:spPr>
          <a:ln/>
        </p:spPr>
        <p:txBody>
          <a:bodyPr/>
          <a:lstStyle>
            <a:lvl1pPr>
              <a:defRPr/>
            </a:lvl1pPr>
          </a:lstStyle>
          <a:p>
            <a:pPr>
              <a:defRPr/>
            </a:pPr>
            <a:endParaRPr lang="de-DE" altLang="de-DE"/>
          </a:p>
        </p:txBody>
      </p:sp>
      <p:sp>
        <p:nvSpPr>
          <p:cNvPr id="9" name="Rectangle 5"/>
          <p:cNvSpPr>
            <a:spLocks noGrp="1" noChangeArrowheads="1"/>
          </p:cNvSpPr>
          <p:nvPr>
            <p:ph type="sldNum" idx="12"/>
          </p:nvPr>
        </p:nvSpPr>
        <p:spPr>
          <a:ln/>
        </p:spPr>
        <p:txBody>
          <a:bodyPr/>
          <a:lstStyle>
            <a:lvl1pPr>
              <a:defRPr/>
            </a:lvl1pPr>
          </a:lstStyle>
          <a:p>
            <a:fld id="{999F2B63-59B2-4BBF-B5BB-26FEA4749F54}"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CDD27268-C0E3-48FE-9809-30B356114B57}"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ltLang="de-DE"/>
          </a:p>
        </p:txBody>
      </p:sp>
      <p:sp>
        <p:nvSpPr>
          <p:cNvPr id="3" name="Rectangle 4"/>
          <p:cNvSpPr>
            <a:spLocks noGrp="1" noChangeArrowheads="1"/>
          </p:cNvSpPr>
          <p:nvPr>
            <p:ph type="ftr" idx="11"/>
          </p:nvPr>
        </p:nvSpPr>
        <p:spPr>
          <a:ln/>
        </p:spPr>
        <p:txBody>
          <a:bodyPr/>
          <a:lstStyle>
            <a:lvl1pPr>
              <a:defRPr/>
            </a:lvl1pPr>
          </a:lstStyle>
          <a:p>
            <a:pPr>
              <a:defRPr/>
            </a:pPr>
            <a:endParaRPr lang="de-DE" altLang="de-DE"/>
          </a:p>
        </p:txBody>
      </p:sp>
      <p:sp>
        <p:nvSpPr>
          <p:cNvPr id="4" name="Rectangle 5"/>
          <p:cNvSpPr>
            <a:spLocks noGrp="1" noChangeArrowheads="1"/>
          </p:cNvSpPr>
          <p:nvPr>
            <p:ph type="sldNum" idx="12"/>
          </p:nvPr>
        </p:nvSpPr>
        <p:spPr>
          <a:ln/>
        </p:spPr>
        <p:txBody>
          <a:bodyPr/>
          <a:lstStyle>
            <a:lvl1pPr>
              <a:defRPr/>
            </a:lvl1pPr>
          </a:lstStyle>
          <a:p>
            <a:fld id="{30D25B75-FA76-4E66-B938-A7697E9D3E53}"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5B491BA-2D7B-4F97-8C79-2C30EAD1CF56}"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CA845105-1124-4CA5-ACA2-84F66D8148A6}"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defRPr>
            </a:lvl1pPr>
          </a:lstStyle>
          <a:p>
            <a:fld id="{E62C7133-D3A6-49BA-9B66-7C3242C2CAD5}"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ordakademie-einfuehrung-java/uebung_11_1"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ordakademie-einfuehrung-java/uebung_11_2"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ordakademie-einfuehrung-java/uebung_11_3"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ordakademie-einfuehrung-java/uebung_11_4"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dirty="0"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1507" name="Foliennummernplatzhalter 4"/>
          <p:cNvSpPr>
            <a:spLocks noGrp="1"/>
          </p:cNvSpPr>
          <p:nvPr>
            <p:ph type="sldNum" sz="quarter" idx="12"/>
          </p:nvPr>
        </p:nvSpPr>
        <p:spPr>
          <a:noFill/>
          <a:ln>
            <a:round/>
            <a:headEnd/>
            <a:tailEnd/>
          </a:ln>
        </p:spPr>
        <p:txBody>
          <a:bodyPr/>
          <a:lstStyle/>
          <a:p>
            <a:fld id="{8857DF98-BC2D-46A1-AD7D-318089488C58}" type="slidenum">
              <a:rPr lang="de-DE" altLang="de-DE"/>
              <a:pPr/>
              <a:t>10</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fangen</a:t>
            </a:r>
          </a:p>
        </p:txBody>
      </p:sp>
      <p:sp>
        <p:nvSpPr>
          <p:cNvPr id="21510"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Soll eine Exception gefangen werden, muss das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Programmstück, in dem sie auftreten kann, in einen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sogenannten try-catch-Block:</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try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&lt;hier kann der Fehler auftreten&gt;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catch (</a:t>
            </a:r>
            <a:r>
              <a:rPr lang="de-DE" altLang="de-DE" sz="2800" smtClean="0"/>
              <a:t>&lt;Exception-Typ&gt; &lt;name&gt;</a:t>
            </a:r>
            <a:r>
              <a:rPr lang="de-DE" altLang="de-DE" sz="28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&lt;Programmcode für den Fehlerfall&gt;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3555" name="Foliennummernplatzhalter 4"/>
          <p:cNvSpPr>
            <a:spLocks noGrp="1"/>
          </p:cNvSpPr>
          <p:nvPr>
            <p:ph type="sldNum" sz="quarter" idx="12"/>
          </p:nvPr>
        </p:nvSpPr>
        <p:spPr>
          <a:noFill/>
          <a:ln>
            <a:round/>
            <a:headEnd/>
            <a:tailEnd/>
          </a:ln>
        </p:spPr>
        <p:txBody>
          <a:bodyPr/>
          <a:lstStyle/>
          <a:p>
            <a:fld id="{22728246-D499-4B0B-83D9-3BCEBBE8E675}" type="slidenum">
              <a:rPr lang="de-DE" altLang="de-DE"/>
              <a:pPr/>
              <a:t>11</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Exceptions fangen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23559" name="Picture 4"/>
          <p:cNvPicPr>
            <a:picLocks noChangeAspect="1" noChangeArrowheads="1"/>
          </p:cNvPicPr>
          <p:nvPr/>
        </p:nvPicPr>
        <p:blipFill>
          <a:blip r:embed="rId3" cstate="print"/>
          <a:srcRect/>
          <a:stretch>
            <a:fillRect/>
          </a:stretch>
        </p:blipFill>
        <p:spPr bwMode="auto">
          <a:xfrm>
            <a:off x="474663" y="1598613"/>
            <a:ext cx="9018587" cy="42894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5603" name="Foliennummernplatzhalter 4"/>
          <p:cNvSpPr>
            <a:spLocks noGrp="1"/>
          </p:cNvSpPr>
          <p:nvPr>
            <p:ph type="sldNum" sz="quarter" idx="12"/>
          </p:nvPr>
        </p:nvSpPr>
        <p:spPr>
          <a:noFill/>
          <a:ln>
            <a:round/>
            <a:headEnd/>
            <a:tailEnd/>
          </a:ln>
        </p:spPr>
        <p:txBody>
          <a:bodyPr/>
          <a:lstStyle/>
          <a:p>
            <a:fld id="{84E91136-B7DF-4F91-9180-3BFC5BE8D211}" type="slidenum">
              <a:rPr lang="de-DE" altLang="de-DE"/>
              <a:pPr/>
              <a:t>12</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Programmablauf im Fehlerfall</a:t>
            </a:r>
          </a:p>
        </p:txBody>
      </p:sp>
      <p:sp>
        <p:nvSpPr>
          <p:cNvPr id="25606" name="Rectangle 3"/>
          <p:cNvSpPr>
            <a:spLocks noGrp="1" noChangeArrowheads="1"/>
          </p:cNvSpPr>
          <p:nvPr>
            <p:ph type="subTitle" idx="4294967295"/>
          </p:nvPr>
        </p:nvSpPr>
        <p:spPr>
          <a:xfrm>
            <a:off x="504825" y="1619250"/>
            <a:ext cx="9070975" cy="56213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Methode, in der eine Exception fliegt, wird sofort abgebrochen.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Exception wird an die Programmstelle weitergegeben, die die Methode aufgerufen hat (also z. B. eine andere Methode).</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Hier wird die Methode ebenfalls abgebrochen, und die Exception wird weitergegeben.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Dies geschieht solange, bis das Programm in einem</a:t>
            </a:r>
            <a:br>
              <a:rPr lang="de-DE" altLang="de-DE" sz="2600" smtClean="0"/>
            </a:br>
            <a:r>
              <a:rPr lang="de-DE" altLang="de-DE" sz="2600" smtClean="0"/>
              <a:t>try-catch-Block landet, in dem die Exception gefangen</a:t>
            </a:r>
            <a:br>
              <a:rPr lang="de-DE" altLang="de-DE" sz="2600" smtClean="0"/>
            </a:br>
            <a:r>
              <a:rPr lang="de-DE" altLang="de-DE" sz="2600" smtClean="0"/>
              <a:t>wird, oder bis das Programm ganz abbricht.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7651" name="Foliennummernplatzhalter 4"/>
          <p:cNvSpPr>
            <a:spLocks noGrp="1"/>
          </p:cNvSpPr>
          <p:nvPr>
            <p:ph type="sldNum" sz="quarter" idx="12"/>
          </p:nvPr>
        </p:nvSpPr>
        <p:spPr>
          <a:noFill/>
          <a:ln>
            <a:round/>
            <a:headEnd/>
            <a:tailEnd/>
          </a:ln>
        </p:spPr>
        <p:txBody>
          <a:bodyPr/>
          <a:lstStyle/>
          <a:p>
            <a:fld id="{22E73E70-C5EA-4FCD-9489-ACFFEC64B81F}" type="slidenum">
              <a:rPr lang="de-DE" altLang="de-DE"/>
              <a:pPr/>
              <a:t>13</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Egal wo im try-Teil der Fehler auftritt, auch hier bricht die Programmausführung ab, und die nächste Anweisung ist die erste Anweisung im catch-Teil.</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 try-catch-Block wirkt nur, wenn er den richtigen Exceptiontyp fängt.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9699" name="Foliennummernplatzhalter 4"/>
          <p:cNvSpPr>
            <a:spLocks noGrp="1"/>
          </p:cNvSpPr>
          <p:nvPr>
            <p:ph type="sldNum" sz="quarter" idx="12"/>
          </p:nvPr>
        </p:nvSpPr>
        <p:spPr>
          <a:noFill/>
          <a:ln>
            <a:round/>
            <a:headEnd/>
            <a:tailEnd/>
          </a:ln>
        </p:spPr>
        <p:txBody>
          <a:bodyPr/>
          <a:lstStyle/>
          <a:p>
            <a:fld id="{48521AA0-0396-46AC-AC02-8D466AC1DD8A}" type="slidenum">
              <a:rPr lang="de-DE" altLang="de-DE"/>
              <a:pPr/>
              <a:t>14</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(2)</a:t>
            </a:r>
          </a:p>
        </p:txBody>
      </p:sp>
      <p:sp>
        <p:nvSpPr>
          <p:cNvPr id="29702" name="Rectangle 3"/>
          <p:cNvSpPr>
            <a:spLocks noGrp="1" noChangeArrowheads="1"/>
          </p:cNvSpPr>
          <p:nvPr>
            <p:ph type="subTitle" idx="4294967295"/>
          </p:nvPr>
        </p:nvSpPr>
        <p:spPr>
          <a:xfrm>
            <a:off x="504825" y="1619250"/>
            <a:ext cx="9070975" cy="55895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Sie herausbekommen wollen, welche Exceptions bei einem Methodenaufruf fliegen können, halten Sie STRG gedrückt und klicken Sie auf die Methode (Eclipse öffnet daraufhin die Methode, und in deren Kommentar steht es dann).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Exception beinhaltet eine Fehlernachricht,</a:t>
            </a:r>
            <a:br>
              <a:rPr lang="de-DE" altLang="de-DE" sz="2800" smtClean="0"/>
            </a:br>
            <a:r>
              <a:rPr lang="de-DE" altLang="de-DE" sz="2800" smtClean="0"/>
              <a:t>die man mit</a:t>
            </a:r>
            <a:br>
              <a:rPr lang="de-DE" altLang="de-DE" sz="2800" smtClean="0"/>
            </a:br>
            <a:r>
              <a:rPr lang="de-DE" altLang="de-DE" sz="2800" smtClean="0"/>
              <a:t/>
            </a:r>
            <a:br>
              <a:rPr lang="de-DE" altLang="de-DE" sz="2800" smtClean="0"/>
            </a:br>
            <a:r>
              <a:rPr lang="de-DE" altLang="de-DE" sz="2800" smtClean="0"/>
              <a:t>"&lt;exceptionName&gt;.getMessage()"</a:t>
            </a:r>
            <a:br>
              <a:rPr lang="de-DE" altLang="de-DE" sz="2800" smtClean="0"/>
            </a:br>
            <a:r>
              <a:rPr lang="de-DE" altLang="de-DE" sz="2800" smtClean="0"/>
              <a:t/>
            </a:r>
            <a:br>
              <a:rPr lang="de-DE" altLang="de-DE" sz="2800" smtClean="0"/>
            </a:br>
            <a:r>
              <a:rPr lang="de-DE" altLang="de-DE" sz="2800" smtClean="0"/>
              <a:t>abfragen kann.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1747" name="Foliennummernplatzhalter 4"/>
          <p:cNvSpPr>
            <a:spLocks noGrp="1"/>
          </p:cNvSpPr>
          <p:nvPr>
            <p:ph type="sldNum" sz="quarter" idx="12"/>
          </p:nvPr>
        </p:nvSpPr>
        <p:spPr>
          <a:noFill/>
          <a:ln>
            <a:round/>
            <a:headEnd/>
            <a:tailEnd/>
          </a:ln>
        </p:spPr>
        <p:txBody>
          <a:bodyPr/>
          <a:lstStyle/>
          <a:p>
            <a:fld id="{382433EE-27EA-40CE-BBF1-19EFA4378DDB}" type="slidenum">
              <a:rPr lang="de-DE" altLang="de-DE"/>
              <a:pPr/>
              <a:t>15</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Besondere Exceptions</a:t>
            </a:r>
          </a:p>
        </p:txBody>
      </p:sp>
      <p:sp>
        <p:nvSpPr>
          <p:cNvPr id="31750"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gibt Exceptiontypen, auf die man vorbereitet sein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muss (Java zwingt einen dazu).</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werden behandelt wie jede andere Exception auch.</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Man wird gezwungen, einen try-catch-Block zu schreiben oder explizit anzugeben, dass eine solche besondere Exception in der Methode auftreten kann.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Solche Exceptions werden uns bei Dateiein-</a:t>
            </a:r>
            <a:br>
              <a:rPr lang="de-DE" altLang="de-DE" sz="2800" smtClean="0"/>
            </a:br>
            <a:r>
              <a:rPr lang="de-DE" altLang="de-DE" sz="2800" smtClean="0"/>
              <a:t>gabe/-ausgabe begegnen.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3795" name="Foliennummernplatzhalter 4"/>
          <p:cNvSpPr>
            <a:spLocks noGrp="1"/>
          </p:cNvSpPr>
          <p:nvPr>
            <p:ph type="sldNum" sz="quarter" idx="12"/>
          </p:nvPr>
        </p:nvSpPr>
        <p:spPr>
          <a:noFill/>
          <a:ln>
            <a:round/>
            <a:headEnd/>
            <a:tailEnd/>
          </a:ln>
        </p:spPr>
        <p:txBody>
          <a:bodyPr/>
          <a:lstStyle/>
          <a:p>
            <a:fld id="{74DFDA1A-8EFE-4512-A270-2A47AE546204}" type="slidenum">
              <a:rPr lang="de-DE" altLang="de-DE"/>
              <a:pPr/>
              <a:t>16</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man niemals tun sollte ...</a:t>
            </a:r>
          </a:p>
        </p:txBody>
      </p:sp>
      <p:sp>
        <p:nvSpPr>
          <p:cNvPr id="33798" name="Rectangle 3"/>
          <p:cNvSpPr>
            <a:spLocks noGrp="1" noChangeArrowheads="1"/>
          </p:cNvSpPr>
          <p:nvPr>
            <p:ph type="subTitle" idx="4294967295"/>
          </p:nvPr>
        </p:nvSpPr>
        <p:spPr>
          <a:xfrm>
            <a:off x="504825" y="1619250"/>
            <a:ext cx="9070975" cy="641667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fangen, die auf schlechte Programmierung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zurückzuführen sind, z. B. bei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Zugriff auf nicht gültige Array-Indizes</a:t>
            </a:r>
            <a:br>
              <a:rPr lang="de-DE" altLang="de-DE" sz="2400" smtClean="0"/>
            </a:br>
            <a:r>
              <a:rPr lang="de-DE" altLang="de-DE" sz="2400" smtClean="0"/>
              <a:t>(</a:t>
            </a:r>
            <a:r>
              <a:rPr lang="de-DE" altLang="de-DE" sz="2400" smtClean="0">
                <a:latin typeface="Courier New" pitchFamily="49" charset="0"/>
              </a:rPr>
              <a:t>ArrayIndexOutOfBoundsException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Aufruf von Methoden auf noch nicht erstellten Objekten</a:t>
            </a:r>
            <a:br>
              <a:rPr lang="de-DE" altLang="de-DE" sz="2400" smtClean="0"/>
            </a:br>
            <a:r>
              <a:rPr lang="de-DE" altLang="de-DE" sz="2400" smtClean="0"/>
              <a:t>(</a:t>
            </a:r>
            <a:r>
              <a:rPr lang="de-DE" altLang="de-DE" sz="2400" smtClean="0">
                <a:latin typeface="Courier New" pitchFamily="49" charset="0"/>
              </a:rPr>
              <a:t>NullPointerException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Division durch 0</a:t>
            </a:r>
            <a:br>
              <a:rPr lang="de-DE" altLang="de-DE" sz="2400" smtClean="0"/>
            </a:br>
            <a:r>
              <a:rPr lang="de-DE" altLang="de-DE" sz="2400" smtClean="0"/>
              <a:t>(</a:t>
            </a:r>
            <a:r>
              <a:rPr lang="de-DE" altLang="de-DE" sz="2400" smtClean="0">
                <a:latin typeface="Courier New" pitchFamily="49" charset="0"/>
              </a:rPr>
              <a:t>ArithmeticException</a:t>
            </a:r>
            <a:r>
              <a:rPr lang="de-DE" altLang="de-DE" sz="2400" smtClean="0"/>
              <a:t>)</a:t>
            </a:r>
            <a:br>
              <a:rPr lang="de-DE" altLang="de-DE" sz="2400" smtClean="0"/>
            </a:br>
            <a:endParaRPr lang="de-DE" altLang="de-DE" sz="24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werfen, ohne dass ein Fehlerfall vorliegt, z. B.</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schnell eine umfangreiche Bearbeitung zu beenden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die Exception als zusätzlichen Rückgabetyp zu verwenden (z. B. Rückgabe von "</a:t>
            </a:r>
            <a:r>
              <a:rPr lang="de-DE" altLang="de-DE" sz="2400" smtClean="0">
                <a:latin typeface="Courier New" pitchFamily="49" charset="0"/>
              </a:rPr>
              <a:t>true</a:t>
            </a:r>
            <a:r>
              <a:rPr lang="de-DE" altLang="de-DE" sz="2400" smtClean="0"/>
              <a:t>", "</a:t>
            </a:r>
            <a:r>
              <a:rPr lang="de-DE" altLang="de-DE" sz="2400" smtClean="0">
                <a:latin typeface="Courier New" pitchFamily="49" charset="0"/>
              </a:rPr>
              <a:t>false</a:t>
            </a:r>
            <a:r>
              <a:rPr lang="de-DE" altLang="de-DE" sz="2400" smtClean="0"/>
              <a:t>" oder Exception)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5843" name="Foliennummernplatzhalter 4"/>
          <p:cNvSpPr>
            <a:spLocks noGrp="1"/>
          </p:cNvSpPr>
          <p:nvPr>
            <p:ph type="sldNum" sz="quarter" idx="12"/>
          </p:nvPr>
        </p:nvSpPr>
        <p:spPr>
          <a:noFill/>
          <a:ln>
            <a:round/>
            <a:headEnd/>
            <a:tailEnd/>
          </a:ln>
        </p:spPr>
        <p:txBody>
          <a:bodyPr/>
          <a:lstStyle/>
          <a:p>
            <a:fld id="{3D2CA509-088B-4E9B-86C0-500DE421B3DD}" type="slidenum">
              <a:rPr lang="de-DE" altLang="de-DE"/>
              <a:pPr/>
              <a:t>17</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Übung 1: </a:t>
            </a:r>
            <a:r>
              <a:rPr lang="de-DE" altLang="de-DE" sz="4000" dirty="0" err="1" smtClean="0">
                <a:solidFill>
                  <a:srgbClr val="FFFFFF"/>
                </a:solidFill>
              </a:rPr>
              <a:t>Exceptions</a:t>
            </a:r>
            <a:endParaRPr lang="de-DE" altLang="de-DE" sz="4000" dirty="0" smtClean="0">
              <a:solidFill>
                <a:srgbClr val="FFFFFF"/>
              </a:solidFill>
            </a:endParaRPr>
          </a:p>
        </p:txBody>
      </p:sp>
      <p:sp>
        <p:nvSpPr>
          <p:cNvPr id="3584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Schreiben Sie ein Programm, welches vom Anwender die Eingabe einer ganzen Zahl fordert.</a:t>
            </a:r>
            <a:br>
              <a:rPr lang="de-DE" altLang="de-DE" sz="2400" dirty="0" smtClean="0"/>
            </a:br>
            <a:endParaRPr lang="de-DE" altLang="de-DE" sz="24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Konvertieren Sie die Eingabe (welche als </a:t>
            </a:r>
            <a:r>
              <a:rPr lang="de-DE" altLang="de-DE" sz="2400" dirty="0" smtClean="0">
                <a:latin typeface="Courier New" pitchFamily="49" charset="0"/>
              </a:rPr>
              <a:t>String</a:t>
            </a:r>
            <a:r>
              <a:rPr lang="de-DE" altLang="de-DE" sz="2400" dirty="0" smtClean="0"/>
              <a:t> geliefert wird) mit Hilfe von </a:t>
            </a:r>
            <a:r>
              <a:rPr lang="de-DE" altLang="de-DE" sz="2400" dirty="0" err="1" smtClean="0">
                <a:latin typeface="Courier New" pitchFamily="49" charset="0"/>
              </a:rPr>
              <a:t>Integer.parseInt</a:t>
            </a:r>
            <a:r>
              <a:rPr lang="de-DE" altLang="de-DE" sz="2400" dirty="0" smtClean="0">
                <a:latin typeface="Courier New" pitchFamily="49" charset="0"/>
              </a:rPr>
              <a:t>(</a:t>
            </a:r>
            <a:r>
              <a:rPr lang="de-DE" altLang="de-DE" sz="2400" dirty="0" smtClean="0"/>
              <a:t>...</a:t>
            </a:r>
            <a:r>
              <a:rPr lang="de-DE" altLang="de-DE" sz="2400" dirty="0" smtClean="0">
                <a:latin typeface="Courier New" pitchFamily="49" charset="0"/>
              </a:rPr>
              <a:t>)</a:t>
            </a:r>
            <a:r>
              <a:rPr lang="de-DE" altLang="de-DE" sz="2400" dirty="0" smtClean="0"/>
              <a:t>.</a:t>
            </a:r>
            <a:br>
              <a:rPr lang="de-DE" altLang="de-DE" sz="2400" dirty="0" smtClean="0"/>
            </a:br>
            <a:endParaRPr lang="de-DE" altLang="de-DE" sz="24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Beachten Sie dabei, dass eine </a:t>
            </a:r>
            <a:r>
              <a:rPr lang="de-DE" altLang="de-DE" sz="2400" dirty="0" err="1" smtClean="0">
                <a:latin typeface="Courier New" pitchFamily="49" charset="0"/>
              </a:rPr>
              <a:t>NumberFormatException</a:t>
            </a:r>
            <a:r>
              <a:rPr lang="de-DE" altLang="de-DE" sz="2400" dirty="0" smtClean="0"/>
              <a:t> geworfen werden kann, wenn die Eingabe nicht in ein </a:t>
            </a:r>
            <a:r>
              <a:rPr lang="de-DE" altLang="de-DE" sz="2400" dirty="0" err="1" smtClean="0">
                <a:latin typeface="Courier New" pitchFamily="49" charset="0"/>
              </a:rPr>
              <a:t>int</a:t>
            </a:r>
            <a:r>
              <a:rPr lang="de-DE" altLang="de-DE" sz="2400" dirty="0" smtClean="0"/>
              <a:t> umgewandelt werden kann.</a:t>
            </a:r>
            <a:br>
              <a:rPr lang="de-DE" altLang="de-DE" sz="2400" dirty="0" smtClean="0"/>
            </a:br>
            <a:endParaRPr lang="de-DE" altLang="de-DE" sz="24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Geben Sie dann entweder eine Fehlermeldung oder das Quadrat der Zahl aus</a:t>
            </a:r>
            <a:r>
              <a:rPr lang="de-DE" altLang="de-DE" sz="24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hlinkClick r:id="rId3"/>
              </a:rPr>
              <a:t>https://</a:t>
            </a:r>
            <a:r>
              <a:rPr lang="de-DE" altLang="de-DE" sz="2400" dirty="0" smtClean="0">
                <a:hlinkClick r:id="rId3"/>
              </a:rPr>
              <a:t>github.com/nordakademie-einfuehrung-java/uebung_11_1</a:t>
            </a:r>
            <a:endParaRPr lang="de-DE" altLang="de-DE" sz="24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7891" name="Foliennummernplatzhalter 4"/>
          <p:cNvSpPr>
            <a:spLocks noGrp="1"/>
          </p:cNvSpPr>
          <p:nvPr>
            <p:ph type="sldNum" sz="quarter" idx="12"/>
          </p:nvPr>
        </p:nvSpPr>
        <p:spPr>
          <a:noFill/>
          <a:ln>
            <a:round/>
            <a:headEnd/>
            <a:tailEnd/>
          </a:ln>
        </p:spPr>
        <p:txBody>
          <a:bodyPr/>
          <a:lstStyle/>
          <a:p>
            <a:fld id="{6EC4C01B-5786-423A-829B-A4306C1F592B}" type="slidenum">
              <a:rPr lang="de-DE" altLang="de-DE"/>
              <a:pPr/>
              <a:t>18</a:t>
            </a:fld>
            <a:endParaRPr lang="de-DE" altLang="de-DE" dirty="0"/>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Übung 2: </a:t>
            </a:r>
            <a:r>
              <a:rPr lang="de-DE" altLang="de-DE" sz="4000" dirty="0" err="1" smtClean="0">
                <a:solidFill>
                  <a:srgbClr val="FFFFFF"/>
                </a:solidFill>
              </a:rPr>
              <a:t>Exceptions</a:t>
            </a:r>
            <a:endParaRPr lang="de-DE" altLang="de-DE" sz="4000" dirty="0" smtClean="0">
              <a:solidFill>
                <a:srgbClr val="FFFFFF"/>
              </a:solidFill>
            </a:endParaRPr>
          </a:p>
        </p:txBody>
      </p:sp>
      <p:sp>
        <p:nvSpPr>
          <p:cNvPr id="37894" name="Rectangle 3"/>
          <p:cNvSpPr>
            <a:spLocks noGrp="1" noChangeArrowheads="1"/>
          </p:cNvSpPr>
          <p:nvPr>
            <p:ph type="subTitle" idx="4294967295"/>
          </p:nvPr>
        </p:nvSpPr>
        <p:spPr>
          <a:xfrm>
            <a:off x="504825" y="1619250"/>
            <a:ext cx="9070975" cy="50403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Öffnen Sie </a:t>
            </a:r>
            <a:r>
              <a:rPr lang="de-DE" altLang="de-DE" sz="2400" dirty="0" smtClean="0"/>
              <a:t>Ihr </a:t>
            </a:r>
            <a:r>
              <a:rPr lang="de-DE" altLang="de-DE" sz="2400" dirty="0" err="1" smtClean="0"/>
              <a:t>BlackJack</a:t>
            </a:r>
            <a:r>
              <a:rPr lang="de-DE" altLang="de-DE" sz="2400" dirty="0" smtClean="0"/>
              <a:t>-Projekt </a:t>
            </a:r>
            <a:r>
              <a:rPr lang="de-DE" altLang="de-DE" sz="2400" dirty="0" smtClean="0"/>
              <a:t>bzw</a:t>
            </a:r>
            <a:r>
              <a:rPr lang="de-DE" altLang="de-DE" sz="2400" dirty="0" smtClean="0"/>
              <a:t>. </a:t>
            </a:r>
            <a:r>
              <a:rPr lang="de-DE" altLang="de-DE" sz="2400" dirty="0" smtClean="0"/>
              <a:t>verwenden Sie die mitgelieferten relevanten Klassen.</a:t>
            </a:r>
            <a:endParaRPr lang="de-DE" altLang="de-DE" sz="24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Ändern </a:t>
            </a:r>
            <a:r>
              <a:rPr lang="de-DE" altLang="de-DE" sz="2400" dirty="0" smtClean="0"/>
              <a:t>Sie die Methode </a:t>
            </a:r>
            <a:r>
              <a:rPr lang="de-DE" altLang="de-DE" sz="2400" dirty="0" err="1" smtClean="0">
                <a:latin typeface="Courier New" pitchFamily="49" charset="0"/>
              </a:rPr>
              <a:t>getObersteKarte</a:t>
            </a:r>
            <a:r>
              <a:rPr lang="de-DE" altLang="de-DE" sz="2400" dirty="0" smtClean="0">
                <a:latin typeface="Courier New" pitchFamily="49" charset="0"/>
              </a:rPr>
              <a:t>()</a:t>
            </a:r>
            <a:r>
              <a:rPr lang="de-DE" altLang="de-DE" sz="2400" dirty="0" smtClean="0"/>
              <a:t> der Klasse </a:t>
            </a:r>
            <a:r>
              <a:rPr lang="de-DE" altLang="de-DE" sz="2400" dirty="0" smtClean="0">
                <a:latin typeface="Courier New" pitchFamily="49" charset="0"/>
              </a:rPr>
              <a:t>Spielkartenstapel</a:t>
            </a:r>
            <a:r>
              <a:rPr lang="de-DE" altLang="de-DE" sz="2400" dirty="0" smtClean="0"/>
              <a:t> derart, dass sie eine angemessene </a:t>
            </a:r>
            <a:r>
              <a:rPr lang="de-DE" altLang="de-DE" sz="2400" dirty="0" err="1" smtClean="0"/>
              <a:t>Exception</a:t>
            </a:r>
            <a:r>
              <a:rPr lang="de-DE" altLang="de-DE" sz="2400" dirty="0" smtClean="0"/>
              <a:t> wirft, wenn der Stapel leer ist.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Ergänzen Sie das Projekt um eine Klasse </a:t>
            </a:r>
            <a:r>
              <a:rPr lang="de-DE" altLang="de-DE" sz="2400" dirty="0" smtClean="0">
                <a:latin typeface="Courier New" pitchFamily="49" charset="0"/>
              </a:rPr>
              <a:t>Test</a:t>
            </a:r>
            <a:r>
              <a:rPr lang="de-DE" altLang="de-DE" sz="2400" dirty="0" smtClean="0"/>
              <a:t> mit einer </a:t>
            </a:r>
            <a:r>
              <a:rPr lang="de-DE" altLang="de-DE" sz="2400" dirty="0" err="1" smtClean="0"/>
              <a:t>main</a:t>
            </a:r>
            <a:r>
              <a:rPr lang="de-DE" altLang="de-DE" sz="2400" dirty="0" smtClean="0"/>
              <a:t>-Methode.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Erzeugen Sie in dieser Methode einen Spielkartenstapel und nehmen Sie solange Karten, bis die </a:t>
            </a:r>
            <a:r>
              <a:rPr lang="de-DE" altLang="de-DE" sz="2400" dirty="0" err="1" smtClean="0"/>
              <a:t>Exception</a:t>
            </a:r>
            <a:r>
              <a:rPr lang="de-DE" altLang="de-DE" sz="2400" dirty="0" smtClean="0"/>
              <a:t> ausgelöst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t>Erweitern Sie das Programm derart, dass die kritische Anweisung in einem </a:t>
            </a:r>
            <a:r>
              <a:rPr lang="de-DE" altLang="de-DE" sz="2400" dirty="0" err="1" smtClean="0"/>
              <a:t>try</a:t>
            </a:r>
            <a:r>
              <a:rPr lang="de-DE" altLang="de-DE" sz="2400" dirty="0" smtClean="0"/>
              <a:t>-catch-Block steht und die </a:t>
            </a:r>
            <a:r>
              <a:rPr lang="de-DE" altLang="de-DE" sz="2400" dirty="0" err="1" smtClean="0"/>
              <a:t>Exception</a:t>
            </a:r>
            <a:r>
              <a:rPr lang="de-DE" altLang="de-DE" sz="2400" dirty="0" smtClean="0"/>
              <a:t> abgefangen wird. Wenn das auftritt, mischen Sie den Stapel neu</a:t>
            </a:r>
            <a:r>
              <a:rPr lang="de-DE" altLang="de-DE" sz="24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hlinkClick r:id="rId3"/>
              </a:rPr>
              <a:t>https://</a:t>
            </a:r>
            <a:r>
              <a:rPr lang="de-DE" altLang="de-DE" sz="2400" dirty="0" smtClean="0">
                <a:hlinkClick r:id="rId3"/>
              </a:rPr>
              <a:t>github.com/nordakademie-einfuehrung-java/uebung_11_2</a:t>
            </a:r>
            <a:endParaRPr lang="de-DE" altLang="de-DE" sz="24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9939" name="Foliennummernplatzhalter 4"/>
          <p:cNvSpPr>
            <a:spLocks noGrp="1"/>
          </p:cNvSpPr>
          <p:nvPr>
            <p:ph type="sldNum" sz="quarter" idx="12"/>
          </p:nvPr>
        </p:nvSpPr>
        <p:spPr>
          <a:noFill/>
          <a:ln>
            <a:round/>
            <a:headEnd/>
            <a:tailEnd/>
          </a:ln>
        </p:spPr>
        <p:txBody>
          <a:bodyPr/>
          <a:lstStyle/>
          <a:p>
            <a:fld id="{793265E9-2A6F-4CD8-AE77-F31DFC23F973}" type="slidenum">
              <a:rPr lang="de-DE" altLang="de-DE"/>
              <a:pPr/>
              <a:t>19</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Arrays dynamischer Größe (1)</a:t>
            </a:r>
          </a:p>
        </p:txBody>
      </p:sp>
      <p:sp>
        <p:nvSpPr>
          <p:cNvPr id="39942"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Arrays bringen das Problem mit sich, dass ihre Größe bei der Erzeugung festgelegt werden muss.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Sie müssen Arrays von vornherein in der Größe anlegen, die sie theoretisch maximal erreichen können.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Ist keine Obergrenze festgelegt, müssten Sie selbst einen Mechanismus umsetzen, der bei Bedarf ein größeres Array als das vorhandene anlegt und die alten Werte in das neue größere Array kopiert.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123" name="Foliennummernplatzhalter 4"/>
          <p:cNvSpPr>
            <a:spLocks noGrp="1"/>
          </p:cNvSpPr>
          <p:nvPr>
            <p:ph type="sldNum" sz="quarter" idx="12"/>
          </p:nvPr>
        </p:nvSpPr>
        <p:spPr>
          <a:noFill/>
          <a:ln>
            <a:round/>
            <a:headEnd/>
            <a:tailEnd/>
          </a:ln>
        </p:spPr>
        <p:txBody>
          <a:bodyPr/>
          <a:lstStyle/>
          <a:p>
            <a:fld id="{6316ED4D-0BF4-426A-AF58-A77CCE66997E}" type="slidenum">
              <a:rPr lang="de-DE" altLang="de-DE"/>
              <a:pPr/>
              <a:t>2</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11</a:t>
            </a:r>
          </a:p>
        </p:txBody>
      </p:sp>
      <p:sp>
        <p:nvSpPr>
          <p:cNvPr id="5126"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Fehlerbehandlung – Exceptions</a:t>
            </a:r>
            <a:br>
              <a:rPr lang="de-DE" altLang="de-DE" smtClean="0"/>
            </a:br>
            <a:r>
              <a:rPr lang="de-DE" altLang="de-DE" smtClean="0"/>
              <a:t/>
            </a:r>
            <a:br>
              <a:rPr lang="de-DE" altLang="de-DE" smtClean="0"/>
            </a:br>
            <a:r>
              <a:rPr lang="de-DE" altLang="de-DE" smtClean="0"/>
              <a:t>Collections (ArrayList)</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1987" name="Foliennummernplatzhalter 4"/>
          <p:cNvSpPr>
            <a:spLocks noGrp="1"/>
          </p:cNvSpPr>
          <p:nvPr>
            <p:ph type="sldNum" sz="quarter" idx="12"/>
          </p:nvPr>
        </p:nvSpPr>
        <p:spPr>
          <a:noFill/>
          <a:ln>
            <a:round/>
            <a:headEnd/>
            <a:tailEnd/>
          </a:ln>
        </p:spPr>
        <p:txBody>
          <a:bodyPr/>
          <a:lstStyle/>
          <a:p>
            <a:fld id="{2B15310A-E610-465F-907D-A4E421F9F123}" type="slidenum">
              <a:rPr lang="de-DE" altLang="de-DE"/>
              <a:pPr/>
              <a:t>20</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(2)</a:t>
            </a:r>
          </a:p>
        </p:txBody>
      </p:sp>
      <p:sp>
        <p:nvSpPr>
          <p:cNvPr id="41990" name="Rectangle 3"/>
          <p:cNvSpPr>
            <a:spLocks noGrp="1" noChangeArrowheads="1"/>
          </p:cNvSpPr>
          <p:nvPr>
            <p:ph type="subTitle" idx="4294967295"/>
          </p:nvPr>
        </p:nvSpPr>
        <p:spPr>
          <a:xfrm>
            <a:off x="504825" y="1619250"/>
            <a:ext cx="9070975" cy="577056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Mit der </a:t>
            </a:r>
            <a:r>
              <a:rPr lang="de-DE" altLang="de-DE" sz="2400" smtClean="0">
                <a:latin typeface="Courier New" pitchFamily="49" charset="0"/>
              </a:rPr>
              <a:t>ArrayList</a:t>
            </a:r>
            <a:r>
              <a:rPr lang="de-DE" altLang="de-DE" sz="2400" smtClean="0"/>
              <a:t> wird Ihnen eine Klasse zur Verfügung gestellt, die genau diese Probleme löst.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wird ohne Angabe einer festen Größe erzeugt.</a:t>
            </a:r>
            <a:br>
              <a:rPr lang="de-DE" altLang="de-DE" sz="2400" smtClean="0"/>
            </a:br>
            <a:r>
              <a:rPr lang="de-DE" altLang="de-DE" sz="24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Einer </a:t>
            </a:r>
            <a:r>
              <a:rPr lang="de-DE" altLang="de-DE" sz="2400" smtClean="0">
                <a:latin typeface="Courier New" pitchFamily="49" charset="0"/>
              </a:rPr>
              <a:t>ArrayList</a:t>
            </a:r>
            <a:r>
              <a:rPr lang="de-DE" altLang="de-DE" sz="2400" smtClean="0"/>
              <a:t> können über eine </a:t>
            </a:r>
            <a:r>
              <a:rPr lang="de-DE" altLang="de-DE" sz="2400" smtClean="0">
                <a:latin typeface="Courier New" pitchFamily="49" charset="0"/>
              </a:rPr>
              <a:t>add</a:t>
            </a:r>
            <a:r>
              <a:rPr lang="de-DE" altLang="de-DE" sz="2400" smtClean="0"/>
              <a:t>-Methode beliebig viele Elemente hinzugefügt werden (diese können mit einer</a:t>
            </a:r>
            <a:br>
              <a:rPr lang="de-DE" altLang="de-DE" sz="2400" smtClean="0"/>
            </a:br>
            <a:r>
              <a:rPr lang="de-DE" altLang="de-DE" sz="2400" smtClean="0">
                <a:latin typeface="Courier New" pitchFamily="49" charset="0"/>
              </a:rPr>
              <a:t>remove</a:t>
            </a:r>
            <a:r>
              <a:rPr lang="de-DE" altLang="de-DE" sz="2400" smtClean="0"/>
              <a:t>-Methode wieder entfernt werden).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hat eine </a:t>
            </a:r>
            <a:r>
              <a:rPr lang="de-DE" altLang="de-DE" sz="2400" smtClean="0">
                <a:latin typeface="Courier New" pitchFamily="49" charset="0"/>
              </a:rPr>
              <a:t>get</a:t>
            </a:r>
            <a:r>
              <a:rPr lang="de-DE" altLang="de-DE" sz="2400" smtClean="0"/>
              <a:t>-Methode, um einzelne Elemente zu lesen – mit einem Index wie bei normalen Arrays.</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kann über die </a:t>
            </a:r>
            <a:r>
              <a:rPr lang="de-DE" altLang="de-DE" sz="2400" smtClean="0">
                <a:latin typeface="Courier New" pitchFamily="49" charset="0"/>
              </a:rPr>
              <a:t>size</a:t>
            </a:r>
            <a:r>
              <a:rPr lang="de-DE" altLang="de-DE" sz="2400" smtClean="0"/>
              <a:t>-Methode Auskunft über ihre aktuelle Größe geben.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4035" name="Foliennummernplatzhalter 4"/>
          <p:cNvSpPr>
            <a:spLocks noGrp="1"/>
          </p:cNvSpPr>
          <p:nvPr>
            <p:ph type="sldNum" sz="quarter" idx="12"/>
          </p:nvPr>
        </p:nvSpPr>
        <p:spPr>
          <a:noFill/>
          <a:ln>
            <a:round/>
            <a:headEnd/>
            <a:tailEnd/>
          </a:ln>
        </p:spPr>
        <p:txBody>
          <a:bodyPr/>
          <a:lstStyle/>
          <a:p>
            <a:fld id="{2C7DC5F8-8837-4A03-80F7-24F4DC1DEE32}" type="slidenum">
              <a:rPr lang="de-DE" altLang="de-DE"/>
              <a:pPr/>
              <a:t>21</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(3)</a:t>
            </a:r>
          </a:p>
        </p:txBody>
      </p:sp>
      <p:sp>
        <p:nvSpPr>
          <p:cNvPr id="44038" name="Rectangle 3"/>
          <p:cNvSpPr>
            <a:spLocks noGrp="1" noChangeArrowheads="1"/>
          </p:cNvSpPr>
          <p:nvPr>
            <p:ph type="subTitle" idx="4294967295"/>
          </p:nvPr>
        </p:nvSpPr>
        <p:spPr>
          <a:xfrm>
            <a:off x="504825" y="1619250"/>
            <a:ext cx="9070975" cy="5435600"/>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 </a:t>
            </a:r>
            <a:br>
              <a:rPr lang="de-DE" altLang="de-DE" sz="2400" smtClean="0"/>
            </a:br>
            <a:r>
              <a:rPr lang="de-DE" altLang="de-DE" sz="2400" smtClean="0"/>
              <a:t>Die </a:t>
            </a:r>
            <a:r>
              <a:rPr lang="de-DE" altLang="de-DE" sz="2400" smtClean="0">
                <a:latin typeface="Courier New" pitchFamily="49" charset="0"/>
              </a:rPr>
              <a:t>get</a:t>
            </a:r>
            <a:r>
              <a:rPr lang="de-DE" altLang="de-DE" sz="2400" smtClean="0"/>
              <a:t>-Methode liefert als Ergebnis nur den Typ </a:t>
            </a:r>
            <a:r>
              <a:rPr lang="de-DE" altLang="de-DE" sz="2400" smtClean="0">
                <a:latin typeface="Courier New" pitchFamily="49" charset="0"/>
              </a:rPr>
              <a:t>Object</a:t>
            </a:r>
            <a:r>
              <a:rPr lang="de-DE" altLang="de-DE" sz="2400" smtClean="0"/>
              <a:t>.</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Sogenannte "Casts" oder aber Generifizierung</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a:t>
            </a:r>
            <a:br>
              <a:rPr lang="de-DE" altLang="de-DE" sz="2400" smtClean="0"/>
            </a:br>
            <a:r>
              <a:rPr lang="de-DE" altLang="de-DE" sz="2400" smtClean="0"/>
              <a:t>Die </a:t>
            </a:r>
            <a:r>
              <a:rPr lang="de-DE" altLang="de-DE" sz="2400" smtClean="0">
                <a:latin typeface="Courier New" pitchFamily="49" charset="0"/>
              </a:rPr>
              <a:t>add</a:t>
            </a:r>
            <a:r>
              <a:rPr lang="de-DE" altLang="de-DE" sz="2400" smtClean="0"/>
              <a:t>-Methoden können eine sehr lange Laufzeit haben.</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Bei der Erzeugung einer </a:t>
            </a:r>
            <a:r>
              <a:rPr lang="de-DE" altLang="de-DE" sz="2400" smtClean="0">
                <a:latin typeface="Courier New" pitchFamily="49" charset="0"/>
              </a:rPr>
              <a:t>ArrayList</a:t>
            </a:r>
            <a:r>
              <a:rPr lang="de-DE" altLang="de-DE" sz="2400" smtClean="0"/>
              <a:t> kann eine angemessene Anfangsgröße gesetzt werden (Standard: 10).</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6083" name="Foliennummernplatzhalter 4"/>
          <p:cNvSpPr>
            <a:spLocks noGrp="1"/>
          </p:cNvSpPr>
          <p:nvPr>
            <p:ph type="sldNum" sz="quarter" idx="12"/>
          </p:nvPr>
        </p:nvSpPr>
        <p:spPr>
          <a:noFill/>
          <a:ln>
            <a:round/>
            <a:headEnd/>
            <a:tailEnd/>
          </a:ln>
        </p:spPr>
        <p:txBody>
          <a:bodyPr/>
          <a:lstStyle/>
          <a:p>
            <a:fld id="{194484E2-7431-45F4-A7AE-E258232E806D}" type="slidenum">
              <a:rPr lang="de-DE" altLang="de-DE"/>
              <a:pPr/>
              <a:t>22</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(1)</a:t>
            </a:r>
          </a:p>
        </p:txBody>
      </p:sp>
      <p:sp>
        <p:nvSpPr>
          <p:cNvPr id="46086" name="Rectangle 3"/>
          <p:cNvSpPr>
            <a:spLocks noGrp="1" noChangeArrowheads="1"/>
          </p:cNvSpPr>
          <p:nvPr>
            <p:ph type="subTitle" idx="4294967295"/>
          </p:nvPr>
        </p:nvSpPr>
        <p:spPr>
          <a:xfrm>
            <a:off x="504825" y="1619250"/>
            <a:ext cx="9070975" cy="5673725"/>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Problem: </a:t>
            </a:r>
            <a:br>
              <a:rPr lang="de-DE" altLang="de-DE" sz="2400" smtClean="0"/>
            </a:br>
            <a:r>
              <a:rPr lang="de-DE" altLang="de-DE" sz="2400" smtClean="0"/>
              <a:t>Sie haben einen sehr allgemeinen Datentyp vorliegen (wie z. B. "Person"), wissen aber genau, dass ein konkreteres Objekt vorliegt (z. B. "Student").</a:t>
            </a:r>
            <a:br>
              <a:rPr lang="de-DE" altLang="de-DE" sz="2400" smtClean="0"/>
            </a:br>
            <a:r>
              <a:rPr lang="de-DE" altLang="de-DE" sz="2400" smtClean="0"/>
              <a:t>=&gt; Sie können trotz Ihres Wissens, dass es sich um einen Studenten handelt, nur die Methoden der Person verwenden.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Lösung: </a:t>
            </a:r>
            <a:br>
              <a:rPr lang="de-DE" altLang="de-DE" sz="2400" smtClean="0"/>
            </a:br>
            <a:r>
              <a:rPr lang="de-DE" altLang="de-DE" sz="2400" smtClean="0"/>
              <a:t>Sie können mit einem sog. "Cast" anweisen, dass das Objekt wie ein Student behandelt werden soll. Haben Sie sich geirrt, und die Person ist kein Student, fliegt eine  </a:t>
            </a:r>
            <a:r>
              <a:rPr lang="de-DE" altLang="de-DE" sz="2400" smtClean="0">
                <a:latin typeface="Courier New" pitchFamily="49" charset="0"/>
              </a:rPr>
              <a:t>ClassCastException</a:t>
            </a:r>
            <a:r>
              <a:rPr lang="de-DE" altLang="de-DE" sz="2400" smtClean="0"/>
              <a: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Aufbau:</a:t>
            </a:r>
            <a:br>
              <a:rPr lang="de-DE" altLang="de-DE" sz="2400" smtClean="0"/>
            </a:br>
            <a:r>
              <a:rPr lang="de-DE" altLang="de-DE" sz="2400" smtClean="0">
                <a:latin typeface="Courier New" pitchFamily="49" charset="0"/>
              </a:rPr>
              <a:t>Student studi = (Student) person;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8131" name="Foliennummernplatzhalter 4"/>
          <p:cNvSpPr>
            <a:spLocks noGrp="1"/>
          </p:cNvSpPr>
          <p:nvPr>
            <p:ph type="sldNum" sz="quarter" idx="12"/>
          </p:nvPr>
        </p:nvSpPr>
        <p:spPr>
          <a:noFill/>
          <a:ln>
            <a:round/>
            <a:headEnd/>
            <a:tailEnd/>
          </a:ln>
        </p:spPr>
        <p:txBody>
          <a:bodyPr/>
          <a:lstStyle/>
          <a:p>
            <a:fld id="{E1AD9140-04DD-4EAD-8614-05D7E35CE0D5}" type="slidenum">
              <a:rPr lang="de-DE" altLang="de-DE"/>
              <a:pPr/>
              <a:t>23</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(2)</a:t>
            </a:r>
          </a:p>
        </p:txBody>
      </p:sp>
      <p:sp>
        <p:nvSpPr>
          <p:cNvPr id="48134" name="Rectangle 3"/>
          <p:cNvSpPr>
            <a:spLocks noGrp="1" noChangeArrowheads="1"/>
          </p:cNvSpPr>
          <p:nvPr>
            <p:ph type="subTitle" idx="4294967295"/>
          </p:nvPr>
        </p:nvSpPr>
        <p:spPr>
          <a:xfrm>
            <a:off x="504825" y="1619250"/>
            <a:ext cx="9070975" cy="5803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erste Cast funktioniert, weil in </a:t>
            </a:r>
            <a:r>
              <a:rPr lang="de-DE" altLang="de-DE" sz="2400" smtClean="0">
                <a:latin typeface="Courier New" pitchFamily="49" charset="0"/>
              </a:rPr>
              <a:t>pers</a:t>
            </a:r>
            <a:r>
              <a:rPr lang="de-DE" altLang="de-DE" sz="2400" smtClean="0"/>
              <a:t> tatsächlich ein Studenten-Objekt steckt. Die Typzusicherung ist  korrekt. </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zweite Cast auf den Dozenten schlägt fehl, weil die Typzusicherung, </a:t>
            </a:r>
            <a:r>
              <a:rPr lang="de-DE" altLang="de-DE" sz="2400" smtClean="0">
                <a:latin typeface="Courier New" pitchFamily="49" charset="0"/>
              </a:rPr>
              <a:t>pers</a:t>
            </a:r>
            <a:r>
              <a:rPr lang="de-DE" altLang="de-DE" sz="2400" smtClean="0"/>
              <a:t> sei ein Dozenten-Objekt, nicht wahr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48135" name="Picture 4"/>
          <p:cNvPicPr>
            <a:picLocks noChangeAspect="1" noChangeArrowheads="1"/>
          </p:cNvPicPr>
          <p:nvPr/>
        </p:nvPicPr>
        <p:blipFill>
          <a:blip r:embed="rId3" cstate="print"/>
          <a:srcRect/>
          <a:stretch>
            <a:fillRect/>
          </a:stretch>
        </p:blipFill>
        <p:spPr bwMode="auto">
          <a:xfrm>
            <a:off x="504825" y="1368425"/>
            <a:ext cx="9356725" cy="2879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0179" name="Foliennummernplatzhalter 4"/>
          <p:cNvSpPr>
            <a:spLocks noGrp="1"/>
          </p:cNvSpPr>
          <p:nvPr>
            <p:ph type="sldNum" sz="quarter" idx="12"/>
          </p:nvPr>
        </p:nvSpPr>
        <p:spPr>
          <a:noFill/>
          <a:ln>
            <a:round/>
            <a:headEnd/>
            <a:tailEnd/>
          </a:ln>
        </p:spPr>
        <p:txBody>
          <a:bodyPr/>
          <a:lstStyle/>
          <a:p>
            <a:fld id="{C1F58733-86DB-487E-B327-61708A8DC9DA}" type="slidenum">
              <a:rPr lang="de-DE" altLang="de-DE"/>
              <a:pPr/>
              <a:t>24</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(3)</a:t>
            </a:r>
          </a:p>
        </p:txBody>
      </p:sp>
      <p:sp>
        <p:nvSpPr>
          <p:cNvPr id="5018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0183" name="Picture 4"/>
          <p:cNvPicPr>
            <a:picLocks noChangeAspect="1" noChangeArrowheads="1"/>
          </p:cNvPicPr>
          <p:nvPr/>
        </p:nvPicPr>
        <p:blipFill>
          <a:blip r:embed="rId3" cstate="print"/>
          <a:srcRect/>
          <a:stretch>
            <a:fillRect/>
          </a:stretch>
        </p:blipFill>
        <p:spPr bwMode="auto">
          <a:xfrm>
            <a:off x="504825" y="1368425"/>
            <a:ext cx="8710613" cy="5327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2227" name="Foliennummernplatzhalter 4"/>
          <p:cNvSpPr>
            <a:spLocks noGrp="1"/>
          </p:cNvSpPr>
          <p:nvPr>
            <p:ph type="sldNum" sz="quarter" idx="12"/>
          </p:nvPr>
        </p:nvSpPr>
        <p:spPr>
          <a:noFill/>
          <a:ln>
            <a:round/>
            <a:headEnd/>
            <a:tailEnd/>
          </a:ln>
        </p:spPr>
        <p:txBody>
          <a:bodyPr/>
          <a:lstStyle/>
          <a:p>
            <a:fld id="{04FC4EF7-2605-48FE-B9F4-6F1CA0A0AD4F}" type="slidenum">
              <a:rPr lang="de-DE" altLang="de-DE"/>
              <a:pPr/>
              <a:t>25</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(1)</a:t>
            </a:r>
          </a:p>
        </p:txBody>
      </p:sp>
      <p:sp>
        <p:nvSpPr>
          <p:cNvPr id="52230" name="Rectangle 3"/>
          <p:cNvSpPr>
            <a:spLocks noGrp="1" noChangeArrowheads="1"/>
          </p:cNvSpPr>
          <p:nvPr>
            <p:ph type="subTitle" idx="4294967295"/>
          </p:nvPr>
        </p:nvSpPr>
        <p:spPr>
          <a:xfrm>
            <a:off x="504825" y="1619250"/>
            <a:ext cx="9070975" cy="5834063"/>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Problem:</a:t>
            </a:r>
            <a:br>
              <a:rPr lang="de-DE" altLang="de-DE" sz="2200" smtClean="0"/>
            </a:br>
            <a:r>
              <a:rPr lang="de-DE" altLang="de-DE" sz="2200" smtClean="0"/>
              <a:t>Eine Klasse wie z. B. </a:t>
            </a:r>
            <a:r>
              <a:rPr lang="de-DE" altLang="de-DE" sz="2200" smtClean="0">
                <a:latin typeface="Courier New" pitchFamily="49" charset="0"/>
              </a:rPr>
              <a:t>ArrayList</a:t>
            </a:r>
            <a:r>
              <a:rPr lang="de-DE" altLang="de-DE" sz="2200" smtClean="0"/>
              <a:t> arbeitet nur auf Basis der allgemeinsten Java-Klasse: </a:t>
            </a:r>
            <a:r>
              <a:rPr lang="de-DE" altLang="de-DE" sz="2200" smtClean="0">
                <a:latin typeface="Courier New" pitchFamily="49" charset="0"/>
              </a:rPr>
              <a:t>Object</a:t>
            </a:r>
            <a:r>
              <a:rPr lang="de-DE" altLang="de-DE" sz="2200" smtClean="0"/>
              <a:t>. Dies erfordert häufiges casten. Probleme fallen erst zur Laufzeit durch </a:t>
            </a:r>
            <a:r>
              <a:rPr lang="de-DE" altLang="de-DE" sz="2200" smtClean="0">
                <a:latin typeface="Courier New" pitchFamily="49" charset="0"/>
              </a:rPr>
              <a:t>ClassCastException</a:t>
            </a:r>
            <a:r>
              <a:rPr lang="de-DE" altLang="de-DE" sz="2200" smtClean="0"/>
              <a:t>s auf.</a:t>
            </a:r>
            <a:br>
              <a:rPr lang="de-DE" altLang="de-DE" sz="2200" smtClean="0"/>
            </a:br>
            <a:endParaRPr lang="de-DE" alt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Lösung:</a:t>
            </a:r>
            <a:br>
              <a:rPr lang="de-DE" altLang="de-DE" sz="2200" smtClean="0"/>
            </a:br>
            <a:r>
              <a:rPr lang="de-DE" altLang="de-DE" sz="2200" smtClean="0"/>
              <a:t>Seit der Version 1.5 von Java können Sie einige Java-Klassen wie</a:t>
            </a:r>
            <a:br>
              <a:rPr lang="de-DE" altLang="de-DE" sz="2200" smtClean="0"/>
            </a:br>
            <a:r>
              <a:rPr lang="de-DE" altLang="de-DE" sz="2200" smtClean="0"/>
              <a:t>z. B. </a:t>
            </a:r>
            <a:r>
              <a:rPr lang="de-DE" altLang="de-DE" sz="2200" smtClean="0">
                <a:latin typeface="Courier New" pitchFamily="49" charset="0"/>
              </a:rPr>
              <a:t>ArrayList</a:t>
            </a:r>
            <a:r>
              <a:rPr lang="de-DE" altLang="de-DE" sz="2200" smtClean="0"/>
              <a:t> generifizieren. Dies bedeutet, dass Sie der </a:t>
            </a:r>
            <a:r>
              <a:rPr lang="de-DE" altLang="de-DE" sz="2200" smtClean="0">
                <a:latin typeface="Courier New" pitchFamily="49" charset="0"/>
              </a:rPr>
              <a:t>ArrayList</a:t>
            </a:r>
            <a:r>
              <a:rPr lang="de-DE" altLang="de-DE" sz="2200" smtClean="0"/>
              <a:t> mitteilen können, für welche Art von Objekten sie eine Liste sein soll.</a:t>
            </a:r>
            <a:br>
              <a:rPr lang="de-DE" altLang="de-DE" sz="2200" smtClean="0"/>
            </a:br>
            <a:r>
              <a:rPr lang="de-DE" altLang="de-DE" sz="2200" smtClean="0"/>
              <a:t/>
            </a:r>
            <a:br>
              <a:rPr lang="de-DE" altLang="de-DE" sz="2200" smtClean="0"/>
            </a:br>
            <a:r>
              <a:rPr lang="de-DE" altLang="de-DE" sz="2200" smtClean="0"/>
              <a:t>Die Konsequenz ist, dass die </a:t>
            </a:r>
            <a:r>
              <a:rPr lang="de-DE" altLang="de-DE" sz="2200" smtClean="0">
                <a:latin typeface="Courier New" pitchFamily="49" charset="0"/>
              </a:rPr>
              <a:t>ArrayList</a:t>
            </a:r>
            <a:br>
              <a:rPr lang="de-DE" altLang="de-DE" sz="2200" smtClean="0">
                <a:latin typeface="Courier New" pitchFamily="49" charset="0"/>
              </a:rPr>
            </a:br>
            <a:r>
              <a:rPr lang="de-DE" altLang="de-DE" sz="2200" smtClean="0"/>
              <a:t>1. bereits beim Compilieren prüft, ob ihr nur korrekte Werte übergeben</a:t>
            </a:r>
            <a:br>
              <a:rPr lang="de-DE" altLang="de-DE" sz="2200" smtClean="0"/>
            </a:br>
            <a:r>
              <a:rPr lang="de-DE" altLang="de-DE" sz="2200" smtClean="0"/>
              <a:t>    werden, und </a:t>
            </a:r>
            <a:br>
              <a:rPr lang="de-DE" altLang="de-DE" sz="2200" smtClean="0"/>
            </a:br>
            <a:r>
              <a:rPr lang="de-DE" altLang="de-DE" sz="2200" smtClean="0"/>
              <a:t>2. jede Methode immer schon Objekte des korrekten Typs</a:t>
            </a:r>
            <a:br>
              <a:rPr lang="de-DE" altLang="de-DE" sz="2200" smtClean="0"/>
            </a:br>
            <a:r>
              <a:rPr lang="de-DE" altLang="de-DE" sz="2200" smtClean="0"/>
              <a:t>    zurückliefert.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4275" name="Foliennummernplatzhalter 4"/>
          <p:cNvSpPr>
            <a:spLocks noGrp="1"/>
          </p:cNvSpPr>
          <p:nvPr>
            <p:ph type="sldNum" sz="quarter" idx="12"/>
          </p:nvPr>
        </p:nvSpPr>
        <p:spPr>
          <a:noFill/>
          <a:ln>
            <a:round/>
            <a:headEnd/>
            <a:tailEnd/>
          </a:ln>
        </p:spPr>
        <p:txBody>
          <a:bodyPr/>
          <a:lstStyle/>
          <a:p>
            <a:fld id="{DC72CB62-9595-4E74-BE99-CA0A3590BD1D}" type="slidenum">
              <a:rPr lang="de-DE" altLang="de-DE"/>
              <a:pPr/>
              <a:t>26</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(2)</a:t>
            </a:r>
          </a:p>
        </p:txBody>
      </p:sp>
      <p:sp>
        <p:nvSpPr>
          <p:cNvPr id="5427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4279" name="Picture 4"/>
          <p:cNvPicPr>
            <a:picLocks noChangeAspect="1" noChangeArrowheads="1"/>
          </p:cNvPicPr>
          <p:nvPr/>
        </p:nvPicPr>
        <p:blipFill>
          <a:blip r:embed="rId3" cstate="print"/>
          <a:srcRect/>
          <a:stretch>
            <a:fillRect/>
          </a:stretch>
        </p:blipFill>
        <p:spPr bwMode="auto">
          <a:xfrm>
            <a:off x="576263" y="1368425"/>
            <a:ext cx="8818562" cy="53990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6323" name="Foliennummernplatzhalter 4"/>
          <p:cNvSpPr>
            <a:spLocks noGrp="1"/>
          </p:cNvSpPr>
          <p:nvPr>
            <p:ph type="sldNum" sz="quarter" idx="12"/>
          </p:nvPr>
        </p:nvSpPr>
        <p:spPr>
          <a:noFill/>
          <a:ln>
            <a:round/>
            <a:headEnd/>
            <a:tailEnd/>
          </a:ln>
        </p:spPr>
        <p:txBody>
          <a:bodyPr/>
          <a:lstStyle/>
          <a:p>
            <a:fld id="{7DABF46F-E25B-4D33-80AB-89A8C0F883B6}" type="slidenum">
              <a:rPr lang="de-DE" altLang="de-DE"/>
              <a:pPr/>
              <a:t>27</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 in ArrayListen</a:t>
            </a:r>
          </a:p>
        </p:txBody>
      </p:sp>
      <p:sp>
        <p:nvSpPr>
          <p:cNvPr id="5632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Möchten Sie primitive Datentypen in einer </a:t>
            </a:r>
            <a:r>
              <a:rPr lang="de-DE" altLang="de-DE" sz="2400" smtClean="0">
                <a:latin typeface="Courier New" pitchFamily="49" charset="0"/>
              </a:rPr>
              <a:t>ArrayList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ablegen, so müssen Sie zum Casten bzw.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Generifizierung sog. Wrapperklassen verwenden: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Integer		</a:t>
            </a:r>
            <a:r>
              <a:rPr lang="de-DE" altLang="de-DE" sz="2400" smtClean="0"/>
              <a:t>für den primitiven Typ 	</a:t>
            </a:r>
            <a:r>
              <a:rPr lang="de-DE" altLang="de-DE" sz="2400" smtClean="0">
                <a:latin typeface="Courier New" pitchFamily="49" charset="0"/>
              </a:rPr>
              <a:t>int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Double		</a:t>
            </a:r>
            <a:r>
              <a:rPr lang="de-DE" altLang="de-DE" sz="2400" smtClean="0"/>
              <a:t>für den primitiven Typ 	</a:t>
            </a:r>
            <a:r>
              <a:rPr lang="de-DE" altLang="de-DE" sz="2400" smtClean="0">
                <a:latin typeface="Courier New" pitchFamily="49" charset="0"/>
              </a:rPr>
              <a:t>double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Float		</a:t>
            </a:r>
            <a:r>
              <a:rPr lang="de-DE" altLang="de-DE" sz="2400" smtClean="0"/>
              <a:t>für den primitiven Typ 	</a:t>
            </a:r>
            <a:r>
              <a:rPr lang="de-DE" altLang="de-DE" sz="2400" smtClean="0">
                <a:latin typeface="Courier New" pitchFamily="49" charset="0"/>
              </a:rPr>
              <a:t>float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Long 		</a:t>
            </a:r>
            <a:r>
              <a:rPr lang="de-DE" altLang="de-DE" sz="2400" smtClean="0"/>
              <a:t>für den primitiven Typ 	</a:t>
            </a:r>
            <a:r>
              <a:rPr lang="de-DE" altLang="de-DE" sz="2400" smtClean="0">
                <a:latin typeface="Courier New" pitchFamily="49" charset="0"/>
              </a:rPr>
              <a:t>long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usw.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509588" y="5254625"/>
            <a:ext cx="8347075" cy="1585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8371" name="Foliennummernplatzhalter 4"/>
          <p:cNvSpPr>
            <a:spLocks noGrp="1"/>
          </p:cNvSpPr>
          <p:nvPr>
            <p:ph type="sldNum" sz="quarter" idx="12"/>
          </p:nvPr>
        </p:nvSpPr>
        <p:spPr>
          <a:noFill/>
          <a:ln>
            <a:round/>
            <a:headEnd/>
            <a:tailEnd/>
          </a:ln>
        </p:spPr>
        <p:txBody>
          <a:bodyPr/>
          <a:lstStyle/>
          <a:p>
            <a:fld id="{B138CF9F-4E45-4945-A1EF-21B503329248}" type="slidenum">
              <a:rPr lang="de-DE" altLang="de-DE"/>
              <a:pPr/>
              <a:t>28</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Übung </a:t>
            </a:r>
            <a:r>
              <a:rPr lang="de-DE" altLang="de-DE" sz="4000" dirty="0" smtClean="0">
                <a:solidFill>
                  <a:srgbClr val="FFFFFF"/>
                </a:solidFill>
              </a:rPr>
              <a:t>3: </a:t>
            </a:r>
            <a:r>
              <a:rPr lang="de-DE" altLang="de-DE" sz="4000" dirty="0" smtClean="0">
                <a:solidFill>
                  <a:srgbClr val="FFFFFF"/>
                </a:solidFill>
              </a:rPr>
              <a:t>ArrayList</a:t>
            </a:r>
          </a:p>
        </p:txBody>
      </p:sp>
      <p:sp>
        <p:nvSpPr>
          <p:cNvPr id="583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Öffnen Sie </a:t>
            </a:r>
            <a:r>
              <a:rPr lang="de-DE" altLang="de-DE" sz="2800" dirty="0" smtClean="0"/>
              <a:t>Ihr </a:t>
            </a:r>
            <a:r>
              <a:rPr lang="de-DE" altLang="de-DE" sz="2800" dirty="0" err="1" smtClean="0"/>
              <a:t>BlackJack</a:t>
            </a:r>
            <a:r>
              <a:rPr lang="de-DE" altLang="de-DE" sz="2800" dirty="0" smtClean="0"/>
              <a:t>-Projekt </a:t>
            </a:r>
            <a:r>
              <a:rPr lang="de-DE" altLang="de-DE" sz="2800" dirty="0" smtClean="0"/>
              <a:t>(bzw. </a:t>
            </a:r>
            <a:r>
              <a:rPr lang="de-DE" altLang="de-DE" sz="2800" dirty="0" smtClean="0"/>
              <a:t>verwenden </a:t>
            </a:r>
            <a:r>
              <a:rPr lang="de-DE" altLang="de-DE" sz="2800" dirty="0" smtClean="0"/>
              <a:t>Sie</a:t>
            </a:r>
            <a:br>
              <a:rPr lang="de-DE" altLang="de-DE" sz="2800" dirty="0" smtClean="0"/>
            </a:br>
            <a:r>
              <a:rPr lang="de-DE" altLang="de-DE" sz="2800" dirty="0" smtClean="0"/>
              <a:t>die relevanten Klassen aus dem Übungs-Repository).</a:t>
            </a:r>
            <a:r>
              <a:rPr lang="de-DE" altLang="de-DE" sz="2800" dirty="0" smtClean="0"/>
              <a:t/>
            </a:r>
            <a:br>
              <a:rPr lang="de-DE" altLang="de-DE" sz="2800" dirty="0" smtClean="0"/>
            </a:br>
            <a:endParaRPr lang="de-DE" alt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Schreiben Sie die Klasse </a:t>
            </a:r>
            <a:r>
              <a:rPr lang="de-DE" altLang="de-DE" sz="2800" dirty="0" smtClean="0">
                <a:latin typeface="Courier New" pitchFamily="49" charset="0"/>
              </a:rPr>
              <a:t>Kartenhand</a:t>
            </a:r>
            <a:r>
              <a:rPr lang="de-DE" altLang="de-DE" sz="2800" dirty="0" smtClean="0"/>
              <a:t> derart um, dass nun anstelle eines normalen Arrays eine </a:t>
            </a:r>
            <a:r>
              <a:rPr lang="de-DE" altLang="de-DE" sz="2800" dirty="0" smtClean="0">
                <a:latin typeface="Courier New" pitchFamily="49" charset="0"/>
              </a:rPr>
              <a:t>ArrayList</a:t>
            </a:r>
            <a:r>
              <a:rPr lang="de-DE" altLang="de-DE" sz="2800" dirty="0" smtClean="0"/>
              <a:t> verwendet wird</a:t>
            </a:r>
            <a:r>
              <a:rPr lang="de-DE" altLang="de-DE" sz="28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hlinkClick r:id="rId3"/>
              </a:rPr>
              <a:t>https://</a:t>
            </a:r>
            <a:r>
              <a:rPr lang="de-DE" altLang="de-DE" sz="2400" dirty="0" smtClean="0">
                <a:hlinkClick r:id="rId3"/>
              </a:rPr>
              <a:t>github.com/nordakademie-einfuehrung-java/uebung_11_3</a:t>
            </a:r>
            <a:endParaRPr lang="de-DE" alt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0419" name="Foliennummernplatzhalter 4"/>
          <p:cNvSpPr>
            <a:spLocks noGrp="1"/>
          </p:cNvSpPr>
          <p:nvPr>
            <p:ph type="sldNum" sz="quarter" idx="12"/>
          </p:nvPr>
        </p:nvSpPr>
        <p:spPr>
          <a:noFill/>
          <a:ln>
            <a:round/>
            <a:headEnd/>
            <a:tailEnd/>
          </a:ln>
        </p:spPr>
        <p:txBody>
          <a:bodyPr/>
          <a:lstStyle/>
          <a:p>
            <a:fld id="{B75DE082-6D2D-4325-A6A4-8E6775DD7094}" type="slidenum">
              <a:rPr lang="de-DE" altLang="de-DE"/>
              <a:pPr/>
              <a:t>29</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Übung </a:t>
            </a:r>
            <a:r>
              <a:rPr lang="de-DE" altLang="de-DE" sz="4000" dirty="0" smtClean="0">
                <a:solidFill>
                  <a:srgbClr val="FFFFFF"/>
                </a:solidFill>
              </a:rPr>
              <a:t>4: </a:t>
            </a:r>
            <a:r>
              <a:rPr lang="de-DE" altLang="de-DE" sz="4000" dirty="0" smtClean="0">
                <a:solidFill>
                  <a:srgbClr val="FFFFFF"/>
                </a:solidFill>
              </a:rPr>
              <a:t>ArrayList (1)</a:t>
            </a:r>
          </a:p>
        </p:txBody>
      </p:sp>
      <p:sp>
        <p:nvSpPr>
          <p:cNvPr id="604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Schreiben Sie ein Programm, welches vom Anwender immer wieder die Eingabe einer ganzen Zahl fordert und jede in einer </a:t>
            </a:r>
            <a:r>
              <a:rPr lang="de-DE" altLang="de-DE" sz="2800" dirty="0" smtClean="0">
                <a:latin typeface="Courier New" pitchFamily="49" charset="0"/>
              </a:rPr>
              <a:t>ArrayList</a:t>
            </a:r>
            <a:r>
              <a:rPr lang="de-DE" altLang="de-DE" sz="2800" dirty="0" smtClean="0"/>
              <a:t> ablegt.</a:t>
            </a:r>
            <a:br>
              <a:rPr lang="de-DE" altLang="de-DE" sz="2800" dirty="0" smtClean="0"/>
            </a:br>
            <a:endParaRPr lang="de-DE" alt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Gibt der Anwender nichts mehr ein, endet die Eingabeschleife und die "Auswertung" beginnt.</a:t>
            </a:r>
            <a:br>
              <a:rPr lang="de-DE" altLang="de-DE" sz="2800" dirty="0" smtClean="0"/>
            </a:br>
            <a:r>
              <a:rPr lang="de-DE" alt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Gibt der Anwender eine ungültige Zahl ein, erscheint eine Meldung, und die Zahl wird einfach ignoriert.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628B644D-F075-4F37-A856-B9623642C155}" type="slidenum">
              <a:rPr lang="de-DE" altLang="de-DE"/>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Fehlerverarbeitung</a:t>
            </a:r>
          </a:p>
        </p:txBody>
      </p:sp>
      <p:sp>
        <p:nvSpPr>
          <p:cNvPr id="7174" name="Rectangle 3"/>
          <p:cNvSpPr>
            <a:spLocks noGrp="1" noChangeArrowheads="1"/>
          </p:cNvSpPr>
          <p:nvPr>
            <p:ph type="subTitle" idx="4294967295"/>
          </p:nvPr>
        </p:nvSpPr>
        <p:spPr>
          <a:xfrm>
            <a:off x="504825" y="1619250"/>
            <a:ext cx="9070975" cy="575786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Ursache für einen Fehlerzustand kann z. B. sein, dass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 einen nicht gültigen Array-Index zugegriffen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 Methode auf einem Objekt aufzurufen, das noch gar nicht erzeugt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durch 0 zu teilen,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die Wurzel aus einer negativen Zahl zu ziehen, oder</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einen Text in eine Ganzzahl umzuwandeln, der gar keine Zahl darstellt.</a:t>
            </a:r>
            <a:r>
              <a:rPr lang="de-DE" altLang="de-DE" sz="2600" smtClean="0"/>
              <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Tritt ein solcher Zustand auf, wird ein entsprechendes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"Signal" gesetzt, und die Programmausführung wird</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abgebrochen.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2467" name="Foliennummernplatzhalter 4"/>
          <p:cNvSpPr>
            <a:spLocks noGrp="1"/>
          </p:cNvSpPr>
          <p:nvPr>
            <p:ph type="sldNum" sz="quarter" idx="12"/>
          </p:nvPr>
        </p:nvSpPr>
        <p:spPr>
          <a:noFill/>
          <a:ln>
            <a:round/>
            <a:headEnd/>
            <a:tailEnd/>
          </a:ln>
        </p:spPr>
        <p:txBody>
          <a:bodyPr/>
          <a:lstStyle/>
          <a:p>
            <a:fld id="{E1709BF7-978C-4E6B-88DB-70628D7478FA}" type="slidenum">
              <a:rPr lang="de-DE" altLang="de-DE"/>
              <a:pPr/>
              <a:t>30</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dirty="0" smtClean="0">
                <a:solidFill>
                  <a:srgbClr val="FFFFFF"/>
                </a:solidFill>
              </a:rPr>
              <a:t>Übung </a:t>
            </a:r>
            <a:r>
              <a:rPr lang="de-DE" altLang="de-DE" sz="4000" dirty="0" smtClean="0">
                <a:solidFill>
                  <a:srgbClr val="FFFFFF"/>
                </a:solidFill>
              </a:rPr>
              <a:t>4: </a:t>
            </a:r>
            <a:r>
              <a:rPr lang="de-DE" altLang="de-DE" sz="4000" dirty="0" smtClean="0">
                <a:solidFill>
                  <a:srgbClr val="FFFFFF"/>
                </a:solidFill>
              </a:rPr>
              <a:t>ArrayList (2)</a:t>
            </a:r>
          </a:p>
        </p:txBody>
      </p:sp>
      <p:sp>
        <p:nvSpPr>
          <p:cNvPr id="62470" name="Rectangle 3"/>
          <p:cNvSpPr>
            <a:spLocks noGrp="1" noChangeArrowheads="1"/>
          </p:cNvSpPr>
          <p:nvPr>
            <p:ph type="subTitle" idx="4294967295"/>
          </p:nvPr>
        </p:nvSpPr>
        <p:spPr>
          <a:xfrm>
            <a:off x="504825" y="1619250"/>
            <a:ext cx="9070975" cy="52768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Ermitteln Sie nach der Eingabe aus den Zahlen der </a:t>
            </a:r>
            <a:r>
              <a:rPr lang="de-DE" altLang="de-DE" sz="2800" dirty="0" smtClean="0">
                <a:latin typeface="Courier New" pitchFamily="49" charset="0"/>
              </a:rPr>
              <a:t>ArrayList</a:t>
            </a:r>
            <a:r>
              <a:rPr lang="de-DE" altLang="de-DE" sz="2800" dirty="0" smtClean="0"/>
              <a:t> die folgenden Werte:</a:t>
            </a:r>
            <a:br>
              <a:rPr lang="de-DE" altLang="de-DE" sz="2800" dirty="0" smtClean="0"/>
            </a:br>
            <a:r>
              <a:rPr lang="de-DE" altLang="de-DE" sz="2800" dirty="0" smtClean="0"/>
              <a:t/>
            </a:r>
            <a:br>
              <a:rPr lang="de-DE" altLang="de-DE" sz="2800" dirty="0" smtClean="0"/>
            </a:br>
            <a:r>
              <a:rPr lang="de-DE" altLang="de-DE" sz="2800" dirty="0" smtClean="0"/>
              <a:t>- arithmetisches Mittel "a"</a:t>
            </a:r>
            <a:br>
              <a:rPr lang="de-DE" altLang="de-DE" sz="2800" dirty="0" smtClean="0"/>
            </a:br>
            <a:r>
              <a:rPr lang="de-DE" altLang="de-DE" sz="2800" dirty="0" smtClean="0"/>
              <a:t>- geometrisches Mittel "g"</a:t>
            </a:r>
            <a:br>
              <a:rPr lang="de-DE" altLang="de-DE" sz="2800" dirty="0" smtClean="0"/>
            </a:br>
            <a:r>
              <a:rPr lang="de-DE" altLang="de-DE" sz="2800" dirty="0" smtClean="0"/>
              <a:t>- Anzahl aller eingegebenen Zahlen</a:t>
            </a:r>
            <a:br>
              <a:rPr lang="de-DE" altLang="de-DE" sz="2800" dirty="0" smtClean="0"/>
            </a:br>
            <a:r>
              <a:rPr lang="de-DE" altLang="de-DE" sz="2800" dirty="0" smtClean="0"/>
              <a:t>- Anzahl der Zahlen zwischen </a:t>
            </a:r>
            <a:r>
              <a:rPr lang="de-DE" altLang="de-DE" sz="2800" dirty="0" smtClean="0"/>
              <a:t>0,5*a </a:t>
            </a:r>
            <a:r>
              <a:rPr lang="de-DE" altLang="de-DE" sz="2800" dirty="0" smtClean="0"/>
              <a:t>und </a:t>
            </a:r>
            <a:r>
              <a:rPr lang="de-DE" altLang="de-DE" sz="2800" dirty="0" smtClean="0"/>
              <a:t>1,5*a</a:t>
            </a:r>
            <a:r>
              <a:rPr lang="de-DE" altLang="de-DE" sz="2800" dirty="0" smtClean="0"/>
              <a:t/>
            </a:r>
            <a:br>
              <a:rPr lang="de-DE" altLang="de-DE" sz="2800" dirty="0" smtClean="0"/>
            </a:br>
            <a:endParaRPr lang="de-DE" alt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dirty="0" smtClean="0"/>
              <a:t>Entfernen Sie dann alle Zahlen kleiner </a:t>
            </a:r>
            <a:r>
              <a:rPr lang="de-DE" altLang="de-DE" sz="2800" dirty="0" smtClean="0"/>
              <a:t>0,5*a </a:t>
            </a:r>
            <a:r>
              <a:rPr lang="de-DE" altLang="de-DE" sz="2800" dirty="0" smtClean="0"/>
              <a:t>und </a:t>
            </a:r>
            <a:r>
              <a:rPr lang="de-DE" altLang="de-DE" sz="2800" dirty="0" err="1" smtClean="0"/>
              <a:t>groesser</a:t>
            </a:r>
            <a:r>
              <a:rPr lang="de-DE" altLang="de-DE" sz="2800" dirty="0" smtClean="0"/>
              <a:t> </a:t>
            </a:r>
            <a:r>
              <a:rPr lang="de-DE" altLang="de-DE" sz="2800" dirty="0" smtClean="0"/>
              <a:t>1,5*a </a:t>
            </a:r>
            <a:r>
              <a:rPr lang="de-DE" altLang="de-DE" sz="2800" dirty="0" smtClean="0"/>
              <a:t>und wiederholen Sie die Berechnung der Werte a und g auf der reduzierten Menge</a:t>
            </a:r>
            <a:r>
              <a:rPr lang="de-DE" altLang="de-DE" sz="28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dirty="0" smtClean="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dirty="0" smtClean="0">
                <a:hlinkClick r:id="rId3"/>
              </a:rPr>
              <a:t>https://</a:t>
            </a:r>
            <a:r>
              <a:rPr lang="de-DE" altLang="de-DE" sz="2400" dirty="0" smtClean="0">
                <a:hlinkClick r:id="rId3"/>
              </a:rPr>
              <a:t>github.com/nordakademie-einfuehrung-java/uebung_11_4</a:t>
            </a: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260BAF94-3A86-4372-BAA2-630A054DF753}" type="slidenum">
              <a:rPr lang="de-DE" altLang="de-DE"/>
              <a:pPr/>
              <a:t>4</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Umgang mit Fehlern</a:t>
            </a:r>
          </a:p>
        </p:txBody>
      </p:sp>
      <p:sp>
        <p:nvSpPr>
          <p:cNvPr id="9222"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 Programm kann Fehler abfangen.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Man kann bereits bei der Entwicklung eines Programms Massnahmen programmieren, die durchgeführt werden sollen, wenn ein Fehlerzustand auftritt.</a:t>
            </a:r>
            <a:br>
              <a:rPr lang="de-DE" altLang="de-DE" sz="2600" smtClean="0"/>
            </a:br>
            <a:r>
              <a:rPr lang="de-DE" altLang="de-DE" sz="2600" smtClean="0"/>
              <a:t/>
            </a:r>
            <a:br>
              <a:rPr lang="de-DE" altLang="de-DE" sz="2600" smtClean="0"/>
            </a:br>
            <a:r>
              <a:rPr lang="de-DE" altLang="de-DE" sz="2600" smtClean="0"/>
              <a:t>=&gt; Das Fehler-"Signal" wird zurückgenommen.</a:t>
            </a:r>
            <a:br>
              <a:rPr lang="de-DE" altLang="de-DE" sz="2600" smtClean="0"/>
            </a:br>
            <a:r>
              <a:rPr lang="de-DE" altLang="de-DE" sz="2600" smtClean="0"/>
              <a:t/>
            </a:r>
            <a:br>
              <a:rPr lang="de-DE" altLang="de-DE" sz="2600" smtClean="0"/>
            </a:br>
            <a:r>
              <a:rPr lang="de-DE" altLang="de-DE" sz="2600" smtClean="0"/>
              <a:t>=&gt; Ein bestimmtes vorbereitetes Programmstück</a:t>
            </a:r>
            <a:br>
              <a:rPr lang="de-DE" altLang="de-DE" sz="2600" smtClean="0"/>
            </a:br>
            <a:r>
              <a:rPr lang="de-DE" altLang="de-DE" sz="2600" smtClean="0"/>
              <a:t>      wird ausgeführt, um den Fehler zu korrigieren.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Wird ein Fehler nicht abgefangen, bricht das Programm vollständig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1267" name="Foliennummernplatzhalter 4"/>
          <p:cNvSpPr>
            <a:spLocks noGrp="1"/>
          </p:cNvSpPr>
          <p:nvPr>
            <p:ph type="sldNum" sz="quarter" idx="12"/>
          </p:nvPr>
        </p:nvSpPr>
        <p:spPr>
          <a:noFill/>
          <a:ln>
            <a:round/>
            <a:headEnd/>
            <a:tailEnd/>
          </a:ln>
        </p:spPr>
        <p:txBody>
          <a:bodyPr/>
          <a:lstStyle/>
          <a:p>
            <a:fld id="{D3B2ABDE-DB1B-43ED-8359-28DF158E8DA3}" type="slidenum">
              <a:rPr lang="de-DE" altLang="de-DE"/>
              <a:pPr/>
              <a:t>5</a:t>
            </a:fld>
            <a:endParaRPr lang="de-DE" alt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Fehler</a:t>
            </a:r>
          </a:p>
        </p:txBody>
      </p:sp>
      <p:sp>
        <p:nvSpPr>
          <p:cNvPr id="11270" name="Rectangle 3"/>
          <p:cNvSpPr>
            <a:spLocks noGrp="1" noChangeArrowheads="1"/>
          </p:cNvSpPr>
          <p:nvPr>
            <p:ph type="subTitle" idx="4294967295"/>
          </p:nvPr>
        </p:nvSpPr>
        <p:spPr>
          <a:xfrm>
            <a:off x="504825" y="1619250"/>
            <a:ext cx="9070975" cy="59912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Vom Anwender wird ein Eingabetext verlangt, der dann im Programm in eine Zahl umgewandelt werden soll.</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Problem:</a:t>
            </a:r>
            <a:br>
              <a:rPr lang="de-DE" altLang="de-DE" sz="2600" smtClean="0"/>
            </a:br>
            <a:r>
              <a:rPr lang="de-DE" altLang="de-DE" sz="2600" smtClean="0"/>
              <a:t>Der Anwender kann z. B. auch "xyz" eingeben, und daraus kann das Programm keine Zahl machen.</a:t>
            </a:r>
            <a:br>
              <a:rPr lang="de-DE" altLang="de-DE" sz="2600" smtClean="0"/>
            </a:br>
            <a:r>
              <a:rPr lang="de-DE" altLang="de-DE" sz="2600" smtClean="0"/>
              <a:t>=&gt; Fehler</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Ohne Fehlerbehandlung kommt es zum Programmabbruch.</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Lösung:</a:t>
            </a:r>
            <a:br>
              <a:rPr lang="de-DE" altLang="de-DE" sz="2600" smtClean="0"/>
            </a:br>
            <a:r>
              <a:rPr lang="de-DE" altLang="de-DE" sz="2600" smtClean="0"/>
              <a:t>Der Fehler wird abgefangen, und z. B. wird ein Standard-Wert verwendet. Oder der Anwender wird nochmal</a:t>
            </a:r>
            <a:br>
              <a:rPr lang="de-DE" altLang="de-DE" sz="2600" smtClean="0"/>
            </a:br>
            <a:r>
              <a:rPr lang="de-DE" altLang="de-DE" sz="2600" smtClean="0"/>
              <a:t>gefragt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3315" name="Foliennummernplatzhalter 4"/>
          <p:cNvSpPr>
            <a:spLocks noGrp="1"/>
          </p:cNvSpPr>
          <p:nvPr>
            <p:ph type="sldNum" sz="quarter" idx="12"/>
          </p:nvPr>
        </p:nvSpPr>
        <p:spPr>
          <a:noFill/>
          <a:ln>
            <a:round/>
            <a:headEnd/>
            <a:tailEnd/>
          </a:ln>
        </p:spPr>
        <p:txBody>
          <a:bodyPr/>
          <a:lstStyle/>
          <a:p>
            <a:fld id="{6B167ADE-0152-4316-9773-E59C3C82091F}" type="slidenum">
              <a:rPr lang="de-DE" altLang="de-DE"/>
              <a:pPr/>
              <a:t>6</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(1)</a:t>
            </a:r>
          </a:p>
        </p:txBody>
      </p:sp>
      <p:sp>
        <p:nvSpPr>
          <p:cNvPr id="13318"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Fehler werden in Java durch sogenannte</a:t>
            </a:r>
            <a:br>
              <a:rPr lang="de-DE" altLang="de-DE" sz="2600" smtClean="0"/>
            </a:br>
            <a:r>
              <a:rPr lang="de-DE" altLang="de-DE" sz="2600" smtClean="0"/>
              <a:t>"Exception"-Objekte signalisiert.</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zu signalisieren, nennt man</a:t>
            </a:r>
            <a:br>
              <a:rPr lang="de-DE" altLang="de-DE" sz="2600" smtClean="0"/>
            </a:br>
            <a:r>
              <a:rPr lang="de-DE" altLang="de-DE" sz="2600" smtClean="0"/>
              <a:t>"eine Exception werfen".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abzufangen, nennt man</a:t>
            </a:r>
            <a:br>
              <a:rPr lang="de-DE" altLang="de-DE" sz="2600" smtClean="0"/>
            </a:br>
            <a:r>
              <a:rPr lang="de-DE" altLang="de-DE" sz="2600" smtClean="0"/>
              <a:t>"eine Exception fangen".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5363" name="Foliennummernplatzhalter 4"/>
          <p:cNvSpPr>
            <a:spLocks noGrp="1"/>
          </p:cNvSpPr>
          <p:nvPr>
            <p:ph type="sldNum" sz="quarter" idx="12"/>
          </p:nvPr>
        </p:nvSpPr>
        <p:spPr>
          <a:noFill/>
          <a:ln>
            <a:round/>
            <a:headEnd/>
            <a:tailEnd/>
          </a:ln>
        </p:spPr>
        <p:txBody>
          <a:bodyPr/>
          <a:lstStyle/>
          <a:p>
            <a:fld id="{1A3F5AD1-F8B9-4C65-80E4-5BBDF58B2790}" type="slidenum">
              <a:rPr lang="de-DE" altLang="de-DE"/>
              <a:pPr/>
              <a:t>7</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(2)</a:t>
            </a:r>
          </a:p>
        </p:txBody>
      </p:sp>
      <p:sp>
        <p:nvSpPr>
          <p:cNvPr id="15366" name="Rectangle 3"/>
          <p:cNvSpPr>
            <a:spLocks noGrp="1" noChangeArrowheads="1"/>
          </p:cNvSpPr>
          <p:nvPr>
            <p:ph type="subTitle" idx="4294967295"/>
          </p:nvPr>
        </p:nvSpPr>
        <p:spPr>
          <a:xfrm>
            <a:off x="504825" y="1619250"/>
            <a:ext cx="9070975" cy="54514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Es gibt für verschiedene Arten von Fehlern verschiedene Exception-Objekte, z. B.:</a:t>
            </a:r>
            <a:br>
              <a:rPr lang="de-DE" altLang="de-DE" sz="2600" smtClean="0"/>
            </a:br>
            <a:r>
              <a:rPr lang="de-DE" altLang="de-DE" sz="2600" smtClean="0"/>
              <a:t/>
            </a:r>
            <a:br>
              <a:rPr lang="de-DE" altLang="de-DE" sz="2600" smtClean="0"/>
            </a:br>
            <a:r>
              <a:rPr lang="de-DE" altLang="de-DE" sz="2600" smtClean="0"/>
              <a:t/>
            </a:r>
            <a:br>
              <a:rPr lang="de-DE" altLang="de-DE" sz="2600" smtClean="0"/>
            </a:br>
            <a:r>
              <a:rPr lang="de-DE" altLang="de-DE" sz="2600" smtClean="0">
                <a:latin typeface="Courier New" pitchFamily="49" charset="0"/>
              </a:rPr>
              <a:t>ArrayIndexOutOfBoundsException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NullPointerException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ArithmeticException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IllegalArgumentException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NumberFormatException</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7411" name="Foliennummernplatzhalter 4"/>
          <p:cNvSpPr>
            <a:spLocks noGrp="1"/>
          </p:cNvSpPr>
          <p:nvPr>
            <p:ph type="sldNum" sz="quarter" idx="12"/>
          </p:nvPr>
        </p:nvSpPr>
        <p:spPr>
          <a:noFill/>
          <a:ln>
            <a:round/>
            <a:headEnd/>
            <a:tailEnd/>
          </a:ln>
        </p:spPr>
        <p:txBody>
          <a:bodyPr/>
          <a:lstStyle/>
          <a:p>
            <a:fld id="{2706438B-841F-4501-9ABA-A3C9ABDA58B9}" type="slidenum">
              <a:rPr lang="de-DE" altLang="de-DE"/>
              <a:pPr/>
              <a:t>8</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werfen</a:t>
            </a:r>
          </a:p>
        </p:txBody>
      </p:sp>
      <p:sp>
        <p:nvSpPr>
          <p:cNvPr id="17414"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Will man selbst eine Exception werfen, so genügt:</a:t>
            </a:r>
            <a:br>
              <a:rPr lang="de-DE" altLang="de-DE" sz="2600" smtClean="0"/>
            </a:br>
            <a:r>
              <a:rPr lang="de-DE" altLang="de-DE" sz="2600" smtClean="0"/>
              <a:t/>
            </a:r>
            <a:br>
              <a:rPr lang="de-DE" altLang="de-DE" sz="2600" smtClean="0"/>
            </a:br>
            <a:r>
              <a:rPr lang="de-DE" altLang="de-DE" sz="2600" smtClean="0">
                <a:latin typeface="Courier New" pitchFamily="49" charset="0"/>
              </a:rPr>
              <a:t>throw new </a:t>
            </a:r>
            <a:r>
              <a:rPr lang="de-DE" altLang="de-DE" sz="2600" smtClean="0"/>
              <a:t>&lt;ExceptionTyp&gt;</a:t>
            </a:r>
            <a:r>
              <a:rPr lang="de-DE" altLang="de-DE" sz="2600" smtClean="0">
                <a:latin typeface="Courier New" pitchFamily="49" charset="0"/>
              </a:rPr>
              <a:t>(“</a:t>
            </a:r>
            <a:r>
              <a:rPr lang="de-DE" altLang="de-DE" sz="2600" smtClean="0"/>
              <a:t>&lt;fehlertext&gt;</a:t>
            </a:r>
            <a:r>
              <a:rPr lang="de-DE" altLang="de-DE" sz="2600" smtClean="0">
                <a:latin typeface="Courier New" pitchFamily="49" charset="0"/>
              </a:rPr>
              <a:t>”);</a:t>
            </a:r>
            <a:br>
              <a:rPr lang="de-DE" altLang="de-DE" sz="2600" smtClean="0">
                <a:latin typeface="Courier New" pitchFamily="49" charset="0"/>
              </a:rPr>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br>
              <a:rPr lang="de-DE" altLang="de-DE" sz="2600" smtClean="0"/>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17415" name="Picture 4"/>
          <p:cNvPicPr>
            <a:picLocks noChangeAspect="1" noChangeArrowheads="1"/>
          </p:cNvPicPr>
          <p:nvPr/>
        </p:nvPicPr>
        <p:blipFill>
          <a:blip r:embed="rId3" cstate="print"/>
          <a:srcRect/>
          <a:stretch>
            <a:fillRect/>
          </a:stretch>
        </p:blipFill>
        <p:spPr bwMode="auto">
          <a:xfrm>
            <a:off x="763588" y="4008438"/>
            <a:ext cx="8197850" cy="25066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9459" name="Foliennummernplatzhalter 4"/>
          <p:cNvSpPr>
            <a:spLocks noGrp="1"/>
          </p:cNvSpPr>
          <p:nvPr>
            <p:ph type="sldNum" sz="quarter" idx="12"/>
          </p:nvPr>
        </p:nvSpPr>
        <p:spPr>
          <a:noFill/>
          <a:ln>
            <a:round/>
            <a:headEnd/>
            <a:tailEnd/>
          </a:ln>
        </p:spPr>
        <p:txBody>
          <a:bodyPr/>
          <a:lstStyle/>
          <a:p>
            <a:fld id="{0E4CEFCE-020D-446A-8C24-A95744465322}" type="slidenum">
              <a:rPr lang="de-DE" altLang="de-DE"/>
              <a:pPr/>
              <a:t>9</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Welche Exceptiontypen wann werfen?</a:t>
            </a:r>
          </a:p>
        </p:txBody>
      </p:sp>
      <p:sp>
        <p:nvSpPr>
          <p:cNvPr id="19462" name="Rectangle 3"/>
          <p:cNvSpPr>
            <a:spLocks noGrp="1" noChangeArrowheads="1"/>
          </p:cNvSpPr>
          <p:nvPr>
            <p:ph type="subTitle" idx="4294967295"/>
          </p:nvPr>
        </p:nvSpPr>
        <p:spPr>
          <a:xfrm>
            <a:off x="504825" y="1619250"/>
            <a:ext cx="9070975" cy="5676900"/>
          </a:xfrm>
        </p:spPr>
        <p:txBody>
          <a:bodyPr tIns="36036"/>
          <a:lstStyle/>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smtClean="0">
                <a:latin typeface="Courier New" pitchFamily="49" charset="0"/>
              </a:rPr>
              <a:t>IllegalArgumentException</a:t>
            </a:r>
            <a:r>
              <a:rPr lang="de-DE" altLang="de-DE" sz="2600" dirty="0" smtClean="0"/>
              <a:t>:</a:t>
            </a:r>
            <a:br>
              <a:rPr lang="de-DE" altLang="de-DE" sz="2600" dirty="0" smtClean="0"/>
            </a:br>
            <a:r>
              <a:rPr lang="de-DE" altLang="de-DE" sz="2600" dirty="0" smtClean="0"/>
              <a:t>wenn ein übergebener Parameter bei einem Methodenaufruf ungültig ist</a:t>
            </a:r>
            <a:br>
              <a:rPr lang="de-DE" altLang="de-DE" sz="2600" dirty="0" smtClean="0"/>
            </a:br>
            <a:endParaRPr lang="de-DE" altLang="de-DE" sz="2600" dirty="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smtClean="0">
                <a:latin typeface="Courier New" pitchFamily="49" charset="0"/>
              </a:rPr>
              <a:t>IllegalStateException</a:t>
            </a:r>
            <a:r>
              <a:rPr lang="de-DE" altLang="de-DE" sz="2600" dirty="0" smtClean="0"/>
              <a:t>:</a:t>
            </a:r>
            <a:br>
              <a:rPr lang="de-DE" altLang="de-DE" sz="2600" dirty="0" smtClean="0"/>
            </a:br>
            <a:r>
              <a:rPr lang="de-DE" altLang="de-DE" sz="2600" dirty="0" smtClean="0"/>
              <a:t>wenn sich ein Objekt in einem Zustand befindet, in</a:t>
            </a:r>
            <a:br>
              <a:rPr lang="de-DE" altLang="de-DE" sz="2600" dirty="0" smtClean="0"/>
            </a:br>
            <a:r>
              <a:rPr lang="de-DE" altLang="de-DE" sz="2600" dirty="0" smtClean="0"/>
              <a:t>dem es eine bestimmte Aktion nicht ausführen kann</a:t>
            </a:r>
            <a:br>
              <a:rPr lang="de-DE" altLang="de-DE" sz="2600" dirty="0" smtClean="0"/>
            </a:br>
            <a:endParaRPr lang="de-DE" altLang="de-DE" sz="2600" dirty="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dirty="0" err="1" smtClean="0">
                <a:latin typeface="Courier New" pitchFamily="49" charset="0"/>
              </a:rPr>
              <a:t>UnsupportedOperationException</a:t>
            </a:r>
            <a:r>
              <a:rPr lang="de-DE" altLang="de-DE" sz="2600" dirty="0" smtClean="0"/>
              <a:t>:</a:t>
            </a:r>
            <a:br>
              <a:rPr lang="de-DE" altLang="de-DE" sz="2600" dirty="0" smtClean="0"/>
            </a:br>
            <a:r>
              <a:rPr lang="de-DE" altLang="de-DE" sz="2600" dirty="0" smtClean="0"/>
              <a:t>wenn ein Objekt eine Methode anbietet, die vom Programmierer noch nicht entwickelt wurde</a:t>
            </a:r>
            <a:br>
              <a:rPr lang="de-DE" altLang="de-DE" sz="2600" dirty="0" smtClean="0"/>
            </a:br>
            <a:r>
              <a:rPr lang="de-DE" altLang="de-DE" sz="2600" dirty="0" smtClean="0"/>
              <a:t>(Methode schon mal hingeschrieben, aber noch nicht mit Inhalt gefüllt)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NAK01</Template>
  <TotalTime>0</TotalTime>
  <Words>826</Words>
  <Application>Microsoft Office PowerPoint</Application>
  <PresentationFormat>Benutzerdefiniert</PresentationFormat>
  <Paragraphs>249</Paragraphs>
  <Slides>30</Slides>
  <Notes>30</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Office Theme</vt:lpstr>
      <vt:lpstr> </vt:lpstr>
      <vt:lpstr>Kapitel 11</vt:lpstr>
      <vt:lpstr>Fehlerverarbeitung</vt:lpstr>
      <vt:lpstr>Umgang mit Fehlern</vt:lpstr>
      <vt:lpstr>Beispiel: Fehler</vt:lpstr>
      <vt:lpstr>Fehlerbegriff in Java (1)</vt:lpstr>
      <vt:lpstr>Fehlerbegriff in Java (2)</vt:lpstr>
      <vt:lpstr>Exceptions werfen</vt:lpstr>
      <vt:lpstr>Welche Exceptiontypen wann werfen?</vt:lpstr>
      <vt:lpstr>Exceptions fangen</vt:lpstr>
      <vt:lpstr>Beispiel: Exceptions fangen</vt:lpstr>
      <vt:lpstr>Programmablauf im Fehlerfall</vt:lpstr>
      <vt:lpstr>Wichtig (1)</vt:lpstr>
      <vt:lpstr>Wichtig (2)</vt:lpstr>
      <vt:lpstr>Besondere Exceptions</vt:lpstr>
      <vt:lpstr>Was man niemals tun sollte ...</vt:lpstr>
      <vt:lpstr>Übung 1: Exceptions</vt:lpstr>
      <vt:lpstr>Übung 2: Exceptions</vt:lpstr>
      <vt:lpstr>Arrays dynamischer Größe (1)</vt:lpstr>
      <vt:lpstr>Arrays dynamischer Größe (2)</vt:lpstr>
      <vt:lpstr>Arrays dynamischer Größe (3)</vt:lpstr>
      <vt:lpstr>Casts (1)</vt:lpstr>
      <vt:lpstr>Casts (2)</vt:lpstr>
      <vt:lpstr>Casts (3)</vt:lpstr>
      <vt:lpstr>Generics (1)</vt:lpstr>
      <vt:lpstr>Generics (2)</vt:lpstr>
      <vt:lpstr>Primitive Datentypen in ArrayListen</vt:lpstr>
      <vt:lpstr>Übung 3: ArrayList</vt:lpstr>
      <vt:lpstr>Übung 4: ArrayList (1)</vt:lpstr>
      <vt:lpstr>Übung 4: ArrayList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250</cp:revision>
  <cp:lastPrinted>2011-10-12T18:45:03Z</cp:lastPrinted>
  <dcterms:created xsi:type="dcterms:W3CDTF">2011-10-12T18:23:47Z</dcterms:created>
  <dcterms:modified xsi:type="dcterms:W3CDTF">2015-11-16T14:48:06Z</dcterms:modified>
</cp:coreProperties>
</file>