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B7036B6-B75D-480D-B059-B55C1EAC385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3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7F7E60-20AA-4829-9975-DF80ED4B532A}" type="slidenum">
              <a:rPr lang="de-DE"/>
              <a:pPr/>
              <a:t>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7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327E3-2FF6-4E2F-9F4B-3B5FB3C33D84}" type="slidenum">
              <a:rPr lang="de-DE"/>
              <a:pPr/>
              <a:t>10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41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A02E92-7A96-47F2-80CB-467C96AED0D9}" type="slidenum">
              <a:rPr lang="de-DE"/>
              <a:pPr/>
              <a:t>11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884260-BDCF-49A5-B3F4-6C8EB9C6739C}" type="slidenum">
              <a:rPr lang="de-DE"/>
              <a:pPr/>
              <a:t>12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90781-5C52-446F-A594-61B86D3F0DC8}" type="slidenum">
              <a:rPr lang="de-DE"/>
              <a:pPr/>
              <a:t>13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B51A2-0101-450F-8AC0-3503B0A641AD}" type="slidenum">
              <a:rPr lang="de-DE"/>
              <a:pPr/>
              <a:t>14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1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31331E-E7D8-4650-8A0C-CF6795A0AFB2}" type="slidenum">
              <a:rPr lang="de-DE"/>
              <a:pPr/>
              <a:t>15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98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C9BF18-3C80-40E7-9A42-0ACCC2F20B2F}" type="slidenum">
              <a:rPr lang="de-DE"/>
              <a:pPr/>
              <a:t>16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0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87ED1-049A-45D4-BDE8-2432267A8DA7}" type="slidenum">
              <a:rPr lang="de-DE"/>
              <a:pPr/>
              <a:t>17</a:t>
            </a:fld>
            <a:endParaRPr 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54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4CED6-E3A2-4D07-BDD7-3171F98788B7}" type="slidenum">
              <a:rPr lang="de-DE"/>
              <a:pPr/>
              <a:t>18</a:t>
            </a:fld>
            <a:endParaRPr 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37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0D802-53D4-4299-9C1F-E03A5F0B65EB}" type="slidenum">
              <a:rPr lang="de-DE"/>
              <a:pPr/>
              <a:t>19</a:t>
            </a:fld>
            <a:endParaRPr 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C7B03-04CC-4CCD-9ED4-280E15EABDAA}" type="slidenum">
              <a:rPr lang="de-DE"/>
              <a:pPr/>
              <a:t>2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13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33BC9E-5645-43E4-ABF6-77DABA29C154}" type="slidenum">
              <a:rPr lang="de-DE"/>
              <a:pPr/>
              <a:t>20</a:t>
            </a:fld>
            <a:endParaRPr 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632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19E08-D168-4928-9C46-08F062DDE3BE}" type="slidenum">
              <a:rPr lang="de-DE"/>
              <a:pPr/>
              <a:t>21</a:t>
            </a:fld>
            <a:endParaRPr 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0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8DB0D-1962-4DF1-B9B7-0A296DF3FDAE}" type="slidenum">
              <a:rPr lang="de-DE"/>
              <a:pPr/>
              <a:t>22</a:t>
            </a:fld>
            <a:endParaRPr 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6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C82E12-8274-41CD-80AE-60AE5F8DD322}" type="slidenum">
              <a:rPr lang="de-DE"/>
              <a:pPr/>
              <a:t>23</a:t>
            </a:fld>
            <a:endParaRPr 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34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C58998-83CA-4643-B14A-789A115FAECB}" type="slidenum">
              <a:rPr lang="de-DE"/>
              <a:pPr/>
              <a:t>24</a:t>
            </a:fld>
            <a:endParaRPr 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55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DA31B-5FFA-4750-A0E7-42080EEDC4E5}" type="slidenum">
              <a:rPr lang="de-DE"/>
              <a:pPr/>
              <a:t>25</a:t>
            </a:fld>
            <a:endParaRPr 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1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7BA6B-944C-4236-BA88-4B9A3693EC5F}" type="slidenum">
              <a:rPr lang="de-DE"/>
              <a:pPr/>
              <a:t>26</a:t>
            </a:fld>
            <a:endParaRPr 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73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C08BDB-1E0A-4865-BC64-14C88335E678}" type="slidenum">
              <a:rPr lang="de-DE"/>
              <a:pPr/>
              <a:t>27</a:t>
            </a:fld>
            <a:endParaRPr 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970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27D8E-89AB-47BE-9F29-4A94A9CFBC77}" type="slidenum">
              <a:rPr lang="de-DE"/>
              <a:pPr/>
              <a:t>28</a:t>
            </a:fld>
            <a:endParaRPr 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8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A98FD2-4794-4367-9A2B-6277AE765188}" type="slidenum">
              <a:rPr lang="de-DE"/>
              <a:pPr/>
              <a:t>3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7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C7B03-04CC-4CCD-9ED4-280E15EABDAA}" type="slidenum">
              <a:rPr lang="de-DE"/>
              <a:pPr/>
              <a:t>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1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F5D903-8764-4FC7-A109-0C390D528218}" type="slidenum">
              <a:rPr lang="de-DE"/>
              <a:pPr/>
              <a:t>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4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75EFF3-85BB-4D8B-98A1-91C06D52A3BD}" type="slidenum">
              <a:rPr lang="de-DE"/>
              <a:pPr/>
              <a:t>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0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F2684-C1D9-4A28-AFAD-4D2FA1EF9CC0}" type="slidenum">
              <a:rPr lang="de-DE"/>
              <a:pPr/>
              <a:t>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0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08BC1-B93F-481B-B31E-11CFD35FF370}" type="slidenum">
              <a:rPr lang="de-DE"/>
              <a:pPr/>
              <a:t>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69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28FB75-7271-46A0-944A-6276CDCE9FAD}" type="slidenum">
              <a:rPr lang="de-DE"/>
              <a:pPr/>
              <a:t>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07FBA2-54F7-48F4-94B1-EFFA63D5D78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441D93-DA67-47B1-8878-015EC5055EF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30B305-DD03-4071-B69C-EB871CB6163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DB671CC-E2CD-42A5-88F1-3F8C570A54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1BC0F8-496C-44E4-B995-9A0DC44080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B61305-7996-4C09-B5F9-627E538EAE4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6BC4E-64AA-4D0A-AEDD-A8CBE3725D7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8CC43E-C58C-46D1-AB24-304487839C8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1D07BB-9E6A-4FFC-8D3B-2FF5F358CF2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8D1203-56B2-40FE-AB02-D554FC8950D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75D772-549B-41BE-A5B8-28DD99555ED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0F103-CE3F-473B-8754-D9CEE67D0F4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C0D5C457-C034-4999-9BD1-3A1D4E132F1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git-scm.com/book/de/v1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www.codeschool.com/paths/git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git-scm.com/book/en/v2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5E6BAE-3047-4B72-A9AC-5A2E086259D4}" type="slidenum">
              <a:rPr lang="de-DE"/>
              <a:pPr/>
              <a:t>10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19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funktioniert nicht!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vergleicht wie bei jedem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anderen Objekt die Identität der Objekte und nicht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ihren Zustand.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Vorsicht: Teilweise scheint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zu funktionieren, dies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jedoch auf eine Speicheroptimierungsmaßnahme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Java zurückzuführen.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Um Strings inhaltlich zu vergleichen, muss die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 </a:t>
            </a:r>
            <a:r>
              <a:rPr lang="de-DE" sz="2800">
                <a:latin typeface="Courier New" pitchFamily="49" charset="0"/>
              </a:rPr>
              <a:t>equals(...)</a:t>
            </a:r>
            <a:r>
              <a:rPr lang="de-DE" sz="2800"/>
              <a:t> verwendet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D7D5DB-D896-466D-A8DC-0D260C9105B1}" type="slidenum">
              <a:rPr lang="de-DE"/>
              <a:pPr/>
              <a:t>11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Notwendigkeit von Paketen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Java-Anwendungen können sehr umfangreich werden (Projekte mit mehr als 1000 Klassen sind keine Seltenheit).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Klassen sollten gruppiert und nach Kategorien sortiert werden.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Java unterstützt dies durch sogenannte “packages” (Pakete).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6C8D9C-0700-4751-B0A8-DE5BBD9E8E18}" type="slidenum">
              <a:rPr lang="de-DE"/>
              <a:pPr/>
              <a:t>12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sind hierarchisch angeordnet, d. h. sie haben eine Baumstruktur, analog zu Organigrammen oder Verzeichnisstrukturen auf dem Computer.</a:t>
            </a:r>
            <a:br>
              <a:rPr lang="de-DE"/>
            </a:b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Klassen, die inhaltlich eng zusammen gehören, sollten in einem Paket abgelegt werden.</a:t>
            </a:r>
            <a:br>
              <a:rPr lang="de-DE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46A06B-62D1-401A-83C5-4F24C9C5F254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Paketzugehörigkeit wird durch eine entsprechende Anweisung in der Klasse selbst definiert.</a:t>
            </a:r>
            <a:br>
              <a:rPr lang="de-DE"/>
            </a:b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Für jedes Paket wird ein Unterverzeichnis in Ihrem Projektverzeichnis angelegt, und die Dateien der Klassen werden in diesen abgelegt.</a:t>
            </a:r>
            <a:br>
              <a:rPr lang="de-DE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A0C154-150B-4E77-A5FF-46F61FD64C28}" type="slidenum">
              <a:rPr lang="de-DE"/>
              <a:pPr/>
              <a:t>14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Definition der Paketzugehörigkeit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388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erste Zeile einer jeden Java-Klasse beginnt mit der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Definition der Paketzugehörigkeit: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Allgemein:         	</a:t>
            </a:r>
            <a:r>
              <a:rPr lang="de-DE" sz="2400">
                <a:latin typeface="Courier New" pitchFamily="49" charset="0"/>
              </a:rPr>
              <a:t>package </a:t>
            </a:r>
            <a:r>
              <a:rPr lang="de-DE" sz="2400"/>
              <a:t>&lt;p1&gt;</a:t>
            </a:r>
            <a:r>
              <a:rPr lang="de-DE" sz="2400">
                <a:latin typeface="Courier New" pitchFamily="49" charset="0"/>
              </a:rPr>
              <a:t>.</a:t>
            </a:r>
            <a:r>
              <a:rPr lang="de-DE" sz="2400"/>
              <a:t>&lt;p2&gt;</a:t>
            </a:r>
            <a:r>
              <a:rPr lang="de-DE" sz="2400">
                <a:latin typeface="Courier New" pitchFamily="49" charset="0"/>
              </a:rPr>
              <a:t>...</a:t>
            </a:r>
            <a:r>
              <a:rPr lang="de-DE" sz="2400"/>
              <a:t>&lt;pX&gt;</a:t>
            </a:r>
            <a:r>
              <a:rPr lang="de-DE" sz="2400">
                <a:latin typeface="Courier New" pitchFamily="49" charset="0"/>
              </a:rPr>
              <a:t>;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Konkretes Bsp.:	</a:t>
            </a:r>
            <a:r>
              <a:rPr lang="de-DE" sz="2400">
                <a:latin typeface="Courier New" pitchFamily="49" charset="0"/>
              </a:rPr>
              <a:t>package semesterarbeit.menue;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Datei mit der Klasse muss dann in einem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entsprechenden Unterverzeichnis auf der Festplatte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abgelegt werden: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Allg.:	</a:t>
            </a:r>
            <a:r>
              <a:rPr lang="de-DE" sz="2800" i="1"/>
              <a:t>&lt;Projektpfad&gt;\&lt;p1&gt;\&lt;p2&gt;\...\&lt;pX&gt;\&lt;Klasse&gt;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Bsp.:	</a:t>
            </a:r>
            <a:r>
              <a:rPr lang="de-DE" sz="2800" i="1"/>
              <a:t>&lt;Projektpfad&gt;\semesterarbeit\menue\&lt;Klasse&gt;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A3F89D-05AF-4B3D-A81F-B4BE77A6DC7D}" type="slidenum">
              <a:rPr lang="de-DE"/>
              <a:pPr/>
              <a:t>15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2926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müssen sich nur darüber Gedanken machen, wie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Ihre Klassen am sinnvollsten aufteilen, den Rest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macht Eclipse: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Beim Anlegen einer neuen Klasse können Sie gleich das Paket angeben (nicht existierende Pakete werden ggf. erzeugt).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Klassen zwischen Paketen verschieben wollen, gehen Sie im Kontextmenü auf "Refactoring" (bzw. "Refactor") und "Versetzen" (bzw. "Move"). Eclipse macht alles für Sie!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594978-CEDA-4FD1-98DF-1C470FC00E6E}" type="slidenum">
              <a:rPr lang="de-DE"/>
              <a:pPr/>
              <a:t>16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Zugriff auf Klassen in Paketen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Klassen, die in Paketen liegen, müssen "importiert"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werden, wenn man sie verwenden will.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zum Ein-/Ausgabekonzept von Java gehört, liegt in </a:t>
            </a:r>
            <a:r>
              <a:rPr lang="de-DE" sz="2800">
                <a:latin typeface="Courier New" pitchFamily="49" charset="0"/>
              </a:rPr>
              <a:t>java.io</a:t>
            </a:r>
            <a:r>
              <a:rPr lang="de-DE" sz="2800"/>
              <a:t>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unter das Thema Netzwerkkommunikation fällt, befindet sich in </a:t>
            </a:r>
            <a:r>
              <a:rPr lang="de-DE" sz="2800">
                <a:latin typeface="Courier New" pitchFamily="49" charset="0"/>
              </a:rPr>
              <a:t>java.net</a:t>
            </a:r>
            <a:r>
              <a:rPr lang="de-DE" sz="2800"/>
              <a:t>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3F52B1-D0FE-4B67-8359-9956C55617D3}" type="slidenum">
              <a:rPr lang="de-DE"/>
              <a:pPr/>
              <a:t>17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Klassen importieren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213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 Importe müssen am Anfang der Datei stehen, direkt nach der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-Deklaration.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eine Klasse nicht importiert, tut Java so, als würde es diese Klasse nicht kennen. Ausnahmen: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Sie verwenden Klassen aus dem Paket </a:t>
            </a:r>
            <a:r>
              <a:rPr lang="de-DE" sz="2600">
                <a:latin typeface="Courier New" pitchFamily="49" charset="0"/>
              </a:rPr>
              <a:t>java.lang</a:t>
            </a:r>
            <a:r>
              <a:rPr lang="de-DE" sz="2600"/>
              <a:t>.</a:t>
            </a:r>
            <a:br>
              <a:rPr lang="de-DE" sz="2600"/>
            </a:br>
            <a:r>
              <a:rPr lang="de-DE" sz="2600"/>
              <a:t>Diese Klassen sind immer verfügbar, so z. B. die</a:t>
            </a:r>
            <a:br>
              <a:rPr lang="de-DE" sz="2600"/>
            </a:br>
            <a:r>
              <a:rPr lang="de-DE" sz="2600"/>
              <a:t>Klassen </a:t>
            </a:r>
            <a:r>
              <a:rPr lang="de-DE" sz="2600">
                <a:latin typeface="Courier New" pitchFamily="49" charset="0"/>
              </a:rPr>
              <a:t>String</a:t>
            </a:r>
            <a:r>
              <a:rPr lang="de-DE" sz="2600"/>
              <a:t> oder </a:t>
            </a:r>
            <a:r>
              <a:rPr lang="de-DE" sz="2600">
                <a:latin typeface="Courier New" pitchFamily="49" charset="0"/>
              </a:rPr>
              <a:t>Math</a:t>
            </a:r>
            <a:r>
              <a:rPr lang="de-DE" sz="2600"/>
              <a:t>.</a:t>
            </a:r>
            <a:br>
              <a:rPr lang="de-DE" sz="2600"/>
            </a:br>
            <a:r>
              <a:rPr lang="de-DE" sz="2600"/>
              <a:t/>
            </a:r>
            <a:br>
              <a:rPr lang="de-DE" sz="2600"/>
            </a:br>
            <a:r>
              <a:rPr lang="de-DE" sz="2600"/>
              <a:t>Die Klasse, die Sie gerade schreiben, befindet sich in genau dem gleichen Paket wie die Klasse, die Sie verwenden wollen.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E8CFB3-C246-4984-8014-0E7DBDF840E6}" type="slidenum">
              <a:rPr lang="de-DE"/>
              <a:pPr/>
              <a:t>18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927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Ihnen vollautomatisch solche </a:t>
            </a:r>
            <a:r>
              <a:rPr lang="de-DE" sz="2800">
                <a:latin typeface="Courier New" pitchFamily="49" charset="0"/>
              </a:rPr>
              <a:t>import-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Statements; Sie müssen nur mitteilen, welche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verwenden wollen: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Tippen Sie dazu den Klassennamen oder zumindest den Anfang des Klassennamens und drücken Sie dann </a:t>
            </a:r>
            <a:r>
              <a:rPr lang="de-DE" sz="2800" i="1"/>
              <a:t>STRG+&lt;Leertaste&gt;</a:t>
            </a:r>
            <a:r>
              <a:rPr lang="de-DE" sz="2800"/>
              <a:t>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bekommen eine Auswahlbox mit mehreren Möglichkeiten, und Sie müssen nur noch die Klasse, die Sie verwenden wollen, auswählen.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– wenn nötig – automatisch ein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3C342C-1B9C-4DA0-919C-2090C8837BB7}" type="slidenum">
              <a:rPr lang="de-DE"/>
              <a:pPr/>
              <a:t>19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 "Pakete"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721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Verwendung von Paketen erhöht die Übersicht über ein Programm, welches aus vielen Klassen besteht.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 5 bis 10 Klassen sollte man ein Projekt in Paketen strukturieren.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Eclipse-Unterstützung ist so gut, dass Sie niemals selbst die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-Definition oder ein </a:t>
            </a: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 schreiben müssen.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=&gt; Sie müssen sich nur um eine sinnvolle Strukturierung Gedanken machen.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827C4-7C3E-4F2D-BD60-3A83BE95FF15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Empfehlenswerte Ressourcen zu </a:t>
            </a:r>
            <a:r>
              <a:rPr lang="de-DE" sz="4000" dirty="0" err="1" smtClean="0">
                <a:solidFill>
                  <a:srgbClr val="FFFFFF"/>
                </a:solidFill>
              </a:rPr>
              <a:t>Git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4825" y="1619250"/>
            <a:ext cx="9070975" cy="566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smtClean="0"/>
              <a:t>Pro </a:t>
            </a:r>
            <a:r>
              <a:rPr lang="de-DE" dirty="0" err="1" smtClean="0"/>
              <a:t>Git</a:t>
            </a:r>
            <a:r>
              <a:rPr lang="de-DE" dirty="0" smtClean="0"/>
              <a:t> (kostenloses Open Source </a:t>
            </a:r>
            <a:r>
              <a:rPr lang="de-DE" dirty="0" err="1" smtClean="0"/>
              <a:t>eBook</a:t>
            </a:r>
            <a:r>
              <a:rPr lang="de-DE" dirty="0" smtClean="0"/>
              <a:t>)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>
                <a:hlinkClick r:id="rId3"/>
              </a:rPr>
              <a:t>http://git-scm.com/book/de/v1</a:t>
            </a:r>
            <a:r>
              <a:rPr lang="de-DE" sz="2400" dirty="0" smtClean="0"/>
              <a:t> (Deutsch, 1. Edition, 2009)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4"/>
              </a:rPr>
              <a:t>http://</a:t>
            </a:r>
            <a:r>
              <a:rPr lang="de-DE" sz="2400" dirty="0" smtClean="0">
                <a:hlinkClick r:id="rId4"/>
              </a:rPr>
              <a:t>git-scm.com/book/en/v2</a:t>
            </a:r>
            <a:r>
              <a:rPr lang="de-DE" sz="2400" dirty="0" smtClean="0"/>
              <a:t> (Englisch, 2. Edition, 2014)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Daily </a:t>
            </a:r>
            <a:r>
              <a:rPr lang="de-DE" dirty="0" err="1"/>
              <a:t>Git</a:t>
            </a:r>
            <a:r>
              <a:rPr lang="de-DE" dirty="0"/>
              <a:t>: </a:t>
            </a:r>
            <a:r>
              <a:rPr lang="de-DE" sz="2400" dirty="0"/>
              <a:t>Wie ein kompetenter Kollege Ihnen </a:t>
            </a:r>
            <a:r>
              <a:rPr lang="de-DE" sz="2400" dirty="0" err="1"/>
              <a:t>Git</a:t>
            </a:r>
            <a:r>
              <a:rPr lang="de-DE" sz="2400" dirty="0"/>
              <a:t> erklären </a:t>
            </a:r>
            <a:r>
              <a:rPr lang="de-DE" sz="2400" dirty="0" smtClean="0"/>
              <a:t>würde (6€ als </a:t>
            </a:r>
            <a:r>
              <a:rPr lang="de-DE" sz="2400" dirty="0" err="1" smtClean="0"/>
              <a:t>Kindle-eBook</a:t>
            </a:r>
            <a:r>
              <a:rPr lang="de-DE" sz="2400" dirty="0" smtClean="0"/>
              <a:t>, 2014)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err="1" smtClean="0"/>
              <a:t>CodeSchool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-Path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www.codeschool.com/paths/git</a:t>
            </a:r>
            <a:endParaRPr lang="de-DE" sz="2000" dirty="0" smtClean="0"/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000" dirty="0" smtClean="0"/>
              <a:t>(29$ für 1 Monat Zugriff auf alle Kurse)</a:t>
            </a:r>
            <a:br>
              <a:rPr lang="de-DE" sz="2000" dirty="0" smtClean="0"/>
            </a:br>
            <a:endParaRPr lang="de-DE" sz="2000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 smtClean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92" y="3550022"/>
            <a:ext cx="1522009" cy="201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24" y="3563813"/>
            <a:ext cx="1416604" cy="200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1133712" y="5436023"/>
            <a:ext cx="4327747" cy="1087389"/>
            <a:chOff x="1144613" y="5572768"/>
            <a:chExt cx="4327747" cy="10873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613" y="5572768"/>
              <a:ext cx="1087389" cy="10873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199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586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973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654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4A5620-E56E-4838-8DB9-FCC440DE296D}" type="slidenum">
              <a:rPr lang="de-DE"/>
              <a:pPr/>
              <a:t>20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Wichtige Java-Pakete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38800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javax.swing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Stellt Klassen für Fensterumgebungen (z. B. Windows) zur Verfügung.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java.io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Ein- und Ausgabeoperationen</a:t>
            </a:r>
            <a:br>
              <a:rPr lang="de-DE" sz="2400"/>
            </a:br>
            <a:r>
              <a:rPr lang="de-DE" sz="2400"/>
              <a:t>(z. B. für Dateien oder Konsolen-Ein-/Ausgabe).</a:t>
            </a:r>
            <a:br>
              <a:rPr lang="de-DE" sz="2400"/>
            </a:br>
            <a:r>
              <a:rPr lang="de-DE" sz="24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java.math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besondere mathematische Objekte (wie z. B. </a:t>
            </a:r>
            <a:r>
              <a:rPr lang="de-DE" sz="2400">
                <a:latin typeface="Courier New" pitchFamily="49" charset="0"/>
              </a:rPr>
              <a:t>BigDecimal</a:t>
            </a:r>
            <a:r>
              <a:rPr lang="de-DE" sz="2400"/>
              <a:t>-Zahlen).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java.net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Netzwerkkommunikation.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8C5EA0-C559-4E9F-8C93-475FCCD0D261}" type="slidenum">
              <a:rPr lang="de-DE"/>
              <a:pPr/>
              <a:t>21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err="1" smtClean="0">
                <a:solidFill>
                  <a:srgbClr val="FFFFFF"/>
                </a:solidFill>
              </a:rPr>
              <a:t>JOptionPane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smtClean="0"/>
              <a:t>In den folgenden Übungen verwenden Sie häufig </a:t>
            </a:r>
            <a:r>
              <a:rPr lang="de-DE" sz="2600" dirty="0"/>
              <a:t>die Klasse </a:t>
            </a:r>
            <a:r>
              <a:rPr lang="de-DE" sz="2600" dirty="0" err="1">
                <a:latin typeface="Courier New" pitchFamily="49" charset="0"/>
              </a:rPr>
              <a:t>JOptionPane</a:t>
            </a:r>
            <a:r>
              <a:rPr lang="de-DE" sz="2600" dirty="0"/>
              <a:t> aus dem </a:t>
            </a:r>
            <a:r>
              <a:rPr lang="de-DE" sz="2600" dirty="0" err="1" smtClean="0"/>
              <a:t>package</a:t>
            </a:r>
            <a:r>
              <a:rPr lang="de-DE" sz="2600" dirty="0" smtClean="0"/>
              <a:t> </a:t>
            </a:r>
            <a:r>
              <a:rPr lang="de-DE" sz="2600" dirty="0" err="1" smtClean="0">
                <a:latin typeface="Courier New" pitchFamily="49" charset="0"/>
              </a:rPr>
              <a:t>javax.swing</a:t>
            </a:r>
            <a:r>
              <a:rPr lang="de-DE" sz="2600" dirty="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Diese Klasse stellt verschiedene statische Methoden zur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Verfügung, um Meldungsboxen auf dem Bildschirm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anzuzeigen – 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JOptionPane.showMessageDialog</a:t>
            </a:r>
            <a:r>
              <a:rPr lang="de-DE" sz="2200" dirty="0">
                <a:latin typeface="Courier New" pitchFamily="49" charset="0"/>
              </a:rPr>
              <a:t>(null, "Hallo Welt");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(Über den ersten Parameter kann bei Bedarf ein Fenster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angegeben werden, das gesperrt ist, bis die Meldung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weggeklickt wird. Soll kein Fenster gesperrt werden, wird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i="1" dirty="0"/>
              <a:t>nichts</a:t>
            </a:r>
            <a:r>
              <a:rPr lang="de-DE" sz="2600" dirty="0"/>
              <a:t> (</a:t>
            </a:r>
            <a:r>
              <a:rPr lang="de-DE" sz="2600" dirty="0">
                <a:latin typeface="Courier New" pitchFamily="49" charset="0"/>
              </a:rPr>
              <a:t>null</a:t>
            </a:r>
            <a:r>
              <a:rPr lang="de-DE" sz="2600" dirty="0"/>
              <a:t>) übergeben.)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23E6F5-7227-4433-9E9A-04B5E5389B3D}" type="slidenum">
              <a:rPr lang="de-DE"/>
              <a:pPr/>
              <a:t>22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Über die Klasse </a:t>
            </a:r>
            <a:r>
              <a:rPr lang="de-DE" sz="2600">
                <a:latin typeface="Courier New" pitchFamily="49" charset="0"/>
              </a:rPr>
              <a:t>JOptionPane</a:t>
            </a:r>
            <a:r>
              <a:rPr lang="de-DE" sz="2600"/>
              <a:t> können auch andere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einfache Fenster erzeugt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showConfirmDialog</a:t>
            </a:r>
            <a:r>
              <a:rPr lang="de-DE" sz="2600"/>
              <a:t>  	Bestätigungsdialog (Ja/Nein)‏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showInputDialog</a:t>
            </a:r>
            <a:r>
              <a:rPr lang="de-DE" sz="2600"/>
              <a:t>    	Eingabedialog (String-Eingabe)‏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showMessageDialog</a:t>
            </a:r>
            <a:r>
              <a:rPr lang="de-DE" sz="2600"/>
              <a:t>	Meldungsdialog (OK)‏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showOptionDialog</a:t>
            </a:r>
            <a:r>
              <a:rPr lang="de-DE" sz="2600"/>
              <a:t>   	Optionsdialog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                                   	(Auswahl aus Optionsliste)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siehe auch:</a:t>
            </a:r>
            <a:r>
              <a:rPr lang="de-DE" sz="2800"/>
              <a:t> 		</a:t>
            </a:r>
            <a:r>
              <a:rPr lang="de-DE" sz="2400"/>
              <a:t>http://docs.oracle.com/javase/1.5.0/docs/api/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6BBC9A-2B23-428D-960E-FB8F5688212E}" type="slidenum">
              <a:rPr lang="de-DE"/>
              <a:pPr/>
              <a:t>23</a:t>
            </a:fld>
            <a:endParaRPr lang="de-DE"/>
          </a:p>
        </p:txBody>
      </p:sp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085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Fast alle Eingaben erfolgen durch die Eingabe eines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Textes, also eines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Wenn Zahlen eingegeben werden sollen, müssen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-Objekte erst umgewandelt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Dazu gibt es für jeden Zahlentyp eine Klasse, die eine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 hierfür anbietet – Beispiele: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double d = Double.parseDouble(meintext);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Integer.parseInt(meintext);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79F08C-C7A7-4BCE-9E8B-84890D4DC81F}" type="slidenum">
              <a:rPr lang="de-DE"/>
              <a:pPr/>
              <a:t>24</a:t>
            </a:fld>
            <a:endParaRPr lang="de-DE"/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Erstellen Sie ein Programm, das einen Text vom Benutzer abfragt und überprüft, ob dieser ein Palindrom ist (vorwärts und rückwärts gelesen das gleiche Wort ist, wie z. B. "</a:t>
            </a:r>
            <a:r>
              <a:rPr lang="de-DE" sz="2800" dirty="0" err="1"/>
              <a:t>otto</a:t>
            </a:r>
            <a:r>
              <a:rPr lang="de-DE" sz="2800" dirty="0"/>
              <a:t>" und "lagerregal").</a:t>
            </a:r>
            <a:br>
              <a:rPr lang="de-DE" sz="2800" dirty="0"/>
            </a:b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Achten Sie darauf, dass </a:t>
            </a:r>
            <a:r>
              <a:rPr lang="de-DE" sz="2800" dirty="0" err="1"/>
              <a:t>Gross</a:t>
            </a:r>
            <a:r>
              <a:rPr lang="de-DE" sz="2800" dirty="0"/>
              <a:t>-/Kleinschreibung bei der Prüfung egal ist.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987B6D-DFAC-4407-B0CC-F705360B089E}" type="slidenum">
              <a:rPr lang="de-DE"/>
              <a:pPr/>
              <a:t>25</a:t>
            </a:fld>
            <a:endParaRPr lang="de-DE"/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3403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ein "Zahlen raten"-Spiel um: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Beim Start soll eine Zahl zwischen 1 und 100 ermittelt werden.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Der Anwender wird solange wiederholt um Eingabe einer Zahl gebeten, bis er die richtige Zahl erraten hat.</a:t>
            </a:r>
            <a:br>
              <a:rPr lang="de-DE" sz="2600" dirty="0"/>
            </a:br>
            <a:r>
              <a:rPr lang="de-DE" sz="26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 jeder falschen Antwort erhält er nur den Tipp, dass die gesuchte Zahl größer bzw. kleiner als sein Tipp war.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Am Ende wird die Anzahl der Rateversuche ausgegeben.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5C8998-9DA6-40B1-9105-2158264F2321}" type="slidenum">
              <a:rPr lang="de-DE"/>
              <a:pPr/>
              <a:t>26</a:t>
            </a:fld>
            <a:endParaRPr lang="de-DE"/>
          </a:p>
        </p:txBody>
      </p:sp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78538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das Spiel "Stäbchen nimm"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Das Programm verwaltet einen Stapel </a:t>
            </a:r>
            <a:r>
              <a:rPr lang="de-DE" sz="2600" dirty="0" smtClean="0"/>
              <a:t>von 13 </a:t>
            </a:r>
            <a:r>
              <a:rPr lang="de-DE" sz="2600" dirty="0"/>
              <a:t>Stäbchen.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Abwechselnd werden zwei Anwender gefragt, </a:t>
            </a:r>
            <a:r>
              <a:rPr lang="de-DE" sz="2600" dirty="0" smtClean="0"/>
              <a:t>ob sie vom </a:t>
            </a:r>
            <a:r>
              <a:rPr lang="de-DE" sz="2600" dirty="0"/>
              <a:t>Stapel 1, 2 oder 3 Stäbchen </a:t>
            </a:r>
            <a:r>
              <a:rPr lang="de-DE" sz="2600" dirty="0" smtClean="0"/>
              <a:t>nehmen wollen</a:t>
            </a:r>
            <a:r>
              <a:rPr lang="de-DE" sz="2600" dirty="0"/>
              <a:t>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Wer das letzte Stäbchen nehmen muss, hat verloren.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Erweiterung: Schreiben Sie das Spiel für einen einzelnen Spieler um, und das Programm übernimmt den anderen Spieler</a:t>
            </a:r>
            <a:r>
              <a:rPr lang="de-DE" sz="2600" dirty="0" smtClean="0"/>
              <a:t>.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CA09EA-8BA9-4B69-9041-30EFC0485D29}" type="slidenum">
              <a:rPr lang="de-DE"/>
              <a:pPr/>
              <a:t>27</a:t>
            </a:fld>
            <a:endParaRPr lang="de-DE"/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  <a:r>
              <a:rPr lang="de-DE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Benutzerein- und ausgabe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AE2F62-65D7-479B-A44B-639586A5A918}" type="slidenum">
              <a:rPr lang="de-DE"/>
              <a:pPr/>
              <a:t>28</a:t>
            </a:fld>
            <a:endParaRPr lang="de-DE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53D07D-7718-4079-83F3-713ECD6309A0}" type="slidenum">
              <a:rPr lang="de-DE"/>
              <a:pPr/>
              <a:t>3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Benutzereingaben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827C4-7C3E-4F2D-BD60-3A83BE95FF15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String ist ein Java-Objekt, welches 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Darstellung von Zeichenketten dient.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"Hallo Welt!"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ein Objekt der Java-Klasse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Strings sind keine primitiven Datentypen!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758E74-2677-4421-B07C-000E9734AECB}" type="slidenum">
              <a:rPr lang="de-DE"/>
              <a:pPr/>
              <a:t>5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022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Als Java-Objekte verhalten sich Strings wie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jeder anderen Klasse auch: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sind als Datentyp verwendbar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meintext;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Objekte erzeugt werden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meintext = new String();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Methoden aufgerufen werden: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andererText =</a:t>
            </a:r>
            <a:br>
              <a:rPr lang="de-DE" sz="2800">
                <a:latin typeface="Courier New" pitchFamily="49" charset="0"/>
              </a:rPr>
            </a:br>
            <a:r>
              <a:rPr lang="de-DE" sz="2800">
                <a:latin typeface="Courier New" pitchFamily="49" charset="0"/>
              </a:rPr>
              <a:t>  				meintext.toUpperCase();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467FB9-75BC-4EC8-83A0-EA70066C2C75}" type="slidenum">
              <a:rPr lang="de-DE"/>
              <a:pPr/>
              <a:t>6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 für Methoden der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char   	charAt(int position)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endsWith(String andererString)</a:t>
            </a:r>
            <a:r>
              <a:rPr lang="de-DE" sz="26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indexOf(String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length()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startsWith(String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substring(int beginn, int ende)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toLowerCase()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 	toUpperCase()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C98175-09C2-4200-9C9F-6D04BE530D56}" type="slidenum">
              <a:rPr lang="de-DE"/>
              <a:pPr/>
              <a:t>7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ohne </a:t>
            </a:r>
            <a:r>
              <a:rPr lang="de-DE" sz="2800">
                <a:latin typeface="Courier New" pitchFamily="49" charset="0"/>
              </a:rPr>
              <a:t>new</a:t>
            </a:r>
            <a:r>
              <a:rPr lang="de-DE" sz="2800"/>
              <a:t>-Operator erzeugt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 Welt!";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Jede Nennung von zwei Hochkommata führt zur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Bildung eines neuen String-Objektes.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6502D0-289C-4C28-87C8-5C290CE1BEC5}" type="slidenum">
              <a:rPr lang="de-DE"/>
              <a:pPr/>
              <a:t>8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6896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String-Objekte können nicht verändert werden:</a:t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>
                <a:latin typeface="Courier New" pitchFamily="49" charset="0"/>
              </a:rPr>
              <a:t>String </a:t>
            </a:r>
            <a:r>
              <a:rPr lang="de-DE" sz="2400" dirty="0" err="1">
                <a:latin typeface="Courier New" pitchFamily="49" charset="0"/>
              </a:rPr>
              <a:t>neuerText</a:t>
            </a:r>
            <a:r>
              <a:rPr lang="de-DE" sz="2400" dirty="0">
                <a:latin typeface="Courier New" pitchFamily="49" charset="0"/>
              </a:rPr>
              <a:t> = </a:t>
            </a: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r>
              <a:rPr lang="de-DE" sz="2400" dirty="0"/>
              <a:t/>
            </a:r>
            <a:br>
              <a:rPr lang="de-DE" sz="2400" dirty="0"/>
            </a:b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Jede Methode der Klasse </a:t>
            </a:r>
            <a:r>
              <a:rPr lang="de-DE" sz="2400" dirty="0">
                <a:latin typeface="Courier New" pitchFamily="49" charset="0"/>
              </a:rPr>
              <a:t>String</a:t>
            </a:r>
            <a:r>
              <a:rPr lang="de-DE" sz="2400" dirty="0"/>
              <a:t> ist so definiert, dass sie das jeweilige String-Objekt nicht verändert, sondern eine veränderte Kopie von ihm zurückliefert. Der Original-String bleibt erhalten:</a:t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>
                <a:latin typeface="Courier New" pitchFamily="49" charset="0"/>
              </a:rPr>
              <a:t>// verändert nicht "</a:t>
            </a:r>
            <a:r>
              <a:rPr lang="de-DE" sz="2400" dirty="0" err="1">
                <a:latin typeface="Courier New" pitchFamily="49" charset="0"/>
              </a:rPr>
              <a:t>meintext</a:t>
            </a:r>
            <a:r>
              <a:rPr lang="de-DE" sz="2400" dirty="0">
                <a:latin typeface="Courier New" pitchFamily="49" charset="0"/>
              </a:rPr>
              <a:t>":</a:t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>
                <a:latin typeface="Courier New" pitchFamily="49" charset="0"/>
              </a:rPr>
              <a:t/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>
                <a:latin typeface="Courier New" pitchFamily="49" charset="0"/>
              </a:rPr>
              <a:t>// das schon:</a:t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 err="1">
                <a:latin typeface="Courier New" pitchFamily="49" charset="0"/>
              </a:rPr>
              <a:t>meintext</a:t>
            </a:r>
            <a:r>
              <a:rPr lang="de-DE" sz="2400" dirty="0">
                <a:latin typeface="Courier New" pitchFamily="49" charset="0"/>
              </a:rPr>
              <a:t> = </a:t>
            </a: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r>
              <a:rPr lang="de-DE" sz="2800" dirty="0"/>
              <a:t/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4C8A96-6CAB-4E0E-A265-DEFE9EABCD33}" type="slidenum">
              <a:rPr lang="de-DE"/>
              <a:pPr/>
              <a:t>9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736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"addiert"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mehrmeintext = " Welt";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fertigerText =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					meintext + mehrmeintext;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Das Zusammenfügen von String-Objekten erzeugt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neues String-Objekt.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 String mit einem Nicht-String-Objekt "addiert",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das andere Objekt in einen String umgewandelt.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1012</Words>
  <Application>Microsoft Office PowerPoint</Application>
  <PresentationFormat>Benutzerdefiniert</PresentationFormat>
  <Paragraphs>299</Paragraphs>
  <Slides>28</Slides>
  <Notes>28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 </vt:lpstr>
      <vt:lpstr>Empfehlenswerte Ressourcen zu Git</vt:lpstr>
      <vt:lpstr>Kapitel 8</vt:lpstr>
      <vt:lpstr>String (1)</vt:lpstr>
      <vt:lpstr>String (2)</vt:lpstr>
      <vt:lpstr>String (3)</vt:lpstr>
      <vt:lpstr>Besonderheiten von Strings (1)</vt:lpstr>
      <vt:lpstr>Besonderheiten von Strings (2)</vt:lpstr>
      <vt:lpstr>Besonderheiten von Strings (3)</vt:lpstr>
      <vt:lpstr>Besonderheiten von Strings (4)</vt:lpstr>
      <vt:lpstr>Notwendigkeit von Paketen</vt:lpstr>
      <vt:lpstr>Aufbau von Paketstrukturen (1)</vt:lpstr>
      <vt:lpstr>Aufbau von Paketstrukturen (2)</vt:lpstr>
      <vt:lpstr>Definition der Paketzugehörigkeit</vt:lpstr>
      <vt:lpstr>Eclipse macht alles automatisch</vt:lpstr>
      <vt:lpstr>Zugriff auf Klassen in Paketen</vt:lpstr>
      <vt:lpstr>Klassen importieren</vt:lpstr>
      <vt:lpstr>Eclipse macht alles automatisch</vt:lpstr>
      <vt:lpstr>Zusammenfassung "Pakete"</vt:lpstr>
      <vt:lpstr>Wichtige Java-Pakete</vt:lpstr>
      <vt:lpstr>JOptionPane</vt:lpstr>
      <vt:lpstr>Ein-/Ausgabe (1)</vt:lpstr>
      <vt:lpstr>Ein-/Ausgabe (2)</vt:lpstr>
      <vt:lpstr>Übung 1</vt:lpstr>
      <vt:lpstr>Übung 2</vt:lpstr>
      <vt:lpstr>Übung 3</vt:lpstr>
      <vt:lpstr>Zusammenfassung: Was haben wir gelernt?</vt:lpstr>
      <vt:lpstr>Was kommt als nächstes?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246</cp:revision>
  <cp:lastPrinted>2011-10-12T19:45:03Z</cp:lastPrinted>
  <dcterms:created xsi:type="dcterms:W3CDTF">2011-10-12T19:23:47Z</dcterms:created>
  <dcterms:modified xsi:type="dcterms:W3CDTF">2015-12-08T07:40:09Z</dcterms:modified>
</cp:coreProperties>
</file>