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sldIdLst>
    <p:sldId id="256" r:id="rId2"/>
    <p:sldId id="301" r:id="rId3"/>
    <p:sldId id="299" r:id="rId4"/>
    <p:sldId id="300" r:id="rId5"/>
    <p:sldId id="296" r:id="rId6"/>
    <p:sldId id="29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11" y="-8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11F16F69-575C-4454-AB70-B2CD3EC18F95}" type="slidenum">
              <a:rPr lang="de-DE" altLang="de-DE"/>
              <a:pPr/>
              <a:t>‹Nr.›</a:t>
            </a:fld>
            <a:endParaRPr lang="de-DE" altLang="de-DE"/>
          </a:p>
        </p:txBody>
      </p:sp>
    </p:spTree>
    <p:extLst>
      <p:ext uri="{BB962C8B-B14F-4D97-AF65-F5344CB8AC3E}">
        <p14:creationId xmlns:p14="http://schemas.microsoft.com/office/powerpoint/2010/main" val="406479803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625F46DA-E672-4EB9-A793-2B5C1516607C}" type="slidenum">
              <a:rPr lang="de-DE" altLang="de-DE"/>
              <a:pPr/>
              <a:t>1</a:t>
            </a:fld>
            <a:endParaRPr lang="de-DE" altLang="de-DE"/>
          </a:p>
        </p:txBody>
      </p:sp>
      <p:sp>
        <p:nvSpPr>
          <p:cNvPr id="40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p>
            <a:fld id="{788E14FF-AE10-45F8-83AF-63681EFE1FFC}" type="slidenum">
              <a:rPr lang="de-DE" altLang="de-DE"/>
              <a:pPr/>
              <a:t>10</a:t>
            </a:fld>
            <a:endParaRPr lang="de-DE" altLang="de-DE"/>
          </a:p>
        </p:txBody>
      </p:sp>
      <p:sp>
        <p:nvSpPr>
          <p:cNvPr id="204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p:spPr>
        <p:txBody>
          <a:bodyPr/>
          <a:lstStyle/>
          <a:p>
            <a:fld id="{1363D69D-F808-405B-B6EB-DEA9D0B38ED5}" type="slidenum">
              <a:rPr lang="de-DE" altLang="de-DE"/>
              <a:pPr/>
              <a:t>11</a:t>
            </a:fld>
            <a:endParaRPr lang="de-DE" altLang="de-DE"/>
          </a:p>
        </p:txBody>
      </p:sp>
      <p:sp>
        <p:nvSpPr>
          <p:cNvPr id="225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p>
            <a:fld id="{B8E18658-4E9F-43AE-A1EA-7AC4F149A4C7}" type="slidenum">
              <a:rPr lang="de-DE" altLang="de-DE"/>
              <a:pPr/>
              <a:t>12</a:t>
            </a:fld>
            <a:endParaRPr lang="de-DE" altLang="de-DE"/>
          </a:p>
        </p:txBody>
      </p:sp>
      <p:sp>
        <p:nvSpPr>
          <p:cNvPr id="245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p>
            <a:fld id="{6C85773B-0640-4A12-A9E6-24ECC877087C}" type="slidenum">
              <a:rPr lang="de-DE" altLang="de-DE"/>
              <a:pPr/>
              <a:t>13</a:t>
            </a:fld>
            <a:endParaRPr lang="de-DE" altLang="de-DE"/>
          </a:p>
        </p:txBody>
      </p:sp>
      <p:sp>
        <p:nvSpPr>
          <p:cNvPr id="266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p>
            <a:fld id="{BF8D8B0C-AEC1-49CD-9632-345AAD2E176C}" type="slidenum">
              <a:rPr lang="de-DE" altLang="de-DE"/>
              <a:pPr/>
              <a:t>14</a:t>
            </a:fld>
            <a:endParaRPr lang="de-DE" altLang="de-DE"/>
          </a:p>
        </p:txBody>
      </p:sp>
      <p:sp>
        <p:nvSpPr>
          <p:cNvPr id="2867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A7C51444-6062-4892-84B9-7962531AD3F5}" type="slidenum">
              <a:rPr lang="de-DE" altLang="de-DE"/>
              <a:pPr/>
              <a:t>15</a:t>
            </a:fld>
            <a:endParaRPr lang="de-DE" altLang="de-DE"/>
          </a:p>
        </p:txBody>
      </p:sp>
      <p:sp>
        <p:nvSpPr>
          <p:cNvPr id="307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fld id="{FCDDC45B-008C-4D5B-8DB1-03E141D5F778}" type="slidenum">
              <a:rPr lang="de-DE" altLang="de-DE"/>
              <a:pPr/>
              <a:t>16</a:t>
            </a:fld>
            <a:endParaRPr lang="de-DE" altLang="de-DE"/>
          </a:p>
        </p:txBody>
      </p:sp>
      <p:sp>
        <p:nvSpPr>
          <p:cNvPr id="327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442B0A82-2A2C-490B-8AB7-CE4F33325D43}" type="slidenum">
              <a:rPr lang="de-DE" altLang="de-DE"/>
              <a:pPr/>
              <a:t>17</a:t>
            </a:fld>
            <a:endParaRPr lang="de-DE" altLang="de-DE"/>
          </a:p>
        </p:txBody>
      </p:sp>
      <p:sp>
        <p:nvSpPr>
          <p:cNvPr id="348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E97A68A7-05D7-41E0-AA1C-7993AA362943}" type="slidenum">
              <a:rPr lang="de-DE" altLang="de-DE"/>
              <a:pPr/>
              <a:t>18</a:t>
            </a:fld>
            <a:endParaRPr lang="de-DE" altLang="de-DE"/>
          </a:p>
        </p:txBody>
      </p:sp>
      <p:sp>
        <p:nvSpPr>
          <p:cNvPr id="368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095F8BF8-2F25-4F00-956C-CFD480D481A3}" type="slidenum">
              <a:rPr lang="de-DE" altLang="de-DE"/>
              <a:pPr/>
              <a:t>19</a:t>
            </a:fld>
            <a:endParaRPr lang="de-DE" altLang="de-DE"/>
          </a:p>
        </p:txBody>
      </p:sp>
      <p:sp>
        <p:nvSpPr>
          <p:cNvPr id="389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p:spPr>
        <p:txBody>
          <a:bodyPr/>
          <a:lstStyle/>
          <a:p>
            <a:fld id="{BAEEB878-2759-4221-B139-B6A66F2C8BA9}" type="slidenum">
              <a:rPr lang="de-DE" altLang="de-DE"/>
              <a:pPr/>
              <a:t>2</a:t>
            </a:fld>
            <a:endParaRPr lang="de-DE" altLang="de-DE"/>
          </a:p>
        </p:txBody>
      </p:sp>
      <p:sp>
        <p:nvSpPr>
          <p:cNvPr id="163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FA3D4CCC-0BEF-4F86-8E8A-6BF4F359EB6A}" type="slidenum">
              <a:rPr lang="de-DE" altLang="de-DE"/>
              <a:pPr/>
              <a:t>20</a:t>
            </a:fld>
            <a:endParaRPr lang="de-DE" altLang="de-DE"/>
          </a:p>
        </p:txBody>
      </p:sp>
      <p:sp>
        <p:nvSpPr>
          <p:cNvPr id="409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38F72D71-0B84-47E9-8808-43187BA6F172}" type="slidenum">
              <a:rPr lang="de-DE" altLang="de-DE"/>
              <a:pPr/>
              <a:t>21</a:t>
            </a:fld>
            <a:endParaRPr lang="de-DE" altLang="de-DE"/>
          </a:p>
        </p:txBody>
      </p:sp>
      <p:sp>
        <p:nvSpPr>
          <p:cNvPr id="430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A085315E-A2B0-464C-96B5-A8CDF5B45989}" type="slidenum">
              <a:rPr lang="de-DE" altLang="de-DE"/>
              <a:pPr/>
              <a:t>22</a:t>
            </a:fld>
            <a:endParaRPr lang="de-DE" altLang="de-DE"/>
          </a:p>
        </p:txBody>
      </p:sp>
      <p:sp>
        <p:nvSpPr>
          <p:cNvPr id="450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DA3B2D20-AAF8-4E6F-9AF6-32123E58C54E}" type="slidenum">
              <a:rPr lang="de-DE" altLang="de-DE"/>
              <a:pPr/>
              <a:t>23</a:t>
            </a:fld>
            <a:endParaRPr lang="de-DE" altLang="de-DE"/>
          </a:p>
        </p:txBody>
      </p:sp>
      <p:sp>
        <p:nvSpPr>
          <p:cNvPr id="471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4F13134B-43B2-4BB1-83D6-755DC1D48B11}" type="slidenum">
              <a:rPr lang="de-DE" altLang="de-DE"/>
              <a:pPr/>
              <a:t>24</a:t>
            </a:fld>
            <a:endParaRPr lang="de-DE" altLang="de-DE"/>
          </a:p>
        </p:txBody>
      </p:sp>
      <p:sp>
        <p:nvSpPr>
          <p:cNvPr id="4915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71814B89-B257-4306-8ACE-18892C47E579}" type="slidenum">
              <a:rPr lang="de-DE" altLang="de-DE"/>
              <a:pPr/>
              <a:t>25</a:t>
            </a:fld>
            <a:endParaRPr lang="de-DE" altLang="de-DE"/>
          </a:p>
        </p:txBody>
      </p:sp>
      <p:sp>
        <p:nvSpPr>
          <p:cNvPr id="5120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75EEB45F-25A7-495A-8D05-2CB20040B595}" type="slidenum">
              <a:rPr lang="de-DE" altLang="de-DE"/>
              <a:pPr/>
              <a:t>26</a:t>
            </a:fld>
            <a:endParaRPr lang="de-DE" altLang="de-DE"/>
          </a:p>
        </p:txBody>
      </p:sp>
      <p:sp>
        <p:nvSpPr>
          <p:cNvPr id="5325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7720C914-F065-4666-A438-86475EF5ACEB}" type="slidenum">
              <a:rPr lang="de-DE" altLang="de-DE"/>
              <a:pPr/>
              <a:t>27</a:t>
            </a:fld>
            <a:endParaRPr lang="de-DE" altLang="de-DE"/>
          </a:p>
        </p:txBody>
      </p:sp>
      <p:sp>
        <p:nvSpPr>
          <p:cNvPr id="552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54227F8C-7EB1-42CF-B4B6-28C0795B348E}" type="slidenum">
              <a:rPr lang="de-DE" altLang="de-DE"/>
              <a:pPr/>
              <a:t>28</a:t>
            </a:fld>
            <a:endParaRPr lang="de-DE" altLang="de-DE"/>
          </a:p>
        </p:txBody>
      </p:sp>
      <p:sp>
        <p:nvSpPr>
          <p:cNvPr id="573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955478CE-156B-455F-BEDF-B1CDE3A3DAFA}" type="slidenum">
              <a:rPr lang="de-DE" altLang="de-DE"/>
              <a:pPr/>
              <a:t>29</a:t>
            </a:fld>
            <a:endParaRPr lang="de-DE" altLang="de-DE"/>
          </a:p>
        </p:txBody>
      </p:sp>
      <p:sp>
        <p:nvSpPr>
          <p:cNvPr id="593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p>
            <a:fld id="{F29FFBD6-C7EB-4819-9536-F453B863CEBF}" type="slidenum">
              <a:rPr lang="de-DE" altLang="de-DE"/>
              <a:pPr/>
              <a:t>3</a:t>
            </a:fld>
            <a:endParaRPr lang="de-DE" altLang="de-DE"/>
          </a:p>
        </p:txBody>
      </p:sp>
      <p:sp>
        <p:nvSpPr>
          <p:cNvPr id="61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74F6856E-D4E4-4CC6-BDBE-4B1B2121F619}" type="slidenum">
              <a:rPr lang="de-DE" altLang="de-DE"/>
              <a:pPr/>
              <a:t>30</a:t>
            </a:fld>
            <a:endParaRPr lang="de-DE" altLang="de-DE"/>
          </a:p>
        </p:txBody>
      </p:sp>
      <p:sp>
        <p:nvSpPr>
          <p:cNvPr id="614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F946FC75-2441-4D3F-B247-1E7C492F5BCC}" type="slidenum">
              <a:rPr lang="de-DE" altLang="de-DE"/>
              <a:pPr/>
              <a:t>31</a:t>
            </a:fld>
            <a:endParaRPr lang="de-DE" altLang="de-DE"/>
          </a:p>
        </p:txBody>
      </p:sp>
      <p:sp>
        <p:nvSpPr>
          <p:cNvPr id="634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FF00ED7F-EE0A-494B-80A5-ED22FA211B68}" type="slidenum">
              <a:rPr lang="de-DE" altLang="de-DE"/>
              <a:pPr/>
              <a:t>32</a:t>
            </a:fld>
            <a:endParaRPr lang="de-DE" altLang="de-DE"/>
          </a:p>
        </p:txBody>
      </p:sp>
      <p:sp>
        <p:nvSpPr>
          <p:cNvPr id="655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p>
            <a:fld id="{26642BC6-E6F8-4A61-BB3A-19A885D12C17}" type="slidenum">
              <a:rPr lang="de-DE" altLang="de-DE"/>
              <a:pPr/>
              <a:t>33</a:t>
            </a:fld>
            <a:endParaRPr lang="de-DE" altLang="de-DE"/>
          </a:p>
        </p:txBody>
      </p:sp>
      <p:sp>
        <p:nvSpPr>
          <p:cNvPr id="675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758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p>
            <a:fld id="{950F4658-11F2-46AD-83EE-0E1B93538D25}" type="slidenum">
              <a:rPr lang="de-DE" altLang="de-DE"/>
              <a:pPr/>
              <a:t>34</a:t>
            </a:fld>
            <a:endParaRPr lang="de-DE" altLang="de-DE"/>
          </a:p>
        </p:txBody>
      </p:sp>
      <p:sp>
        <p:nvSpPr>
          <p:cNvPr id="696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963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p:spPr>
        <p:txBody>
          <a:bodyPr/>
          <a:lstStyle/>
          <a:p>
            <a:fld id="{1B885452-E22A-4C6B-8365-E9DB3BFB244F}" type="slidenum">
              <a:rPr lang="de-DE" altLang="de-DE"/>
              <a:pPr/>
              <a:t>35</a:t>
            </a:fld>
            <a:endParaRPr lang="de-DE" altLang="de-DE"/>
          </a:p>
        </p:txBody>
      </p:sp>
      <p:sp>
        <p:nvSpPr>
          <p:cNvPr id="716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168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p:spPr>
        <p:txBody>
          <a:bodyPr/>
          <a:lstStyle/>
          <a:p>
            <a:fld id="{8F07B0D5-45EF-44E4-8E42-7898250B7379}" type="slidenum">
              <a:rPr lang="de-DE" altLang="de-DE"/>
              <a:pPr/>
              <a:t>36</a:t>
            </a:fld>
            <a:endParaRPr lang="de-DE" altLang="de-DE"/>
          </a:p>
        </p:txBody>
      </p:sp>
      <p:sp>
        <p:nvSpPr>
          <p:cNvPr id="737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373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p:spPr>
        <p:txBody>
          <a:bodyPr/>
          <a:lstStyle/>
          <a:p>
            <a:fld id="{DDCE3213-FEF4-422D-AA85-DB81387A2F25}" type="slidenum">
              <a:rPr lang="de-DE" altLang="de-DE"/>
              <a:pPr/>
              <a:t>37</a:t>
            </a:fld>
            <a:endParaRPr lang="de-DE" altLang="de-DE"/>
          </a:p>
        </p:txBody>
      </p:sp>
      <p:sp>
        <p:nvSpPr>
          <p:cNvPr id="757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578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p:spPr>
        <p:txBody>
          <a:bodyPr/>
          <a:lstStyle/>
          <a:p>
            <a:fld id="{2E4A854A-9EDC-4721-8DDD-BE2617ECFF20}" type="slidenum">
              <a:rPr lang="de-DE" altLang="de-DE"/>
              <a:pPr/>
              <a:t>38</a:t>
            </a:fld>
            <a:endParaRPr lang="de-DE" altLang="de-DE"/>
          </a:p>
        </p:txBody>
      </p:sp>
      <p:sp>
        <p:nvSpPr>
          <p:cNvPr id="778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782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p:spPr>
        <p:txBody>
          <a:bodyPr/>
          <a:lstStyle/>
          <a:p>
            <a:fld id="{D03E49E2-FCA3-4200-9F23-41587A8544D9}" type="slidenum">
              <a:rPr lang="de-DE" altLang="de-DE"/>
              <a:pPr/>
              <a:t>39</a:t>
            </a:fld>
            <a:endParaRPr lang="de-DE" altLang="de-DE"/>
          </a:p>
        </p:txBody>
      </p:sp>
      <p:sp>
        <p:nvSpPr>
          <p:cNvPr id="7987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987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p>
            <a:fld id="{EA8E0DEB-85FA-4BAD-9DB4-4821063226C8}" type="slidenum">
              <a:rPr lang="de-DE" altLang="de-DE"/>
              <a:pPr/>
              <a:t>4</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sldNum" sz="quarter"/>
          </p:nvPr>
        </p:nvSpPr>
        <p:spPr>
          <a:noFill/>
        </p:spPr>
        <p:txBody>
          <a:bodyPr/>
          <a:lstStyle/>
          <a:p>
            <a:fld id="{EBCF6F99-3B9C-42F9-88CD-616728803A31}" type="slidenum">
              <a:rPr lang="de-DE" altLang="de-DE"/>
              <a:pPr/>
              <a:t>40</a:t>
            </a:fld>
            <a:endParaRPr lang="de-DE" altLang="de-DE"/>
          </a:p>
        </p:txBody>
      </p:sp>
      <p:sp>
        <p:nvSpPr>
          <p:cNvPr id="819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2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a:spLocks noGrp="1" noChangeArrowheads="1"/>
          </p:cNvSpPr>
          <p:nvPr>
            <p:ph type="sldNum" sz="quarter"/>
          </p:nvPr>
        </p:nvSpPr>
        <p:spPr>
          <a:noFill/>
        </p:spPr>
        <p:txBody>
          <a:bodyPr/>
          <a:lstStyle/>
          <a:p>
            <a:fld id="{E8885CAB-82F4-4221-B361-1C4968C2B92C}" type="slidenum">
              <a:rPr lang="de-DE" altLang="de-DE"/>
              <a:pPr/>
              <a:t>41</a:t>
            </a:fld>
            <a:endParaRPr lang="de-DE" altLang="de-DE"/>
          </a:p>
        </p:txBody>
      </p:sp>
      <p:sp>
        <p:nvSpPr>
          <p:cNvPr id="839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397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a:spLocks noGrp="1" noChangeArrowheads="1"/>
          </p:cNvSpPr>
          <p:nvPr>
            <p:ph type="sldNum" sz="quarter"/>
          </p:nvPr>
        </p:nvSpPr>
        <p:spPr>
          <a:noFill/>
        </p:spPr>
        <p:txBody>
          <a:bodyPr/>
          <a:lstStyle/>
          <a:p>
            <a:fld id="{C8640C0D-7937-4C9F-9FA4-BE0CB8973DCE}" type="slidenum">
              <a:rPr lang="de-DE" altLang="de-DE"/>
              <a:pPr/>
              <a:t>42</a:t>
            </a:fld>
            <a:endParaRPr lang="de-DE" altLang="de-DE"/>
          </a:p>
        </p:txBody>
      </p:sp>
      <p:sp>
        <p:nvSpPr>
          <p:cNvPr id="860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602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a:spLocks noGrp="1" noChangeArrowheads="1"/>
          </p:cNvSpPr>
          <p:nvPr>
            <p:ph type="sldNum" sz="quarter"/>
          </p:nvPr>
        </p:nvSpPr>
        <p:spPr>
          <a:noFill/>
        </p:spPr>
        <p:txBody>
          <a:bodyPr/>
          <a:lstStyle/>
          <a:p>
            <a:fld id="{55628AA5-AF35-40C3-96EA-BB917C632D96}" type="slidenum">
              <a:rPr lang="de-DE" altLang="de-DE"/>
              <a:pPr/>
              <a:t>43</a:t>
            </a:fld>
            <a:endParaRPr lang="de-DE" altLang="de-DE"/>
          </a:p>
        </p:txBody>
      </p:sp>
      <p:sp>
        <p:nvSpPr>
          <p:cNvPr id="880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806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a:spLocks noGrp="1" noChangeArrowheads="1"/>
          </p:cNvSpPr>
          <p:nvPr>
            <p:ph type="sldNum" sz="quarter"/>
          </p:nvPr>
        </p:nvSpPr>
        <p:spPr>
          <a:noFill/>
        </p:spPr>
        <p:txBody>
          <a:bodyPr/>
          <a:lstStyle/>
          <a:p>
            <a:fld id="{95751B25-10D4-4617-8A56-D4E17C183AA6}" type="slidenum">
              <a:rPr lang="de-DE" altLang="de-DE"/>
              <a:pPr/>
              <a:t>44</a:t>
            </a:fld>
            <a:endParaRPr lang="de-DE" altLang="de-DE"/>
          </a:p>
        </p:txBody>
      </p:sp>
      <p:sp>
        <p:nvSpPr>
          <p:cNvPr id="901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011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p:cNvSpPr>
            <a:spLocks noGrp="1" noChangeArrowheads="1"/>
          </p:cNvSpPr>
          <p:nvPr>
            <p:ph type="sldNum" sz="quarter"/>
          </p:nvPr>
        </p:nvSpPr>
        <p:spPr>
          <a:noFill/>
        </p:spPr>
        <p:txBody>
          <a:bodyPr/>
          <a:lstStyle/>
          <a:p>
            <a:fld id="{BFB36344-67DE-4475-AFB5-C8C65260A7E7}" type="slidenum">
              <a:rPr lang="de-DE" altLang="de-DE"/>
              <a:pPr/>
              <a:t>45</a:t>
            </a:fld>
            <a:endParaRPr lang="de-DE" altLang="de-DE"/>
          </a:p>
        </p:txBody>
      </p:sp>
      <p:sp>
        <p:nvSpPr>
          <p:cNvPr id="921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216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p>
            <a:fld id="{47636E76-1801-4883-A77A-98966AB0BE01}" type="slidenum">
              <a:rPr lang="de-DE" altLang="de-DE"/>
              <a:pPr/>
              <a:t>5</a:t>
            </a:fld>
            <a:endParaRPr lang="de-DE" altLang="de-DE"/>
          </a:p>
        </p:txBody>
      </p:sp>
      <p:sp>
        <p:nvSpPr>
          <p:cNvPr id="102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4E2A993E-AC2D-4912-A85C-3AC1FBE23E16}" type="slidenum">
              <a:rPr lang="de-DE" altLang="de-DE"/>
              <a:pPr/>
              <a:t>6</a:t>
            </a:fld>
            <a:endParaRPr lang="de-DE" altLang="de-DE"/>
          </a:p>
        </p:txBody>
      </p:sp>
      <p:sp>
        <p:nvSpPr>
          <p:cNvPr id="122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p:spPr>
        <p:txBody>
          <a:bodyPr/>
          <a:lstStyle/>
          <a:p>
            <a:fld id="{6AD7D869-40AB-4464-8C7C-C5533DA7C3CA}" type="slidenum">
              <a:rPr lang="de-DE" altLang="de-DE"/>
              <a:pPr/>
              <a:t>7</a:t>
            </a:fld>
            <a:endParaRPr lang="de-DE" altLang="de-DE"/>
          </a:p>
        </p:txBody>
      </p:sp>
      <p:sp>
        <p:nvSpPr>
          <p:cNvPr id="143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p:spPr>
        <p:txBody>
          <a:bodyPr/>
          <a:lstStyle/>
          <a:p>
            <a:fld id="{BAEEB878-2759-4221-B139-B6A66F2C8BA9}" type="slidenum">
              <a:rPr lang="de-DE" altLang="de-DE"/>
              <a:pPr/>
              <a:t>8</a:t>
            </a:fld>
            <a:endParaRPr lang="de-DE" altLang="de-DE"/>
          </a:p>
        </p:txBody>
      </p:sp>
      <p:sp>
        <p:nvSpPr>
          <p:cNvPr id="163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p:spPr>
        <p:txBody>
          <a:bodyPr/>
          <a:lstStyle/>
          <a:p>
            <a:fld id="{BC3940B1-DD1C-40C5-9517-A81632231F06}" type="slidenum">
              <a:rPr lang="de-DE" altLang="de-DE"/>
              <a:pPr/>
              <a:t>9</a:t>
            </a:fld>
            <a:endParaRPr lang="de-DE" altLang="de-DE"/>
          </a:p>
        </p:txBody>
      </p:sp>
      <p:sp>
        <p:nvSpPr>
          <p:cNvPr id="184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436AB644-1CDB-4588-87B6-5688706F841B}"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F71D499E-9782-4C7A-BC90-B83C8DA5DF79}"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A71CF8A5-CC3F-484E-BFB3-09CC78ADB63C}"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DCCF7E17-585D-4290-B528-D159FFD7D6DD}"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87776B4C-6C34-4FBD-A541-57D85E204F1D}"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0FEEF787-C8FA-46F7-AD35-5B982EF6FEE9}"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7DE12FF5-F9E2-401C-B9F0-3062EAE45CA7}"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fld id="{CB2A1F9D-5070-4B09-A679-006DAC4E5348}"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5AC64B1D-8986-43D5-AF35-65B046333281}"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fld id="{A5963730-257C-4187-BA81-B387EE1EC52F}"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4F5F9BA5-17C9-445B-8363-88306A69F59F}"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5589DDA1-725E-4B69-B44A-D8E8DB5D3894}"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latin typeface="Arial" charset="0"/>
                <a:ea typeface="Microsoft YaHei" charset="-122"/>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Arial" charset="0"/>
                <a:ea typeface="Microsoft YaHei" charset="-122"/>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defRPr sz="1400">
                <a:solidFill>
                  <a:srgbClr val="000000"/>
                </a:solidFill>
              </a:defRPr>
            </a:lvl1pPr>
          </a:lstStyle>
          <a:p>
            <a:fld id="{D2806A31-29FE-4A2C-9C60-AEDE8C5AEE2B}"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s://gitter.im/nordakademie-einfuehrung-java/syllabus" TargetMode="External"/><Relationship Id="rId3" Type="http://schemas.openxmlformats.org/officeDocument/2006/relationships/hyperlink" Target="https://github.com/nordakademie-einfuehrung-java/uebung_2_1/issues" TargetMode="External"/><Relationship Id="rId7" Type="http://schemas.openxmlformats.org/officeDocument/2006/relationships/hyperlink" Target="https://github.com/nordakademie-einfuehrung-java/syllabu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github.com/nordakademie-einfuehrung-java/vorlesungsskript" TargetMode="External"/><Relationship Id="rId5" Type="http://schemas.openxmlformats.org/officeDocument/2006/relationships/hyperlink" Target="https://github.com/nordakademie-einfuehrung-java/beispielloesungen/issues" TargetMode="External"/><Relationship Id="rId4" Type="http://schemas.openxmlformats.org/officeDocument/2006/relationships/hyperlink" Target="https://github.com/nordakademie-einfuehrung-java/uebung_2_2/issu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gitter.im/apps" TargetMode="External"/><Relationship Id="rId4" Type="http://schemas.openxmlformats.org/officeDocument/2006/relationships/hyperlink" Target="https://gitter.im/nordakademie-einfuehrung-java/syllabu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9459" name="Foliennummernplatzhalter 4"/>
          <p:cNvSpPr>
            <a:spLocks noGrp="1"/>
          </p:cNvSpPr>
          <p:nvPr>
            <p:ph type="sldNum" sz="quarter" idx="12"/>
          </p:nvPr>
        </p:nvSpPr>
        <p:spPr>
          <a:noFill/>
        </p:spPr>
        <p:txBody>
          <a:bodyPr/>
          <a:lstStyle/>
          <a:p>
            <a:pPr>
              <a:tabLst>
                <a:tab pos="723900" algn="l"/>
                <a:tab pos="1447800" algn="l"/>
                <a:tab pos="2171700" algn="l"/>
              </a:tabLst>
            </a:pPr>
            <a:fld id="{5F703948-ABD9-4686-9F97-C26A9A1B35FF}" type="slidenum">
              <a:rPr lang="de-DE" altLang="de-DE"/>
              <a:pPr>
                <a:tabLst>
                  <a:tab pos="723900" algn="l"/>
                  <a:tab pos="1447800" algn="l"/>
                  <a:tab pos="2171700" algn="l"/>
                </a:tabLst>
              </a:pPr>
              <a:t>10</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(2)</a:t>
            </a:r>
          </a:p>
        </p:txBody>
      </p:sp>
      <p:sp>
        <p:nvSpPr>
          <p:cNvPr id="19462" name="Rectangle 3"/>
          <p:cNvSpPr>
            <a:spLocks noGrp="1" noChangeArrowheads="1"/>
          </p:cNvSpPr>
          <p:nvPr>
            <p:ph type="subTitle" idx="4294967295"/>
          </p:nvPr>
        </p:nvSpPr>
        <p:spPr>
          <a:xfrm>
            <a:off x="504825" y="1619250"/>
            <a:ext cx="9070975" cy="59848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 Zahl kann grundsätzlich in einer Variablen mit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größerem Wertebereich Verwendung finden.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br>
              <a:rPr lang="de-DE" altLang="de-DE" sz="2800" smtClean="0"/>
            </a:b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Umgekehrt ist dies nicht möglich: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l;</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1507" name="Foliennummernplatzhalter 4"/>
          <p:cNvSpPr>
            <a:spLocks noGrp="1"/>
          </p:cNvSpPr>
          <p:nvPr>
            <p:ph type="sldNum" sz="quarter" idx="12"/>
          </p:nvPr>
        </p:nvSpPr>
        <p:spPr>
          <a:noFill/>
        </p:spPr>
        <p:txBody>
          <a:bodyPr/>
          <a:lstStyle/>
          <a:p>
            <a:pPr>
              <a:tabLst>
                <a:tab pos="723900" algn="l"/>
                <a:tab pos="1447800" algn="l"/>
                <a:tab pos="2171700" algn="l"/>
              </a:tabLst>
            </a:pPr>
            <a:fld id="{083A347E-884C-4197-9405-FE794CFE6153}" type="slidenum">
              <a:rPr lang="de-DE" altLang="de-DE"/>
              <a:pPr>
                <a:tabLst>
                  <a:tab pos="723900" algn="l"/>
                  <a:tab pos="1447800" algn="l"/>
                  <a:tab pos="2171700" algn="l"/>
                </a:tabLst>
              </a:pPr>
              <a:t>11</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Gleitkommatypen</a:t>
            </a:r>
          </a:p>
        </p:txBody>
      </p:sp>
      <p:sp>
        <p:nvSpPr>
          <p:cNvPr id="21510"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Gleitkommatypen dienen zur Abbildung von reellen Zahlen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mit unterschiedlicher Genauigkeit und unterschiedlichem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Wertebereich. Java kennt zwei primitive Datentypen für reelle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Zahlen: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float    	von -3,4 · 10</a:t>
            </a:r>
            <a:r>
              <a:rPr lang="de-DE" altLang="de-DE" sz="2600" baseline="33000" smtClean="0"/>
              <a:t>38	</a:t>
            </a:r>
            <a:r>
              <a:rPr lang="de-DE" altLang="de-DE" sz="2600" smtClean="0"/>
              <a:t>		bis 3,4 · 10</a:t>
            </a:r>
            <a:r>
              <a:rPr lang="de-DE" altLang="de-DE" sz="2600" baseline="33000" smtClean="0"/>
              <a:t>38</a:t>
            </a:r>
            <a:r>
              <a:rPr lang="de-DE" altLang="de-DE" sz="2600" smtClean="0"/>
              <a:t/>
            </a:r>
            <a:br>
              <a:rPr lang="de-DE" altLang="de-DE" sz="2600" smtClean="0"/>
            </a:br>
            <a:r>
              <a:rPr lang="de-DE" altLang="de-DE" sz="2600" smtClean="0"/>
              <a:t>           	Genauigkeit: 7 Stellen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double	von -1,7 · 10</a:t>
            </a:r>
            <a:r>
              <a:rPr lang="de-DE" altLang="de-DE" sz="2600" baseline="33000" smtClean="0"/>
              <a:t>308</a:t>
            </a:r>
            <a:r>
              <a:rPr lang="de-DE" altLang="de-DE" sz="2600" smtClean="0"/>
              <a:t> 		bis 1,7 · 10</a:t>
            </a:r>
            <a:r>
              <a:rPr lang="de-DE" altLang="de-DE" sz="2600" baseline="33000" smtClean="0"/>
              <a:t>308</a:t>
            </a:r>
            <a:br>
              <a:rPr lang="de-DE" altLang="de-DE" sz="2600" baseline="33000" smtClean="0"/>
            </a:br>
            <a:r>
              <a:rPr lang="de-DE" altLang="de-DE" sz="2600" baseline="33000" smtClean="0"/>
              <a:t>                   	</a:t>
            </a:r>
            <a:r>
              <a:rPr lang="de-DE" altLang="de-DE" sz="2600" smtClean="0"/>
              <a:t>Genauigkeit: 15 Stellen</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Zuweisbarkeit zwischen den beiden Typen verhält sich </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analog zu den Ganzzahltypen.</a:t>
            </a:r>
            <a:r>
              <a:rPr lang="de-DE" altLang="de-DE" sz="2800" smtClean="0"/>
              <a:t/>
            </a:r>
            <a:br>
              <a:rPr lang="de-DE" altLang="de-DE" sz="2800" smtClean="0"/>
            </a:b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3555" name="Foliennummernplatzhalter 4"/>
          <p:cNvSpPr>
            <a:spLocks noGrp="1"/>
          </p:cNvSpPr>
          <p:nvPr>
            <p:ph type="sldNum" sz="quarter" idx="12"/>
          </p:nvPr>
        </p:nvSpPr>
        <p:spPr>
          <a:noFill/>
        </p:spPr>
        <p:txBody>
          <a:bodyPr/>
          <a:lstStyle/>
          <a:p>
            <a:pPr>
              <a:tabLst>
                <a:tab pos="723900" algn="l"/>
                <a:tab pos="1447800" algn="l"/>
                <a:tab pos="2171700" algn="l"/>
              </a:tabLst>
            </a:pPr>
            <a:fld id="{65E873F3-0EB8-4E4F-81B0-BFBF13267A5B}" type="slidenum">
              <a:rPr lang="de-DE" altLang="de-DE"/>
              <a:pPr>
                <a:tabLst>
                  <a:tab pos="723900" algn="l"/>
                  <a:tab pos="1447800" algn="l"/>
                  <a:tab pos="2171700" algn="l"/>
                </a:tabLst>
              </a:pPr>
              <a:t>12</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Zeichen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primitive Datentyp "char" dient zur Abbildung eines einzelnen Zeichens.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Mit dem Typ "char" können 65.536 verschiedene Zeichen abgebildet werden – der sogenannte Unicode-Zeichensatz.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Intern wird der Typ "char" als Zahl von 0 bis 65.535 abgelegt, wobei jedoch eine Zahl einem Zeichen entspricht.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Das Zeichen Nr. 97 ist z.B. 'a', Zeichen Nr. 65 ist 'A' und Zeichen Nr. 52 ist '4'.</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5603" name="Foliennummernplatzhalter 4"/>
          <p:cNvSpPr>
            <a:spLocks noGrp="1"/>
          </p:cNvSpPr>
          <p:nvPr>
            <p:ph type="sldNum" sz="quarter" idx="12"/>
          </p:nvPr>
        </p:nvSpPr>
        <p:spPr>
          <a:noFill/>
        </p:spPr>
        <p:txBody>
          <a:bodyPr/>
          <a:lstStyle/>
          <a:p>
            <a:pPr>
              <a:tabLst>
                <a:tab pos="723900" algn="l"/>
                <a:tab pos="1447800" algn="l"/>
                <a:tab pos="2171700" algn="l"/>
              </a:tabLst>
            </a:pPr>
            <a:fld id="{BEC4C21C-950B-4303-97F7-35AD2EDCD93E}" type="slidenum">
              <a:rPr lang="de-DE" altLang="de-DE"/>
              <a:pPr>
                <a:tabLst>
                  <a:tab pos="723900" algn="l"/>
                  <a:tab pos="1447800" algn="l"/>
                  <a:tab pos="2171700" algn="l"/>
                </a:tabLst>
              </a:pPr>
              <a:t>13</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Wahrheitswert</a:t>
            </a:r>
          </a:p>
        </p:txBody>
      </p:sp>
      <p:sp>
        <p:nvSpPr>
          <p:cNvPr id="2560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Datentyp "boolean" dient der Aufnahme eines Wahrheitswertes.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Sein Wertebereich umfasst nur die zwei Werte "wahr" und "falsch".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Für diese beiden Werte bietet Java die Konstanten "true" und "false" an.</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
            </a:r>
            <a:br>
              <a:rPr lang="de-DE" altLang="de-DE" sz="2800" smtClean="0"/>
            </a:br>
            <a:r>
              <a:rPr lang="de-DE" altLang="de-DE" sz="2800" smtClean="0">
                <a:latin typeface="Courier New" pitchFamily="49" charset="0"/>
              </a:rPr>
              <a:t>boolean istNachmittags = true;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7651" name="Foliennummernplatzhalter 4"/>
          <p:cNvSpPr>
            <a:spLocks noGrp="1"/>
          </p:cNvSpPr>
          <p:nvPr>
            <p:ph type="sldNum" sz="quarter" idx="12"/>
          </p:nvPr>
        </p:nvSpPr>
        <p:spPr>
          <a:noFill/>
        </p:spPr>
        <p:txBody>
          <a:bodyPr/>
          <a:lstStyle/>
          <a:p>
            <a:pPr>
              <a:tabLst>
                <a:tab pos="723900" algn="l"/>
                <a:tab pos="1447800" algn="l"/>
                <a:tab pos="2171700" algn="l"/>
              </a:tabLst>
            </a:pPr>
            <a:fld id="{83EBFFC2-C202-4C8E-AF4A-A2149531D0B5}" type="slidenum">
              <a:rPr lang="de-DE" altLang="de-DE"/>
              <a:pPr>
                <a:tabLst>
                  <a:tab pos="723900" algn="l"/>
                  <a:tab pos="1447800" algn="l"/>
                  <a:tab pos="2171700" algn="l"/>
                </a:tabLst>
              </a:pPr>
              <a:t>14</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(1)</a:t>
            </a:r>
          </a:p>
        </p:txBody>
      </p:sp>
      <p:sp>
        <p:nvSpPr>
          <p:cNvPr id="27654"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zwischen  Ganzzahltypen liefern immer ein Ergebnis vom Typ "int". Ist einer der Ausgangstypen "long", ist das Ergebnis ebenfalls "long".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Der Wertebereich des Ergebnistyps könnte nicht ausreichen. (Zwei "int"s mit dem Wert 1.000.000 passen multipliziert nicht mehr in einen "int").‏</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Bei der Division würde man einen Gleitkommatyp erwarten. Dies ist aber nicht der Fall, es findet eine Ganzzahldividion statt.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9699" name="Foliennummernplatzhalter 4"/>
          <p:cNvSpPr>
            <a:spLocks noGrp="1"/>
          </p:cNvSpPr>
          <p:nvPr>
            <p:ph type="sldNum" sz="quarter" idx="12"/>
          </p:nvPr>
        </p:nvSpPr>
        <p:spPr>
          <a:noFill/>
        </p:spPr>
        <p:txBody>
          <a:bodyPr/>
          <a:lstStyle/>
          <a:p>
            <a:pPr>
              <a:tabLst>
                <a:tab pos="723900" algn="l"/>
                <a:tab pos="1447800" algn="l"/>
                <a:tab pos="2171700" algn="l"/>
              </a:tabLst>
            </a:pPr>
            <a:fld id="{5DA477C0-A799-456A-BAAA-68B25E8DBD69}" type="slidenum">
              <a:rPr lang="de-DE" altLang="de-DE"/>
              <a:pPr>
                <a:tabLst>
                  <a:tab pos="723900" algn="l"/>
                  <a:tab pos="1447800" algn="l"/>
                  <a:tab pos="2171700" algn="l"/>
                </a:tabLst>
              </a:pPr>
              <a:t>15</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(1)</a:t>
            </a:r>
          </a:p>
        </p:txBody>
      </p:sp>
      <p:sp>
        <p:nvSpPr>
          <p:cNvPr id="297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i1</a:t>
            </a:r>
            <a:r>
              <a:rPr lang="de-DE" altLang="de-DE" sz="2800" smtClean="0"/>
              <a:t> und </a:t>
            </a:r>
            <a:r>
              <a:rPr lang="de-DE" altLang="de-DE" sz="2800" smtClean="0">
                <a:latin typeface="Courier New" pitchFamily="49" charset="0"/>
              </a:rPr>
              <a:t>i2</a:t>
            </a:r>
            <a:r>
              <a:rPr lang="de-DE" altLang="de-DE" sz="2800" smtClean="0"/>
              <a:t> vom Typ </a:t>
            </a:r>
            <a:r>
              <a:rPr lang="de-DE" altLang="de-DE" sz="2800" smtClean="0">
                <a:latin typeface="Courier New" pitchFamily="49" charset="0"/>
              </a:rPr>
              <a:t>int</a:t>
            </a:r>
            <a:r>
              <a:rPr lang="de-DE" altLang="de-DE" sz="2800" smtClean="0"/>
              <a:t> und weisen Sie Ihnen jeweils den Wert 1.000.000 zu.</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i3</a:t>
            </a:r>
            <a:r>
              <a:rPr lang="de-DE" altLang="de-DE" sz="2800" smtClean="0"/>
              <a:t> und </a:t>
            </a:r>
            <a:r>
              <a:rPr lang="de-DE" altLang="de-DE" sz="2800" smtClean="0">
                <a:latin typeface="Courier New" pitchFamily="49" charset="0"/>
              </a:rPr>
              <a:t>i4</a:t>
            </a:r>
            <a:r>
              <a:rPr lang="de-DE" altLang="de-DE" sz="2800" smtClean="0"/>
              <a:t> vom Typ </a:t>
            </a:r>
            <a:r>
              <a:rPr lang="de-DE" altLang="de-DE" sz="2800" smtClean="0">
                <a:latin typeface="Courier New" pitchFamily="49" charset="0"/>
              </a:rPr>
              <a:t>int</a:t>
            </a:r>
            <a:r>
              <a:rPr lang="de-DE" altLang="de-DE" sz="2800" smtClean="0"/>
              <a:t> und weisen Sie Ihnen die Werte 15 und 4 zu.</a:t>
            </a:r>
            <a:br>
              <a:rPr lang="de-DE" altLang="de-DE" sz="2800" smtClean="0"/>
            </a:br>
            <a:r>
              <a:rPr lang="de-DE" altLang="de-DE" sz="2800" smtClean="0"/>
              <a:t/>
            </a:r>
            <a:br>
              <a:rPr lang="de-DE" altLang="de-DE" sz="2800" smtClean="0"/>
            </a:br>
            <a:r>
              <a:rPr lang="de-DE" altLang="de-DE" sz="2800" smtClean="0"/>
              <a:t>Geben Sie das Divisionsergebnis </a:t>
            </a:r>
            <a:r>
              <a:rPr lang="de-DE" altLang="de-DE" sz="2800" smtClean="0">
                <a:latin typeface="Courier New" pitchFamily="49" charset="0"/>
              </a:rPr>
              <a:t>i3/i4</a:t>
            </a:r>
            <a:r>
              <a:rPr lang="de-DE" altLang="de-DE" sz="2800" smtClean="0"/>
              <a: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1747" name="Foliennummernplatzhalter 4"/>
          <p:cNvSpPr>
            <a:spLocks noGrp="1"/>
          </p:cNvSpPr>
          <p:nvPr>
            <p:ph type="sldNum" sz="quarter" idx="12"/>
          </p:nvPr>
        </p:nvSpPr>
        <p:spPr>
          <a:noFill/>
        </p:spPr>
        <p:txBody>
          <a:bodyPr/>
          <a:lstStyle/>
          <a:p>
            <a:pPr>
              <a:tabLst>
                <a:tab pos="723900" algn="l"/>
                <a:tab pos="1447800" algn="l"/>
                <a:tab pos="2171700" algn="l"/>
              </a:tabLst>
            </a:pPr>
            <a:fld id="{A602B1A1-41DA-414E-8C3A-9F424A2B906C}" type="slidenum">
              <a:rPr lang="de-DE" altLang="de-DE"/>
              <a:pPr>
                <a:tabLst>
                  <a:tab pos="723900" algn="l"/>
                  <a:tab pos="1447800" algn="l"/>
                  <a:tab pos="2171700" algn="l"/>
                </a:tabLst>
              </a:pPr>
              <a:t>16</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(2)</a:t>
            </a:r>
          </a:p>
        </p:txBody>
      </p:sp>
      <p:sp>
        <p:nvSpPr>
          <p:cNvPr id="31750" name="Rectangle 3"/>
          <p:cNvSpPr>
            <a:spLocks noGrp="1" noChangeArrowheads="1"/>
          </p:cNvSpPr>
          <p:nvPr>
            <p:ph type="subTitle" idx="4294967295"/>
          </p:nvPr>
        </p:nvSpPr>
        <p:spPr>
          <a:xfrm>
            <a:off x="504825" y="1619250"/>
            <a:ext cx="9070975" cy="56499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Bei Überschreiten des Wertebereichs eines Ganzzahltyps ist das Ergebnis nicht mehr korrekt!</a:t>
            </a:r>
            <a:br>
              <a:rPr lang="de-DE" altLang="de-DE" sz="2800" smtClean="0"/>
            </a:br>
            <a:r>
              <a:rPr lang="de-DE" altLang="de-DE" sz="2800" smtClean="0"/>
              <a:t/>
            </a:r>
            <a:br>
              <a:rPr lang="de-DE" altLang="de-DE" sz="2800" smtClean="0"/>
            </a:br>
            <a:r>
              <a:rPr lang="de-DE" altLang="de-DE" sz="2800" smtClean="0"/>
              <a:t>Lösung: Machen Sie sich Gedanken über die maximal zu erwartenden Wertebereiche und definieren Sie Ihre Variablen entsprechend.</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Die Division von Ganzzahltypen liefert immer eine ganze Zahl.</a:t>
            </a:r>
            <a:br>
              <a:rPr lang="de-DE" altLang="de-DE" sz="2800" smtClean="0"/>
            </a:br>
            <a:r>
              <a:rPr lang="de-DE" altLang="de-DE" sz="2800" smtClean="0"/>
              <a:t/>
            </a:r>
            <a:br>
              <a:rPr lang="de-DE" altLang="de-DE" sz="2800" smtClean="0"/>
            </a:br>
            <a:r>
              <a:rPr lang="de-DE" altLang="de-DE" sz="2800" smtClean="0"/>
              <a:t>Lösung: Wandeln Sie eine Zahl vorher in eine Gleitkommazahl um.</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3795" name="Foliennummernplatzhalter 4"/>
          <p:cNvSpPr>
            <a:spLocks noGrp="1"/>
          </p:cNvSpPr>
          <p:nvPr>
            <p:ph type="sldNum" sz="quarter" idx="12"/>
          </p:nvPr>
        </p:nvSpPr>
        <p:spPr>
          <a:noFill/>
        </p:spPr>
        <p:txBody>
          <a:bodyPr/>
          <a:lstStyle/>
          <a:p>
            <a:pPr>
              <a:tabLst>
                <a:tab pos="723900" algn="l"/>
                <a:tab pos="1447800" algn="l"/>
                <a:tab pos="2171700" algn="l"/>
              </a:tabLst>
            </a:pPr>
            <a:fld id="{E4229DB7-9619-40F3-A046-C7D2A46445EF}" type="slidenum">
              <a:rPr lang="de-DE" altLang="de-DE"/>
              <a:pPr>
                <a:tabLst>
                  <a:tab pos="723900" algn="l"/>
                  <a:tab pos="1447800" algn="l"/>
                  <a:tab pos="2171700" algn="l"/>
                </a:tabLst>
              </a:pPr>
              <a:t>17</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(3)</a:t>
            </a:r>
          </a:p>
        </p:txBody>
      </p:sp>
      <p:sp>
        <p:nvSpPr>
          <p:cNvPr id="33798"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mit mindestens einer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Gleitkommazahl liefern immer ein Ergebnis vom Typ</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einer Gleitkommazahl (mit dem größeren Wertebereich)‏.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Auch hier könnte der Ergebnistyp ggf. nicht ausreichend sein.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Gleitkommatypen sind nur auf 7 bzw. 15 Stellen genau. Es ist mit Rundungsdifferenzen zu rechnen.</a:t>
            </a:r>
          </a:p>
          <a:p>
            <a:pPr marL="485775" lvl="1" indent="-269875" eaLnBrk="1">
              <a:spcAft>
                <a:spcPct val="0"/>
              </a:spcAft>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5843" name="Foliennummernplatzhalter 4"/>
          <p:cNvSpPr>
            <a:spLocks noGrp="1"/>
          </p:cNvSpPr>
          <p:nvPr>
            <p:ph type="sldNum" sz="quarter" idx="12"/>
          </p:nvPr>
        </p:nvSpPr>
        <p:spPr>
          <a:noFill/>
        </p:spPr>
        <p:txBody>
          <a:bodyPr/>
          <a:lstStyle/>
          <a:p>
            <a:pPr>
              <a:tabLst>
                <a:tab pos="723900" algn="l"/>
                <a:tab pos="1447800" algn="l"/>
                <a:tab pos="2171700" algn="l"/>
              </a:tabLst>
            </a:pPr>
            <a:fld id="{95ACAFDE-088C-45E4-B544-968975C79784}" type="slidenum">
              <a:rPr lang="de-DE" altLang="de-DE"/>
              <a:pPr>
                <a:tabLst>
                  <a:tab pos="723900" algn="l"/>
                  <a:tab pos="1447800" algn="l"/>
                  <a:tab pos="2171700" algn="l"/>
                </a:tabLst>
              </a:pPr>
              <a:t>18</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(2)</a:t>
            </a:r>
          </a:p>
        </p:txBody>
      </p:sp>
      <p:sp>
        <p:nvSpPr>
          <p:cNvPr id="35846" name="Rectangle 3"/>
          <p:cNvSpPr>
            <a:spLocks noGrp="1" noChangeArrowheads="1"/>
          </p:cNvSpPr>
          <p:nvPr>
            <p:ph type="subTitle" idx="4294967295"/>
          </p:nvPr>
        </p:nvSpPr>
        <p:spPr>
          <a:xfrm>
            <a:off x="504825" y="1619250"/>
            <a:ext cx="9070975" cy="535463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d1</a:t>
            </a:r>
            <a:r>
              <a:rPr lang="de-DE" altLang="de-DE" sz="2800" smtClean="0"/>
              <a:t> und </a:t>
            </a:r>
            <a:r>
              <a:rPr lang="de-DE" altLang="de-DE" sz="2800" smtClean="0">
                <a:latin typeface="Courier New" pitchFamily="49" charset="0"/>
              </a:rPr>
              <a:t>d2</a:t>
            </a:r>
            <a:r>
              <a:rPr lang="de-DE" altLang="de-DE" sz="2800" smtClean="0"/>
              <a:t> vom Typ </a:t>
            </a:r>
            <a:r>
              <a:rPr lang="de-DE" altLang="de-DE" sz="2800" smtClean="0">
                <a:latin typeface="Courier New" pitchFamily="49" charset="0"/>
              </a:rPr>
              <a:t>double</a:t>
            </a:r>
            <a:r>
              <a:rPr lang="de-DE" altLang="de-DE" sz="2800" smtClean="0"/>
              <a:t> und weisen Sie ihnen jeweils den Wert </a:t>
            </a:r>
            <a:r>
              <a:rPr lang="de-DE" altLang="de-DE" sz="2800" smtClean="0">
                <a:latin typeface="Courier New" pitchFamily="49" charset="0"/>
              </a:rPr>
              <a:t>1E200</a:t>
            </a:r>
            <a:r>
              <a:rPr lang="de-DE" altLang="de-DE" sz="2800" smtClean="0"/>
              <a:t> zu (bedeutet 1 · 10</a:t>
            </a:r>
            <a:r>
              <a:rPr lang="de-DE" altLang="de-DE" sz="2800" baseline="33000" smtClean="0"/>
              <a:t>200</a:t>
            </a:r>
            <a:r>
              <a:rPr lang="de-DE" altLang="de-DE" sz="2800" smtClean="0"/>
              <a:t>).</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d3</a:t>
            </a:r>
            <a:r>
              <a:rPr lang="de-DE" altLang="de-DE" sz="2800" smtClean="0"/>
              <a:t> und </a:t>
            </a:r>
            <a:r>
              <a:rPr lang="de-DE" altLang="de-DE" sz="2800" smtClean="0">
                <a:latin typeface="Courier New" pitchFamily="49" charset="0"/>
              </a:rPr>
              <a:t>d4</a:t>
            </a:r>
            <a:r>
              <a:rPr lang="de-DE" altLang="de-DE" sz="2800" smtClean="0"/>
              <a:t> vom Typ </a:t>
            </a:r>
            <a:r>
              <a:rPr lang="de-DE" altLang="de-DE" sz="2800" smtClean="0">
                <a:latin typeface="Courier New" pitchFamily="49" charset="0"/>
              </a:rPr>
              <a:t>double</a:t>
            </a:r>
            <a:r>
              <a:rPr lang="de-DE" altLang="de-DE" sz="2800" smtClean="0"/>
              <a:t> und weisen Sie Ihnen jeweils den Wert 0.1 zu.</a:t>
            </a:r>
            <a:br>
              <a:rPr lang="de-DE" altLang="de-DE" sz="2800" smtClean="0"/>
            </a:br>
            <a:r>
              <a:rPr lang="de-DE" altLang="de-DE" sz="2800" smtClean="0"/>
              <a:t/>
            </a:r>
            <a:br>
              <a:rPr lang="de-DE" altLang="de-DE" sz="2800" smtClean="0"/>
            </a:br>
            <a:r>
              <a:rPr lang="de-DE" altLang="de-DE" sz="2800" smtClean="0"/>
              <a:t>Geben Sie das Produkt der beiden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7891" name="Foliennummernplatzhalter 4"/>
          <p:cNvSpPr>
            <a:spLocks noGrp="1"/>
          </p:cNvSpPr>
          <p:nvPr>
            <p:ph type="sldNum" sz="quarter" idx="12"/>
          </p:nvPr>
        </p:nvSpPr>
        <p:spPr>
          <a:noFill/>
        </p:spPr>
        <p:txBody>
          <a:bodyPr/>
          <a:lstStyle/>
          <a:p>
            <a:pPr>
              <a:tabLst>
                <a:tab pos="723900" algn="l"/>
                <a:tab pos="1447800" algn="l"/>
                <a:tab pos="2171700" algn="l"/>
              </a:tabLst>
            </a:pPr>
            <a:fld id="{8BE594F6-024D-47A6-A30B-450B87C13304}" type="slidenum">
              <a:rPr lang="de-DE" altLang="de-DE"/>
              <a:pPr>
                <a:tabLst>
                  <a:tab pos="723900" algn="l"/>
                  <a:tab pos="1447800" algn="l"/>
                  <a:tab pos="2171700" algn="l"/>
                </a:tabLst>
              </a:pPr>
              <a:t>19</a:t>
            </a:fld>
            <a:endParaRPr lang="de-DE" altLang="de-DE"/>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(4)</a:t>
            </a:r>
          </a:p>
        </p:txBody>
      </p:sp>
      <p:sp>
        <p:nvSpPr>
          <p:cNvPr id="37894" name="Rectangle 3"/>
          <p:cNvSpPr>
            <a:spLocks noGrp="1" noChangeArrowheads="1"/>
          </p:cNvSpPr>
          <p:nvPr>
            <p:ph type="subTitle" idx="4294967295"/>
          </p:nvPr>
        </p:nvSpPr>
        <p:spPr>
          <a:xfrm>
            <a:off x="504825" y="1619250"/>
            <a:ext cx="9070975" cy="55340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Bei Überschreiten des Wertebereichs eines Gleitkommatyps ist das Ergebnis "infinity".</a:t>
            </a:r>
            <a:br>
              <a:rPr lang="de-DE" altLang="de-DE" sz="2600" smtClean="0"/>
            </a:br>
            <a:r>
              <a:rPr lang="de-DE" altLang="de-DE" sz="2600" smtClean="0"/>
              <a:t/>
            </a:r>
            <a:br>
              <a:rPr lang="de-DE" altLang="de-DE" sz="2600" smtClean="0"/>
            </a:br>
            <a:r>
              <a:rPr lang="de-DE" altLang="de-DE" sz="2600" smtClean="0"/>
              <a:t>Lösung: Machen Sie sich Gedanken über die maximal zu erwartenden Wertebereiche und definieren Sie Ihre Variablen entsprechend.</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Die Berechnung mit Gleitkommatypen führt zu Rundungsfehlern.</a:t>
            </a:r>
            <a:br>
              <a:rPr lang="de-DE" altLang="de-DE" sz="2600" smtClean="0"/>
            </a:br>
            <a:r>
              <a:rPr lang="de-DE" altLang="de-DE" sz="2600" smtClean="0"/>
              <a:t/>
            </a:r>
            <a:br>
              <a:rPr lang="de-DE" altLang="de-DE" sz="2600" smtClean="0"/>
            </a:br>
            <a:r>
              <a:rPr lang="de-DE" altLang="de-DE" sz="2600" smtClean="0"/>
              <a:t>Lösung: Für rein mathematische Probleme reicht die Genauigkeit. Z. B. für Rechenoperationen mit Geldbeträgen sollte auf Ganzzahltypen zurückgegriffen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5363" name="Foliennummernplatzhalter 4"/>
          <p:cNvSpPr>
            <a:spLocks noGrp="1"/>
          </p:cNvSpPr>
          <p:nvPr>
            <p:ph type="sldNum" sz="quarter" idx="12"/>
          </p:nvPr>
        </p:nvSpPr>
        <p:spPr>
          <a:noFill/>
        </p:spPr>
        <p:txBody>
          <a:bodyPr/>
          <a:lstStyle/>
          <a:p>
            <a:pPr>
              <a:tabLst>
                <a:tab pos="723900" algn="l"/>
                <a:tab pos="1447800" algn="l"/>
                <a:tab pos="2171700" algn="l"/>
              </a:tabLst>
            </a:pPr>
            <a:fld id="{1032B938-C2E5-4207-AB0C-A4D26C623DD6}" type="slidenum">
              <a:rPr lang="de-DE" altLang="de-DE"/>
              <a:pPr>
                <a:tabLst>
                  <a:tab pos="723900" algn="l"/>
                  <a:tab pos="1447800" algn="l"/>
                  <a:tab pos="2171700" algn="l"/>
                </a:tabLst>
              </a:pPr>
              <a:t>2</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Organisatorisches</a:t>
            </a:r>
            <a:endParaRPr lang="de-DE" altLang="de-DE" sz="4000" dirty="0" smtClean="0">
              <a:solidFill>
                <a:srgbClr val="FFFFFF"/>
              </a:solidFill>
            </a:endParaRPr>
          </a:p>
        </p:txBody>
      </p:sp>
      <p:sp>
        <p:nvSpPr>
          <p:cNvPr id="15366" name="Rectangle 3"/>
          <p:cNvSpPr>
            <a:spLocks noGrp="1" noChangeArrowheads="1"/>
          </p:cNvSpPr>
          <p:nvPr>
            <p:ph type="subTitle" idx="4294967295"/>
          </p:nvPr>
        </p:nvSpPr>
        <p:spPr>
          <a:xfrm>
            <a:off x="504825" y="1619250"/>
            <a:ext cx="9070975" cy="46291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Die Vorlesung am </a:t>
            </a:r>
            <a:r>
              <a:rPr lang="de-DE" altLang="de-DE" sz="2800" b="1" dirty="0" smtClean="0"/>
              <a:t>Do, 30.11.17</a:t>
            </a:r>
            <a:r>
              <a:rPr lang="de-DE" altLang="de-DE" sz="2800" dirty="0" smtClean="0"/>
              <a:t> </a:t>
            </a:r>
            <a:r>
              <a:rPr lang="de-DE" altLang="de-DE" sz="2800" u="sng" dirty="0" smtClean="0"/>
              <a:t>findet nicht statt</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Sie wird am </a:t>
            </a:r>
            <a:r>
              <a:rPr lang="de-DE" altLang="de-DE" sz="2800" b="1" dirty="0" smtClean="0"/>
              <a:t>Fr, 08.12.17</a:t>
            </a:r>
            <a:r>
              <a:rPr lang="de-DE" altLang="de-DE" sz="2800" dirty="0" smtClean="0"/>
              <a:t> von 9:15 bis 12:00 </a:t>
            </a:r>
            <a:r>
              <a:rPr lang="de-DE" altLang="de-DE" sz="2800" u="sng" dirty="0" smtClean="0"/>
              <a:t>nachgeholt</a:t>
            </a:r>
          </a:p>
        </p:txBody>
      </p:sp>
    </p:spTree>
    <p:extLst>
      <p:ext uri="{BB962C8B-B14F-4D97-AF65-F5344CB8AC3E}">
        <p14:creationId xmlns:p14="http://schemas.microsoft.com/office/powerpoint/2010/main" val="3334012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9939" name="Foliennummernplatzhalter 4"/>
          <p:cNvSpPr>
            <a:spLocks noGrp="1"/>
          </p:cNvSpPr>
          <p:nvPr>
            <p:ph type="sldNum" sz="quarter" idx="12"/>
          </p:nvPr>
        </p:nvSpPr>
        <p:spPr>
          <a:noFill/>
        </p:spPr>
        <p:txBody>
          <a:bodyPr/>
          <a:lstStyle/>
          <a:p>
            <a:pPr>
              <a:tabLst>
                <a:tab pos="723900" algn="l"/>
                <a:tab pos="1447800" algn="l"/>
                <a:tab pos="2171700" algn="l"/>
              </a:tabLst>
            </a:pPr>
            <a:fld id="{5B683DF9-CD5A-4B15-8A63-2C5FEE31DA24}" type="slidenum">
              <a:rPr lang="de-DE" altLang="de-DE"/>
              <a:pPr>
                <a:tabLst>
                  <a:tab pos="723900" algn="l"/>
                  <a:tab pos="1447800" algn="l"/>
                  <a:tab pos="2171700" algn="l"/>
                </a:tabLst>
              </a:pPr>
              <a:t>20</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Rechenoperatoren - Übersicht</a:t>
            </a:r>
          </a:p>
        </p:txBody>
      </p:sp>
      <p:sp>
        <p:nvSpPr>
          <p:cNvPr id="39942" name="Rectangle 3"/>
          <p:cNvSpPr>
            <a:spLocks noGrp="1" noChangeArrowheads="1"/>
          </p:cNvSpPr>
          <p:nvPr>
            <p:ph type="subTitle" idx="4294967295"/>
          </p:nvPr>
        </p:nvSpPr>
        <p:spPr>
          <a:xfrm>
            <a:off x="504825" y="1619250"/>
            <a:ext cx="9070975" cy="58404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Multiplikation: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Addition: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Subtraktion: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Division:                             		</a:t>
            </a:r>
            <a:r>
              <a:rPr lang="de-DE" altLang="de-DE" sz="2600" smtClean="0">
                <a:latin typeface="Courier New" pitchFamily="49" charset="0"/>
              </a:rPr>
              <a:t>/</a:t>
            </a:r>
            <a:r>
              <a:rPr lang="de-DE" altLang="de-DE" sz="2600" smtClean="0"/>
              <a:t/>
            </a:r>
            <a:br>
              <a:rPr lang="de-DE" altLang="de-DE" sz="2600" smtClean="0"/>
            </a:br>
            <a:r>
              <a:rPr lang="de-DE" altLang="de-DE" sz="2600" smtClean="0"/>
              <a:t>(bei ganzen Zahlen Ganzzahldivision)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Modulo:                              		</a:t>
            </a:r>
            <a:r>
              <a:rPr lang="de-DE" altLang="de-DE" sz="2600" smtClean="0">
                <a:latin typeface="Courier New" pitchFamily="49" charset="0"/>
              </a:rPr>
              <a:t>%</a:t>
            </a:r>
            <a:r>
              <a:rPr lang="de-DE" altLang="de-DE" sz="2600" smtClean="0"/>
              <a:t/>
            </a:r>
            <a:br>
              <a:rPr lang="de-DE" altLang="de-DE" sz="2600" smtClean="0"/>
            </a:br>
            <a:r>
              <a:rPr lang="de-DE" altLang="de-DE" sz="2600" smtClean="0"/>
              <a:t>(nur anwendbar bei ganzen Zahlen)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Mathematische Klammern:		</a:t>
            </a:r>
            <a:r>
              <a:rPr lang="de-DE" altLang="de-DE" sz="2600" smtClean="0">
                <a:latin typeface="Courier New" pitchFamily="49" charset="0"/>
              </a:rPr>
              <a:t>()</a:t>
            </a:r>
            <a:r>
              <a:rPr lang="de-DE" altLang="de-DE" sz="2600" smtClean="0"/>
              <a:t>		</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1987" name="Foliennummernplatzhalter 4"/>
          <p:cNvSpPr>
            <a:spLocks noGrp="1"/>
          </p:cNvSpPr>
          <p:nvPr>
            <p:ph type="sldNum" sz="quarter" idx="12"/>
          </p:nvPr>
        </p:nvSpPr>
        <p:spPr>
          <a:noFill/>
        </p:spPr>
        <p:txBody>
          <a:bodyPr/>
          <a:lstStyle/>
          <a:p>
            <a:pPr>
              <a:tabLst>
                <a:tab pos="723900" algn="l"/>
                <a:tab pos="1447800" algn="l"/>
                <a:tab pos="2171700" algn="l"/>
              </a:tabLst>
            </a:pPr>
            <a:fld id="{225B3715-1B1C-4A35-9BD3-8BE452268E6D}" type="slidenum">
              <a:rPr lang="de-DE" altLang="de-DE"/>
              <a:pPr>
                <a:tabLst>
                  <a:tab pos="723900" algn="l"/>
                  <a:tab pos="1447800" algn="l"/>
                  <a:tab pos="2171700" algn="l"/>
                </a:tabLst>
              </a:pPr>
              <a:t>21</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(1)</a:t>
            </a:r>
          </a:p>
        </p:txBody>
      </p:sp>
      <p:sp>
        <p:nvSpPr>
          <p:cNvPr id="41990" name="Rectangle 3"/>
          <p:cNvSpPr>
            <a:spLocks noGrp="1" noChangeArrowheads="1"/>
          </p:cNvSpPr>
          <p:nvPr>
            <p:ph type="subTitle" idx="4294967295"/>
          </p:nvPr>
        </p:nvSpPr>
        <p:spPr>
          <a:xfrm>
            <a:off x="504825" y="1619250"/>
            <a:ext cx="9070975" cy="5734050"/>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Vergleichsoperationen dienen dem Vergleich primitiver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Datentypen und liefern als Ergebnis immer einen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Wahrheitswert.</a:t>
            </a:r>
            <a:br>
              <a:rPr lang="de-DE" altLang="de-DE" sz="2600" smtClean="0"/>
            </a:b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folgenden Vergleichsoperationen stehen zur Verfügung: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oder gleich: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oder gleich: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ungleich: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4035" name="Foliennummernplatzhalter 4"/>
          <p:cNvSpPr>
            <a:spLocks noGrp="1"/>
          </p:cNvSpPr>
          <p:nvPr>
            <p:ph type="sldNum" sz="quarter" idx="12"/>
          </p:nvPr>
        </p:nvSpPr>
        <p:spPr>
          <a:noFill/>
        </p:spPr>
        <p:txBody>
          <a:bodyPr/>
          <a:lstStyle/>
          <a:p>
            <a:pPr>
              <a:tabLst>
                <a:tab pos="723900" algn="l"/>
                <a:tab pos="1447800" algn="l"/>
                <a:tab pos="2171700" algn="l"/>
              </a:tabLst>
            </a:pPr>
            <a:fld id="{5CBC6B41-9C3F-422A-83E0-A97783D1546A}" type="slidenum">
              <a:rPr lang="de-DE" altLang="de-DE"/>
              <a:pPr>
                <a:tabLst>
                  <a:tab pos="723900" algn="l"/>
                  <a:tab pos="1447800" algn="l"/>
                  <a:tab pos="2171700" algn="l"/>
                </a:tabLst>
              </a:pPr>
              <a:t>22</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(2)</a:t>
            </a:r>
          </a:p>
        </p:txBody>
      </p:sp>
      <p:sp>
        <p:nvSpPr>
          <p:cNvPr id="44038" name="Rectangle 3"/>
          <p:cNvSpPr>
            <a:spLocks noGrp="1" noChangeArrowheads="1"/>
          </p:cNvSpPr>
          <p:nvPr>
            <p:ph type="subTitle" idx="4294967295"/>
          </p:nvPr>
        </p:nvSpPr>
        <p:spPr>
          <a:xfrm>
            <a:off x="504825" y="1619250"/>
            <a:ext cx="9070975" cy="59483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k = 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vergleichsErgebnis = i &lt; k;</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System.out.println(vergleichsErgebnis);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=&gt; Ausgegeben wird "true"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6083" name="Foliennummernplatzhalter 4"/>
          <p:cNvSpPr>
            <a:spLocks noGrp="1"/>
          </p:cNvSpPr>
          <p:nvPr>
            <p:ph type="sldNum" sz="quarter" idx="12"/>
          </p:nvPr>
        </p:nvSpPr>
        <p:spPr>
          <a:noFill/>
        </p:spPr>
        <p:txBody>
          <a:bodyPr/>
          <a:lstStyle/>
          <a:p>
            <a:pPr>
              <a:tabLst>
                <a:tab pos="723900" algn="l"/>
                <a:tab pos="1447800" algn="l"/>
                <a:tab pos="2171700" algn="l"/>
              </a:tabLst>
            </a:pPr>
            <a:fld id="{13ABA399-33C1-48C4-B73D-A92A09E29C2F}" type="slidenum">
              <a:rPr lang="de-DE" altLang="de-DE"/>
              <a:pPr>
                <a:tabLst>
                  <a:tab pos="723900" algn="l"/>
                  <a:tab pos="1447800" algn="l"/>
                  <a:tab pos="2171700" algn="l"/>
                </a:tabLst>
              </a:pPr>
              <a:t>23</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(3)</a:t>
            </a:r>
          </a:p>
        </p:txBody>
      </p:sp>
      <p:sp>
        <p:nvSpPr>
          <p:cNvPr id="4608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Vergleichsoperatoren können übergreifend zwischen allen Ganzzahl- und Gleitkommatypen verwendet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können auch Variablen vom Typ "char" verglichen werden, dann wird der für das Zeichen stehende Zahlencode verglichen.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8131" name="Foliennummernplatzhalter 4"/>
          <p:cNvSpPr>
            <a:spLocks noGrp="1"/>
          </p:cNvSpPr>
          <p:nvPr>
            <p:ph type="sldNum" sz="quarter" idx="12"/>
          </p:nvPr>
        </p:nvSpPr>
        <p:spPr>
          <a:noFill/>
        </p:spPr>
        <p:txBody>
          <a:bodyPr/>
          <a:lstStyle/>
          <a:p>
            <a:pPr>
              <a:tabLst>
                <a:tab pos="723900" algn="l"/>
                <a:tab pos="1447800" algn="l"/>
                <a:tab pos="2171700" algn="l"/>
              </a:tabLst>
            </a:pPr>
            <a:fld id="{94B7FB07-64EC-4A09-9F19-1988DF785353}" type="slidenum">
              <a:rPr lang="de-DE" altLang="de-DE"/>
              <a:pPr>
                <a:tabLst>
                  <a:tab pos="723900" algn="l"/>
                  <a:tab pos="1447800" algn="l"/>
                  <a:tab pos="2171700" algn="l"/>
                </a:tabLst>
              </a:pPr>
              <a:t>24</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Logische Operatoren</a:t>
            </a:r>
          </a:p>
        </p:txBody>
      </p:sp>
      <p:sp>
        <p:nvSpPr>
          <p:cNvPr id="48134"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Logische Operatoren dienen der Verknüpfung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Wahrheitswerten. Java kennt Operatoren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folgenden logischen Verknüpfungen: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Das Ergebnis ist wahr, wenn beide Ausgangswerte wahr sind.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"Oder": Das Ergebnis ist wahr, wenn mindestens ein Ausgangswert wahr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"Entweder Oder": Das Ergebnis ist wahr, wenn ein Ausgangswert wahr und der andere falsch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"Nicht": Kehrt einen Wahrheitswert um. Aus wahr wird falsch und umgekehrt.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0179" name="Foliennummernplatzhalter 4"/>
          <p:cNvSpPr>
            <a:spLocks noGrp="1"/>
          </p:cNvSpPr>
          <p:nvPr>
            <p:ph type="sldNum" sz="quarter" idx="12"/>
          </p:nvPr>
        </p:nvSpPr>
        <p:spPr>
          <a:noFill/>
        </p:spPr>
        <p:txBody>
          <a:bodyPr/>
          <a:lstStyle/>
          <a:p>
            <a:pPr>
              <a:tabLst>
                <a:tab pos="723900" algn="l"/>
                <a:tab pos="1447800" algn="l"/>
                <a:tab pos="2171700" algn="l"/>
              </a:tabLst>
            </a:pPr>
            <a:fld id="{789DE8E5-C99E-451C-9A96-824B12FFC947}" type="slidenum">
              <a:rPr lang="de-DE" altLang="de-DE"/>
              <a:pPr>
                <a:tabLst>
                  <a:tab pos="723900" algn="l"/>
                  <a:tab pos="1447800" algn="l"/>
                  <a:tab pos="2171700" algn="l"/>
                </a:tabLst>
              </a:pPr>
              <a:t>25</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Und-Verknüpfung</a:t>
            </a:r>
          </a:p>
        </p:txBody>
      </p:sp>
      <p:sp>
        <p:nvSpPr>
          <p:cNvPr id="50182" name="Rectangle 3"/>
          <p:cNvSpPr>
            <a:spLocks noGrp="1" noChangeArrowheads="1"/>
          </p:cNvSpPr>
          <p:nvPr>
            <p:ph type="subTitle" idx="4294967295"/>
          </p:nvPr>
        </p:nvSpPr>
        <p:spPr>
          <a:xfrm>
            <a:off x="504825" y="1619250"/>
            <a:ext cx="9070975" cy="5267325"/>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stromVorhanden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schalterEin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lichtAn = 	stromVorhanden &amp;&amp; </a:t>
            </a:r>
            <a:br>
              <a:rPr lang="de-DE" altLang="de-DE" sz="2800" smtClean="0">
                <a:latin typeface="Courier New" pitchFamily="49" charset="0"/>
              </a:rPr>
            </a:br>
            <a:r>
              <a:rPr lang="de-DE" altLang="de-DE" sz="2800" smtClean="0">
                <a:latin typeface="Courier New" pitchFamily="49" charset="0"/>
              </a:rPr>
              <a:t>                  	schalterEin;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Und-Verknüpfung wird durch </a:t>
            </a:r>
            <a:r>
              <a:rPr lang="de-DE" altLang="de-DE" sz="2800" smtClean="0">
                <a:latin typeface="Courier New" pitchFamily="49" charset="0"/>
              </a:rPr>
              <a:t>&amp;&amp;</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Sie liefert nur dann </a:t>
            </a:r>
            <a:r>
              <a:rPr lang="de-DE" altLang="de-DE" sz="2800" smtClean="0">
                <a:latin typeface="Courier New" pitchFamily="49" charset="0"/>
              </a:rPr>
              <a:t>true</a:t>
            </a:r>
            <a:r>
              <a:rPr lang="de-DE" altLang="de-DE" sz="2800" smtClean="0"/>
              <a:t>, wenn beide verknüpften Werte </a:t>
            </a:r>
            <a:r>
              <a:rPr lang="de-DE" altLang="de-DE" sz="2800" smtClean="0">
                <a:latin typeface="Courier New" pitchFamily="49" charset="0"/>
              </a:rPr>
              <a:t>true</a:t>
            </a:r>
            <a:r>
              <a:rPr lang="de-DE" altLang="de-DE" sz="2800" smtClean="0"/>
              <a:t> sind. Ist nur ein Ausgangswert </a:t>
            </a:r>
            <a:r>
              <a:rPr lang="de-DE" altLang="de-DE" sz="2800" smtClean="0">
                <a:latin typeface="Courier New" pitchFamily="49" charset="0"/>
              </a:rPr>
              <a:t>false</a:t>
            </a:r>
            <a:r>
              <a:rPr lang="de-DE" altLang="de-DE" sz="2800" smtClean="0"/>
              <a:t>, ist das Ergebnis ebenfalls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2227" name="Foliennummernplatzhalter 4"/>
          <p:cNvSpPr>
            <a:spLocks noGrp="1"/>
          </p:cNvSpPr>
          <p:nvPr>
            <p:ph type="sldNum" sz="quarter" idx="12"/>
          </p:nvPr>
        </p:nvSpPr>
        <p:spPr>
          <a:noFill/>
        </p:spPr>
        <p:txBody>
          <a:bodyPr/>
          <a:lstStyle/>
          <a:p>
            <a:pPr>
              <a:tabLst>
                <a:tab pos="723900" algn="l"/>
                <a:tab pos="1447800" algn="l"/>
                <a:tab pos="2171700" algn="l"/>
              </a:tabLst>
            </a:pPr>
            <a:fld id="{E5379922-8F75-4ABE-B677-3F708844E6E4}" type="slidenum">
              <a:rPr lang="de-DE" altLang="de-DE"/>
              <a:pPr>
                <a:tabLst>
                  <a:tab pos="723900" algn="l"/>
                  <a:tab pos="1447800" algn="l"/>
                  <a:tab pos="2171700" algn="l"/>
                </a:tabLst>
              </a:pPr>
              <a:t>26</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Oder-Verknüpfung</a:t>
            </a:r>
          </a:p>
        </p:txBody>
      </p:sp>
      <p:sp>
        <p:nvSpPr>
          <p:cNvPr id="52230"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fensterOffen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einbruchsgefahr =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fensterOffen;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nur einer der verknüpften Werte </a:t>
            </a:r>
            <a:r>
              <a:rPr lang="de-DE" altLang="de-DE" sz="2800" smtClean="0">
                <a:latin typeface="Courier New" pitchFamily="49" charset="0"/>
              </a:rPr>
              <a:t>true</a:t>
            </a:r>
            <a:r>
              <a:rPr lang="de-DE" altLang="de-DE" sz="2800" smtClean="0"/>
              <a:t>, ist das Ergebnis ebenfalls </a:t>
            </a:r>
            <a:r>
              <a:rPr lang="de-DE" altLang="de-DE" sz="2800" smtClean="0">
                <a:latin typeface="Courier New" pitchFamily="49" charset="0"/>
              </a:rPr>
              <a:t>true</a:t>
            </a:r>
            <a:r>
              <a:rPr lang="de-DE" altLang="de-DE" sz="2800" smtClean="0"/>
              <a:t>. Nur wenn beide Ausgangswerte </a:t>
            </a:r>
            <a:r>
              <a:rPr lang="de-DE" altLang="de-DE" sz="2800" smtClean="0">
                <a:latin typeface="Courier New" pitchFamily="49" charset="0"/>
              </a:rPr>
              <a:t>false</a:t>
            </a:r>
            <a:r>
              <a:rPr lang="de-DE" altLang="de-DE" sz="2800" smtClean="0"/>
              <a:t> sind, liefert Sie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4275" name="Foliennummernplatzhalter 4"/>
          <p:cNvSpPr>
            <a:spLocks noGrp="1"/>
          </p:cNvSpPr>
          <p:nvPr>
            <p:ph type="sldNum" sz="quarter" idx="12"/>
          </p:nvPr>
        </p:nvSpPr>
        <p:spPr>
          <a:noFill/>
        </p:spPr>
        <p:txBody>
          <a:bodyPr/>
          <a:lstStyle/>
          <a:p>
            <a:pPr>
              <a:tabLst>
                <a:tab pos="723900" algn="l"/>
                <a:tab pos="1447800" algn="l"/>
                <a:tab pos="2171700" algn="l"/>
              </a:tabLst>
            </a:pPr>
            <a:fld id="{D1C96A6B-A579-4789-AE45-D637C3C19C73}" type="slidenum">
              <a:rPr lang="de-DE" altLang="de-DE"/>
              <a:pPr>
                <a:tabLst>
                  <a:tab pos="723900" algn="l"/>
                  <a:tab pos="1447800" algn="l"/>
                  <a:tab pos="2171700" algn="l"/>
                </a:tabLst>
              </a:pPr>
              <a:t>27</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(1)</a:t>
            </a:r>
          </a:p>
        </p:txBody>
      </p:sp>
      <p:sp>
        <p:nvSpPr>
          <p:cNvPr id="54278"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bierTrinken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weinTrinken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heitererAbend = 	bierTrinken ^ </a:t>
            </a:r>
            <a:br>
              <a:rPr lang="de-DE" altLang="de-DE" sz="2800" smtClean="0">
                <a:latin typeface="Courier New" pitchFamily="49" charset="0"/>
              </a:rPr>
            </a:br>
            <a:r>
              <a:rPr lang="de-DE" altLang="de-DE" sz="2800" smtClean="0">
                <a:latin typeface="Courier New" pitchFamily="49" charset="0"/>
              </a:rPr>
              <a:t>                        	weinTrinken;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Entweder-Oder-Verknüpfung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genau ein Wert </a:t>
            </a:r>
            <a:r>
              <a:rPr lang="de-DE" altLang="de-DE" sz="2800" smtClean="0">
                <a:latin typeface="Courier New" pitchFamily="49" charset="0"/>
              </a:rPr>
              <a:t>true</a:t>
            </a:r>
            <a:r>
              <a:rPr lang="de-DE" altLang="de-DE" sz="2800" smtClean="0"/>
              <a:t> und der andere </a:t>
            </a:r>
            <a:r>
              <a:rPr lang="de-DE" altLang="de-DE" sz="2800" smtClean="0">
                <a:latin typeface="Courier New" pitchFamily="49" charset="0"/>
              </a:rPr>
              <a:t>false</a:t>
            </a:r>
            <a:r>
              <a:rPr lang="de-DE" altLang="de-DE" sz="2800" smtClean="0"/>
              <a:t>, liefert diese Verknüpfung </a:t>
            </a:r>
            <a:r>
              <a:rPr lang="de-DE" altLang="de-DE" sz="2800" smtClean="0">
                <a:latin typeface="Courier New" pitchFamily="49" charset="0"/>
              </a:rPr>
              <a:t>true</a:t>
            </a:r>
            <a:r>
              <a:rPr lang="de-DE" altLang="de-DE" sz="2800" smtClean="0"/>
              <a:t>. Wenn beide Ausgangswerte gleich sind, ist das Ergebnis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6323" name="Foliennummernplatzhalter 4"/>
          <p:cNvSpPr>
            <a:spLocks noGrp="1"/>
          </p:cNvSpPr>
          <p:nvPr>
            <p:ph type="sldNum" sz="quarter" idx="12"/>
          </p:nvPr>
        </p:nvSpPr>
        <p:spPr>
          <a:noFill/>
        </p:spPr>
        <p:txBody>
          <a:bodyPr/>
          <a:lstStyle/>
          <a:p>
            <a:pPr>
              <a:tabLst>
                <a:tab pos="723900" algn="l"/>
                <a:tab pos="1447800" algn="l"/>
                <a:tab pos="2171700" algn="l"/>
              </a:tabLst>
            </a:pPr>
            <a:fld id="{6EF8C767-9362-4540-91C0-2C69532A73C4}" type="slidenum">
              <a:rPr lang="de-DE" altLang="de-DE"/>
              <a:pPr>
                <a:tabLst>
                  <a:tab pos="723900" algn="l"/>
                  <a:tab pos="1447800" algn="l"/>
                  <a:tab pos="2171700" algn="l"/>
                </a:tabLst>
              </a:pPr>
              <a:t>28</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(2)</a:t>
            </a:r>
          </a:p>
        </p:txBody>
      </p:sp>
      <p:sp>
        <p:nvSpPr>
          <p:cNvPr id="56326" name="Rectangle 3"/>
          <p:cNvSpPr>
            <a:spLocks noGrp="1" noChangeArrowheads="1"/>
          </p:cNvSpPr>
          <p:nvPr>
            <p:ph type="subTitle" idx="4294967295"/>
          </p:nvPr>
        </p:nvSpPr>
        <p:spPr>
          <a:xfrm>
            <a:off x="504825" y="1619250"/>
            <a:ext cx="9070975" cy="58785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schleusentorEinsOffen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schleusentorZweiOffen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schleuseBefahrbar = </a:t>
            </a:r>
            <a:br>
              <a:rPr lang="de-DE" altLang="de-DE" sz="2800" smtClean="0">
                <a:latin typeface="Courier New" pitchFamily="49" charset="0"/>
              </a:rPr>
            </a:br>
            <a:r>
              <a:rPr lang="de-DE" altLang="de-DE" sz="2800" smtClean="0">
                <a:latin typeface="Courier New" pitchFamily="49" charset="0"/>
              </a:rPr>
              <a:t>	schleusentorEinsOffen ^ </a:t>
            </a:r>
            <a:br>
              <a:rPr lang="de-DE" altLang="de-DE" sz="2800" smtClean="0">
                <a:latin typeface="Courier New" pitchFamily="49" charset="0"/>
              </a:rPr>
            </a:br>
            <a:r>
              <a:rPr lang="de-DE" altLang="de-DE" sz="2800" smtClean="0">
                <a:latin typeface="Courier New" pitchFamily="49" charset="0"/>
              </a:rPr>
              <a:t> 	schleusentorZweiOffen;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Entweder-Oder-Verknüpfung wird durch </a:t>
            </a:r>
            <a:r>
              <a:rPr lang="de-DE" altLang="de-DE" sz="2600" smtClean="0">
                <a:latin typeface="Courier New" pitchFamily="49" charset="0"/>
              </a:rPr>
              <a:t>^</a:t>
            </a:r>
            <a:r>
              <a:rPr lang="de-DE" altLang="de-DE" sz="26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genau ein Wert </a:t>
            </a:r>
            <a:r>
              <a:rPr lang="de-DE" altLang="de-DE" sz="2600" smtClean="0">
                <a:latin typeface="Courier New" pitchFamily="49" charset="0"/>
              </a:rPr>
              <a:t>true</a:t>
            </a:r>
            <a:r>
              <a:rPr lang="de-DE" altLang="de-DE" sz="2600" smtClean="0"/>
              <a:t> und der andere </a:t>
            </a:r>
            <a:r>
              <a:rPr lang="de-DE" altLang="de-DE" sz="2600" smtClean="0">
                <a:latin typeface="Courier New" pitchFamily="49" charset="0"/>
              </a:rPr>
              <a:t>false</a:t>
            </a:r>
            <a:r>
              <a:rPr lang="de-DE" altLang="de-DE" sz="2600" smtClean="0"/>
              <a:t>, liefert diese Verknüpfung </a:t>
            </a:r>
            <a:r>
              <a:rPr lang="de-DE" altLang="de-DE" sz="2600" smtClean="0">
                <a:latin typeface="Courier New" pitchFamily="49" charset="0"/>
              </a:rPr>
              <a:t>true</a:t>
            </a:r>
            <a:r>
              <a:rPr lang="de-DE" altLang="de-DE" sz="2600" smtClean="0"/>
              <a:t>. Wenn beide Ausgangswerte gleich sind, ist das Ergebnis </a:t>
            </a:r>
            <a:r>
              <a:rPr lang="de-DE" altLang="de-DE" sz="2600" smtClean="0">
                <a:latin typeface="Courier New" pitchFamily="49" charset="0"/>
              </a:rPr>
              <a:t>false</a:t>
            </a:r>
            <a:r>
              <a:rPr lang="de-DE" altLang="de-DE" sz="26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6967538" y="2351088"/>
            <a:ext cx="2932112" cy="22574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8371" name="Foliennummernplatzhalter 4"/>
          <p:cNvSpPr>
            <a:spLocks noGrp="1"/>
          </p:cNvSpPr>
          <p:nvPr>
            <p:ph type="sldNum" sz="quarter" idx="12"/>
          </p:nvPr>
        </p:nvSpPr>
        <p:spPr>
          <a:noFill/>
        </p:spPr>
        <p:txBody>
          <a:bodyPr/>
          <a:lstStyle/>
          <a:p>
            <a:pPr>
              <a:tabLst>
                <a:tab pos="723900" algn="l"/>
                <a:tab pos="1447800" algn="l"/>
                <a:tab pos="2171700" algn="l"/>
              </a:tabLst>
            </a:pPr>
            <a:fld id="{94116EB3-1F9D-4E1D-82E6-04FE71293D2E}" type="slidenum">
              <a:rPr lang="de-DE" altLang="de-DE"/>
              <a:pPr>
                <a:tabLst>
                  <a:tab pos="723900" algn="l"/>
                  <a:tab pos="1447800" algn="l"/>
                  <a:tab pos="2171700" algn="l"/>
                </a:tabLst>
              </a:pPr>
              <a:t>29</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(1)</a:t>
            </a:r>
          </a:p>
        </p:txBody>
      </p:sp>
      <p:sp>
        <p:nvSpPr>
          <p:cNvPr id="58374" name="Rectangle 3"/>
          <p:cNvSpPr>
            <a:spLocks noGrp="1" noChangeArrowheads="1"/>
          </p:cNvSpPr>
          <p:nvPr>
            <p:ph type="subTitle" idx="4294967295"/>
          </p:nvPr>
        </p:nvSpPr>
        <p:spPr>
          <a:xfrm>
            <a:off x="504825" y="1619250"/>
            <a:ext cx="9070975" cy="576103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Fallunterscheidung dient dazu, Programmcode nur 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Abhängigkeit eines bestimmten Zustandes auszuführen.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Im Programm "PQFormel" wird, falls es keine Lösungen für die Quadratische Gleichung gibt, zur Zeit "NaN" ausgegeben. Der Grund ist, dass in diesem Fall versucht wurde, die Wurzel aus einer negativen Zahl zu ziehen.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Besser wäre es, vorher zu prüfen, ob unter der Wurzel etwas Positives steht, und nur dann auch die Wurzel zu ziehen.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123" name="Foliennummernplatzhalter 4"/>
          <p:cNvSpPr>
            <a:spLocks noGrp="1"/>
          </p:cNvSpPr>
          <p:nvPr>
            <p:ph type="sldNum" sz="quarter" idx="12"/>
          </p:nvPr>
        </p:nvSpPr>
        <p:spPr>
          <a:noFill/>
        </p:spPr>
        <p:txBody>
          <a:bodyPr/>
          <a:lstStyle/>
          <a:p>
            <a:pPr>
              <a:tabLst>
                <a:tab pos="723900" algn="l"/>
                <a:tab pos="1447800" algn="l"/>
                <a:tab pos="2171700" algn="l"/>
              </a:tabLst>
            </a:pPr>
            <a:fld id="{4A41D70E-AE61-4AB3-BDE1-60BF8DC23417}" type="slidenum">
              <a:rPr lang="de-DE" altLang="de-DE"/>
              <a:pPr>
                <a:tabLst>
                  <a:tab pos="723900" algn="l"/>
                  <a:tab pos="1447800" algn="l"/>
                  <a:tab pos="2171700" algn="l"/>
                </a:tabLst>
              </a:pPr>
              <a:t>3</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Unser typischer Workflow für Übungen</a:t>
            </a:r>
          </a:p>
        </p:txBody>
      </p:sp>
      <p:sp>
        <p:nvSpPr>
          <p:cNvPr id="2" name="Abgerundetes Rechteck 1"/>
          <p:cNvSpPr/>
          <p:nvPr/>
        </p:nvSpPr>
        <p:spPr bwMode="auto">
          <a:xfrm>
            <a:off x="719138" y="2266950"/>
            <a:ext cx="3384550"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uebung_x_y</a:t>
            </a:r>
            <a:endParaRPr lang="de-DE" dirty="0"/>
          </a:p>
        </p:txBody>
      </p:sp>
      <p:sp>
        <p:nvSpPr>
          <p:cNvPr id="12" name="Wolkenförmige Legende 11"/>
          <p:cNvSpPr/>
          <p:nvPr/>
        </p:nvSpPr>
        <p:spPr bwMode="auto">
          <a:xfrm>
            <a:off x="3024188" y="4427538"/>
            <a:ext cx="2447925" cy="1008062"/>
          </a:xfrm>
          <a:prstGeom prst="cloudCallout">
            <a:avLst>
              <a:gd name="adj1" fmla="val 64845"/>
              <a:gd name="adj2" fmla="val 3037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eaLnBrk="1">
              <a:lnSpc>
                <a:spcPct val="93000"/>
              </a:lnSpc>
              <a:buClr>
                <a:srgbClr val="000000"/>
              </a:buClr>
              <a:buSzPct val="100000"/>
              <a:buFont typeface="Times New Roman" pitchFamily="16" charset="0"/>
              <a:buNone/>
              <a:defRPr/>
            </a:pPr>
            <a:r>
              <a:rPr lang="de-DE" dirty="0"/>
              <a:t>3. Umsetzung</a:t>
            </a:r>
          </a:p>
        </p:txBody>
      </p:sp>
      <p:grpSp>
        <p:nvGrpSpPr>
          <p:cNvPr id="23" name="Gruppieren 22"/>
          <p:cNvGrpSpPr>
            <a:grpSpLocks/>
          </p:cNvGrpSpPr>
          <p:nvPr/>
        </p:nvGrpSpPr>
        <p:grpSpPr bwMode="auto">
          <a:xfrm>
            <a:off x="3816350" y="1495425"/>
            <a:ext cx="5472113" cy="1685925"/>
            <a:chOff x="3816176" y="1495981"/>
            <a:chExt cx="5472608" cy="1686088"/>
          </a:xfrm>
        </p:grpSpPr>
        <p:sp>
          <p:nvSpPr>
            <p:cNvPr id="8" name="Abgerundetes Rechteck 7"/>
            <p:cNvSpPr/>
            <p:nvPr/>
          </p:nvSpPr>
          <p:spPr bwMode="auto">
            <a:xfrm>
              <a:off x="5903928" y="2267581"/>
              <a:ext cx="3384856" cy="91448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github.com/ihr-eigener-</a:t>
              </a:r>
              <a:r>
                <a:rPr lang="de-DE" dirty="0" err="1"/>
                <a:t>github</a:t>
              </a:r>
              <a:r>
                <a:rPr lang="de-DE" dirty="0"/>
                <a:t>-user/</a:t>
              </a:r>
              <a:r>
                <a:rPr lang="de-DE" dirty="0" err="1"/>
                <a:t>uebung_x_y</a:t>
              </a:r>
              <a:endParaRPr lang="de-DE" dirty="0"/>
            </a:p>
          </p:txBody>
        </p:sp>
        <p:sp>
          <p:nvSpPr>
            <p:cNvPr id="11" name="Nach links gekrümmter Pfeil 10"/>
            <p:cNvSpPr/>
            <p:nvPr/>
          </p:nvSpPr>
          <p:spPr bwMode="auto">
            <a:xfrm rot="16200000">
              <a:off x="4602852" y="1037950"/>
              <a:ext cx="730321" cy="2303671"/>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47" name="Textfeld 14"/>
            <p:cNvSpPr txBox="1">
              <a:spLocks noChangeArrowheads="1"/>
            </p:cNvSpPr>
            <p:nvPr/>
          </p:nvSpPr>
          <p:spPr bwMode="auto">
            <a:xfrm>
              <a:off x="4477394" y="1495981"/>
              <a:ext cx="902811" cy="369332"/>
            </a:xfrm>
            <a:prstGeom prst="rect">
              <a:avLst/>
            </a:prstGeom>
            <a:noFill/>
            <a:ln w="9525">
              <a:noFill/>
              <a:miter lim="800000"/>
              <a:headEnd/>
              <a:tailEnd/>
            </a:ln>
          </p:spPr>
          <p:txBody>
            <a:bodyPr wrap="none">
              <a:spAutoFit/>
            </a:bodyPr>
            <a:lstStyle/>
            <a:p>
              <a:r>
                <a:rPr lang="de-DE" altLang="de-DE"/>
                <a:t>1. Fork</a:t>
              </a:r>
            </a:p>
          </p:txBody>
        </p:sp>
      </p:grpSp>
      <p:grpSp>
        <p:nvGrpSpPr>
          <p:cNvPr id="25" name="Gruppieren 24"/>
          <p:cNvGrpSpPr>
            <a:grpSpLocks/>
          </p:cNvGrpSpPr>
          <p:nvPr/>
        </p:nvGrpSpPr>
        <p:grpSpPr bwMode="auto">
          <a:xfrm>
            <a:off x="5903913" y="3222625"/>
            <a:ext cx="3525837" cy="2624138"/>
            <a:chOff x="5904408" y="3222495"/>
            <a:chExt cx="3525441" cy="2623870"/>
          </a:xfrm>
        </p:grpSpPr>
        <p:sp>
          <p:nvSpPr>
            <p:cNvPr id="9" name="Abgerundetes Rechteck 8"/>
            <p:cNvSpPr/>
            <p:nvPr/>
          </p:nvSpPr>
          <p:spPr bwMode="auto">
            <a:xfrm>
              <a:off x="5904408" y="4932058"/>
              <a:ext cx="3384170" cy="91430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Z:\ihr_workspace\uebung_x_y</a:t>
              </a:r>
            </a:p>
            <a:p>
              <a:pPr eaLnBrk="1">
                <a:lnSpc>
                  <a:spcPct val="93000"/>
                </a:lnSpc>
                <a:buClr>
                  <a:srgbClr val="000000"/>
                </a:buClr>
                <a:buSzPct val="100000"/>
                <a:defRPr/>
              </a:pPr>
              <a:endParaRPr lang="de-DE" sz="1100" dirty="0"/>
            </a:p>
            <a:p>
              <a:pPr eaLnBrk="1">
                <a:lnSpc>
                  <a:spcPct val="93000"/>
                </a:lnSpc>
                <a:buClr>
                  <a:srgbClr val="000000"/>
                </a:buClr>
                <a:buSzPct val="100000"/>
                <a:defRPr/>
              </a:pPr>
              <a:r>
                <a:rPr lang="de-DE" sz="1100" dirty="0"/>
                <a:t>(Origin=github.com/ihr-eigener-</a:t>
              </a:r>
              <a:r>
                <a:rPr lang="de-DE" sz="1100" dirty="0" err="1"/>
                <a:t>github</a:t>
              </a:r>
              <a:r>
                <a:rPr lang="de-DE" sz="1100" dirty="0"/>
                <a:t>-user/</a:t>
              </a:r>
              <a:r>
                <a:rPr lang="de-DE" sz="1100" dirty="0" err="1"/>
                <a:t>uebung_x_y</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8064752" y="3222495"/>
              <a:ext cx="484134" cy="1673054"/>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4" name="Textfeld 26"/>
            <p:cNvSpPr txBox="1">
              <a:spLocks noChangeArrowheads="1"/>
            </p:cNvSpPr>
            <p:nvPr/>
          </p:nvSpPr>
          <p:spPr bwMode="auto">
            <a:xfrm>
              <a:off x="8385973" y="3779837"/>
              <a:ext cx="1043876" cy="369332"/>
            </a:xfrm>
            <a:prstGeom prst="rect">
              <a:avLst/>
            </a:prstGeom>
            <a:noFill/>
            <a:ln w="9525">
              <a:noFill/>
              <a:miter lim="800000"/>
              <a:headEnd/>
              <a:tailEnd/>
            </a:ln>
          </p:spPr>
          <p:txBody>
            <a:bodyPr wrap="none">
              <a:spAutoFit/>
            </a:bodyPr>
            <a:lstStyle/>
            <a:p>
              <a:r>
                <a:rPr lang="de-DE" altLang="de-DE"/>
                <a:t>2. Clone</a:t>
              </a:r>
            </a:p>
          </p:txBody>
        </p:sp>
      </p:grpSp>
      <p:grpSp>
        <p:nvGrpSpPr>
          <p:cNvPr id="32" name="Gruppieren 31"/>
          <p:cNvGrpSpPr>
            <a:grpSpLocks/>
          </p:cNvGrpSpPr>
          <p:nvPr/>
        </p:nvGrpSpPr>
        <p:grpSpPr bwMode="auto">
          <a:xfrm>
            <a:off x="5762625" y="3213100"/>
            <a:ext cx="1365250" cy="1673225"/>
            <a:chOff x="5763342" y="3213298"/>
            <a:chExt cx="1365202" cy="1673480"/>
          </a:xfrm>
        </p:grpSpPr>
        <p:sp>
          <p:nvSpPr>
            <p:cNvPr id="24" name="Pfeil nach unten 23"/>
            <p:cNvSpPr/>
            <p:nvPr/>
          </p:nvSpPr>
          <p:spPr bwMode="auto">
            <a:xfrm rot="10800000">
              <a:off x="6644374" y="3213298"/>
              <a:ext cx="484170" cy="1673480"/>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1" name="Textfeld 27"/>
            <p:cNvSpPr txBox="1">
              <a:spLocks noChangeArrowheads="1"/>
            </p:cNvSpPr>
            <p:nvPr/>
          </p:nvSpPr>
          <p:spPr bwMode="auto">
            <a:xfrm>
              <a:off x="5763342" y="3779837"/>
              <a:ext cx="966931" cy="369332"/>
            </a:xfrm>
            <a:prstGeom prst="rect">
              <a:avLst/>
            </a:prstGeom>
            <a:noFill/>
            <a:ln w="9525">
              <a:noFill/>
              <a:miter lim="800000"/>
              <a:headEnd/>
              <a:tailEnd/>
            </a:ln>
          </p:spPr>
          <p:txBody>
            <a:bodyPr wrap="none">
              <a:spAutoFit/>
            </a:bodyPr>
            <a:lstStyle/>
            <a:p>
              <a:r>
                <a:rPr lang="de-DE" altLang="de-DE"/>
                <a:t>5. Push</a:t>
              </a:r>
              <a:endParaRPr lang="de-DE" altLang="de-DE" sz="1100"/>
            </a:p>
          </p:txBody>
        </p:sp>
      </p:grpSp>
      <p:grpSp>
        <p:nvGrpSpPr>
          <p:cNvPr id="33" name="Gruppieren 32"/>
          <p:cNvGrpSpPr>
            <a:grpSpLocks/>
          </p:cNvGrpSpPr>
          <p:nvPr/>
        </p:nvGrpSpPr>
        <p:grpSpPr bwMode="auto">
          <a:xfrm>
            <a:off x="3887788" y="2916238"/>
            <a:ext cx="2305050" cy="1116012"/>
            <a:chOff x="3888184" y="2915741"/>
            <a:chExt cx="2304256" cy="1116887"/>
          </a:xfrm>
        </p:grpSpPr>
        <p:sp>
          <p:nvSpPr>
            <p:cNvPr id="22" name="Nach links gekrümmter Pfeil 21"/>
            <p:cNvSpPr/>
            <p:nvPr/>
          </p:nvSpPr>
          <p:spPr bwMode="auto">
            <a:xfrm rot="5400000">
              <a:off x="4674901" y="2129024"/>
              <a:ext cx="730823" cy="2304256"/>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39" name="Textfeld 29"/>
            <p:cNvSpPr txBox="1">
              <a:spLocks noChangeArrowheads="1"/>
            </p:cNvSpPr>
            <p:nvPr/>
          </p:nvSpPr>
          <p:spPr bwMode="auto">
            <a:xfrm>
              <a:off x="3960192" y="3663296"/>
              <a:ext cx="1749197" cy="369332"/>
            </a:xfrm>
            <a:prstGeom prst="rect">
              <a:avLst/>
            </a:prstGeom>
            <a:noFill/>
            <a:ln w="9525">
              <a:noFill/>
              <a:miter lim="800000"/>
              <a:headEnd/>
              <a:tailEnd/>
            </a:ln>
          </p:spPr>
          <p:txBody>
            <a:bodyPr wrap="none">
              <a:spAutoFit/>
            </a:bodyPr>
            <a:lstStyle/>
            <a:p>
              <a:r>
                <a:rPr lang="de-DE" altLang="de-DE"/>
                <a:t>6. Pull Request</a:t>
              </a:r>
              <a:endParaRPr lang="de-DE" altLang="de-DE" sz="1100"/>
            </a:p>
          </p:txBody>
        </p:sp>
      </p:grpSp>
      <p:grpSp>
        <p:nvGrpSpPr>
          <p:cNvPr id="34" name="Gruppieren 33"/>
          <p:cNvGrpSpPr>
            <a:grpSpLocks/>
          </p:cNvGrpSpPr>
          <p:nvPr/>
        </p:nvGrpSpPr>
        <p:grpSpPr bwMode="auto">
          <a:xfrm>
            <a:off x="4092575" y="2339975"/>
            <a:ext cx="1787525" cy="576263"/>
            <a:chOff x="4092948" y="2339677"/>
            <a:chExt cx="1787077" cy="576064"/>
          </a:xfrm>
        </p:grpSpPr>
        <p:sp>
          <p:nvSpPr>
            <p:cNvPr id="14" name="Pfeil nach rechts 13"/>
            <p:cNvSpPr/>
            <p:nvPr/>
          </p:nvSpPr>
          <p:spPr bwMode="auto">
            <a:xfrm>
              <a:off x="4151671" y="2555502"/>
              <a:ext cx="1728354" cy="360239"/>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7" name="Textfeld 30"/>
            <p:cNvSpPr txBox="1">
              <a:spLocks noChangeArrowheads="1"/>
            </p:cNvSpPr>
            <p:nvPr/>
          </p:nvSpPr>
          <p:spPr bwMode="auto">
            <a:xfrm>
              <a:off x="4092948" y="2339677"/>
              <a:ext cx="1667444" cy="307777"/>
            </a:xfrm>
            <a:prstGeom prst="rect">
              <a:avLst/>
            </a:prstGeom>
            <a:noFill/>
            <a:ln w="9525">
              <a:noFill/>
              <a:miter lim="800000"/>
              <a:headEnd/>
              <a:tailEnd/>
            </a:ln>
          </p:spPr>
          <p:txBody>
            <a:bodyPr wrap="none">
              <a:spAutoFit/>
            </a:bodyPr>
            <a:lstStyle/>
            <a:p>
              <a:r>
                <a:rPr lang="de-DE" altLang="de-DE" sz="1400"/>
                <a:t>7. Comment/Close</a:t>
              </a:r>
              <a:endParaRPr lang="de-DE" altLang="de-DE" sz="1000"/>
            </a:p>
          </p:txBody>
        </p:sp>
      </p:grpSp>
      <p:grpSp>
        <p:nvGrpSpPr>
          <p:cNvPr id="29" name="Gruppieren 28"/>
          <p:cNvGrpSpPr>
            <a:grpSpLocks/>
          </p:cNvGrpSpPr>
          <p:nvPr/>
        </p:nvGrpSpPr>
        <p:grpSpPr bwMode="auto">
          <a:xfrm>
            <a:off x="4275138" y="5510213"/>
            <a:ext cx="1841500" cy="1087437"/>
            <a:chOff x="4275518" y="5510839"/>
            <a:chExt cx="1841071" cy="1086602"/>
          </a:xfrm>
        </p:grpSpPr>
        <p:sp>
          <p:nvSpPr>
            <p:cNvPr id="16" name="Nach rechts gekrümmter Pfeil 15"/>
            <p:cNvSpPr/>
            <p:nvPr/>
          </p:nvSpPr>
          <p:spPr bwMode="auto">
            <a:xfrm rot="16997216">
              <a:off x="4830415" y="4955942"/>
              <a:ext cx="731275" cy="1841071"/>
            </a:xfrm>
            <a:prstGeom prst="curved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5" name="Textfeld 34"/>
            <p:cNvSpPr txBox="1">
              <a:spLocks noChangeArrowheads="1"/>
            </p:cNvSpPr>
            <p:nvPr/>
          </p:nvSpPr>
          <p:spPr bwMode="auto">
            <a:xfrm>
              <a:off x="4608264" y="6228109"/>
              <a:ext cx="1236236" cy="369332"/>
            </a:xfrm>
            <a:prstGeom prst="rect">
              <a:avLst/>
            </a:prstGeom>
            <a:noFill/>
            <a:ln w="9525">
              <a:noFill/>
              <a:miter lim="800000"/>
              <a:headEnd/>
              <a:tailEnd/>
            </a:ln>
          </p:spPr>
          <p:txBody>
            <a:bodyPr wrap="none">
              <a:spAutoFit/>
            </a:bodyPr>
            <a:lstStyle/>
            <a:p>
              <a:r>
                <a:rPr lang="de-DE" altLang="de-DE"/>
                <a:t>4. Commit</a:t>
              </a:r>
              <a:endParaRPr lang="de-DE" altLang="de-DE" sz="11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0419" name="Foliennummernplatzhalter 4"/>
          <p:cNvSpPr>
            <a:spLocks noGrp="1"/>
          </p:cNvSpPr>
          <p:nvPr>
            <p:ph type="sldNum" sz="quarter" idx="12"/>
          </p:nvPr>
        </p:nvSpPr>
        <p:spPr>
          <a:noFill/>
        </p:spPr>
        <p:txBody>
          <a:bodyPr/>
          <a:lstStyle/>
          <a:p>
            <a:pPr>
              <a:tabLst>
                <a:tab pos="723900" algn="l"/>
                <a:tab pos="1447800" algn="l"/>
                <a:tab pos="2171700" algn="l"/>
              </a:tabLst>
            </a:pPr>
            <a:fld id="{0C1EFD22-EC24-46E6-8D32-F265135C7ECC}" type="slidenum">
              <a:rPr lang="de-DE" altLang="de-DE"/>
              <a:pPr>
                <a:tabLst>
                  <a:tab pos="723900" algn="l"/>
                  <a:tab pos="1447800" algn="l"/>
                  <a:tab pos="2171700" algn="l"/>
                </a:tabLst>
              </a:pPr>
              <a:t>30</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Quadratische Gleichungen lösen</a:t>
            </a:r>
          </a:p>
        </p:txBody>
      </p:sp>
      <p:sp>
        <p:nvSpPr>
          <p:cNvPr id="60422" name="Rectangle 3"/>
          <p:cNvSpPr>
            <a:spLocks noGrp="1" noChangeArrowheads="1"/>
          </p:cNvSpPr>
          <p:nvPr>
            <p:ph type="subTitle" idx="4294967295"/>
          </p:nvPr>
        </p:nvSpPr>
        <p:spPr>
          <a:xfrm>
            <a:off x="504825" y="1619250"/>
            <a:ext cx="9070975" cy="4989513"/>
          </a:xfrm>
        </p:spPr>
        <p:txBody>
          <a:bodyP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60423" name="Picture 4"/>
          <p:cNvPicPr>
            <a:picLocks noChangeAspect="1" noChangeArrowheads="1"/>
          </p:cNvPicPr>
          <p:nvPr/>
        </p:nvPicPr>
        <p:blipFill>
          <a:blip r:embed="rId3" cstate="print"/>
          <a:srcRect/>
          <a:stretch>
            <a:fillRect/>
          </a:stretch>
        </p:blipFill>
        <p:spPr bwMode="auto">
          <a:xfrm>
            <a:off x="1349375" y="1619250"/>
            <a:ext cx="7380288" cy="50403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2467" name="Foliennummernplatzhalter 4"/>
          <p:cNvSpPr>
            <a:spLocks noGrp="1"/>
          </p:cNvSpPr>
          <p:nvPr>
            <p:ph type="sldNum" sz="quarter" idx="12"/>
          </p:nvPr>
        </p:nvSpPr>
        <p:spPr>
          <a:noFill/>
        </p:spPr>
        <p:txBody>
          <a:bodyPr/>
          <a:lstStyle/>
          <a:p>
            <a:pPr>
              <a:tabLst>
                <a:tab pos="723900" algn="l"/>
                <a:tab pos="1447800" algn="l"/>
                <a:tab pos="2171700" algn="l"/>
              </a:tabLst>
            </a:pPr>
            <a:fld id="{E0026DFD-50EE-4161-B3A7-3FD6BD9817AE}" type="slidenum">
              <a:rPr lang="de-DE" altLang="de-DE"/>
              <a:pPr>
                <a:tabLst>
                  <a:tab pos="723900" algn="l"/>
                  <a:tab pos="1447800" algn="l"/>
                  <a:tab pos="2171700" algn="l"/>
                </a:tabLst>
              </a:pPr>
              <a:t>31</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(2)</a:t>
            </a:r>
          </a:p>
        </p:txBody>
      </p:sp>
      <p:sp>
        <p:nvSpPr>
          <p:cNvPr id="62470" name="Rectangle 3"/>
          <p:cNvSpPr>
            <a:spLocks noGrp="1" noChangeArrowheads="1"/>
          </p:cNvSpPr>
          <p:nvPr>
            <p:ph type="subTitle" idx="4294967295"/>
          </p:nvPr>
        </p:nvSpPr>
        <p:spPr>
          <a:xfrm>
            <a:off x="504825" y="1619250"/>
            <a:ext cx="9070975" cy="5672138"/>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Benötigt wird eine Programmstruktur, die folgendes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durchführt: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a:t>
            </a:r>
            <a:r>
              <a:rPr lang="de-DE" altLang="de-DE" sz="2800" smtClean="0">
                <a:latin typeface="Courier New" pitchFamily="49" charset="0"/>
              </a:rPr>
              <a:t>unterDerWurzel</a:t>
            </a:r>
            <a:r>
              <a:rPr lang="de-DE" altLang="de-DE" sz="2800" smtClean="0"/>
              <a:t> größer/gleich </a:t>
            </a:r>
            <a:r>
              <a:rPr lang="de-DE" altLang="de-DE" sz="2800" smtClean="0">
                <a:latin typeface="Courier New" pitchFamily="49" charset="0"/>
              </a:rPr>
              <a:t>0</a:t>
            </a:r>
            <a:r>
              <a:rPr lang="de-DE" altLang="de-DE" sz="2800" smtClean="0"/>
              <a:t>, dann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Berechne die Lösungen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Sonst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Gib eine Fehlermeldung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4515" name="Foliennummernplatzhalter 4"/>
          <p:cNvSpPr>
            <a:spLocks noGrp="1"/>
          </p:cNvSpPr>
          <p:nvPr>
            <p:ph type="sldNum" sz="quarter" idx="12"/>
          </p:nvPr>
        </p:nvSpPr>
        <p:spPr>
          <a:noFill/>
        </p:spPr>
        <p:txBody>
          <a:bodyPr/>
          <a:lstStyle/>
          <a:p>
            <a:pPr>
              <a:tabLst>
                <a:tab pos="723900" algn="l"/>
                <a:tab pos="1447800" algn="l"/>
                <a:tab pos="2171700" algn="l"/>
              </a:tabLst>
            </a:pPr>
            <a:fld id="{165CD1E6-0A71-42D7-B352-488030159990}" type="slidenum">
              <a:rPr lang="de-DE" altLang="de-DE"/>
              <a:pPr>
                <a:tabLst>
                  <a:tab pos="723900" algn="l"/>
                  <a:tab pos="1447800" algn="l"/>
                  <a:tab pos="2171700" algn="l"/>
                </a:tabLst>
              </a:pPr>
              <a:t>32</a:t>
            </a:fld>
            <a:endParaRPr lang="de-DE" altLang="de-DE"/>
          </a:p>
        </p:txBody>
      </p:sp>
      <p:sp>
        <p:nvSpPr>
          <p:cNvPr id="645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45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(3)</a:t>
            </a:r>
          </a:p>
        </p:txBody>
      </p:sp>
      <p:sp>
        <p:nvSpPr>
          <p:cNvPr id="64518" name="Rectangle 3"/>
          <p:cNvSpPr>
            <a:spLocks noGrp="1" noChangeArrowheads="1"/>
          </p:cNvSpPr>
          <p:nvPr>
            <p:ph type="subTitle" idx="4294967295"/>
          </p:nvPr>
        </p:nvSpPr>
        <p:spPr>
          <a:xfrm>
            <a:off x="504825" y="1619250"/>
            <a:ext cx="9070975" cy="5124450"/>
          </a:xfrm>
        </p:spPr>
        <p:txBody>
          <a:bodyPr tIns="21168"/>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Dieses wird durch eine sogenannte "if-Bedingung" gelöst. Der Aufbau ist wie folgt: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if (</a:t>
            </a:r>
            <a:r>
              <a:rPr lang="de-DE" altLang="de-DE" sz="2400" smtClean="0"/>
              <a:t>wahrheitswert</a:t>
            </a:r>
            <a:r>
              <a:rPr lang="de-DE" altLang="de-DE" sz="2400" smtClean="0">
                <a:latin typeface="Courier New" pitchFamily="49" charset="0"/>
              </a:rPr>
              <a:t>)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anweisung1;</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anweisung2;</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else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anweisung3;</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anweisung4;</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Wenn der Wahrheitswert </a:t>
            </a:r>
            <a:r>
              <a:rPr lang="de-DE" altLang="de-DE" sz="2400" smtClean="0">
                <a:latin typeface="Courier New" pitchFamily="49" charset="0"/>
              </a:rPr>
              <a:t>true</a:t>
            </a:r>
            <a:r>
              <a:rPr lang="de-DE" altLang="de-DE" sz="2400" smtClean="0"/>
              <a:t> ist, werden die </a:t>
            </a:r>
            <a:br>
              <a:rPr lang="de-DE" altLang="de-DE" sz="2400" smtClean="0"/>
            </a:br>
            <a:r>
              <a:rPr lang="de-DE" altLang="de-DE" sz="2400" smtClean="0"/>
              <a:t>Anweisungen 1 und 2 ausgeführt, </a:t>
            </a:r>
            <a:br>
              <a:rPr lang="de-DE" altLang="de-DE" sz="2400" smtClean="0"/>
            </a:br>
            <a:r>
              <a:rPr lang="de-DE" altLang="de-DE" sz="2400" smtClean="0"/>
              <a:t>wenn der Wahrheitswert </a:t>
            </a:r>
            <a:r>
              <a:rPr lang="de-DE" altLang="de-DE" sz="2400" smtClean="0">
                <a:latin typeface="Courier New" pitchFamily="49" charset="0"/>
              </a:rPr>
              <a:t>false</a:t>
            </a:r>
            <a:r>
              <a:rPr lang="de-DE" altLang="de-DE" sz="2400" smtClean="0"/>
              <a:t> ist, werden die </a:t>
            </a:r>
            <a:br>
              <a:rPr lang="de-DE" altLang="de-DE" sz="2400" smtClean="0"/>
            </a:br>
            <a:r>
              <a:rPr lang="de-DE" altLang="de-DE" sz="2400" smtClean="0"/>
              <a:t>Anweisungen 3 und 4 ausgeführt.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6563" name="Foliennummernplatzhalter 4"/>
          <p:cNvSpPr>
            <a:spLocks noGrp="1"/>
          </p:cNvSpPr>
          <p:nvPr>
            <p:ph type="sldNum" sz="quarter" idx="12"/>
          </p:nvPr>
        </p:nvSpPr>
        <p:spPr>
          <a:noFill/>
        </p:spPr>
        <p:txBody>
          <a:bodyPr/>
          <a:lstStyle/>
          <a:p>
            <a:pPr>
              <a:tabLst>
                <a:tab pos="723900" algn="l"/>
                <a:tab pos="1447800" algn="l"/>
                <a:tab pos="2171700" algn="l"/>
              </a:tabLst>
            </a:pPr>
            <a:fld id="{B56258C0-5F6A-460D-B4CC-336B89DBB3A4}" type="slidenum">
              <a:rPr lang="de-DE" altLang="de-DE"/>
              <a:pPr>
                <a:tabLst>
                  <a:tab pos="723900" algn="l"/>
                  <a:tab pos="1447800" algn="l"/>
                  <a:tab pos="2171700" algn="l"/>
                </a:tabLst>
              </a:pPr>
              <a:t>33</a:t>
            </a:fld>
            <a:endParaRPr lang="de-DE" altLang="de-DE"/>
          </a:p>
        </p:txBody>
      </p:sp>
      <p:sp>
        <p:nvSpPr>
          <p:cNvPr id="665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65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(4)</a:t>
            </a:r>
          </a:p>
        </p:txBody>
      </p:sp>
      <p:sp>
        <p:nvSpPr>
          <p:cNvPr id="6656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kann entweder eine Variable vom Typ "boolean" sein oder ein Ausdruck, der eine solche als Ergebnis liefert (z. B. eine Vergleichsoperation).‏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wird immer in runden Klammern angegeben.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jeweils auszuführenden Anweisungen werden in geschweiften Klammern zusammengefasst.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Teil </a:t>
            </a:r>
            <a:r>
              <a:rPr lang="de-DE" altLang="de-DE" sz="2800" smtClean="0">
                <a:latin typeface="Courier New" pitchFamily="49" charset="0"/>
              </a:rPr>
              <a:t>else { ... }</a:t>
            </a:r>
            <a:r>
              <a:rPr lang="de-DE" altLang="de-DE" sz="2800" smtClean="0"/>
              <a:t> kann entfallen, falls gar nichts ausgeführt werden soll, sofern die Bedingung "false"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8611" name="Foliennummernplatzhalter 4"/>
          <p:cNvSpPr>
            <a:spLocks noGrp="1"/>
          </p:cNvSpPr>
          <p:nvPr>
            <p:ph type="sldNum" sz="quarter" idx="12"/>
          </p:nvPr>
        </p:nvSpPr>
        <p:spPr>
          <a:noFill/>
        </p:spPr>
        <p:txBody>
          <a:bodyPr/>
          <a:lstStyle/>
          <a:p>
            <a:pPr>
              <a:tabLst>
                <a:tab pos="723900" algn="l"/>
                <a:tab pos="1447800" algn="l"/>
                <a:tab pos="2171700" algn="l"/>
              </a:tabLst>
            </a:pPr>
            <a:fld id="{09193DDF-552B-4863-B65B-D4EE62ADE439}" type="slidenum">
              <a:rPr lang="de-DE" altLang="de-DE"/>
              <a:pPr>
                <a:tabLst>
                  <a:tab pos="723900" algn="l"/>
                  <a:tab pos="1447800" algn="l"/>
                  <a:tab pos="2171700" algn="l"/>
                </a:tabLst>
              </a:pPr>
              <a:t>34</a:t>
            </a:fld>
            <a:endParaRPr lang="de-DE" altLang="de-DE"/>
          </a:p>
        </p:txBody>
      </p:sp>
      <p:sp>
        <p:nvSpPr>
          <p:cNvPr id="686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86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(5)</a:t>
            </a:r>
          </a:p>
        </p:txBody>
      </p:sp>
      <p:sp>
        <p:nvSpPr>
          <p:cNvPr id="68614" name="Rectangle 3"/>
          <p:cNvSpPr>
            <a:spLocks noGrp="1" noChangeArrowheads="1"/>
          </p:cNvSpPr>
          <p:nvPr>
            <p:ph type="subTitle" idx="4294967295"/>
          </p:nvPr>
        </p:nvSpPr>
        <p:spPr>
          <a:xfrm>
            <a:off x="504825" y="1619250"/>
            <a:ext cx="9070975" cy="585628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if-Bedingungen sind beliebig ineinander verschachtelbar:</a:t>
            </a:r>
            <a:br>
              <a:rPr lang="de-DE" altLang="de-DE" sz="2600" smtClean="0"/>
            </a:br>
            <a:r>
              <a:rPr lang="de-DE" altLang="de-DE" sz="2600" smtClean="0"/>
              <a: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int zahl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if (zahl &lt;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else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if (zahl &gt;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 else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anweisung3;</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0659" name="Foliennummernplatzhalter 4"/>
          <p:cNvSpPr>
            <a:spLocks noGrp="1"/>
          </p:cNvSpPr>
          <p:nvPr>
            <p:ph type="sldNum" sz="quarter" idx="12"/>
          </p:nvPr>
        </p:nvSpPr>
        <p:spPr>
          <a:noFill/>
        </p:spPr>
        <p:txBody>
          <a:bodyPr/>
          <a:lstStyle/>
          <a:p>
            <a:pPr>
              <a:tabLst>
                <a:tab pos="723900" algn="l"/>
                <a:tab pos="1447800" algn="l"/>
                <a:tab pos="2171700" algn="l"/>
              </a:tabLst>
            </a:pPr>
            <a:fld id="{8A284911-8052-4478-9D85-E88E86B6EEDA}" type="slidenum">
              <a:rPr lang="de-DE" altLang="de-DE"/>
              <a:pPr>
                <a:tabLst>
                  <a:tab pos="723900" algn="l"/>
                  <a:tab pos="1447800" algn="l"/>
                  <a:tab pos="2171700" algn="l"/>
                </a:tabLst>
              </a:pPr>
              <a:t>35</a:t>
            </a:fld>
            <a:endParaRPr lang="de-DE" altLang="de-DE"/>
          </a:p>
        </p:txBody>
      </p:sp>
      <p:sp>
        <p:nvSpPr>
          <p:cNvPr id="706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06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(1)</a:t>
            </a:r>
          </a:p>
        </p:txBody>
      </p:sp>
      <p:sp>
        <p:nvSpPr>
          <p:cNvPr id="706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 ein kompliziertes Programm leichter verständlich zu machen, ist es sinnvoll, es mit Hinweisen und Kommentaren zu versehen.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Kommentare müssen als solche markiert werden, damit der Java-Compiler diese ignoriert und nicht versucht, sie zu übersetzen.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 Java gibt es verschiedene Möglichkeiten, einen Kommentar zu kennzeichnen – zwei sollen hier kurz vorgestellt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2707" name="Foliennummernplatzhalter 4"/>
          <p:cNvSpPr>
            <a:spLocks noGrp="1"/>
          </p:cNvSpPr>
          <p:nvPr>
            <p:ph type="sldNum" sz="quarter" idx="12"/>
          </p:nvPr>
        </p:nvSpPr>
        <p:spPr>
          <a:noFill/>
        </p:spPr>
        <p:txBody>
          <a:bodyPr/>
          <a:lstStyle/>
          <a:p>
            <a:pPr>
              <a:tabLst>
                <a:tab pos="723900" algn="l"/>
                <a:tab pos="1447800" algn="l"/>
                <a:tab pos="2171700" algn="l"/>
              </a:tabLst>
            </a:pPr>
            <a:fld id="{E98CF8DF-69B4-465A-B1F6-DA2C10A487E5}" type="slidenum">
              <a:rPr lang="de-DE" altLang="de-DE"/>
              <a:pPr>
                <a:tabLst>
                  <a:tab pos="723900" algn="l"/>
                  <a:tab pos="1447800" algn="l"/>
                  <a:tab pos="2171700" algn="l"/>
                </a:tabLst>
              </a:pPr>
              <a:t>36</a:t>
            </a:fld>
            <a:endParaRPr lang="de-DE" altLang="de-DE"/>
          </a:p>
        </p:txBody>
      </p:sp>
      <p:sp>
        <p:nvSpPr>
          <p:cNvPr id="727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27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(2)</a:t>
            </a:r>
          </a:p>
        </p:txBody>
      </p:sp>
      <p:sp>
        <p:nvSpPr>
          <p:cNvPr id="72710" name="Rectangle 3"/>
          <p:cNvSpPr>
            <a:spLocks noGrp="1" noChangeArrowheads="1"/>
          </p:cNvSpPr>
          <p:nvPr>
            <p:ph type="subTitle" idx="4294967295"/>
          </p:nvPr>
        </p:nvSpPr>
        <p:spPr>
          <a:xfrm>
            <a:off x="504825" y="1619250"/>
            <a:ext cx="9070975" cy="6046788"/>
          </a:xfrm>
        </p:spPr>
        <p:txBody>
          <a:bodyPr tIns="33264"/>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Dies ist ein 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Alles hinter </a:t>
            </a:r>
            <a:r>
              <a:rPr lang="de-DE" altLang="de-DE" sz="2400" smtClean="0">
                <a:latin typeface="Courier New" pitchFamily="49" charset="0"/>
              </a:rPr>
              <a:t>//</a:t>
            </a:r>
            <a:r>
              <a:rPr lang="de-DE" altLang="de-DE" sz="2400" smtClean="0"/>
              <a:t> bis zum Ende einer Zeile wird als Kommentar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Dies ist ein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mehrere Zeilen Kommentar schreiben zu können, ohne jede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Zeile einzeln mit </a:t>
            </a:r>
            <a:r>
              <a:rPr lang="de-DE" altLang="de-DE" sz="2400" smtClean="0">
                <a:latin typeface="Courier New" pitchFamily="49" charset="0"/>
              </a:rPr>
              <a:t>//</a:t>
            </a:r>
            <a:r>
              <a:rPr lang="de-DE" altLang="de-DE" sz="2400" smtClean="0"/>
              <a:t> zu versehen, können Sie den Beginn eines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Kommentars mit </a:t>
            </a:r>
            <a:r>
              <a:rPr lang="de-DE" altLang="de-DE" sz="2400" smtClean="0">
                <a:latin typeface="Courier New" pitchFamily="49" charset="0"/>
              </a:rPr>
              <a:t>/*</a:t>
            </a:r>
            <a:r>
              <a:rPr lang="de-DE" altLang="de-DE" sz="2400" smtClean="0"/>
              <a:t> kennzeichnen. Jeglicher Text bis zum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nächsten </a:t>
            </a:r>
            <a:r>
              <a:rPr lang="de-DE" altLang="de-DE" sz="2400" smtClean="0">
                <a:latin typeface="Courier New" pitchFamily="49" charset="0"/>
              </a:rPr>
              <a:t>*/</a:t>
            </a:r>
            <a:r>
              <a:rPr lang="de-DE" altLang="de-DE" sz="2400" smtClean="0"/>
              <a:t> wird dann als Kommentar 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4755" name="Foliennummernplatzhalter 4"/>
          <p:cNvSpPr>
            <a:spLocks noGrp="1"/>
          </p:cNvSpPr>
          <p:nvPr>
            <p:ph type="sldNum" sz="quarter" idx="12"/>
          </p:nvPr>
        </p:nvSpPr>
        <p:spPr>
          <a:noFill/>
        </p:spPr>
        <p:txBody>
          <a:bodyPr/>
          <a:lstStyle/>
          <a:p>
            <a:pPr>
              <a:tabLst>
                <a:tab pos="723900" algn="l"/>
                <a:tab pos="1447800" algn="l"/>
                <a:tab pos="2171700" algn="l"/>
              </a:tabLst>
            </a:pPr>
            <a:fld id="{0D9D86C1-7FAE-475C-8872-0F5724898F2E}" type="slidenum">
              <a:rPr lang="de-DE" altLang="de-DE"/>
              <a:pPr>
                <a:tabLst>
                  <a:tab pos="723900" algn="l"/>
                  <a:tab pos="1447800" algn="l"/>
                  <a:tab pos="2171700" algn="l"/>
                </a:tabLst>
              </a:pPr>
              <a:t>37</a:t>
            </a:fld>
            <a:endParaRPr lang="de-DE" altLang="de-DE"/>
          </a:p>
        </p:txBody>
      </p:sp>
      <p:sp>
        <p:nvSpPr>
          <p:cNvPr id="747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47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a:t>
            </a:r>
          </a:p>
        </p:txBody>
      </p:sp>
      <p:sp>
        <p:nvSpPr>
          <p:cNvPr id="747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das Programm "PQFormel" um eine Fallunterscheidung, die prüft, ob das Teilergebnis </a:t>
            </a:r>
            <a:r>
              <a:rPr lang="de-DE" altLang="de-DE" sz="2800" smtClean="0">
                <a:latin typeface="Courier New" pitchFamily="49" charset="0"/>
              </a:rPr>
              <a:t>unterDerWurzel</a:t>
            </a:r>
            <a:r>
              <a:rPr lang="de-DE" altLang="de-DE" sz="2800" smtClean="0"/>
              <a:t> kleiner 0 ist und dann ausgibt, dass es keine Lösungen gibt. Im anderen Fall soll die normale Berechnung ausgeführt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danach das Programm um eine weitere Fallunterscheidung, die prüft, ob das Teilergebnis </a:t>
            </a:r>
            <a:r>
              <a:rPr lang="de-DE" altLang="de-DE" sz="2800" smtClean="0">
                <a:latin typeface="Courier New" pitchFamily="49" charset="0"/>
              </a:rPr>
              <a:t>unterDerWurzel</a:t>
            </a:r>
            <a:r>
              <a:rPr lang="de-DE" altLang="de-DE" sz="2800" smtClean="0"/>
              <a:t> gleich 0 ist und dann ausgibt, dass es nur eine Lösung gibt (und wie sie lautet). Im anderen Fall soll die normale Berechnung ausgeführt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6803" name="Foliennummernplatzhalter 4"/>
          <p:cNvSpPr>
            <a:spLocks noGrp="1"/>
          </p:cNvSpPr>
          <p:nvPr>
            <p:ph type="sldNum" sz="quarter" idx="12"/>
          </p:nvPr>
        </p:nvSpPr>
        <p:spPr>
          <a:noFill/>
        </p:spPr>
        <p:txBody>
          <a:bodyPr/>
          <a:lstStyle/>
          <a:p>
            <a:pPr>
              <a:tabLst>
                <a:tab pos="723900" algn="l"/>
                <a:tab pos="1447800" algn="l"/>
                <a:tab pos="2171700" algn="l"/>
              </a:tabLst>
            </a:pPr>
            <a:fld id="{8365DF53-7AB1-416E-B99A-EA6F1254E2E4}" type="slidenum">
              <a:rPr lang="de-DE" altLang="de-DE"/>
              <a:pPr>
                <a:tabLst>
                  <a:tab pos="723900" algn="l"/>
                  <a:tab pos="1447800" algn="l"/>
                  <a:tab pos="2171700" algn="l"/>
                </a:tabLst>
              </a:pPr>
              <a:t>38</a:t>
            </a:fld>
            <a:endParaRPr lang="de-DE" altLang="de-DE"/>
          </a:p>
        </p:txBody>
      </p:sp>
      <p:sp>
        <p:nvSpPr>
          <p:cNvPr id="768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68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6806" name="Rectangle 3"/>
          <p:cNvSpPr>
            <a:spLocks noGrp="1" noChangeArrowheads="1"/>
          </p:cNvSpPr>
          <p:nvPr>
            <p:ph type="subTitle" idx="4294967295"/>
          </p:nvPr>
        </p:nvSpPr>
        <p:spPr>
          <a:xfrm>
            <a:off x="504825" y="1619250"/>
            <a:ext cx="9070975" cy="57896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Schreiben Sie ein Programm, welches einen Kundenrabatt für eine Bestellung ermittelt. Als Ausgangswerte nehmen Sie: </a:t>
            </a:r>
            <a:br>
              <a:rPr lang="de-DE" altLang="de-DE" sz="2600" smtClean="0"/>
            </a:br>
            <a:r>
              <a:rPr lang="de-DE" altLang="de-DE" sz="2600" smtClean="0"/>
              <a:t/>
            </a:r>
            <a:br>
              <a:rPr lang="de-DE" altLang="de-DE" sz="2600" smtClean="0"/>
            </a:br>
            <a:r>
              <a:rPr lang="de-DE" altLang="de-DE" sz="2600" smtClean="0"/>
              <a:t>Zwei double-Variablen namens </a:t>
            </a:r>
            <a:r>
              <a:rPr lang="de-DE" altLang="de-DE" sz="2600" smtClean="0">
                <a:latin typeface="Courier New" pitchFamily="49" charset="0"/>
              </a:rPr>
              <a:t>bestellwert</a:t>
            </a:r>
            <a:r>
              <a:rPr lang="de-DE" altLang="de-DE" sz="2600" smtClean="0"/>
              <a:t> und </a:t>
            </a:r>
            <a:r>
              <a:rPr lang="de-DE" altLang="de-DE" sz="2600" smtClean="0">
                <a:latin typeface="Courier New" pitchFamily="49" charset="0"/>
              </a:rPr>
              <a:t>bisherigesKundenBestellvolumen</a:t>
            </a:r>
            <a:r>
              <a:rPr lang="de-DE" altLang="de-DE" sz="2600" smtClean="0"/>
              <a:t> sowie eine boolesche Variable </a:t>
            </a:r>
            <a:r>
              <a:rPr lang="de-DE" altLang="de-DE" sz="2600" smtClean="0">
                <a:latin typeface="Courier New" pitchFamily="49" charset="0"/>
              </a:rPr>
              <a:t>istPremiumKunde</a:t>
            </a:r>
            <a:r>
              <a:rPr lang="de-DE" altLang="de-DE" sz="26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Rabatt soll in Prozent ermittelt (siehe nächste Seite) und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Außerdem soll der Bestellwert vor und nach Rabattierung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Einfachheit halber ignorieren wir mögliche Rundungsfehler bei double-Variablen.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8851" name="Foliennummernplatzhalter 4"/>
          <p:cNvSpPr>
            <a:spLocks noGrp="1"/>
          </p:cNvSpPr>
          <p:nvPr>
            <p:ph type="sldNum" sz="quarter" idx="12"/>
          </p:nvPr>
        </p:nvSpPr>
        <p:spPr>
          <a:noFill/>
        </p:spPr>
        <p:txBody>
          <a:bodyPr/>
          <a:lstStyle/>
          <a:p>
            <a:pPr>
              <a:tabLst>
                <a:tab pos="723900" algn="l"/>
                <a:tab pos="1447800" algn="l"/>
                <a:tab pos="2171700" algn="l"/>
              </a:tabLst>
            </a:pPr>
            <a:fld id="{B7488202-596E-4118-9697-B696A9E0FEBD}" type="slidenum">
              <a:rPr lang="de-DE" altLang="de-DE"/>
              <a:pPr>
                <a:tabLst>
                  <a:tab pos="723900" algn="l"/>
                  <a:tab pos="1447800" algn="l"/>
                  <a:tab pos="2171700" algn="l"/>
                </a:tabLst>
              </a:pPr>
              <a:t>39</a:t>
            </a:fld>
            <a:endParaRPr lang="de-DE" altLang="de-DE"/>
          </a:p>
        </p:txBody>
      </p:sp>
      <p:sp>
        <p:nvSpPr>
          <p:cNvPr id="788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88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8854" name="Rectangle 3"/>
          <p:cNvSpPr>
            <a:spLocks noGrp="1" noChangeArrowheads="1"/>
          </p:cNvSpPr>
          <p:nvPr>
            <p:ph type="subTitle" idx="4294967295"/>
          </p:nvPr>
        </p:nvSpPr>
        <p:spPr>
          <a:xfrm>
            <a:off x="504825" y="1619250"/>
            <a:ext cx="9070975" cy="60785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 einer Bestellhöhe von 100 gibt es 1% Mengenrabatt, ab 500 2%, ab 2000 3%, ab 5000 5%. Bei Premiumkunden gibt es hier doppel so viel.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Liegt das bisherige Bestellvolumen des Kunden über 10000, so erhält dieser zusätzlich 7,5%, ab 50000 12,5% Treuerabatt.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die aktuelle Bestellung doppelt so hoch wie das gesamte bisherige Bestellvolumen, so gibt es weitere 3% Bonus-Rabatt.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Entsteht ein Rabatt von mehr als 15%, so wird er wieder auf 15% gekürzt - außer bei Premiumkunden, dort liegt die Grenze bei 20%.</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Teilrabatte addieren sich und werden erst am Ende auf den Bestellwert angewendet.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171" name="Foliennummernplatzhalter 4"/>
          <p:cNvSpPr>
            <a:spLocks noGrp="1"/>
          </p:cNvSpPr>
          <p:nvPr>
            <p:ph type="sldNum" sz="quarter" idx="12"/>
          </p:nvPr>
        </p:nvSpPr>
        <p:spPr>
          <a:noFill/>
        </p:spPr>
        <p:txBody>
          <a:bodyPr/>
          <a:lstStyle/>
          <a:p>
            <a:pPr>
              <a:tabLst>
                <a:tab pos="723900" algn="l"/>
                <a:tab pos="1447800" algn="l"/>
                <a:tab pos="2171700" algn="l"/>
              </a:tabLst>
            </a:pPr>
            <a:fld id="{C3855417-07F2-419B-8D9C-C5E771D587AC}" type="slidenum">
              <a:rPr lang="de-DE" altLang="de-DE"/>
              <a:pPr>
                <a:tabLst>
                  <a:tab pos="723900" algn="l"/>
                  <a:tab pos="1447800" algn="l"/>
                  <a:tab pos="2171700" algn="l"/>
                </a:tabLst>
              </a:pPr>
              <a:t>4</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Ein typischer read-only Workflow</a:t>
            </a:r>
          </a:p>
        </p:txBody>
      </p:sp>
      <p:sp>
        <p:nvSpPr>
          <p:cNvPr id="2" name="Abgerundetes Rechteck 1"/>
          <p:cNvSpPr/>
          <p:nvPr/>
        </p:nvSpPr>
        <p:spPr bwMode="auto">
          <a:xfrm>
            <a:off x="719138" y="2266950"/>
            <a:ext cx="3744912"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vorlesungsskript</a:t>
            </a:r>
            <a:endParaRPr lang="de-DE" dirty="0"/>
          </a:p>
        </p:txBody>
      </p:sp>
      <p:grpSp>
        <p:nvGrpSpPr>
          <p:cNvPr id="7" name="Gruppieren 6"/>
          <p:cNvGrpSpPr>
            <a:grpSpLocks/>
          </p:cNvGrpSpPr>
          <p:nvPr/>
        </p:nvGrpSpPr>
        <p:grpSpPr bwMode="auto">
          <a:xfrm>
            <a:off x="468313" y="3260725"/>
            <a:ext cx="3995737" cy="2644775"/>
            <a:chOff x="468044" y="3260923"/>
            <a:chExt cx="3996204" cy="2644448"/>
          </a:xfrm>
        </p:grpSpPr>
        <p:sp>
          <p:nvSpPr>
            <p:cNvPr id="9" name="Abgerundetes Rechteck 8"/>
            <p:cNvSpPr/>
            <p:nvPr/>
          </p:nvSpPr>
          <p:spPr bwMode="auto">
            <a:xfrm>
              <a:off x="720486" y="4991084"/>
              <a:ext cx="3743762" cy="91428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Z:\ihr_workspace\vorlesungsskript</a:t>
              </a:r>
            </a:p>
            <a:p>
              <a:pPr eaLnBrk="1">
                <a:lnSpc>
                  <a:spcPct val="93000"/>
                </a:lnSpc>
                <a:buClr>
                  <a:srgbClr val="000000"/>
                </a:buClr>
                <a:buSzPct val="100000"/>
                <a:defRPr/>
              </a:pPr>
              <a:r>
                <a:rPr lang="de-DE" sz="1100" dirty="0"/>
                <a:t>(Origin=github.com/nordakademie-</a:t>
              </a:r>
              <a:r>
                <a:rPr lang="de-DE" sz="1100" dirty="0" err="1"/>
                <a:t>einfuehrung</a:t>
              </a:r>
              <a:r>
                <a:rPr lang="de-DE" sz="1100" dirty="0"/>
                <a:t>-java/</a:t>
              </a:r>
              <a:r>
                <a:rPr lang="de-DE" sz="1100" dirty="0" err="1"/>
                <a:t>vorlesungsskript</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1368261" y="3260923"/>
              <a:ext cx="484245" cy="167301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7" name="Textfeld 26"/>
            <p:cNvSpPr txBox="1">
              <a:spLocks noChangeArrowheads="1"/>
            </p:cNvSpPr>
            <p:nvPr/>
          </p:nvSpPr>
          <p:spPr bwMode="auto">
            <a:xfrm>
              <a:off x="468044" y="3818265"/>
              <a:ext cx="1043876" cy="369332"/>
            </a:xfrm>
            <a:prstGeom prst="rect">
              <a:avLst/>
            </a:prstGeom>
            <a:noFill/>
            <a:ln w="9525">
              <a:noFill/>
              <a:miter lim="800000"/>
              <a:headEnd/>
              <a:tailEnd/>
            </a:ln>
          </p:spPr>
          <p:txBody>
            <a:bodyPr wrap="none">
              <a:spAutoFit/>
            </a:bodyPr>
            <a:lstStyle/>
            <a:p>
              <a:r>
                <a:rPr lang="de-DE" altLang="de-DE"/>
                <a:t>1. Clone</a:t>
              </a:r>
            </a:p>
          </p:txBody>
        </p:sp>
      </p:grpSp>
      <p:grpSp>
        <p:nvGrpSpPr>
          <p:cNvPr id="17" name="Gruppieren 16"/>
          <p:cNvGrpSpPr>
            <a:grpSpLocks/>
          </p:cNvGrpSpPr>
          <p:nvPr/>
        </p:nvGrpSpPr>
        <p:grpSpPr bwMode="auto">
          <a:xfrm>
            <a:off x="3282950" y="1619250"/>
            <a:ext cx="6653213" cy="4989513"/>
            <a:chOff x="3283277" y="1619250"/>
            <a:chExt cx="6652885" cy="4989513"/>
          </a:xfrm>
        </p:grpSpPr>
        <p:grpSp>
          <p:nvGrpSpPr>
            <p:cNvPr id="7177" name="Gruppieren 9"/>
            <p:cNvGrpSpPr>
              <a:grpSpLocks/>
            </p:cNvGrpSpPr>
            <p:nvPr/>
          </p:nvGrpSpPr>
          <p:grpSpPr bwMode="auto">
            <a:xfrm>
              <a:off x="3283277" y="3256731"/>
              <a:ext cx="1180971" cy="1673480"/>
              <a:chOff x="3283277" y="3256731"/>
              <a:chExt cx="1180971" cy="1673480"/>
            </a:xfrm>
          </p:grpSpPr>
          <p:sp>
            <p:nvSpPr>
              <p:cNvPr id="36" name="Pfeil nach unten 35"/>
              <p:cNvSpPr/>
              <p:nvPr/>
            </p:nvSpPr>
            <p:spPr bwMode="auto">
              <a:xfrm>
                <a:off x="3283277" y="3255963"/>
                <a:ext cx="484164" cy="1674812"/>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4" name="Textfeld 36"/>
              <p:cNvSpPr txBox="1">
                <a:spLocks noChangeArrowheads="1"/>
              </p:cNvSpPr>
              <p:nvPr/>
            </p:nvSpPr>
            <p:spPr bwMode="auto">
              <a:xfrm>
                <a:off x="3638381" y="3814073"/>
                <a:ext cx="825867" cy="369332"/>
              </a:xfrm>
              <a:prstGeom prst="rect">
                <a:avLst/>
              </a:prstGeom>
              <a:noFill/>
              <a:ln w="9525">
                <a:noFill/>
                <a:miter lim="800000"/>
                <a:headEnd/>
                <a:tailEnd/>
              </a:ln>
            </p:spPr>
            <p:txBody>
              <a:bodyPr wrap="none">
                <a:spAutoFit/>
              </a:bodyPr>
              <a:lstStyle/>
              <a:p>
                <a:r>
                  <a:rPr lang="de-DE" altLang="de-DE"/>
                  <a:t>2. Pull</a:t>
                </a:r>
              </a:p>
            </p:txBody>
          </p:sp>
        </p:grpSp>
        <p:grpSp>
          <p:nvGrpSpPr>
            <p:cNvPr id="7178" name="Gruppieren 5"/>
            <p:cNvGrpSpPr>
              <a:grpSpLocks/>
            </p:cNvGrpSpPr>
            <p:nvPr/>
          </p:nvGrpSpPr>
          <p:grpSpPr bwMode="auto">
            <a:xfrm>
              <a:off x="4680271" y="1619250"/>
              <a:ext cx="5255891" cy="4989513"/>
              <a:chOff x="4680271" y="1619250"/>
              <a:chExt cx="5255891" cy="4989513"/>
            </a:xfrm>
          </p:grpSpPr>
          <p:sp>
            <p:nvSpPr>
              <p:cNvPr id="38" name="Rectangle 3"/>
              <p:cNvSpPr txBox="1">
                <a:spLocks noChangeArrowheads="1"/>
              </p:cNvSpPr>
              <p:nvPr/>
            </p:nvSpPr>
            <p:spPr bwMode="auto">
              <a:xfrm>
                <a:off x="4680208" y="1619250"/>
                <a:ext cx="5255954"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224" rIns="0" bIns="0"/>
              <a:lstStyle>
                <a:lvl1pPr marL="342900" indent="-342900" algn="l" defTabSz="449263"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pPr marL="269875"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kern="0" dirty="0" smtClean="0"/>
                  <a:t>Der „Pull“-Befehl ist das Gegenstück zu „Push“</a:t>
                </a:r>
                <a:endParaRPr lang="de-DE" altLang="de-DE" sz="22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Er holt den neuesten Stand vom </a:t>
                </a:r>
                <a:r>
                  <a:rPr lang="de-DE" altLang="de-DE" sz="2400" kern="0" dirty="0" err="1" smtClean="0"/>
                  <a:t>GitHub</a:t>
                </a:r>
                <a:r>
                  <a:rPr lang="de-DE" altLang="de-DE" sz="2400" kern="0" dirty="0" smtClean="0"/>
                  <a:t>-Server in lokalen Klon</a:t>
                </a:r>
                <a:endParaRPr lang="de-DE" altLang="de-DE" sz="24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Sie sollten am besten vor Vorlesungsbeginn jeweils einen „Pull“ auf das Vorlesungsskript-Repository machen, via </a:t>
                </a:r>
                <a:r>
                  <a:rPr lang="de-DE" altLang="de-DE" sz="2400" kern="0" dirty="0" err="1" smtClean="0"/>
                  <a:t>Eclipse</a:t>
                </a:r>
                <a:r>
                  <a:rPr lang="de-DE" altLang="de-DE" sz="2400" kern="0" dirty="0" smtClean="0"/>
                  <a:t> im „Team“-Menü mit:</a:t>
                </a:r>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Oder in der Kommandozeile mit: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smtClean="0"/>
                  <a: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a:t>.</a:t>
                </a:r>
                <a:endParaRPr lang="de-DE" altLang="de-DE" sz="2000" kern="0" dirty="0" smtClean="0"/>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000" kern="0" dirty="0" smtClean="0"/>
              </a:p>
            </p:txBody>
          </p:sp>
          <p:pic>
            <p:nvPicPr>
              <p:cNvPr id="7180" name="Grafik 2"/>
              <p:cNvPicPr>
                <a:picLocks noChangeAspect="1"/>
              </p:cNvPicPr>
              <p:nvPr/>
            </p:nvPicPr>
            <p:blipFill>
              <a:blip r:embed="rId3" cstate="print"/>
              <a:srcRect/>
              <a:stretch>
                <a:fillRect/>
              </a:stretch>
            </p:blipFill>
            <p:spPr bwMode="auto">
              <a:xfrm>
                <a:off x="8227714" y="4975398"/>
                <a:ext cx="682742" cy="288032"/>
              </a:xfrm>
              <a:prstGeom prst="rect">
                <a:avLst/>
              </a:prstGeom>
              <a:noFill/>
              <a:ln w="9525">
                <a:noFill/>
                <a:miter lim="800000"/>
                <a:headEnd/>
                <a:tailEnd/>
              </a:ln>
            </p:spPr>
          </p:pic>
          <p:pic>
            <p:nvPicPr>
              <p:cNvPr id="7181" name="Grafik 3"/>
              <p:cNvPicPr>
                <a:picLocks noChangeAspect="1"/>
              </p:cNvPicPr>
              <p:nvPr/>
            </p:nvPicPr>
            <p:blipFill>
              <a:blip r:embed="rId4" cstate="print"/>
              <a:srcRect/>
              <a:stretch>
                <a:fillRect/>
              </a:stretch>
            </p:blipFill>
            <p:spPr bwMode="auto">
              <a:xfrm>
                <a:off x="5616376" y="6290592"/>
                <a:ext cx="995335" cy="311971"/>
              </a:xfrm>
              <a:prstGeom prst="rect">
                <a:avLst/>
              </a:prstGeom>
              <a:noFill/>
              <a:ln w="9525">
                <a:noFill/>
                <a:miter lim="800000"/>
                <a:headEnd/>
                <a:tailEnd/>
              </a:ln>
            </p:spPr>
          </p:pic>
          <p:pic>
            <p:nvPicPr>
              <p:cNvPr id="7182" name="Grafik 4"/>
              <p:cNvPicPr>
                <a:picLocks noChangeAspect="1"/>
              </p:cNvPicPr>
              <p:nvPr/>
            </p:nvPicPr>
            <p:blipFill>
              <a:blip r:embed="rId5" cstate="print"/>
              <a:srcRect/>
              <a:stretch>
                <a:fillRect/>
              </a:stretch>
            </p:blipFill>
            <p:spPr bwMode="auto">
              <a:xfrm>
                <a:off x="5616376" y="5949602"/>
                <a:ext cx="3589864" cy="301439"/>
              </a:xfrm>
              <a:prstGeom prst="rect">
                <a:avLst/>
              </a:prstGeom>
              <a:noFill/>
              <a:ln w="9525">
                <a:noFill/>
                <a:miter lim="800000"/>
                <a:headEnd/>
                <a:tailEnd/>
              </a:ln>
            </p:spPr>
          </p:pic>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0899" name="Foliennummernplatzhalter 4"/>
          <p:cNvSpPr>
            <a:spLocks noGrp="1"/>
          </p:cNvSpPr>
          <p:nvPr>
            <p:ph type="sldNum" sz="quarter" idx="12"/>
          </p:nvPr>
        </p:nvSpPr>
        <p:spPr>
          <a:noFill/>
        </p:spPr>
        <p:txBody>
          <a:bodyPr/>
          <a:lstStyle/>
          <a:p>
            <a:pPr>
              <a:tabLst>
                <a:tab pos="723900" algn="l"/>
                <a:tab pos="1447800" algn="l"/>
                <a:tab pos="2171700" algn="l"/>
              </a:tabLst>
            </a:pPr>
            <a:fld id="{17D1C2DD-FED1-4BD6-8639-3A43396EEA4C}" type="slidenum">
              <a:rPr lang="de-DE" altLang="de-DE"/>
              <a:pPr>
                <a:tabLst>
                  <a:tab pos="723900" algn="l"/>
                  <a:tab pos="1447800" algn="l"/>
                  <a:tab pos="2171700" algn="l"/>
                </a:tabLst>
              </a:pPr>
              <a:t>40</a:t>
            </a:fld>
            <a:endParaRPr lang="de-DE" altLang="de-DE"/>
          </a:p>
        </p:txBody>
      </p:sp>
      <p:sp>
        <p:nvSpPr>
          <p:cNvPr id="809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09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(3)</a:t>
            </a:r>
          </a:p>
        </p:txBody>
      </p:sp>
      <p:sp>
        <p:nvSpPr>
          <p:cNvPr id="809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des Body-Mass-Index (Körpermassenzahl) inklusive Beurteilung desselben.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BMI wird berechnet durch das Gewicht in Kilogramm dividiert durch das Quadrat der  Körpergröße in m.</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untenstehende Tabelle gibt in Abhängigkeit des Geschlechts und des Alters den Bodymassindex für Normalgewicht wieder: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graphicFrame>
        <p:nvGraphicFramePr>
          <p:cNvPr id="80903" name="Object 4"/>
          <p:cNvGraphicFramePr>
            <a:graphicFrameLocks noChangeAspect="1"/>
          </p:cNvGraphicFramePr>
          <p:nvPr/>
        </p:nvGraphicFramePr>
        <p:xfrm>
          <a:off x="835025" y="5529263"/>
          <a:ext cx="8345488" cy="2211387"/>
        </p:xfrm>
        <a:graphic>
          <a:graphicData uri="http://schemas.openxmlformats.org/presentationml/2006/ole">
            <mc:AlternateContent xmlns:mc="http://schemas.openxmlformats.org/markup-compatibility/2006">
              <mc:Choice xmlns:v="urn:schemas-microsoft-com:vml" Requires="v">
                <p:oleObj spid="_x0000_s80904" r:id="rId4" imgW="8345520" imgH="1645200" progId="">
                  <p:embed/>
                </p:oleObj>
              </mc:Choice>
              <mc:Fallback>
                <p:oleObj r:id="rId4" imgW="8345520" imgH="1645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5529263"/>
                        <a:ext cx="8345488" cy="22113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2947" name="Foliennummernplatzhalter 4"/>
          <p:cNvSpPr>
            <a:spLocks noGrp="1"/>
          </p:cNvSpPr>
          <p:nvPr>
            <p:ph type="sldNum" sz="quarter" idx="12"/>
          </p:nvPr>
        </p:nvSpPr>
        <p:spPr>
          <a:noFill/>
        </p:spPr>
        <p:txBody>
          <a:bodyPr/>
          <a:lstStyle/>
          <a:p>
            <a:pPr>
              <a:tabLst>
                <a:tab pos="723900" algn="l"/>
                <a:tab pos="1447800" algn="l"/>
                <a:tab pos="2171700" algn="l"/>
              </a:tabLst>
            </a:pPr>
            <a:fld id="{F62B054D-2748-47E3-A79C-C3DE9C590E81}" type="slidenum">
              <a:rPr lang="de-DE" altLang="de-DE"/>
              <a:pPr>
                <a:tabLst>
                  <a:tab pos="723900" algn="l"/>
                  <a:tab pos="1447800" algn="l"/>
                  <a:tab pos="2171700" algn="l"/>
                </a:tabLst>
              </a:pPr>
              <a:t>41</a:t>
            </a:fld>
            <a:endParaRPr lang="de-DE" altLang="de-DE"/>
          </a:p>
        </p:txBody>
      </p:sp>
      <p:sp>
        <p:nvSpPr>
          <p:cNvPr id="829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29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(4)</a:t>
            </a:r>
          </a:p>
        </p:txBody>
      </p:sp>
      <p:sp>
        <p:nvSpPr>
          <p:cNvPr id="82950" name="Rectangle 3"/>
          <p:cNvSpPr>
            <a:spLocks noGrp="1" noChangeArrowheads="1"/>
          </p:cNvSpPr>
          <p:nvPr>
            <p:ph type="subTitle" idx="4294967295"/>
          </p:nvPr>
        </p:nvSpPr>
        <p:spPr>
          <a:xfrm>
            <a:off x="504825" y="1619250"/>
            <a:ext cx="9070975" cy="6438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von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 spielen in der Kombinatorik eine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zentrale Rolle, denn (n über k) ist die Anzahl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Möglichkeiten, aus einer Menge mit n Elementen k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Elemente auszuwählen, wobei die Reihenfolge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ausgewählten Elemente nicht berücksichtigt wird.</a:t>
            </a:r>
            <a:br>
              <a:rPr lang="de-DE" altLang="de-DE" sz="2800" smtClean="0"/>
            </a:b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2951" name="Picture 4"/>
          <p:cNvPicPr>
            <a:picLocks noChangeAspect="1" noChangeArrowheads="1"/>
          </p:cNvPicPr>
          <p:nvPr/>
        </p:nvPicPr>
        <p:blipFill>
          <a:blip r:embed="rId3" cstate="print"/>
          <a:srcRect/>
          <a:stretch>
            <a:fillRect/>
          </a:stretch>
        </p:blipFill>
        <p:spPr bwMode="auto">
          <a:xfrm>
            <a:off x="596900" y="2519363"/>
            <a:ext cx="8382000" cy="21605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4995" name="Foliennummernplatzhalter 4"/>
          <p:cNvSpPr>
            <a:spLocks noGrp="1"/>
          </p:cNvSpPr>
          <p:nvPr>
            <p:ph type="sldNum" sz="quarter" idx="12"/>
          </p:nvPr>
        </p:nvSpPr>
        <p:spPr>
          <a:noFill/>
        </p:spPr>
        <p:txBody>
          <a:bodyPr/>
          <a:lstStyle/>
          <a:p>
            <a:pPr>
              <a:tabLst>
                <a:tab pos="723900" algn="l"/>
                <a:tab pos="1447800" algn="l"/>
                <a:tab pos="2171700" algn="l"/>
              </a:tabLst>
            </a:pPr>
            <a:fld id="{50BC7490-BFE9-4849-AC20-9945B3E3B3A3}" type="slidenum">
              <a:rPr lang="de-DE" altLang="de-DE"/>
              <a:pPr>
                <a:tabLst>
                  <a:tab pos="723900" algn="l"/>
                  <a:tab pos="1447800" algn="l"/>
                  <a:tab pos="2171700" algn="l"/>
                </a:tabLst>
              </a:pPr>
              <a:t>42</a:t>
            </a:fld>
            <a:endParaRPr lang="de-DE" altLang="de-DE"/>
          </a:p>
        </p:txBody>
      </p:sp>
      <p:sp>
        <p:nvSpPr>
          <p:cNvPr id="849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49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49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aller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Größen eines Kreissegmentes auf Basis des Radius 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des Mittelpunktwinkels α.</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4999" name="Picture 4"/>
          <p:cNvPicPr>
            <a:picLocks noChangeAspect="1" noChangeArrowheads="1"/>
          </p:cNvPicPr>
          <p:nvPr/>
        </p:nvPicPr>
        <p:blipFill>
          <a:blip r:embed="rId3" cstate="print"/>
          <a:srcRect/>
          <a:stretch>
            <a:fillRect/>
          </a:stretch>
        </p:blipFill>
        <p:spPr bwMode="auto">
          <a:xfrm>
            <a:off x="2339975" y="2879725"/>
            <a:ext cx="5400675" cy="36734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7043" name="Foliennummernplatzhalter 4"/>
          <p:cNvSpPr>
            <a:spLocks noGrp="1"/>
          </p:cNvSpPr>
          <p:nvPr>
            <p:ph type="sldNum" sz="quarter" idx="12"/>
          </p:nvPr>
        </p:nvSpPr>
        <p:spPr>
          <a:noFill/>
        </p:spPr>
        <p:txBody>
          <a:bodyPr/>
          <a:lstStyle/>
          <a:p>
            <a:pPr>
              <a:tabLst>
                <a:tab pos="723900" algn="l"/>
                <a:tab pos="1447800" algn="l"/>
                <a:tab pos="2171700" algn="l"/>
              </a:tabLst>
            </a:pPr>
            <a:fld id="{B220233A-4362-4B07-832F-C163BB8802E5}" type="slidenum">
              <a:rPr lang="de-DE" altLang="de-DE"/>
              <a:pPr>
                <a:tabLst>
                  <a:tab pos="723900" algn="l"/>
                  <a:tab pos="1447800" algn="l"/>
                  <a:tab pos="2171700" algn="l"/>
                </a:tabLst>
              </a:pPr>
              <a:t>43</a:t>
            </a:fld>
            <a:endParaRPr lang="de-DE" altLang="de-DE"/>
          </a:p>
        </p:txBody>
      </p:sp>
      <p:sp>
        <p:nvSpPr>
          <p:cNvPr id="870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70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7046" name="Rectangle 3"/>
          <p:cNvSpPr>
            <a:spLocks noGrp="1" noChangeArrowheads="1"/>
          </p:cNvSpPr>
          <p:nvPr>
            <p:ph type="subTitle" idx="4294967295"/>
          </p:nvPr>
        </p:nvSpPr>
        <p:spPr>
          <a:xfrm>
            <a:off x="504825" y="1619250"/>
            <a:ext cx="9070975" cy="4989513"/>
          </a:xfrm>
        </p:spPr>
        <p:txBody>
          <a:bodyPr/>
          <a:lstStyle/>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7047" name="Picture 4"/>
          <p:cNvPicPr>
            <a:picLocks noChangeAspect="1" noChangeArrowheads="1"/>
          </p:cNvPicPr>
          <p:nvPr/>
        </p:nvPicPr>
        <p:blipFill>
          <a:blip r:embed="rId3" cstate="print"/>
          <a:srcRect/>
          <a:stretch>
            <a:fillRect/>
          </a:stretch>
        </p:blipFill>
        <p:spPr bwMode="auto">
          <a:xfrm>
            <a:off x="415925" y="1409700"/>
            <a:ext cx="8999538" cy="1260475"/>
          </a:xfrm>
          <a:prstGeom prst="rect">
            <a:avLst/>
          </a:prstGeom>
          <a:noFill/>
          <a:ln w="9525">
            <a:noFill/>
            <a:round/>
            <a:headEnd/>
            <a:tailEnd/>
          </a:ln>
        </p:spPr>
      </p:pic>
      <p:pic>
        <p:nvPicPr>
          <p:cNvPr id="87048" name="Picture 5"/>
          <p:cNvPicPr>
            <a:picLocks noChangeAspect="1" noChangeArrowheads="1"/>
          </p:cNvPicPr>
          <p:nvPr/>
        </p:nvPicPr>
        <p:blipFill>
          <a:blip r:embed="rId4" cstate="print"/>
          <a:srcRect/>
          <a:stretch>
            <a:fillRect/>
          </a:stretch>
        </p:blipFill>
        <p:spPr bwMode="auto">
          <a:xfrm>
            <a:off x="493713" y="2849563"/>
            <a:ext cx="6659562" cy="1260475"/>
          </a:xfrm>
          <a:prstGeom prst="rect">
            <a:avLst/>
          </a:prstGeom>
          <a:noFill/>
          <a:ln w="9525">
            <a:noFill/>
            <a:round/>
            <a:headEnd/>
            <a:tailEnd/>
          </a:ln>
        </p:spPr>
      </p:pic>
      <p:pic>
        <p:nvPicPr>
          <p:cNvPr id="87049" name="Picture 6"/>
          <p:cNvPicPr>
            <a:picLocks noChangeAspect="1" noChangeArrowheads="1"/>
          </p:cNvPicPr>
          <p:nvPr/>
        </p:nvPicPr>
        <p:blipFill>
          <a:blip r:embed="rId5" cstate="print"/>
          <a:srcRect/>
          <a:stretch>
            <a:fillRect/>
          </a:stretch>
        </p:blipFill>
        <p:spPr bwMode="auto">
          <a:xfrm>
            <a:off x="493713" y="4321175"/>
            <a:ext cx="5219700" cy="1079500"/>
          </a:xfrm>
          <a:prstGeom prst="rect">
            <a:avLst/>
          </a:prstGeom>
          <a:noFill/>
          <a:ln w="9525">
            <a:noFill/>
            <a:round/>
            <a:headEnd/>
            <a:tailEnd/>
          </a:ln>
        </p:spPr>
      </p:pic>
      <p:pic>
        <p:nvPicPr>
          <p:cNvPr id="87050" name="Picture 7"/>
          <p:cNvPicPr>
            <a:picLocks noChangeAspect="1" noChangeArrowheads="1"/>
          </p:cNvPicPr>
          <p:nvPr/>
        </p:nvPicPr>
        <p:blipFill>
          <a:blip r:embed="rId6" cstate="print"/>
          <a:srcRect/>
          <a:stretch>
            <a:fillRect/>
          </a:stretch>
        </p:blipFill>
        <p:spPr bwMode="auto">
          <a:xfrm>
            <a:off x="539750" y="5626100"/>
            <a:ext cx="7559675" cy="1079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9091" name="Foliennummernplatzhalter 4"/>
          <p:cNvSpPr>
            <a:spLocks noGrp="1"/>
          </p:cNvSpPr>
          <p:nvPr>
            <p:ph type="sldNum" sz="quarter" idx="12"/>
          </p:nvPr>
        </p:nvSpPr>
        <p:spPr>
          <a:noFill/>
        </p:spPr>
        <p:txBody>
          <a:bodyPr/>
          <a:lstStyle/>
          <a:p>
            <a:pPr>
              <a:tabLst>
                <a:tab pos="723900" algn="l"/>
                <a:tab pos="1447800" algn="l"/>
                <a:tab pos="2171700" algn="l"/>
              </a:tabLst>
            </a:pPr>
            <a:fld id="{6C8602D8-A850-4CD1-92B4-715A910D7CD6}" type="slidenum">
              <a:rPr lang="de-DE" altLang="de-DE"/>
              <a:pPr>
                <a:tabLst>
                  <a:tab pos="723900" algn="l"/>
                  <a:tab pos="1447800" algn="l"/>
                  <a:tab pos="2171700" algn="l"/>
                </a:tabLst>
              </a:pPr>
              <a:t>44</a:t>
            </a:fld>
            <a:endParaRPr lang="de-DE" altLang="de-DE"/>
          </a:p>
        </p:txBody>
      </p:sp>
      <p:sp>
        <p:nvSpPr>
          <p:cNvPr id="890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6" name="Rectangle 2"/>
          <p:cNvSpPr>
            <a:spLocks noGrp="1" noChangeArrowheads="1"/>
          </p:cNvSpPr>
          <p:nvPr>
            <p:ph type="subTitle"/>
          </p:nvPr>
        </p:nvSpPr>
        <p:spPr>
          <a:xfrm>
            <a:off x="504825" y="1619250"/>
            <a:ext cx="9070975" cy="4989513"/>
          </a:xfrm>
        </p:spPr>
        <p:txBody>
          <a:bodyPr tIns="24695" anchor="t"/>
          <a:lstStyle/>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Alle möglichen Variablen für primitive Datentypen definieren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Komplexere mathematische Berechnungen</a:t>
            </a:r>
            <a:br>
              <a:rPr lang="de-DE" sz="2800" smtClean="0"/>
            </a:br>
            <a:r>
              <a:rPr lang="de-DE" sz="2800" smtClean="0"/>
              <a:t> </a:t>
            </a:r>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Fallunterscheidungen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Programme kommentieren</a:t>
            </a:r>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p:txBody>
      </p:sp>
      <p:sp>
        <p:nvSpPr>
          <p:cNvPr id="89094" name="Rectangle 3"/>
          <p:cNvSpPr>
            <a:spLocks noGrp="1" noChangeArrowheads="1"/>
          </p:cNvSpPr>
          <p:nvPr>
            <p:ph type="title" idx="4294967295"/>
          </p:nvPr>
        </p:nvSpPr>
        <p:spPr>
          <a:xfrm>
            <a:off x="504825" y="85725"/>
            <a:ext cx="9070975" cy="1262063"/>
          </a:xfrm>
        </p:spPr>
        <p:txBody>
          <a:bodyPr tIns="65520"/>
          <a:lstStyle/>
          <a:p>
            <a:pPr algn="l" eaLnBrk="1">
              <a:lnSpc>
                <a:spcPct val="8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4000" smtClean="0">
                <a:solidFill>
                  <a:srgbClr val="FFFFFF"/>
                </a:solidFill>
              </a:rPr>
              <a:t>Zusammenfassung:</a:t>
            </a:r>
            <a:br>
              <a:rPr lang="en-GB" altLang="de-DE" sz="4000" smtClean="0">
                <a:solidFill>
                  <a:srgbClr val="FFFFFF"/>
                </a:solidFill>
              </a:rPr>
            </a:br>
            <a:r>
              <a:rPr lang="en-GB" altLang="de-DE" sz="4000" smtClean="0">
                <a:solidFill>
                  <a:srgbClr val="FFFFFF"/>
                </a:solidFill>
              </a:rPr>
              <a:t>Was haben wir gelernt?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1139" name="Foliennummernplatzhalter 4"/>
          <p:cNvSpPr>
            <a:spLocks noGrp="1"/>
          </p:cNvSpPr>
          <p:nvPr>
            <p:ph type="sldNum" sz="quarter" idx="12"/>
          </p:nvPr>
        </p:nvSpPr>
        <p:spPr>
          <a:noFill/>
        </p:spPr>
        <p:txBody>
          <a:bodyPr/>
          <a:lstStyle/>
          <a:p>
            <a:pPr>
              <a:tabLst>
                <a:tab pos="723900" algn="l"/>
                <a:tab pos="1447800" algn="l"/>
                <a:tab pos="2171700" algn="l"/>
              </a:tabLst>
            </a:pPr>
            <a:fld id="{B6E1CD77-7213-49D2-AE70-FFCEAD9FB78E}" type="slidenum">
              <a:rPr lang="de-DE" altLang="de-DE"/>
              <a:pPr>
                <a:tabLst>
                  <a:tab pos="723900" algn="l"/>
                  <a:tab pos="1447800" algn="l"/>
                  <a:tab pos="2171700" algn="l"/>
                </a:tabLst>
              </a:pPr>
              <a:t>45</a:t>
            </a:fld>
            <a:endParaRPr lang="de-DE" altLang="de-DE"/>
          </a:p>
        </p:txBody>
      </p:sp>
      <p:sp>
        <p:nvSpPr>
          <p:cNvPr id="911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11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kommt als nächstes?</a:t>
            </a:r>
          </a:p>
        </p:txBody>
      </p:sp>
      <p:sp>
        <p:nvSpPr>
          <p:cNvPr id="9114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Programmschleifen programmieren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Statische Methoden schreiben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Array-Datentypen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219" name="Foliennummernplatzhalter 4"/>
          <p:cNvSpPr>
            <a:spLocks noGrp="1"/>
          </p:cNvSpPr>
          <p:nvPr>
            <p:ph type="sldNum" sz="quarter" idx="12"/>
          </p:nvPr>
        </p:nvSpPr>
        <p:spPr>
          <a:noFill/>
        </p:spPr>
        <p:txBody>
          <a:bodyPr/>
          <a:lstStyle/>
          <a:p>
            <a:pPr>
              <a:tabLst>
                <a:tab pos="723900" algn="l"/>
                <a:tab pos="1447800" algn="l"/>
                <a:tab pos="2171700" algn="l"/>
              </a:tabLst>
            </a:pPr>
            <a:fld id="{B172F2B3-A46D-475E-8D51-99915D010CF9}" type="slidenum">
              <a:rPr lang="de-DE" altLang="de-DE"/>
              <a:pPr>
                <a:tabLst>
                  <a:tab pos="723900" algn="l"/>
                  <a:tab pos="1447800" algn="l"/>
                  <a:tab pos="2171700" algn="l"/>
                </a:tabLst>
              </a:pPr>
              <a:t>5</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Fragen Stellen per Issue und Chat</a:t>
            </a:r>
          </a:p>
        </p:txBody>
      </p:sp>
      <p:sp>
        <p:nvSpPr>
          <p:cNvPr id="9222"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Fragen zur Vorlesung oder einzelnen Übungen können Sie auf zwei Arten 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Issue im entsprechenden Repository</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2.1: </a:t>
            </a:r>
            <a:r>
              <a:rPr lang="de-DE" altLang="de-DE" sz="1400" smtClean="0">
                <a:hlinkClick r:id="rId3"/>
              </a:rPr>
              <a:t>https://github.com/nordakademie-einfuehrung-java/uebung_2_1/issues</a:t>
            </a:r>
            <a:endParaRPr lang="de-DE" altLang="de-DE" sz="14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2.2: </a:t>
            </a:r>
            <a:r>
              <a:rPr lang="de-DE" altLang="de-DE" sz="1400" smtClean="0">
                <a:hlinkClick r:id="rId4"/>
              </a:rPr>
              <a:t>https://github.com/nordakademie-einfuehrung-java/uebung_2_2/issues</a:t>
            </a:r>
            <a:endParaRPr lang="de-DE" altLang="de-DE"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usw.</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Musterlösungen: </a:t>
            </a:r>
            <a:r>
              <a:rPr lang="de-DE" altLang="de-DE" sz="1400" smtClean="0">
                <a:hlinkClick r:id="rId5"/>
              </a:rPr>
              <a:t>https://github.com/nordakademie-einfuehrung-java/beispielloesungen/issues</a:t>
            </a:r>
            <a:endParaRPr lang="de-DE" altLang="de-DE" sz="10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 im Skript: </a:t>
            </a:r>
            <a:r>
              <a:rPr lang="de-DE" altLang="de-DE" sz="1400" smtClean="0">
                <a:hlinkClick r:id="rId6"/>
              </a:rPr>
              <a:t>https://github.com/nordakademie-einfuehrung-java/vorlesungsskript</a:t>
            </a:r>
            <a:endParaRPr lang="de-DE" altLang="de-DE" smtClean="0"/>
          </a:p>
          <a:p>
            <a:pPr marL="1069975" lvl="2"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Noch besser: Repo forken, klonen, PPT fixen, PR einreichen!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Allgemeines: </a:t>
            </a:r>
            <a:r>
              <a:rPr lang="de-DE" altLang="de-DE" sz="1800" smtClean="0">
                <a:hlinkClick r:id="rId7"/>
              </a:rPr>
              <a:t>https://github.com/nordakademie-einfuehrung-java/syllabus</a:t>
            </a:r>
            <a:endParaRPr lang="de-DE" altLang="de-DE" sz="1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Gitter.im-Chat: </a:t>
            </a:r>
            <a:r>
              <a:rPr lang="de-DE" altLang="de-DE" sz="2000" smtClean="0">
                <a:hlinkClick r:id="rId8"/>
              </a:rPr>
              <a:t>https://gitter.im/nordakademie-einfuehrung-java/syllabus</a:t>
            </a:r>
            <a:endParaRPr lang="de-DE" altLang="de-DE" sz="1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5516563" y="3017838"/>
            <a:ext cx="2001837" cy="719137"/>
          </a:xfrm>
          <a:prstGeom prst="rect">
            <a:avLst/>
          </a:prstGeom>
          <a:noFill/>
          <a:ln w="9525">
            <a:noFill/>
            <a:miter lim="800000"/>
            <a:headEnd/>
            <a:tailEnd/>
          </a:ln>
        </p:spPr>
      </p:pic>
      <p:sp>
        <p:nvSpPr>
          <p:cNvPr id="11267"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1268" name="Foliennummernplatzhalter 4"/>
          <p:cNvSpPr>
            <a:spLocks noGrp="1"/>
          </p:cNvSpPr>
          <p:nvPr>
            <p:ph type="sldNum" sz="quarter" idx="12"/>
          </p:nvPr>
        </p:nvSpPr>
        <p:spPr>
          <a:noFill/>
        </p:spPr>
        <p:txBody>
          <a:bodyPr/>
          <a:lstStyle/>
          <a:p>
            <a:pPr>
              <a:tabLst>
                <a:tab pos="723900" algn="l"/>
                <a:tab pos="1447800" algn="l"/>
                <a:tab pos="2171700" algn="l"/>
              </a:tabLst>
            </a:pPr>
            <a:fld id="{196A53F6-0215-49ED-8526-4BA78A901E19}" type="slidenum">
              <a:rPr lang="de-DE" altLang="de-DE"/>
              <a:pPr>
                <a:tabLst>
                  <a:tab pos="723900" algn="l"/>
                  <a:tab pos="1447800" algn="l"/>
                  <a:tab pos="2171700" algn="l"/>
                </a:tabLst>
              </a:pPr>
              <a:t>6</a:t>
            </a:fld>
            <a:endParaRPr lang="de-DE" altLang="de-DE"/>
          </a:p>
        </p:txBody>
      </p:sp>
      <p:sp>
        <p:nvSpPr>
          <p:cNvPr id="112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1270"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GitHub + Chat = Gitter.im</a:t>
            </a:r>
          </a:p>
        </p:txBody>
      </p:sp>
      <p:sp>
        <p:nvSpPr>
          <p:cNvPr id="11271"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Melden Sie sich im Chat an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hlinkClick r:id="rId4"/>
              </a:rPr>
              <a:t>https://gitter.im/nordakademie-einfuehrung-java/syllabus</a:t>
            </a:r>
            <a:endParaRPr lang="de-DE" altLang="de-DE"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Verwenden Sie hierfür Ihren </a:t>
            </a:r>
            <a:r>
              <a:rPr lang="de-DE" altLang="de-DE" dirty="0" err="1" smtClean="0"/>
              <a:t>GitHub</a:t>
            </a:r>
            <a:r>
              <a:rPr lang="de-DE" altLang="de-DE" dirty="0" smtClean="0"/>
              <a:t>-Account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Tipps zur unterstützten Syntax:</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In der rechten Spalte „</a:t>
            </a:r>
            <a:r>
              <a:rPr lang="de-DE" altLang="de-DE" dirty="0" err="1" smtClean="0"/>
              <a:t>Activity</a:t>
            </a:r>
            <a:r>
              <a:rPr lang="de-DE" altLang="de-DE" dirty="0" smtClean="0"/>
              <a:t>“ sehen Sie, wenn in den zentralen </a:t>
            </a:r>
            <a:r>
              <a:rPr lang="de-DE" altLang="de-DE" dirty="0" err="1" smtClean="0"/>
              <a:t>Repos</a:t>
            </a:r>
            <a:r>
              <a:rPr lang="de-DE" altLang="de-DE" dirty="0" smtClean="0"/>
              <a:t> etwas passiert, z.B. das Skript oder eine Musterlösung aktualisiert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(Optional) Installieren Sie die Gitter.im Mobile-App für iOS oder Android: </a:t>
            </a:r>
            <a:r>
              <a:rPr lang="de-DE" altLang="de-DE" dirty="0" smtClean="0">
                <a:hlinkClick r:id="rId5"/>
              </a:rPr>
              <a:t>https://gitter.im/apps</a:t>
            </a:r>
            <a:endParaRPr lang="de-DE" altLang="de-DE"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3315" name="Foliennummernplatzhalter 4"/>
          <p:cNvSpPr>
            <a:spLocks noGrp="1"/>
          </p:cNvSpPr>
          <p:nvPr>
            <p:ph type="sldNum" sz="quarter" idx="12"/>
          </p:nvPr>
        </p:nvSpPr>
        <p:spPr>
          <a:noFill/>
        </p:spPr>
        <p:txBody>
          <a:bodyPr/>
          <a:lstStyle/>
          <a:p>
            <a:pPr>
              <a:tabLst>
                <a:tab pos="723900" algn="l"/>
                <a:tab pos="1447800" algn="l"/>
                <a:tab pos="2171700" algn="l"/>
              </a:tabLst>
            </a:pPr>
            <a:fld id="{870F76C9-CA70-429C-83DA-6ADD0F03FAC7}" type="slidenum">
              <a:rPr lang="de-DE" altLang="de-DE"/>
              <a:pPr>
                <a:tabLst>
                  <a:tab pos="723900" algn="l"/>
                  <a:tab pos="1447800" algn="l"/>
                  <a:tab pos="2171700" algn="l"/>
                </a:tabLst>
              </a:pPr>
              <a:t>7</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3</a:t>
            </a:r>
          </a:p>
        </p:txBody>
      </p:sp>
      <p:sp>
        <p:nvSpPr>
          <p:cNvPr id="13318"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Primitive Datentypen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Fallunterscheidungen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Kommentare</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5363" name="Foliennummernplatzhalter 4"/>
          <p:cNvSpPr>
            <a:spLocks noGrp="1"/>
          </p:cNvSpPr>
          <p:nvPr>
            <p:ph type="sldNum" sz="quarter" idx="12"/>
          </p:nvPr>
        </p:nvSpPr>
        <p:spPr>
          <a:noFill/>
        </p:spPr>
        <p:txBody>
          <a:bodyPr/>
          <a:lstStyle/>
          <a:p>
            <a:pPr>
              <a:tabLst>
                <a:tab pos="723900" algn="l"/>
                <a:tab pos="1447800" algn="l"/>
                <a:tab pos="2171700" algn="l"/>
              </a:tabLst>
            </a:pPr>
            <a:fld id="{1032B938-C2E5-4207-AB0C-A4D26C623DD6}" type="slidenum">
              <a:rPr lang="de-DE" altLang="de-DE"/>
              <a:pPr>
                <a:tabLst>
                  <a:tab pos="723900" algn="l"/>
                  <a:tab pos="1447800" algn="l"/>
                  <a:tab pos="2171700" algn="l"/>
                </a:tabLst>
              </a:pPr>
              <a:t>8</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a:t>
            </a:r>
          </a:p>
        </p:txBody>
      </p:sp>
      <p:sp>
        <p:nvSpPr>
          <p:cNvPr id="15366" name="Rectangle 3"/>
          <p:cNvSpPr>
            <a:spLocks noGrp="1" noChangeArrowheads="1"/>
          </p:cNvSpPr>
          <p:nvPr>
            <p:ph type="subTitle" idx="4294967295"/>
          </p:nvPr>
        </p:nvSpPr>
        <p:spPr>
          <a:xfrm>
            <a:off x="504825" y="1619250"/>
            <a:ext cx="9070975" cy="46291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Primitive Datentypen sind die grundlegendsten Datenstrukturen, welche Java anbietet.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Alle anderen vorkommenden Datenstrukturen werden lediglich aus der Kombination mehrerer primitiver Datentypen gebildet.</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Ein primitiver Datentyp ist das sogenannte "char", ein einzelnes Zeichen. Er bildet die Grundlage für Zeichenketten, welche nur eine Aneinanderreihung von mehreren chars sind.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7411" name="Foliennummernplatzhalter 4"/>
          <p:cNvSpPr>
            <a:spLocks noGrp="1"/>
          </p:cNvSpPr>
          <p:nvPr>
            <p:ph type="sldNum" sz="quarter" idx="12"/>
          </p:nvPr>
        </p:nvSpPr>
        <p:spPr>
          <a:noFill/>
        </p:spPr>
        <p:txBody>
          <a:bodyPr/>
          <a:lstStyle/>
          <a:p>
            <a:pPr>
              <a:tabLst>
                <a:tab pos="723900" algn="l"/>
                <a:tab pos="1447800" algn="l"/>
                <a:tab pos="2171700" algn="l"/>
              </a:tabLst>
            </a:pPr>
            <a:fld id="{74F3ACD0-8D75-4950-BF0E-A471331C472A}" type="slidenum">
              <a:rPr lang="de-DE" altLang="de-DE"/>
              <a:pPr>
                <a:tabLst>
                  <a:tab pos="723900" algn="l"/>
                  <a:tab pos="1447800" algn="l"/>
                  <a:tab pos="2171700" algn="l"/>
                </a:tabLst>
              </a:pPr>
              <a:t>9</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(1)</a:t>
            </a:r>
          </a:p>
        </p:txBody>
      </p:sp>
      <p:sp>
        <p:nvSpPr>
          <p:cNvPr id="17414"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Ganzzahltypen dienen zur Abbildung ganzer Zahlen. In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Java stehen vier solcher Typen mit unterschiedlich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großen Wertebereichen zur Verfügung:</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byte 		von -128					bis 127</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short 		von -32.768				bis 32.767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			von -2.147.483.648		</a:t>
            </a:r>
            <a:br>
              <a:rPr lang="de-DE" altLang="de-DE" sz="2800" smtClean="0"/>
            </a:br>
            <a:r>
              <a:rPr lang="de-DE" altLang="de-DE" sz="2800" smtClean="0"/>
              <a:t>			bis 2.147.483.647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long		von -9.223.372.036.854.775.808</a:t>
            </a:r>
            <a:br>
              <a:rPr lang="de-DE" altLang="de-DE" sz="2800" smtClean="0"/>
            </a:br>
            <a:r>
              <a:rPr lang="de-DE" altLang="de-DE" sz="2800" smtClean="0"/>
              <a:t>			bis  9.223.372.036.854.775.807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1962</Words>
  <Application>Microsoft Office PowerPoint</Application>
  <PresentationFormat>Benutzerdefiniert</PresentationFormat>
  <Paragraphs>470</Paragraphs>
  <Slides>45</Slides>
  <Notes>45</Notes>
  <HiddenSlides>0</HiddenSlides>
  <MMClips>0</MMClips>
  <ScaleCrop>false</ScaleCrop>
  <HeadingPairs>
    <vt:vector size="6" baseType="variant">
      <vt:variant>
        <vt:lpstr>Design</vt:lpstr>
      </vt:variant>
      <vt:variant>
        <vt:i4>1</vt:i4>
      </vt:variant>
      <vt:variant>
        <vt:lpstr>Eingebettete OLE-Server</vt:lpstr>
      </vt:variant>
      <vt:variant>
        <vt:i4>0</vt:i4>
      </vt:variant>
      <vt:variant>
        <vt:lpstr>Folientitel</vt:lpstr>
      </vt:variant>
      <vt:variant>
        <vt:i4>45</vt:i4>
      </vt:variant>
    </vt:vector>
  </HeadingPairs>
  <TitlesOfParts>
    <vt:vector size="46" baseType="lpstr">
      <vt:lpstr>Larissa-Design</vt:lpstr>
      <vt:lpstr> </vt:lpstr>
      <vt:lpstr>Organisatorisches</vt:lpstr>
      <vt:lpstr>Unser typischer Workflow für Übungen</vt:lpstr>
      <vt:lpstr>Ein typischer read-only Workflow</vt:lpstr>
      <vt:lpstr>Fragen Stellen per Issue und Chat</vt:lpstr>
      <vt:lpstr>Übung: GitHub + Chat = Gitter.im</vt:lpstr>
      <vt:lpstr>Kapitel 3</vt:lpstr>
      <vt:lpstr>Primitive Datentypen</vt:lpstr>
      <vt:lpstr>Ganzzahltypen (1)</vt:lpstr>
      <vt:lpstr>Ganzzahltypen (2)</vt:lpstr>
      <vt:lpstr>Gleitkommatypen</vt:lpstr>
      <vt:lpstr>Zeichen</vt:lpstr>
      <vt:lpstr>Wahrheitswert</vt:lpstr>
      <vt:lpstr>Rechenoperationen (1)</vt:lpstr>
      <vt:lpstr>Rechenoperationen – Übung (1)</vt:lpstr>
      <vt:lpstr>Rechenoperationen (2)</vt:lpstr>
      <vt:lpstr>Rechenoperationen (3)</vt:lpstr>
      <vt:lpstr>Rechenoperationen - Übung (2)</vt:lpstr>
      <vt:lpstr>Rechenoperationen (4)</vt:lpstr>
      <vt:lpstr>Rechenoperatoren - Übersicht</vt:lpstr>
      <vt:lpstr>Vergleichsoperatoren (1)</vt:lpstr>
      <vt:lpstr>Vergleichsoperatoren (2)</vt:lpstr>
      <vt:lpstr>Vergleichsoperatoren (3)</vt:lpstr>
      <vt:lpstr>Logische Operatoren</vt:lpstr>
      <vt:lpstr>Und-Verknüpfung</vt:lpstr>
      <vt:lpstr>Oder-Verknüpfung</vt:lpstr>
      <vt:lpstr>Entweder-Oder-Verknüpfung (1)</vt:lpstr>
      <vt:lpstr>Entweder-Oder-Verknüpfung (2)</vt:lpstr>
      <vt:lpstr>Fallunterscheidungen (1)</vt:lpstr>
      <vt:lpstr>Quadratische Gleichungen lösen</vt:lpstr>
      <vt:lpstr>Fallunterscheidungen (2)</vt:lpstr>
      <vt:lpstr>Fallunterscheidungen (3)</vt:lpstr>
      <vt:lpstr>Fallunterscheidungen (4)</vt:lpstr>
      <vt:lpstr>Fallunterscheidungen (5)</vt:lpstr>
      <vt:lpstr>Kommentare (1)</vt:lpstr>
      <vt:lpstr>Kommentare (2)</vt:lpstr>
      <vt:lpstr>Übung (1)</vt:lpstr>
      <vt:lpstr>Übung (2)</vt:lpstr>
      <vt:lpstr>Übung (2)</vt:lpstr>
      <vt:lpstr>Übung (3)</vt:lpstr>
      <vt:lpstr>Übung (4)</vt:lpstr>
      <vt:lpstr>Übung (5)</vt:lpstr>
      <vt:lpstr>Übung (5)</vt:lpstr>
      <vt:lpstr>Zusammenfassung: Was haben wir gelernt?</vt:lpstr>
      <vt:lpstr>Was kommt als nächstes?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269</cp:revision>
  <cp:lastPrinted>2011-10-12T19:45:03Z</cp:lastPrinted>
  <dcterms:created xsi:type="dcterms:W3CDTF">2011-10-12T19:23:47Z</dcterms:created>
  <dcterms:modified xsi:type="dcterms:W3CDTF">2017-11-01T18:09:48Z</dcterms:modified>
</cp:coreProperties>
</file>