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die Farbe (Herz, Pik, Karo, Kreuz) sowie</a:t>
            </a:r>
            <a:br>
              <a:rPr lang="de-DE" altLang="de-DE" sz="2400"/>
            </a:br>
            <a:r>
              <a:rPr lang="de-DE" altLang="de-DE" sz="2400"/>
              <a:t>die Bezeichnung (Ass, Zwei, ..., Zehn, Bube, Dame, König).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ihren Basiswert zurückliefern (11, 2, ..., 10, 10, 10, 10) sowie</a:t>
            </a:r>
            <a:br>
              <a:rPr lang="de-DE" altLang="de-DE" sz="2400"/>
            </a:br>
            <a:r>
              <a:rPr lang="de-DE" altLang="de-DE" sz="2400"/>
              <a:t>eine Textdarstellung von sich erzeugen (z. B.  "Pik Sieben").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ein Array mit den Karten des Stapels (siehe Kapitel 5)‏ sowie</a:t>
            </a:r>
            <a:br>
              <a:rPr lang="de-DE" altLang="de-DE" sz="2400"/>
            </a:br>
            <a:r>
              <a:rPr lang="de-DE" altLang="de-DE" sz="2400"/>
              <a:t>die Anzahl der Karten auf dem Stapel.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gemischt werden,</a:t>
            </a:r>
            <a:br>
              <a:rPr lang="de-DE" altLang="de-DE" sz="2400"/>
            </a:br>
            <a:r>
              <a:rPr lang="de-DE" altLang="de-DE" sz="2400"/>
              <a:t>die oberste Karte "herunternehmen" sowie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hat 1 Attribut:</a:t>
            </a:r>
            <a:br>
              <a:rPr lang="de-DE" altLang="de-DE" sz="2400"/>
            </a:br>
            <a:r>
              <a:rPr lang="de-DE" altLang="de-DE" sz="2400"/>
              <a:t>ein Array mit den Karten des Spielers.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kann</a:t>
            </a:r>
            <a:br>
              <a:rPr lang="de-DE" altLang="de-DE" sz="2400"/>
            </a:br>
            <a:r>
              <a:rPr lang="de-DE" altLang="de-DE" sz="2400"/>
              <a:t>eine Karte von einem Stapel nehmen,</a:t>
            </a:r>
            <a:br>
              <a:rPr lang="de-DE" altLang="de-DE" sz="2400"/>
            </a:br>
            <a:r>
              <a:rPr lang="de-DE" altLang="de-DE" sz="2400"/>
              <a:t>sagen, wie viele Karten auf der Hand sind,</a:t>
            </a:r>
            <a:br>
              <a:rPr lang="de-DE" altLang="de-DE" sz="2400"/>
            </a:br>
            <a:r>
              <a:rPr lang="de-DE" altLang="de-DE" sz="2400"/>
              <a:t>ermitteln, wie viele Punkte die Kartenhand wert ist und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Hinweis:</a:t>
            </a:r>
            <a:br>
              <a:rPr lang="de-DE" altLang="de-DE" sz="2400"/>
            </a:br>
            <a:r>
              <a:rPr lang="de-DE" altLang="de-DE" sz="240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Spielablauf umzusetzen: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Spieler und Geber erhalten Karten.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Der Spieler kann weitere Karten nehmen und verliert</a:t>
            </a:r>
            <a:br>
              <a:rPr lang="de-DE" altLang="de-DE" sz="2800"/>
            </a:br>
            <a:r>
              <a:rPr lang="de-DE" altLang="de-DE" sz="2800"/>
              <a:t>dabei ggf. schon.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Nimmt der Spieler keine Karten mehr, zieht der Geber</a:t>
            </a:r>
            <a:br>
              <a:rPr lang="de-DE" altLang="de-DE" sz="2800"/>
            </a:br>
            <a:r>
              <a:rPr lang="de-DE" altLang="de-DE" sz="2800"/>
              <a:t>Karten, bis er 17 Punkte oder mehr hat.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Der Ablauf des Spieles wurde komplett in der main-Methode der</a:t>
            </a:r>
            <a:br>
              <a:rPr lang="de-DE" altLang="de-DE" sz="2400"/>
            </a:br>
            <a:r>
              <a:rPr lang="de-DE" altLang="de-DE" sz="2400"/>
              <a:t>Klasse </a:t>
            </a:r>
            <a:r>
              <a:rPr lang="de-DE" altLang="de-DE" sz="2400">
                <a:latin typeface="Courier New" pitchFamily="49" charset="0"/>
              </a:rPr>
              <a:t>Start</a:t>
            </a:r>
            <a:r>
              <a:rPr lang="de-DE" altLang="de-DE" sz="2400"/>
              <a:t> programmiert.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Für die Ausgaben an den Benutzer und dessen Eingaben wurde</a:t>
            </a:r>
            <a:br>
              <a:rPr lang="de-DE" altLang="de-DE" sz="2400"/>
            </a:br>
            <a:r>
              <a:rPr lang="de-DE" altLang="de-DE" sz="2400"/>
              <a:t>eine Klasse </a:t>
            </a:r>
            <a:r>
              <a:rPr lang="de-DE" altLang="de-DE" sz="2400">
                <a:latin typeface="Courier New" pitchFamily="49" charset="0"/>
              </a:rPr>
              <a:t>Benutzerinterface</a:t>
            </a:r>
            <a:r>
              <a:rPr lang="de-DE" altLang="de-DE" sz="2400"/>
              <a:t> geschaffen. Sie bietet für</a:t>
            </a:r>
            <a:br>
              <a:rPr lang="de-DE" altLang="de-DE" sz="2400"/>
            </a:br>
            <a:r>
              <a:rPr lang="de-DE" altLang="de-DE" sz="2400"/>
              <a:t>jede Kommunikation mit dem Anwender eine statische Methode</a:t>
            </a:r>
            <a:br>
              <a:rPr lang="de-DE" altLang="de-DE" sz="2400"/>
            </a:br>
            <a:r>
              <a:rPr lang="de-DE" altLang="de-DE" sz="2400"/>
              <a:t>an.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=&gt; Dadurch wird die main-Methode deutlich übersichtlicher.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Für wichtige konstante Werte im Spiel wie z. B. die</a:t>
            </a:r>
            <a:br>
              <a:rPr lang="de-DE" altLang="de-DE" sz="2800"/>
            </a:br>
            <a:r>
              <a:rPr lang="de-DE" altLang="de-DE" sz="2800"/>
              <a:t>Grenze, ab wann der Geber aufhört, weitere Karten zu</a:t>
            </a:r>
            <a:br>
              <a:rPr lang="de-DE" altLang="de-DE" sz="2800"/>
            </a:br>
            <a:r>
              <a:rPr lang="de-DE" altLang="de-DE" sz="2800"/>
              <a:t>ziehen, wurde eine Klasse mit dem Namen </a:t>
            </a:r>
            <a:r>
              <a:rPr lang="de-DE" altLang="de-DE" sz="2800">
                <a:latin typeface="Courier New" pitchFamily="49" charset="0"/>
              </a:rPr>
              <a:t>Konstanten</a:t>
            </a:r>
            <a:br>
              <a:rPr lang="de-DE" altLang="de-DE" sz="2800"/>
            </a:br>
            <a:r>
              <a:rPr lang="de-DE" altLang="de-DE" sz="2800"/>
              <a:t>angelegt.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 dient der Dokumentation Ihres</a:t>
            </a:r>
            <a:br>
              <a:rPr lang="de-DE" altLang="de-DE" sz="2600"/>
            </a:br>
            <a:r>
              <a:rPr lang="de-DE" altLang="de-DE" sz="2600"/>
              <a:t>Programmcodes.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dienen insbesondere der</a:t>
            </a:r>
            <a:br>
              <a:rPr lang="de-DE" altLang="de-DE" sz="2600"/>
            </a:br>
            <a:r>
              <a:rPr lang="de-DE" altLang="de-DE" sz="2600"/>
              <a:t>Kommentierung von Klassen, Attributen und Methoden.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beginnen mit </a:t>
            </a:r>
            <a:r>
              <a:rPr lang="de-DE" altLang="de-DE" sz="2600">
                <a:latin typeface="Courier New" pitchFamily="49" charset="0"/>
              </a:rPr>
              <a:t>/**</a:t>
            </a:r>
            <a:br>
              <a:rPr lang="de-DE" altLang="de-DE" sz="2600"/>
            </a:br>
            <a:r>
              <a:rPr lang="de-DE" altLang="de-DE" sz="2600"/>
              <a:t>und enden mit </a:t>
            </a:r>
            <a:r>
              <a:rPr lang="de-DE" altLang="de-DE" sz="260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 können spezielle Doclet-Tags</a:t>
            </a:r>
            <a:br>
              <a:rPr lang="de-DE" altLang="de-DE" sz="2800"/>
            </a:br>
            <a:r>
              <a:rPr lang="de-DE" altLang="de-DE" sz="2800"/>
              <a:t>enthalten.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Doclet-Tags beginnen mit </a:t>
            </a:r>
            <a:r>
              <a:rPr lang="de-DE" altLang="de-DE" sz="2800">
                <a:latin typeface="Courier New" pitchFamily="49" charset="0"/>
              </a:rPr>
              <a:t>@</a:t>
            </a:r>
            <a:br>
              <a:rPr lang="de-DE" altLang="de-DE" sz="2800">
                <a:latin typeface="Courier New" pitchFamily="49" charset="0"/>
              </a:rPr>
            </a:b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/>
              <a:t>Javadoc</a:t>
            </a:r>
            <a:r>
              <a:rPr lang="de-DE" altLang="de-DE" sz="2400" dirty="0"/>
              <a:t>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Letzte Vorlesung: Vorstellung der Hausarbeiten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Klassen generiert werden:</a:t>
            </a:r>
            <a:br>
              <a:rPr lang="de-DE" altLang="de-DE" sz="2800"/>
            </a:b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Rechtsklicken Sie auf Ihr Projekt und wählen Sie den Menüpunkt</a:t>
            </a:r>
            <a:br>
              <a:rPr lang="de-DE" altLang="de-DE" sz="2400"/>
            </a:br>
            <a:r>
              <a:rPr lang="de-DE" altLang="de-DE" sz="2400"/>
              <a:t>"Export..." aus. Selektieren Sie dann unter "Java" den Knoten</a:t>
            </a:r>
            <a:br>
              <a:rPr lang="de-DE" altLang="de-DE" sz="2400"/>
            </a:br>
            <a:r>
              <a:rPr lang="de-DE" altLang="de-DE" sz="2400"/>
              <a:t>"Javadoc" und klicken Sie auf "Next".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Im folgenden Fenster können Sie die Klassen auswählen, für die</a:t>
            </a:r>
            <a:br>
              <a:rPr lang="de-DE" altLang="de-DE" sz="2400"/>
            </a:br>
            <a:r>
              <a:rPr lang="de-DE" altLang="de-DE" sz="2400"/>
              <a:t>die Javadoc generiert werden soll (normalerweise alle).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Außerdem können Sie wählen, ob nur für öffentliche (public)</a:t>
            </a:r>
            <a:br>
              <a:rPr lang="de-DE" altLang="de-DE" sz="2400"/>
            </a:br>
            <a:r>
              <a:rPr lang="de-DE" altLang="de-DE" sz="2400"/>
              <a:t>Attribute und Methoden Javadoc generiert werden soll oder auch</a:t>
            </a:r>
            <a:br>
              <a:rPr lang="de-DE" altLang="de-DE" sz="2400"/>
            </a:br>
            <a:r>
              <a:rPr lang="de-DE" altLang="de-DE" sz="2400"/>
              <a:t>für nicht-öffentliche (in 3 Abstufungen).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Wählen Sie unter "Use Standard Doclet" bei "Destination" einen Ordner aus, in dem die Javadoc abgelegt werden soll.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Klicken Sie auf "Finish".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fertige Anwendung besteht ggf. aus sehr vielen</a:t>
            </a:r>
            <a:br>
              <a:rPr lang="de-DE" altLang="de-DE" sz="2800"/>
            </a:br>
            <a:r>
              <a:rPr lang="de-DE" altLang="de-DE" sz="2800"/>
              <a:t>zusammengehörigen Klassen.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führen Anwendungen bisher nur über Eclipse aus,</a:t>
            </a:r>
            <a:br>
              <a:rPr lang="de-DE" altLang="de-DE" sz="2800"/>
            </a:br>
            <a:r>
              <a:rPr lang="de-DE" altLang="de-DE" sz="2800"/>
              <a:t>für Endanwender ist das jedoch nicht zumutbar.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Sie müssen eine Anwendung als geschlossenes</a:t>
            </a:r>
            <a:br>
              <a:rPr lang="de-DE" altLang="de-DE" sz="2800"/>
            </a:br>
            <a:r>
              <a:rPr lang="de-DE" altLang="de-DE" sz="2800"/>
              <a:t>Paket ausliefern und wie eine normale Windows-Anwendung starten können.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Lösung: </a:t>
            </a:r>
            <a:r>
              <a:rPr lang="de-DE" altLang="de-DE" sz="2800" b="1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"Jar" steht für </a:t>
            </a:r>
            <a:r>
              <a:rPr lang="de-DE" altLang="de-DE" sz="2400" u="sng"/>
              <a:t>J</a:t>
            </a:r>
            <a:r>
              <a:rPr lang="de-DE" altLang="de-DE" sz="2400"/>
              <a:t>ava </a:t>
            </a:r>
            <a:r>
              <a:rPr lang="de-DE" altLang="de-DE" sz="2400" u="sng"/>
              <a:t>Ar</a:t>
            </a:r>
            <a:r>
              <a:rPr lang="de-DE" altLang="de-DE" sz="2400"/>
              <a:t>chive.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Datei mit der Endung ".jar" ist eigentlich nur eine</a:t>
            </a:r>
            <a:br>
              <a:rPr lang="de-DE" altLang="de-DE" sz="2400"/>
            </a:br>
            <a:r>
              <a:rPr lang="de-DE" altLang="de-DE" sz="2400"/>
              <a:t>zip-Datei, die ein Java-Programm enthalten kann (aber</a:t>
            </a:r>
            <a:br>
              <a:rPr lang="de-DE" altLang="de-DE" sz="2400"/>
            </a:br>
            <a:r>
              <a:rPr lang="de-DE" altLang="de-DE" sz="2400"/>
              <a:t>nicht muss).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Jar-Archiv enthält: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alle compilierten Java-Klassen (.class-Dateien),</a:t>
            </a:r>
            <a:br>
              <a:rPr lang="de-DE" altLang="de-DE" sz="2400"/>
            </a:br>
            <a:r>
              <a:rPr lang="de-DE" altLang="de-DE" sz="2400"/>
              <a:t>eine sog. Manifest-Datei, die beschreibt,</a:t>
            </a:r>
            <a:br>
              <a:rPr lang="de-DE" altLang="de-DE" sz="2400"/>
            </a:br>
            <a:r>
              <a:rPr lang="de-DE" altLang="de-DE" sz="2400"/>
              <a:t>welche Klasse die main-Methode enthält (.mf-Datei),</a:t>
            </a:r>
            <a:br>
              <a:rPr lang="de-DE" altLang="de-DE" sz="2400"/>
            </a:br>
            <a:r>
              <a:rPr lang="de-DE" altLang="de-DE" sz="2400"/>
              <a:t>optional den Quellcode (.java-Dateien) und</a:t>
            </a:r>
            <a:br>
              <a:rPr lang="de-DE" altLang="de-DE" sz="2400"/>
            </a:br>
            <a:r>
              <a:rPr lang="de-DE" altLang="de-DE" sz="2400"/>
              <a:t>ggf. noch weitere Ressourcen, z. B. Bilder oder</a:t>
            </a:r>
            <a:br>
              <a:rPr lang="de-DE" altLang="de-DE" sz="2400"/>
            </a:br>
            <a:r>
              <a:rPr lang="de-DE" altLang="de-DE" sz="240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Windows-Rechner identifizieren über die Dateiendung</a:t>
            </a:r>
            <a:br>
              <a:rPr lang="de-DE" altLang="de-DE" sz="2800"/>
            </a:br>
            <a:r>
              <a:rPr lang="de-DE" altLang="de-DE" sz="2800"/>
              <a:t>einer Datei, was bei einem Doppelklick passieren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Wenn Java installiert wird, wird Windows so</a:t>
            </a:r>
            <a:br>
              <a:rPr lang="de-DE" altLang="de-DE" sz="2800"/>
            </a:br>
            <a:r>
              <a:rPr lang="de-DE" altLang="de-DE" sz="2800"/>
              <a:t>eingerichtet, dass bei einem Doppelklick auf einem Jar</a:t>
            </a:r>
            <a:br>
              <a:rPr lang="de-DE" altLang="de-DE" sz="2800"/>
            </a:br>
            <a:r>
              <a:rPr lang="de-DE" altLang="de-DE" sz="2800"/>
              <a:t>die enthaltene Anwendung gestartet wird.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Einfachster Fall: Doppelklick funktioniert.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Alternative: Rechter Klick auf die Datei, und es befindet</a:t>
            </a:r>
            <a:br>
              <a:rPr lang="de-DE" altLang="de-DE" sz="2400"/>
            </a:br>
            <a:r>
              <a:rPr lang="de-DE" altLang="de-DE" sz="2400"/>
              <a:t>sich dort ein Eintrag, mit dem Sie das Programm</a:t>
            </a:r>
            <a:br>
              <a:rPr lang="de-DE" altLang="de-DE" sz="2400"/>
            </a:br>
            <a:r>
              <a:rPr lang="de-DE" altLang="de-DE" sz="2400"/>
              <a:t>ausführen können.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Sonst: Klicken Sie mit der rechten Maustaste auf das JAR und wählen Sie "Öffnen mit" und klicken Sie dann auf einen entsprechenden Java-Eintrag: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Java-Programm muss mit mindestens der Java-Version ausgeführt werden, mit der es compiliert wurde.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Ein- und Ausgaben über die Konsole sind in Windows</a:t>
            </a:r>
            <a:br>
              <a:rPr lang="de-DE" altLang="de-DE" sz="2800"/>
            </a:br>
            <a:r>
              <a:rPr lang="de-DE" altLang="de-DE" sz="2800"/>
              <a:t>nur möglich, wenn das Programm auch aus einer</a:t>
            </a:r>
            <a:br>
              <a:rPr lang="de-DE" altLang="de-DE" sz="2800"/>
            </a:br>
            <a:r>
              <a:rPr lang="de-DE" altLang="de-DE" sz="2800"/>
              <a:t>Konsole (Dos-Box) heraus gestartet wird. Solche</a:t>
            </a:r>
            <a:br>
              <a:rPr lang="de-DE" altLang="de-DE" sz="2800"/>
            </a:br>
            <a:r>
              <a:rPr lang="de-DE" altLang="de-DE" sz="2800"/>
              <a:t>Programme sollten ggf. in Eclipse laufen.</a:t>
            </a:r>
            <a:br>
              <a:rPr lang="de-DE" altLang="de-DE" sz="2800"/>
            </a:br>
            <a:r>
              <a:rPr lang="de-DE" altLang="de-DE" sz="2800"/>
              <a:t>(Programme, die in der Konsole laufen, werden heutzutage ohnehin nicht mehr an Endanwender ausgeliefert)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mit der rechten Maustaste auf ein Projekt</a:t>
            </a:r>
            <a:br>
              <a:rPr lang="de-DE" altLang="de-DE" sz="2800"/>
            </a:br>
            <a:r>
              <a:rPr lang="de-DE" altLang="de-DE" sz="2800"/>
              <a:t>und dann auf "Export...", wählen Sie dann "JAR file"</a:t>
            </a:r>
            <a:br>
              <a:rPr lang="de-DE" altLang="de-DE" sz="2800"/>
            </a:br>
            <a:r>
              <a:rPr lang="de-DE" altLang="de-DE" sz="2800"/>
              <a:t>aus (unter Punkt "Java") und klicken Sie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Im vorliegenden Fenster können Sie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Manifest-Datei erzeugen lassen (ggf. auch eine</a:t>
            </a:r>
            <a:br>
              <a:rPr lang="de-DE" altLang="de-DE" sz="2800"/>
            </a:br>
            <a:r>
              <a:rPr lang="de-DE" altLang="de-DE" sz="2800"/>
              <a:t>selbstgeschriebene verwenden, was nicht nötig ist),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das Jar gegen Veränderungen schützen (Versiegeln,</a:t>
            </a:r>
            <a:br>
              <a:rPr lang="de-DE" altLang="de-DE" sz="2800"/>
            </a:br>
            <a:r>
              <a:rPr lang="de-DE" altLang="de-DE" sz="2800"/>
              <a:t>ist aber nicht besonders sicher) und 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Hauptklasse auswählen, d. h. die Klasse mit der</a:t>
            </a:r>
            <a:br>
              <a:rPr lang="de-DE" altLang="de-DE" sz="2800"/>
            </a:br>
            <a:r>
              <a:rPr lang="de-DE" altLang="de-DE" sz="2800"/>
              <a:t>main-Methode, die auch ausgeführt werden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Teilen Sie bitte bis spätestens Sonntag,</a:t>
            </a:r>
            <a:br>
              <a:rPr lang="de-DE" altLang="de-DE" sz="2800" dirty="0"/>
            </a:br>
            <a:r>
              <a:rPr lang="de-DE" altLang="de-DE" sz="2800" dirty="0"/>
              <a:t>den 15.05.2016, 24 Uhr mit, wie Sie Ihre Gruppen</a:t>
            </a:r>
            <a:br>
              <a:rPr lang="de-DE" altLang="de-DE" sz="2800" dirty="0"/>
            </a:br>
            <a:r>
              <a:rPr lang="de-DE" altLang="de-DE" sz="2800" dirty="0"/>
              <a:t>für die Hausarbeit aufteilen.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Möglich sind nur Dreier- oder Vierergruppen.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Alle Gruppen haben exakt dieselbe Aufgabe zu bearbeiten.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Aufgabe ist für 4er-Gruppen dimensioniert.</a:t>
            </a:r>
            <a:br>
              <a:rPr lang="de-DE" altLang="de-DE" sz="2800" dirty="0"/>
            </a:br>
            <a:r>
              <a:rPr lang="de-DE" altLang="de-DE" sz="28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Mitteilung erfolgt an die E-Mail des Dozenten (</a:t>
            </a:r>
            <a:r>
              <a:rPr lang="de-DE" altLang="de-DE" sz="2800" dirty="0">
                <a:hlinkClick r:id="rId3"/>
              </a:rPr>
              <a:t>bjoern.kimminich@nordakademie.de</a:t>
            </a:r>
            <a:r>
              <a:rPr lang="de-DE" altLang="de-DE" sz="2800" dirty="0"/>
              <a:t>) und enthält die Namen aller Studenten der Gruppe.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5)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das "Black Jack"-Programm wie folgt: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</a:t>
            </a:r>
            <a:br>
              <a:rPr lang="de-DE" altLang="de-DE" sz="2400" dirty="0"/>
            </a:br>
            <a:r>
              <a:rPr lang="de-DE" altLang="de-DE" sz="2400" dirty="0"/>
              <a:t>Kartenhand aus nur 3 Karten besteht und alle Karten Siebenen</a:t>
            </a:r>
            <a:br>
              <a:rPr lang="de-DE" altLang="de-DE" sz="2400" dirty="0"/>
            </a:br>
            <a:r>
              <a:rPr lang="de-DE" altLang="de-DE" sz="2400" dirty="0"/>
              <a:t>sind.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Prüfen Sie in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/>
              <a:t> an geeigneter Stelle ab, ob der</a:t>
            </a:r>
            <a:br>
              <a:rPr lang="de-DE" altLang="de-DE" sz="2400" dirty="0"/>
            </a:br>
            <a:r>
              <a:rPr lang="de-DE" altLang="de-DE" sz="2400" dirty="0"/>
              <a:t>Spieler einen Siebener-Drilling hat und beenden Sie das Spiel</a:t>
            </a:r>
            <a:br>
              <a:rPr lang="de-DE" altLang="de-DE" sz="2400" dirty="0"/>
            </a:br>
            <a:r>
              <a:rPr lang="de-DE" altLang="de-DE" sz="2400" dirty="0" err="1"/>
              <a:t>gegebenfalls</a:t>
            </a:r>
            <a:r>
              <a:rPr lang="de-DE" altLang="de-DE" sz="2400" dirty="0"/>
              <a:t> mit einer Gewonnen-Nachricht. Erweitern Sie dafür</a:t>
            </a:r>
            <a:br>
              <a:rPr lang="de-DE" altLang="de-DE" sz="2400" dirty="0"/>
            </a:br>
            <a:r>
              <a:rPr lang="de-DE" altLang="de-DE" sz="2400" dirty="0"/>
              <a:t>auch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 um eine entsprechende</a:t>
            </a:r>
            <a:br>
              <a:rPr lang="de-DE" altLang="de-DE" sz="2400" dirty="0"/>
            </a:br>
            <a:r>
              <a:rPr lang="de-DE" altLang="de-DE" sz="2400" dirty="0"/>
              <a:t>Methode.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Kommentieren Sie die neuen Methoden und generieren Sie</a:t>
            </a:r>
            <a:br>
              <a:rPr lang="de-DE" altLang="de-DE" sz="2400" dirty="0"/>
            </a:br>
            <a:r>
              <a:rPr lang="de-DE" altLang="de-DE" sz="2400" dirty="0"/>
              <a:t>ein </a:t>
            </a:r>
            <a:r>
              <a:rPr lang="de-DE" altLang="de-DE" sz="2400" dirty="0" err="1"/>
              <a:t>Jar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6)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 Kartenhand aus nur 2 Karten besteht und 21 Punkte ergibt.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Methode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/>
              <a:t> der Kartenhand</a:t>
            </a:r>
            <a:br>
              <a:rPr lang="de-DE" altLang="de-DE" sz="2400" dirty="0"/>
            </a:br>
            <a:r>
              <a:rPr lang="de-DE" altLang="de-DE" sz="2400" dirty="0"/>
              <a:t>insoweit, dass bei einem Black Jack am Ende nicht die Punkte</a:t>
            </a:r>
            <a:br>
              <a:rPr lang="de-DE" altLang="de-DE" sz="2400" dirty="0"/>
            </a:br>
            <a:r>
              <a:rPr lang="de-DE" altLang="de-DE" sz="2400" dirty="0"/>
              <a:t>angezeigt werden, sondern der Text "Black Jack".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Berücksichtigen Sie zum Ende eines Spieles, dass ein Black</a:t>
            </a:r>
            <a:br>
              <a:rPr lang="de-DE" altLang="de-DE" sz="2400" dirty="0"/>
            </a:br>
            <a:r>
              <a:rPr lang="de-DE" altLang="de-DE" sz="2400" dirty="0"/>
              <a:t>Jack gegenüber einem Nicht-Black-Jack gewinnt. Verwenden</a:t>
            </a:r>
            <a:br>
              <a:rPr lang="de-DE" altLang="de-DE" sz="2400" dirty="0"/>
            </a:br>
            <a:r>
              <a:rPr lang="de-DE" altLang="de-DE" sz="2400" dirty="0"/>
              <a:t>Sie die unveränderten Methoden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/>
              <a:t> und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/>
              <a:t>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7)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Vor dem Spiel am Black-Jack-Tisch soll ein Geldeinsatz getätigt</a:t>
            </a:r>
            <a:br>
              <a:rPr lang="de-DE" altLang="de-DE" sz="2400" dirty="0"/>
            </a:br>
            <a:r>
              <a:rPr lang="de-DE" altLang="de-DE" sz="2400" dirty="0"/>
              <a:t>werden können. Gültige Einsätze sind 10, 20, 50, 100, 250, 500</a:t>
            </a:r>
            <a:br>
              <a:rPr lang="de-DE" altLang="de-DE" sz="2400" dirty="0"/>
            </a:br>
            <a:r>
              <a:rPr lang="de-DE" altLang="de-DE" sz="2400" dirty="0"/>
              <a:t>und 1000 Euro.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am Ende ausgeben, </a:t>
            </a:r>
            <a:r>
              <a:rPr lang="de-DE" altLang="de-DE" sz="2400" dirty="0" err="1"/>
              <a:t>wieviel</a:t>
            </a:r>
            <a:r>
              <a:rPr lang="de-DE" altLang="de-DE" sz="2400" dirty="0"/>
              <a:t> der Spieler 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Verliert er, erhält er nichts.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Bei Unentschieden erhält er den Einsatz zurück.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Gewinnt der Spieler, erhält er seinen Einsatz zurück plus einen</a:t>
            </a:r>
            <a:br>
              <a:rPr lang="de-DE" altLang="de-DE" sz="2000" dirty="0"/>
            </a:br>
            <a:r>
              <a:rPr lang="de-DE" altLang="de-DE" sz="2000" dirty="0"/>
              <a:t>Gewinn in Höhe: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Einsatzes bei einem "normalen" 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Siebener-Drilling 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Black Jack.</a:t>
            </a:r>
            <a:br>
              <a:rPr lang="de-DE" altLang="de-DE" sz="1600" dirty="0"/>
            </a:br>
            <a:endParaRPr lang="de-DE" altLang="de-DE" sz="1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Einsatz soll bei jedem Spielschritt ausgegeben werden. 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8)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Geber erhält die erste Karte zusammen mit den ersten</a:t>
            </a:r>
            <a:br>
              <a:rPr lang="de-DE" altLang="de-DE" sz="2400" dirty="0"/>
            </a:br>
            <a:r>
              <a:rPr lang="de-DE" altLang="de-DE" sz="2400" dirty="0"/>
              <a:t>beiden Karten des Spielers. Bei jedem Spielzug sollen nun</a:t>
            </a:r>
            <a:br>
              <a:rPr lang="de-DE" altLang="de-DE" sz="2400" dirty="0"/>
            </a:br>
            <a:r>
              <a:rPr lang="de-DE" altLang="de-DE" sz="2400" dirty="0"/>
              <a:t>immer beide Kartenhände ausgegeben werden.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"double-Regel", d.h. bei seinem ersten</a:t>
            </a:r>
            <a:br>
              <a:rPr lang="de-DE" altLang="de-DE" sz="2400" dirty="0"/>
            </a:br>
            <a:r>
              <a:rPr lang="de-DE" altLang="de-DE" sz="2400" dirty="0"/>
              <a:t>Spielzug (solange der Spieler noch 2 Karten hat), hat der Spieler</a:t>
            </a:r>
            <a:br>
              <a:rPr lang="de-DE" altLang="de-DE" sz="2400" dirty="0"/>
            </a:br>
            <a:r>
              <a:rPr lang="de-DE" altLang="de-DE" sz="2400" dirty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9)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-Regel": Wurden die Karten</a:t>
            </a:r>
            <a:br>
              <a:rPr lang="de-DE" altLang="de-DE" sz="2400" dirty="0"/>
            </a:br>
            <a:r>
              <a:rPr lang="de-DE" altLang="de-DE" sz="2400" dirty="0"/>
              <a:t>ausgeteilt und hat der Geber ein Ass, so hat der Spieler bei</a:t>
            </a:r>
            <a:br>
              <a:rPr lang="de-DE" altLang="de-DE" sz="2400" dirty="0"/>
            </a:br>
            <a:r>
              <a:rPr lang="de-DE" altLang="de-DE" sz="2400" dirty="0"/>
              <a:t>seinem ersten Spielzug die Möglichkeit, eine "Versicherung"</a:t>
            </a:r>
            <a:br>
              <a:rPr lang="de-DE" altLang="de-DE" sz="2400" dirty="0"/>
            </a:br>
            <a:r>
              <a:rPr lang="de-DE" altLang="de-DE" sz="2400" dirty="0"/>
              <a:t>abzuschließen.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Dies bedeutet, dass er einen zusätzlichen Betrag darauf wetten</a:t>
            </a:r>
            <a:br>
              <a:rPr lang="de-DE" altLang="de-DE" sz="2400" dirty="0"/>
            </a:br>
            <a:r>
              <a:rPr lang="de-DE" altLang="de-DE" sz="2400" dirty="0"/>
              <a:t>kann, dass der Geber einen Black Jack erhalten wird. Dieser</a:t>
            </a:r>
            <a:br>
              <a:rPr lang="de-DE" altLang="de-DE" sz="2400" dirty="0"/>
            </a:br>
            <a:r>
              <a:rPr lang="de-DE" altLang="de-DE" sz="2400" dirty="0" err="1"/>
              <a:t>insurance</a:t>
            </a:r>
            <a:r>
              <a:rPr lang="de-DE" altLang="de-DE" sz="2400" dirty="0"/>
              <a:t>-Einsatz wird unabhängig vom restlichen Betrag</a:t>
            </a:r>
            <a:br>
              <a:rPr lang="de-DE" altLang="de-DE" sz="2400" dirty="0"/>
            </a:br>
            <a:r>
              <a:rPr lang="de-DE" altLang="de-DE" sz="2400" dirty="0"/>
              <a:t>verwaltet.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Hat der Geber zum Ende des Spieles einen Black Jack auf der</a:t>
            </a:r>
            <a:br>
              <a:rPr lang="de-DE" altLang="de-DE" sz="2400" dirty="0"/>
            </a:br>
            <a:r>
              <a:rPr lang="de-DE" altLang="de-DE" sz="2400" dirty="0"/>
              <a:t>Hand, erhält der Spieler seinen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 zurück plus</a:t>
            </a:r>
            <a:br>
              <a:rPr lang="de-DE" altLang="de-DE" sz="2400" dirty="0"/>
            </a:br>
            <a:r>
              <a:rPr lang="de-DE" altLang="de-DE" sz="2400" dirty="0"/>
              <a:t>einen Gewinn in Höhe des doppelten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10)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nun nicht nach einer Runde zu Ende sein.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Zu Beginn des Spiels erhält der Spieler ein Budget von 5000</a:t>
            </a:r>
            <a:br>
              <a:rPr lang="de-DE" altLang="de-DE" sz="2400" dirty="0"/>
            </a:br>
            <a:r>
              <a:rPr lang="de-DE" altLang="de-DE" sz="2400" dirty="0"/>
              <a:t>Euro, aus welchem die Einsätze bestritten werden müssen und</a:t>
            </a:r>
            <a:br>
              <a:rPr lang="de-DE" altLang="de-DE" sz="2400" dirty="0"/>
            </a:br>
            <a:r>
              <a:rPr lang="de-DE" altLang="de-DE" sz="2400" dirty="0"/>
              <a:t>in welches die Gewinne einfließen.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Sinkt das Budget unter den Minimum-Einsatz, ist das Spiel</a:t>
            </a:r>
            <a:br>
              <a:rPr lang="de-DE" altLang="de-DE" sz="2400" dirty="0"/>
            </a:br>
            <a:r>
              <a:rPr lang="de-DE" altLang="de-DE" sz="2400" dirty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Solange das nicht der Fall ist, fragt das Programm nach jedem</a:t>
            </a:r>
            <a:br>
              <a:rPr lang="de-DE" altLang="de-DE" sz="2400" dirty="0"/>
            </a:br>
            <a:r>
              <a:rPr lang="de-DE" altLang="de-DE" sz="2400" dirty="0"/>
              <a:t>Spiel, ob eine neue Runde gespielt werden soll. Dazu werden</a:t>
            </a:r>
            <a:br>
              <a:rPr lang="de-DE" altLang="de-DE" sz="2400" dirty="0"/>
            </a:br>
            <a:r>
              <a:rPr lang="de-DE" altLang="de-DE" sz="2400" dirty="0"/>
              <a:t>die Karten neu gemischt und eine neue Runde beginnt.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Budget soll bei jedem Spielschritt ebenfalls ausgegeben werden.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Im Foliensatz "Uebungsblock_05-08" wurde die</a:t>
            </a:r>
            <a:br>
              <a:rPr lang="de-DE" altLang="de-DE" sz="2800" dirty="0"/>
            </a:br>
            <a:r>
              <a:rPr lang="de-DE" altLang="de-DE" sz="2800" dirty="0"/>
              <a:t>Erstellung eines einfachen Black-Jack-Spiels</a:t>
            </a:r>
            <a:br>
              <a:rPr lang="de-DE" altLang="de-DE" sz="2800" dirty="0"/>
            </a:br>
            <a:r>
              <a:rPr lang="de-DE" altLang="de-DE" sz="2800" dirty="0"/>
              <a:t>begonnen.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 finden Sie eine Beispiellösung für Teil 1+2 der Übung: </a:t>
            </a:r>
            <a:r>
              <a:rPr lang="de-DE" altLang="de-DE" sz="2400" dirty="0">
                <a:hlinkClick r:id="rId3"/>
              </a:rPr>
              <a:t>https://github.com/nordakademie-einfuehrung-java/beispielloesungen/tree/master/Uebungsblock_5_bis_8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Wichtig: Viele Problemstellungen können sehr</a:t>
            </a:r>
            <a:br>
              <a:rPr lang="de-DE" altLang="de-DE" sz="2800" dirty="0"/>
            </a:br>
            <a:r>
              <a:rPr lang="de-DE" altLang="de-DE" sz="2800" dirty="0"/>
              <a:t>unterschiedlich mit individuellen Vor- und Nachteilen</a:t>
            </a:r>
            <a:br>
              <a:rPr lang="de-DE" altLang="de-DE" sz="2800" dirty="0"/>
            </a:br>
            <a:r>
              <a:rPr lang="de-DE" altLang="de-DE" sz="2800" dirty="0"/>
              <a:t>gelöst werden.</a:t>
            </a:r>
            <a:br>
              <a:rPr lang="de-DE" altLang="de-DE" sz="2800" dirty="0"/>
            </a:br>
            <a:r>
              <a:rPr lang="de-DE" altLang="de-DE" sz="2800" dirty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Welt wird vom Menschen in Objekten</a:t>
            </a:r>
            <a:br>
              <a:rPr lang="de-DE" altLang="de-DE" sz="2800"/>
            </a:br>
            <a:r>
              <a:rPr lang="de-DE" altLang="de-DE" sz="2800"/>
              <a:t>wahrgenommen. Diese Objekte werden üblicherweise</a:t>
            </a:r>
            <a:br>
              <a:rPr lang="de-DE" altLang="de-DE" sz="2800"/>
            </a:br>
            <a:r>
              <a:rPr lang="de-DE" altLang="de-DE" sz="2800"/>
              <a:t>in der Analysephase eines Programms identifiziert."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"Objektorientierte Programmiersprachen verwenden in</a:t>
            </a:r>
            <a:br>
              <a:rPr lang="de-DE" altLang="de-DE" sz="2800"/>
            </a:br>
            <a:r>
              <a:rPr lang="de-DE" altLang="de-DE" sz="2800"/>
              <a:t>der Umsetzung das gleiche Paradigma wie bei der</a:t>
            </a:r>
            <a:br>
              <a:rPr lang="de-DE" altLang="de-DE" sz="2800"/>
            </a:br>
            <a:r>
              <a:rPr lang="de-DE" altLang="de-DE" sz="2800"/>
              <a:t>Analyse."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Objektorientierte Programmiersprachen verwenden</a:t>
            </a:r>
            <a:br>
              <a:rPr lang="de-DE" altLang="de-DE" sz="2800"/>
            </a:br>
            <a:r>
              <a:rPr lang="de-DE" altLang="de-DE" sz="2800"/>
              <a:t>bei der Umsetzung der Programme dieselben</a:t>
            </a:r>
            <a:br>
              <a:rPr lang="de-DE" altLang="de-DE" sz="2800"/>
            </a:br>
            <a:r>
              <a:rPr lang="de-DE" altLang="de-DE" sz="2800"/>
              <a:t>Denkstrukturen, indem sie eine Abbildung der Objekte</a:t>
            </a:r>
            <a:br>
              <a:rPr lang="de-DE" altLang="de-DE" sz="2800"/>
            </a:br>
            <a:r>
              <a:rPr lang="de-DE" altLang="de-DE" sz="280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"Klassen sind das wichtigste Merkmal objektorientierter</a:t>
            </a:r>
            <a:br>
              <a:rPr lang="de-DE" altLang="de-DE" sz="2800"/>
            </a:br>
            <a:r>
              <a:rPr lang="de-DE" altLang="de-DE" sz="2800"/>
              <a:t>Programmiersprachen."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definiert einen neuen Typ und beschreibt</a:t>
            </a:r>
            <a:br>
              <a:rPr lang="de-DE" altLang="de-DE" sz="2800"/>
            </a:br>
            <a:r>
              <a:rPr lang="de-DE" altLang="de-DE" sz="2800"/>
              <a:t>die Eigenschaften der Objekte und gibt somit den</a:t>
            </a:r>
            <a:br>
              <a:rPr lang="de-DE" altLang="de-DE" sz="2800"/>
            </a:br>
            <a:r>
              <a:rPr lang="de-DE" altLang="de-DE" sz="2800"/>
              <a:t>Bauplan für neue Objekte an."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"Jedes Objekt ist ein Exemplar (engl. instance, daher</a:t>
            </a:r>
            <a:br>
              <a:rPr lang="de-DE" altLang="de-DE" sz="2800"/>
            </a:br>
            <a:r>
              <a:rPr lang="de-DE" altLang="de-DE" sz="280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deklariert im Wesentlichen zwei Dinge: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Attribute (was das Objekt hat) sowie</a:t>
            </a:r>
            <a:br>
              <a:rPr lang="de-DE" altLang="de-DE" sz="2800"/>
            </a:br>
            <a:r>
              <a:rPr lang="de-DE" altLang="de-DE" sz="2800"/>
              <a:t>Operationen (was das Objekt kann)."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"Attribute werden in Java durch Variablen</a:t>
            </a:r>
            <a:br>
              <a:rPr lang="de-DE" altLang="de-DE" sz="2800"/>
            </a:br>
            <a:r>
              <a:rPr lang="de-DE" altLang="de-DE" sz="2800"/>
              <a:t>implementiert."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 "Black Jack" ist ein Kartenspiel. Die erste Übung besteht darin, 3 Klassen für die wichtigsten "Objekte" des Spiels zu erstellen:</a:t>
            </a:r>
            <a:br>
              <a:rPr lang="de-DE" altLang="de-DE" sz="2800"/>
            </a:b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Spielkarten,</a:t>
            </a:r>
            <a:br>
              <a:rPr lang="de-DE" altLang="de-DE" sz="2800"/>
            </a:br>
            <a:endParaRPr lang="de-DE" altLang="de-DE" sz="280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den Kartenstapel sowie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Kartenhände</a:t>
            </a:r>
            <a:r>
              <a:rPr lang="de-DE" altLang="de-DE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822</Words>
  <Application>Microsoft Office PowerPoint</Application>
  <PresentationFormat>Benutzerdefiniert</PresentationFormat>
  <Paragraphs>282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299</cp:revision>
  <cp:lastPrinted>2011-10-12T18:45:03Z</cp:lastPrinted>
  <dcterms:created xsi:type="dcterms:W3CDTF">2011-10-12T18:23:47Z</dcterms:created>
  <dcterms:modified xsi:type="dcterms:W3CDTF">2016-04-26T08:59:19Z</dcterms:modified>
</cp:coreProperties>
</file>