
<file path=[Content_Types].xml><?xml version="1.0" encoding="utf-8"?>
<Types xmlns="http://schemas.openxmlformats.org/package/2006/content-types">
  <Default Extension="png" ContentType="image/png"/>
  <Default Extension="mp3" ContentType="audio/m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1131" r:id="rId2"/>
    <p:sldId id="1132" r:id="rId3"/>
    <p:sldId id="1136" r:id="rId4"/>
    <p:sldId id="1133" r:id="rId5"/>
    <p:sldId id="1135" r:id="rId6"/>
    <p:sldId id="1140" r:id="rId7"/>
    <p:sldId id="1163" r:id="rId8"/>
    <p:sldId id="1164" r:id="rId9"/>
    <p:sldId id="1165" r:id="rId10"/>
    <p:sldId id="1146" r:id="rId11"/>
    <p:sldId id="1166" r:id="rId12"/>
    <p:sldId id="1167" r:id="rId13"/>
    <p:sldId id="1168" r:id="rId14"/>
    <p:sldId id="1152" r:id="rId15"/>
    <p:sldId id="1169" r:id="rId16"/>
    <p:sldId id="1170" r:id="rId17"/>
    <p:sldId id="1137" r:id="rId18"/>
    <p:sldId id="1187" r:id="rId19"/>
    <p:sldId id="1148" r:id="rId20"/>
    <p:sldId id="1156" r:id="rId21"/>
    <p:sldId id="1171" r:id="rId22"/>
    <p:sldId id="1172" r:id="rId23"/>
    <p:sldId id="1173" r:id="rId24"/>
    <p:sldId id="1174" r:id="rId25"/>
    <p:sldId id="1175" r:id="rId26"/>
    <p:sldId id="1176" r:id="rId27"/>
    <p:sldId id="1177" r:id="rId28"/>
    <p:sldId id="1178" r:id="rId29"/>
    <p:sldId id="1151" r:id="rId30"/>
    <p:sldId id="1180" r:id="rId31"/>
    <p:sldId id="1179" r:id="rId32"/>
    <p:sldId id="1182" r:id="rId33"/>
    <p:sldId id="1184" r:id="rId34"/>
    <p:sldId id="1183" r:id="rId35"/>
    <p:sldId id="1185" r:id="rId36"/>
    <p:sldId id="1186" r:id="rId37"/>
    <p:sldId id="1188" r:id="rId38"/>
    <p:sldId id="1159" r:id="rId39"/>
    <p:sldId id="1160" r:id="rId40"/>
  </p:sldIdLst>
  <p:sldSz cx="9144000" cy="5143500" type="screen16x9"/>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orient="horz" pos="1575" userDrawn="1">
          <p15:clr>
            <a:srgbClr val="A4A3A4"/>
          </p15:clr>
        </p15:guide>
        <p15:guide id="9" pos="385" userDrawn="1">
          <p15:clr>
            <a:srgbClr val="A4A3A4"/>
          </p15:clr>
        </p15:guide>
        <p15:guide id="11"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A7A2"/>
    <a:srgbClr val="F0F0F0"/>
    <a:srgbClr val="E9ACA7"/>
    <a:srgbClr val="873DAB"/>
    <a:srgbClr val="1983B7"/>
    <a:srgbClr val="DA57A3"/>
    <a:srgbClr val="2280C3"/>
    <a:srgbClr val="394754"/>
    <a:srgbClr val="ED7D31"/>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22" autoAdjust="0"/>
    <p:restoredTop sz="90542" autoAdjust="0"/>
  </p:normalViewPr>
  <p:slideViewPr>
    <p:cSldViewPr>
      <p:cViewPr varScale="1">
        <p:scale>
          <a:sx n="96" d="100"/>
          <a:sy n="96" d="100"/>
        </p:scale>
        <p:origin x="696" y="78"/>
      </p:cViewPr>
      <p:guideLst>
        <p:guide orient="horz" pos="1575"/>
        <p:guide pos="385"/>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t>2019/10/13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t>‹#›</a:t>
            </a:fld>
            <a:endParaRPr lang="zh-CN" altLang="en-US"/>
          </a:p>
        </p:txBody>
      </p:sp>
    </p:spTree>
    <p:extLst>
      <p:ext uri="{BB962C8B-B14F-4D97-AF65-F5344CB8AC3E}">
        <p14:creationId xmlns:p14="http://schemas.microsoft.com/office/powerpoint/2010/main" val="69824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CF2CA7-B985-4B32-B121-590A7578E1D2}" type="slidenum">
              <a:rPr lang="zh-CN" altLang="en-US" smtClean="0"/>
              <a:t>1</a:t>
            </a:fld>
            <a:endParaRPr lang="zh-CN" altLang="en-US"/>
          </a:p>
        </p:txBody>
      </p:sp>
    </p:spTree>
    <p:extLst>
      <p:ext uri="{BB962C8B-B14F-4D97-AF65-F5344CB8AC3E}">
        <p14:creationId xmlns:p14="http://schemas.microsoft.com/office/powerpoint/2010/main" val="583674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805744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6435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2282479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30963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416441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2236752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3377878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110617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B5D3D7-CC87-4950-8197-26F7E3C63EEF}" type="slidenum">
              <a:rPr lang="zh-CN" altLang="en-US" smtClean="0"/>
              <a:t>38</a:t>
            </a:fld>
            <a:endParaRPr lang="zh-CN" altLang="en-US"/>
          </a:p>
        </p:txBody>
      </p:sp>
    </p:spTree>
    <p:extLst>
      <p:ext uri="{BB962C8B-B14F-4D97-AF65-F5344CB8AC3E}">
        <p14:creationId xmlns:p14="http://schemas.microsoft.com/office/powerpoint/2010/main" val="1304860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CF2CA7-B985-4B32-B121-590A7578E1D2}" type="slidenum">
              <a:rPr lang="zh-CN" altLang="en-US" smtClean="0"/>
              <a:t>39</a:t>
            </a:fld>
            <a:endParaRPr lang="zh-CN" altLang="en-US"/>
          </a:p>
        </p:txBody>
      </p:sp>
    </p:spTree>
    <p:extLst>
      <p:ext uri="{BB962C8B-B14F-4D97-AF65-F5344CB8AC3E}">
        <p14:creationId xmlns:p14="http://schemas.microsoft.com/office/powerpoint/2010/main" val="1194102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386644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191718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57068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695216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04575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69203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97120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01710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rgbClr val="F0F0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1538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8517019"/>
      </p:ext>
    </p:extLst>
  </p:cSld>
  <p:clrMapOvr>
    <a:masterClrMapping/>
  </p:clrMapOvr>
  <p:transition spd="slow" advClick="0" advTm="0">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7761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1557"/>
          </a:xfrm>
          <a:prstGeom prst="rect">
            <a:avLst/>
          </a:prstGeom>
        </p:spPr>
        <p:txBody>
          <a:bodyPr anchor="t"/>
          <a:lstStyle>
            <a:lvl1pPr algn="l">
              <a:defRPr sz="3998"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1"/>
          </a:xfrm>
          <a:prstGeom prst="rect">
            <a:avLst/>
          </a:prstGeom>
        </p:spPr>
        <p:txBody>
          <a:bodyPr anchor="b"/>
          <a:lstStyle>
            <a:lvl1pPr marL="0" indent="0">
              <a:buNone/>
              <a:defRPr sz="1997">
                <a:solidFill>
                  <a:schemeClr val="tx1">
                    <a:tint val="75000"/>
                  </a:schemeClr>
                </a:solidFill>
              </a:defRPr>
            </a:lvl1pPr>
            <a:lvl2pPr marL="456842" indent="0">
              <a:buNone/>
              <a:defRPr sz="1798">
                <a:solidFill>
                  <a:schemeClr val="tx1">
                    <a:tint val="75000"/>
                  </a:schemeClr>
                </a:solidFill>
              </a:defRPr>
            </a:lvl2pPr>
            <a:lvl3pPr marL="913685" indent="0">
              <a:buNone/>
              <a:defRPr sz="1600">
                <a:solidFill>
                  <a:schemeClr val="tx1">
                    <a:tint val="75000"/>
                  </a:schemeClr>
                </a:solidFill>
              </a:defRPr>
            </a:lvl3pPr>
            <a:lvl4pPr marL="1370526" indent="0">
              <a:buNone/>
              <a:defRPr sz="1399">
                <a:solidFill>
                  <a:schemeClr val="tx1">
                    <a:tint val="75000"/>
                  </a:schemeClr>
                </a:solidFill>
              </a:defRPr>
            </a:lvl4pPr>
            <a:lvl5pPr marL="1827368" indent="0">
              <a:buNone/>
              <a:defRPr sz="1399">
                <a:solidFill>
                  <a:schemeClr val="tx1">
                    <a:tint val="75000"/>
                  </a:schemeClr>
                </a:solidFill>
              </a:defRPr>
            </a:lvl5pPr>
            <a:lvl6pPr marL="2284210" indent="0">
              <a:buNone/>
              <a:defRPr sz="1399">
                <a:solidFill>
                  <a:schemeClr val="tx1">
                    <a:tint val="75000"/>
                  </a:schemeClr>
                </a:solidFill>
              </a:defRPr>
            </a:lvl6pPr>
            <a:lvl7pPr marL="2741052" indent="0">
              <a:buNone/>
              <a:defRPr sz="1399">
                <a:solidFill>
                  <a:schemeClr val="tx1">
                    <a:tint val="75000"/>
                  </a:schemeClr>
                </a:solidFill>
              </a:defRPr>
            </a:lvl7pPr>
            <a:lvl8pPr marL="3197894" indent="0">
              <a:buNone/>
              <a:defRPr sz="1399">
                <a:solidFill>
                  <a:schemeClr val="tx1">
                    <a:tint val="75000"/>
                  </a:schemeClr>
                </a:solidFill>
              </a:defRPr>
            </a:lvl8pPr>
            <a:lvl9pPr marL="3654736" indent="0">
              <a:buNone/>
              <a:defRPr sz="1399">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3"/>
          </a:xfrm>
          <a:prstGeom prst="rect">
            <a:avLst/>
          </a:prstGeom>
        </p:spPr>
        <p:txBody>
          <a:bodyPr/>
          <a:lstStyle/>
          <a:p>
            <a:fld id="{B95FC270-55C9-4A20-A67A-3DE973D1FE95}" type="datetimeFigureOut">
              <a:rPr lang="zh-CN" altLang="en-US" smtClean="0">
                <a:solidFill>
                  <a:srgbClr val="000000">
                    <a:tint val="75000"/>
                  </a:srgbClr>
                </a:solidFill>
              </a:rPr>
              <a:pPr/>
              <a:t>2019/10/13</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1" y="4767264"/>
            <a:ext cx="2895600" cy="273843"/>
          </a:xfrm>
          <a:prstGeom prst="rect">
            <a:avLst/>
          </a:prstGeom>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4767264"/>
            <a:ext cx="2133600" cy="273843"/>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4876074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 y="1"/>
            <a:ext cx="9143499" cy="5143499"/>
          </a:xfrm>
          <a:prstGeom prst="rect">
            <a:avLst/>
          </a:prstGeom>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80541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 y="1"/>
            <a:ext cx="9143499" cy="5143499"/>
          </a:xfrm>
          <a:prstGeom prst="rect">
            <a:avLst/>
          </a:prstGeom>
        </p:spPr>
      </p:pic>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75061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 y="1"/>
            <a:ext cx="9143499" cy="5143499"/>
          </a:xfrm>
          <a:prstGeom prst="rect">
            <a:avLst/>
          </a:prstGeom>
        </p:spPr>
      </p:pic>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图片 4"/>
          <p:cNvPicPr>
            <a:picLocks noChangeAspect="1"/>
          </p:cNvPicPr>
          <p:nvPr userDrawn="1"/>
        </p:nvPicPr>
        <p:blipFill rotWithShape="1">
          <a:blip r:embed="rId4" cstate="print">
            <a:extLst>
              <a:ext uri="{28A0092B-C50C-407E-A947-70E740481C1C}">
                <a14:useLocalDpi xmlns:a14="http://schemas.microsoft.com/office/drawing/2010/main" val="0"/>
              </a:ext>
            </a:extLst>
          </a:blip>
          <a:srcRect l="47635" r="23201" b="71000"/>
          <a:stretch/>
        </p:blipFill>
        <p:spPr>
          <a:xfrm rot="2402951">
            <a:off x="7217128" y="55971"/>
            <a:ext cx="1985958" cy="1111856"/>
          </a:xfrm>
          <a:prstGeom prst="rect">
            <a:avLst/>
          </a:prstGeom>
        </p:spPr>
      </p:pic>
    </p:spTree>
    <p:extLst>
      <p:ext uri="{BB962C8B-B14F-4D97-AF65-F5344CB8AC3E}">
        <p14:creationId xmlns:p14="http://schemas.microsoft.com/office/powerpoint/2010/main" val="2989394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598620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200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84584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t="10297" b="5704"/>
          <a:stretch/>
        </p:blipFill>
        <p:spPr>
          <a:xfrm>
            <a:off x="0" y="1"/>
            <a:ext cx="9144000" cy="5143499"/>
          </a:xfrm>
          <a:prstGeom prst="rect">
            <a:avLst/>
          </a:prstGeom>
        </p:spPr>
      </p:pic>
    </p:spTree>
    <p:extLst>
      <p:ext uri="{BB962C8B-B14F-4D97-AF65-F5344CB8AC3E}">
        <p14:creationId xmlns:p14="http://schemas.microsoft.com/office/powerpoint/2010/main" val="2160671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B50BB03C-1EC4-4CDD-BFFB-F6D9B4FD797C}" type="datetimeFigureOut">
              <a:rPr lang="en-US" smtClean="0"/>
              <a:pPr/>
              <a:t>10/13/2019</a:t>
            </a:fld>
            <a:endParaRPr lang="en-US" dirty="0"/>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F85E420-93C3-411D-B6B6-9DA498E22937}" type="slidenum">
              <a:rPr lang="en-US" smtClean="0"/>
              <a:pPr/>
              <a:t>‹#›</a:t>
            </a:fld>
            <a:endParaRPr lang="en-US" dirty="0"/>
          </a:p>
        </p:txBody>
      </p:sp>
    </p:spTree>
    <p:extLst>
      <p:ext uri="{BB962C8B-B14F-4D97-AF65-F5344CB8AC3E}">
        <p14:creationId xmlns:p14="http://schemas.microsoft.com/office/powerpoint/2010/main" val="284298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252746"/>
      </p:ext>
    </p:extLst>
  </p:cSld>
  <p:clrMap bg1="lt1" tx1="dk1" bg2="lt2" tx2="dk2" accent1="accent1" accent2="accent2" accent3="accent3" accent4="accent4" accent5="accent5" accent6="accent6" hlink="hlink" folHlink="folHlink"/>
  <p:sldLayoutIdLst>
    <p:sldLayoutId id="2147483686" r:id="rId1"/>
    <p:sldLayoutId id="2147483649" r:id="rId2"/>
    <p:sldLayoutId id="2147483706" r:id="rId3"/>
    <p:sldLayoutId id="2147483707" r:id="rId4"/>
    <p:sldLayoutId id="2147483694" r:id="rId5"/>
    <p:sldLayoutId id="2147483700" r:id="rId6"/>
    <p:sldLayoutId id="2147483650" r:id="rId7"/>
    <p:sldLayoutId id="2147483682" r:id="rId8"/>
    <p:sldLayoutId id="2147483705" r:id="rId9"/>
    <p:sldLayoutId id="2147483708" r:id="rId10"/>
    <p:sldLayoutId id="2147483709" r:id="rId11"/>
    <p:sldLayoutId id="2147483710" r:id="rId12"/>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627784" y="2067694"/>
            <a:ext cx="4320480" cy="1077218"/>
          </a:xfrm>
          <a:prstGeom prst="rect">
            <a:avLst/>
          </a:prstGeom>
          <a:noFill/>
        </p:spPr>
        <p:txBody>
          <a:bodyPr wrap="square" rtlCol="0">
            <a:spAutoFit/>
          </a:bodyPr>
          <a:lstStyle/>
          <a:p>
            <a:pPr algn="ctr"/>
            <a:r>
              <a:rPr lang="zh-CN" altLang="en-US" sz="3200" dirty="0">
                <a:solidFill>
                  <a:schemeClr val="accent1"/>
                </a:solidFill>
                <a:latin typeface="叶根友特楷简体" panose="02010601030101010101" pitchFamily="2" charset="-122"/>
                <a:ea typeface="叶根友特楷简体" panose="02010601030101010101" pitchFamily="2" charset="-122"/>
              </a:rPr>
              <a:t>基于</a:t>
            </a:r>
            <a:r>
              <a:rPr lang="zh-CN" altLang="en-US" sz="3200" dirty="0">
                <a:solidFill>
                  <a:srgbClr val="E8A7A2"/>
                </a:solidFill>
                <a:latin typeface="叶根友特楷简体" panose="02010601030101010101" pitchFamily="2" charset="-122"/>
                <a:ea typeface="叶根友特楷简体" panose="02010601030101010101" pitchFamily="2" charset="-122"/>
              </a:rPr>
              <a:t>深度卷积神经网络</a:t>
            </a:r>
            <a:r>
              <a:rPr lang="zh-CN" altLang="en-US" sz="3200" dirty="0">
                <a:solidFill>
                  <a:schemeClr val="accent1"/>
                </a:solidFill>
                <a:latin typeface="叶根友特楷简体" panose="02010601030101010101" pitchFamily="2" charset="-122"/>
                <a:ea typeface="叶根友特楷简体" panose="02010601030101010101" pitchFamily="2" charset="-122"/>
              </a:rPr>
              <a:t>的</a:t>
            </a:r>
            <a:r>
              <a:rPr lang="zh-CN" altLang="en-US" sz="3200" dirty="0">
                <a:solidFill>
                  <a:srgbClr val="E8A7A2"/>
                </a:solidFill>
                <a:latin typeface="叶根友特楷简体" panose="02010601030101010101" pitchFamily="2" charset="-122"/>
                <a:ea typeface="叶根友特楷简体" panose="02010601030101010101" pitchFamily="2" charset="-122"/>
              </a:rPr>
              <a:t>实体关系</a:t>
            </a:r>
            <a:r>
              <a:rPr lang="zh-CN" altLang="en-US" sz="3200" dirty="0" smtClean="0">
                <a:solidFill>
                  <a:srgbClr val="E8A7A2"/>
                </a:solidFill>
                <a:latin typeface="叶根友特楷简体" panose="02010601030101010101" pitchFamily="2" charset="-122"/>
                <a:ea typeface="叶根友特楷简体" panose="02010601030101010101" pitchFamily="2" charset="-122"/>
              </a:rPr>
              <a:t>抽取</a:t>
            </a:r>
            <a:endParaRPr lang="zh-CN" altLang="en-US" sz="3200" dirty="0">
              <a:solidFill>
                <a:srgbClr val="E8A7A2"/>
              </a:solidFill>
              <a:latin typeface="叶根友特楷简体" panose="02010601030101010101" pitchFamily="2" charset="-122"/>
              <a:ea typeface="叶根友特楷简体" panose="02010601030101010101" pitchFamily="2" charset="-122"/>
            </a:endParaRPr>
          </a:p>
        </p:txBody>
      </p:sp>
      <p:pic>
        <p:nvPicPr>
          <p:cNvPr id="4" name="谢春花 - 雀斑少女">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73150" y="-490538"/>
            <a:ext cx="609600" cy="609601"/>
          </a:xfrm>
          <a:prstGeom prst="rect">
            <a:avLst/>
          </a:prstGeom>
        </p:spPr>
      </p:pic>
    </p:spTree>
    <p:extLst>
      <p:ext uri="{BB962C8B-B14F-4D97-AF65-F5344CB8AC3E}">
        <p14:creationId xmlns:p14="http://schemas.microsoft.com/office/powerpoint/2010/main" val="4185548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
                                        </p:tgtEl>
                                      </p:cBhvr>
                                    </p:cmd>
                                  </p:childTnLst>
                                </p:cTn>
                              </p:par>
                            </p:childTnLst>
                          </p:cTn>
                        </p:par>
                        <p:par>
                          <p:cTn id="7" fill="hold">
                            <p:stCondLst>
                              <p:cond delay="0"/>
                            </p:stCondLst>
                            <p:childTnLst>
                              <p:par>
                                <p:cTn id="8" presetID="53" presetClass="entr" presetSubtype="16" fill="hold" grpId="0" nodeType="after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fltVal val="0"/>
                                          </p:val>
                                        </p:tav>
                                        <p:tav tm="100000">
                                          <p:val>
                                            <p:strVal val="#ppt_h"/>
                                          </p:val>
                                        </p:tav>
                                      </p:tavLst>
                                    </p:anim>
                                    <p:animEffect transition="in" filter="fade">
                                      <p:cBhvr>
                                        <p:cTn id="12" dur="500"/>
                                        <p:tgtEl>
                                          <p:spTgt spid="9"/>
                                        </p:tgtEl>
                                      </p:cBhvr>
                                    </p:animEffect>
                                  </p:childTnLst>
                                </p:cTn>
                              </p:par>
                            </p:childTnLst>
                          </p:cTn>
                        </p:par>
                        <p:par>
                          <p:cTn id="13" fill="hold">
                            <p:stCondLst>
                              <p:cond delay="1300"/>
                            </p:stCondLst>
                            <p:childTnLst>
                              <p:par>
                                <p:cTn id="14" presetID="26" presetClass="emph" presetSubtype="0" fill="hold" grpId="1" nodeType="afterEffect">
                                  <p:stCondLst>
                                    <p:cond delay="0"/>
                                  </p:stCondLst>
                                  <p:iterate type="lt">
                                    <p:tmPct val="0"/>
                                  </p:iterate>
                                  <p:childTnLst>
                                    <p:animEffect transition="out" filter="fade">
                                      <p:cBhvr>
                                        <p:cTn id="15" dur="500" tmFilter="0, 0; .2, .5; .8, .5; 1, 0"/>
                                        <p:tgtEl>
                                          <p:spTgt spid="9"/>
                                        </p:tgtEl>
                                      </p:cBhvr>
                                    </p:animEffect>
                                    <p:animScale>
                                      <p:cBhvr>
                                        <p:cTn id="16"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7" repeatCount="indefinite" fill="remove" display="0">
                  <p:stCondLst>
                    <p:cond delay="indefinite"/>
                  </p:stCondLst>
                  <p:endCondLst>
                    <p:cond evt="onStopAudio" delay="0">
                      <p:tgtEl>
                        <p:sldTgt/>
                      </p:tgtEl>
                    </p:cond>
                  </p:endCondLst>
                </p:cTn>
                <p:tgtEl>
                  <p:spTgt spid="4"/>
                </p:tgtEl>
              </p:cMediaNode>
            </p:audio>
          </p:childTnLst>
        </p:cTn>
      </p:par>
    </p:tnLst>
    <p:bldLst>
      <p:bldP spid="9" grpId="0"/>
      <p:bldP spid="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483768" y="2383671"/>
            <a:ext cx="4608512" cy="861774"/>
          </a:xfrm>
          <a:prstGeom prst="rect">
            <a:avLst/>
          </a:prstGeom>
          <a:noFill/>
        </p:spPr>
        <p:txBody>
          <a:bodyPr wrap="square" lIns="0" tIns="0" rIns="0" bIns="0" rtlCol="0">
            <a:spAutoFit/>
          </a:bodyPr>
          <a:lstStyle/>
          <a:p>
            <a:pPr algn="ctr"/>
            <a:r>
              <a:rPr lang="zh-CN" altLang="en-US" sz="2800" dirty="0">
                <a:solidFill>
                  <a:schemeClr val="accent2"/>
                </a:solidFill>
                <a:latin typeface="微软雅黑" panose="020B0503020204020204" pitchFamily="34" charset="-122"/>
                <a:ea typeface="微软雅黑" panose="020B0503020204020204" pitchFamily="34" charset="-122"/>
                <a:cs typeface="+mn-ea"/>
                <a:sym typeface="+mn-lt"/>
              </a:rPr>
              <a:t>基于深度卷积神经网络和</a:t>
            </a:r>
          </a:p>
          <a:p>
            <a:pPr algn="ctr"/>
            <a:r>
              <a:rPr lang="zh-CN" altLang="en-US" sz="2800" dirty="0">
                <a:solidFill>
                  <a:schemeClr val="accent2"/>
                </a:solidFill>
                <a:latin typeface="微软雅黑" panose="020B0503020204020204" pitchFamily="34" charset="-122"/>
                <a:ea typeface="微软雅黑" panose="020B0503020204020204" pitchFamily="34" charset="-122"/>
                <a:cs typeface="+mn-ea"/>
                <a:sym typeface="+mn-lt"/>
              </a:rPr>
              <a:t>关键词特征的实体关系抽取</a:t>
            </a:r>
          </a:p>
        </p:txBody>
      </p:sp>
      <p:sp>
        <p:nvSpPr>
          <p:cNvPr id="64" name="TextBox 48"/>
          <p:cNvSpPr txBox="1"/>
          <p:nvPr/>
        </p:nvSpPr>
        <p:spPr>
          <a:xfrm>
            <a:off x="3768806" y="1124620"/>
            <a:ext cx="1606389" cy="1231106"/>
          </a:xfrm>
          <a:prstGeom prst="rect">
            <a:avLst/>
          </a:prstGeom>
          <a:noFill/>
        </p:spPr>
        <p:txBody>
          <a:bodyPr wrap="square" lIns="0" tIns="0" rIns="0" bIns="0" rtlCol="0">
            <a:spAutoFit/>
          </a:bodyPr>
          <a:lstStyle/>
          <a:p>
            <a:pPr algn="ctr"/>
            <a:r>
              <a:rPr lang="en-US" altLang="zh-CN" sz="8000" dirty="0">
                <a:solidFill>
                  <a:schemeClr val="accent1"/>
                </a:solidFill>
                <a:latin typeface="Ravie" panose="04040805050809020602" pitchFamily="82" charset="0"/>
                <a:ea typeface="华康雅宋体W9(P)" panose="02020900000000000000" pitchFamily="18" charset="-122"/>
                <a:cs typeface="+mn-ea"/>
                <a:sym typeface="+mn-lt"/>
              </a:rPr>
              <a:t>03</a:t>
            </a:r>
            <a:endParaRPr lang="en-GB" altLang="zh-CN" sz="8000" dirty="0">
              <a:solidFill>
                <a:schemeClr val="accent1"/>
              </a:solidFill>
              <a:latin typeface="Ravie" panose="04040805050809020602" pitchFamily="82" charset="0"/>
              <a:ea typeface="华康雅宋体W9(P)" panose="02020900000000000000" pitchFamily="18" charset="-122"/>
              <a:cs typeface="+mn-ea"/>
              <a:sym typeface="+mn-lt"/>
            </a:endParaRPr>
          </a:p>
        </p:txBody>
      </p:sp>
    </p:spTree>
    <p:extLst>
      <p:ext uri="{BB962C8B-B14F-4D97-AF65-F5344CB8AC3E}">
        <p14:creationId xmlns:p14="http://schemas.microsoft.com/office/powerpoint/2010/main" val="8932214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64"/>
                                        </p:tgtEl>
                                        <p:attrNameLst>
                                          <p:attrName>style.visibility</p:attrName>
                                        </p:attrNameLst>
                                      </p:cBhvr>
                                      <p:to>
                                        <p:strVal val="visible"/>
                                      </p:to>
                                    </p:set>
                                    <p:animEffect transition="in" filter="wipe(left)">
                                      <p:cBhvr>
                                        <p:cTn id="7" dur="200"/>
                                        <p:tgtEl>
                                          <p:spTgt spid="64"/>
                                        </p:tgtEl>
                                      </p:cBhvr>
                                    </p:animEffect>
                                  </p:childTnLst>
                                </p:cTn>
                              </p:par>
                            </p:childTnLst>
                          </p:cTn>
                        </p:par>
                        <p:par>
                          <p:cTn id="8" fill="hold">
                            <p:stCondLst>
                              <p:cond delay="26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7"/>
                                        </p:tgtEl>
                                        <p:attrNameLst>
                                          <p:attrName>style.visibility</p:attrName>
                                        </p:attrNameLst>
                                      </p:cBhvr>
                                      <p:to>
                                        <p:strVal val="visible"/>
                                      </p:to>
                                    </p:set>
                                    <p:animEffect transition="in" filter="wipe(left)">
                                      <p:cBhvr>
                                        <p:cTn id="11"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0"/>
            <a:ext cx="9148702" cy="3147814"/>
          </a:xfrm>
          <a:prstGeom prst="rect">
            <a:avLst/>
          </a:prstGeom>
        </p:spPr>
      </p:pic>
      <p:sp>
        <p:nvSpPr>
          <p:cNvPr id="6" name="矩形 5"/>
          <p:cNvSpPr/>
          <p:nvPr/>
        </p:nvSpPr>
        <p:spPr>
          <a:xfrm>
            <a:off x="145859" y="3435846"/>
            <a:ext cx="8856984" cy="1477328"/>
          </a:xfrm>
          <a:prstGeom prst="rect">
            <a:avLst/>
          </a:prstGeom>
        </p:spPr>
        <p:txBody>
          <a:bodyPr wrap="square">
            <a:spAutoFit/>
          </a:bodyPr>
          <a:lstStyle/>
          <a:p>
            <a:r>
              <a:rPr lang="zh-CN" altLang="en-US" dirty="0"/>
              <a:t>原始的输入数据首先通过 C1 层做</a:t>
            </a:r>
            <a:r>
              <a:rPr lang="zh-CN" altLang="en-US" dirty="0">
                <a:solidFill>
                  <a:schemeClr val="accent2"/>
                </a:solidFill>
              </a:rPr>
              <a:t>卷积运算</a:t>
            </a:r>
            <a:r>
              <a:rPr lang="zh-CN" altLang="en-US" dirty="0"/>
              <a:t>，通过卷积运算会在 </a:t>
            </a:r>
            <a:r>
              <a:rPr lang="en-US" altLang="zh-CN" dirty="0"/>
              <a:t>C1 </a:t>
            </a:r>
            <a:r>
              <a:rPr lang="zh-CN" altLang="en-US" dirty="0"/>
              <a:t>层产生特征图。之后进入</a:t>
            </a:r>
            <a:r>
              <a:rPr lang="zh-CN" altLang="en-US" dirty="0">
                <a:solidFill>
                  <a:schemeClr val="accent2"/>
                </a:solidFill>
              </a:rPr>
              <a:t>池化层 </a:t>
            </a:r>
            <a:r>
              <a:rPr lang="en-US" altLang="zh-CN" dirty="0"/>
              <a:t>S2</a:t>
            </a:r>
            <a:r>
              <a:rPr lang="zh-CN" altLang="en-US" dirty="0"/>
              <a:t>，得到特征映射图。然后再通过</a:t>
            </a:r>
            <a:r>
              <a:rPr lang="zh-CN" altLang="en-US" dirty="0">
                <a:solidFill>
                  <a:schemeClr val="accent2"/>
                </a:solidFill>
              </a:rPr>
              <a:t>卷积层的滤波器</a:t>
            </a:r>
            <a:r>
              <a:rPr lang="zh-CN" altLang="en-US" dirty="0"/>
              <a:t>作用</a:t>
            </a:r>
          </a:p>
          <a:p>
            <a:r>
              <a:rPr lang="zh-CN" altLang="en-US" dirty="0"/>
              <a:t>这些映射图又可得到 </a:t>
            </a:r>
            <a:r>
              <a:rPr lang="en-US" altLang="zh-CN" dirty="0"/>
              <a:t>C3 </a:t>
            </a:r>
            <a:r>
              <a:rPr lang="zh-CN" altLang="en-US" dirty="0"/>
              <a:t>层的特征映射图，接着通过</a:t>
            </a:r>
            <a:r>
              <a:rPr lang="zh-CN" altLang="en-US" dirty="0">
                <a:solidFill>
                  <a:schemeClr val="accent2"/>
                </a:solidFill>
              </a:rPr>
              <a:t>降采样</a:t>
            </a:r>
            <a:r>
              <a:rPr lang="zh-CN" altLang="en-US" dirty="0"/>
              <a:t>产生 </a:t>
            </a:r>
            <a:r>
              <a:rPr lang="en-US" altLang="zh-CN" dirty="0"/>
              <a:t>S4</a:t>
            </a:r>
            <a:r>
              <a:rPr lang="zh-CN" altLang="en-US" dirty="0"/>
              <a:t>，这样依次</a:t>
            </a:r>
            <a:r>
              <a:rPr lang="zh-CN" altLang="en-US" dirty="0">
                <a:solidFill>
                  <a:schemeClr val="accent2"/>
                </a:solidFill>
              </a:rPr>
              <a:t>逐层训练</a:t>
            </a:r>
            <a:r>
              <a:rPr lang="zh-CN" altLang="en-US" dirty="0"/>
              <a:t>，</a:t>
            </a:r>
          </a:p>
          <a:p>
            <a:r>
              <a:rPr lang="zh-CN" altLang="en-US" dirty="0"/>
              <a:t>得到</a:t>
            </a:r>
            <a:r>
              <a:rPr lang="zh-CN" altLang="en-US" dirty="0">
                <a:solidFill>
                  <a:schemeClr val="accent2"/>
                </a:solidFill>
              </a:rPr>
              <a:t>原始数据的特征向量</a:t>
            </a:r>
            <a:r>
              <a:rPr lang="zh-CN" altLang="en-US" dirty="0"/>
              <a:t>，最终将得到的特征向量</a:t>
            </a:r>
            <a:r>
              <a:rPr lang="zh-CN" altLang="en-US" dirty="0">
                <a:solidFill>
                  <a:schemeClr val="accent2"/>
                </a:solidFill>
              </a:rPr>
              <a:t>通过全连接层进入分类器进行分类</a:t>
            </a:r>
            <a:r>
              <a:rPr lang="zh-CN" altLang="en-US" dirty="0"/>
              <a:t>。 </a:t>
            </a:r>
          </a:p>
          <a:p>
            <a:endParaRPr lang="zh-CN" altLang="en-US" dirty="0"/>
          </a:p>
        </p:txBody>
      </p:sp>
    </p:spTree>
    <p:extLst>
      <p:ext uri="{BB962C8B-B14F-4D97-AF65-F5344CB8AC3E}">
        <p14:creationId xmlns:p14="http://schemas.microsoft.com/office/powerpoint/2010/main" val="4096720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3"/>
          <p:cNvSpPr txBox="1"/>
          <p:nvPr/>
        </p:nvSpPr>
        <p:spPr>
          <a:xfrm>
            <a:off x="125419" y="1757470"/>
            <a:ext cx="276087" cy="1551194"/>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28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激活函数</a:t>
            </a:r>
            <a:endParaRPr lang="en-US" altLang="zh-CN" sz="28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48" name="Right Brace 112"/>
          <p:cNvSpPr/>
          <p:nvPr/>
        </p:nvSpPr>
        <p:spPr>
          <a:xfrm rot="10800000">
            <a:off x="539550" y="1255592"/>
            <a:ext cx="427545" cy="3116357"/>
          </a:xfrm>
          <a:prstGeom prst="rightBrace">
            <a:avLst>
              <a:gd name="adj1" fmla="val 47292"/>
              <a:gd name="adj2" fmla="val 50110"/>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233"/>
            <a:endParaRPr lang="en-US" sz="1350" dirty="0">
              <a:solidFill>
                <a:schemeClr val="accent1"/>
              </a:solidFill>
              <a:latin typeface="微软雅黑" panose="020B0503020204020204" pitchFamily="34" charset="-122"/>
              <a:ea typeface="微软雅黑" panose="020B0503020204020204" pitchFamily="34" charset="-122"/>
            </a:endParaRPr>
          </a:p>
        </p:txBody>
      </p:sp>
      <p:sp>
        <p:nvSpPr>
          <p:cNvPr id="60" name="TextBox 43"/>
          <p:cNvSpPr txBox="1"/>
          <p:nvPr/>
        </p:nvSpPr>
        <p:spPr>
          <a:xfrm>
            <a:off x="976022" y="1632819"/>
            <a:ext cx="1765482" cy="249299"/>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非线性激活函数</a:t>
            </a:r>
            <a:endParaRPr lang="zh-CN" altLang="zh-CN" dirty="0"/>
          </a:p>
        </p:txBody>
      </p:sp>
      <p:sp>
        <p:nvSpPr>
          <p:cNvPr id="61" name="TextBox 43"/>
          <p:cNvSpPr txBox="1"/>
          <p:nvPr/>
        </p:nvSpPr>
        <p:spPr>
          <a:xfrm>
            <a:off x="1010341" y="3708697"/>
            <a:ext cx="2740805" cy="498598"/>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修正线性单元函数</a:t>
            </a:r>
            <a:r>
              <a:rPr lang="en-US" altLang="zh-CN"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a:t>
            </a:r>
            <a:r>
              <a:rPr lang="en-US" altLang="zh-CN" spc="-38" dirty="0" err="1"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Relu</a:t>
            </a:r>
            <a:r>
              <a:rPr lang="en-US" altLang="zh-CN"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a:t>
            </a:r>
            <a:r>
              <a:rPr lang="zh-CN" altLang="en-US"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anose="05000000000000000000" pitchFamily="2" charset="2"/>
              </a:rPr>
              <a:t>目前最受欢迎的激活函数</a:t>
            </a:r>
            <a:r>
              <a:rPr lang="en-US" altLang="zh-CN"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anose="05000000000000000000" pitchFamily="2" charset="2"/>
              </a:rPr>
              <a:t>)</a:t>
            </a:r>
            <a:endParaRPr lang="en-US" altLang="zh-CN"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7" name="Title 1"/>
          <p:cNvSpPr txBox="1">
            <a:spLocks/>
          </p:cNvSpPr>
          <p:nvPr/>
        </p:nvSpPr>
        <p:spPr>
          <a:xfrm>
            <a:off x="104729" y="0"/>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smtClean="0">
                <a:solidFill>
                  <a:schemeClr val="tx2"/>
                </a:solidFill>
                <a:latin typeface="微软雅黑" panose="020B0503020204020204" pitchFamily="34" charset="-122"/>
                <a:ea typeface="微软雅黑" panose="020B0503020204020204" pitchFamily="34" charset="-122"/>
              </a:rPr>
              <a:t>激活函数的选择</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8" name="Right Brace 112"/>
          <p:cNvSpPr/>
          <p:nvPr/>
        </p:nvSpPr>
        <p:spPr>
          <a:xfrm rot="10800000">
            <a:off x="2627267" y="1059582"/>
            <a:ext cx="246321" cy="2160240"/>
          </a:xfrm>
          <a:prstGeom prst="rightBrace">
            <a:avLst>
              <a:gd name="adj1" fmla="val 47292"/>
              <a:gd name="adj2" fmla="val 50110"/>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233"/>
            <a:endParaRPr lang="en-US" sz="1350" dirty="0">
              <a:solidFill>
                <a:schemeClr val="accent1"/>
              </a:solidFill>
              <a:latin typeface="微软雅黑" panose="020B0503020204020204" pitchFamily="34" charset="-122"/>
              <a:ea typeface="微软雅黑" panose="020B0503020204020204" pitchFamily="34" charset="-122"/>
            </a:endParaRPr>
          </a:p>
        </p:txBody>
      </p:sp>
      <p:sp>
        <p:nvSpPr>
          <p:cNvPr id="9" name="TextBox 43"/>
          <p:cNvSpPr txBox="1"/>
          <p:nvPr/>
        </p:nvSpPr>
        <p:spPr>
          <a:xfrm>
            <a:off x="2911650" y="1130943"/>
            <a:ext cx="1765482" cy="249299"/>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en-US" altLang="zh-CN"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Sigmoid </a:t>
            </a:r>
            <a:r>
              <a:rPr lang="zh-CN" altLang="en-US"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函数</a:t>
            </a:r>
            <a:endParaRPr lang="zh-CN" altLang="zh-CN" dirty="0"/>
          </a:p>
        </p:txBody>
      </p:sp>
      <p:sp>
        <p:nvSpPr>
          <p:cNvPr id="10" name="TextBox 43"/>
          <p:cNvSpPr txBox="1"/>
          <p:nvPr/>
        </p:nvSpPr>
        <p:spPr>
          <a:xfrm>
            <a:off x="2941467" y="2716363"/>
            <a:ext cx="1444326" cy="498598"/>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双曲</a:t>
            </a:r>
            <a:r>
              <a:rPr lang="zh-CN" altLang="en-US"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正切</a:t>
            </a:r>
            <a:r>
              <a:rPr lang="zh-CN" altLang="en-US"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函数（</a:t>
            </a:r>
            <a:r>
              <a:rPr lang="en-US" altLang="zh-CN" spc="-38" dirty="0" err="1">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Tanh</a:t>
            </a:r>
            <a:r>
              <a:rPr lang="zh-CN" altLang="en-US"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a:t>
            </a:r>
            <a:endParaRPr lang="zh-CN" altLang="zh-CN" dirty="0"/>
          </a:p>
        </p:txBody>
      </p:sp>
      <p:pic>
        <p:nvPicPr>
          <p:cNvPr id="3" name="图片 2"/>
          <p:cNvPicPr>
            <a:picLocks noChangeAspect="1"/>
          </p:cNvPicPr>
          <p:nvPr/>
        </p:nvPicPr>
        <p:blipFill>
          <a:blip r:embed="rId3"/>
          <a:stretch>
            <a:fillRect/>
          </a:stretch>
        </p:blipFill>
        <p:spPr>
          <a:xfrm>
            <a:off x="4385793" y="969877"/>
            <a:ext cx="1295238" cy="571429"/>
          </a:xfrm>
          <a:prstGeom prst="rect">
            <a:avLst/>
          </a:prstGeom>
        </p:spPr>
      </p:pic>
      <p:pic>
        <p:nvPicPr>
          <p:cNvPr id="4" name="图片 3"/>
          <p:cNvPicPr>
            <a:picLocks noChangeAspect="1"/>
          </p:cNvPicPr>
          <p:nvPr/>
        </p:nvPicPr>
        <p:blipFill>
          <a:blip r:embed="rId4"/>
          <a:stretch>
            <a:fillRect/>
          </a:stretch>
        </p:blipFill>
        <p:spPr>
          <a:xfrm>
            <a:off x="4385793" y="2634009"/>
            <a:ext cx="1590476" cy="580952"/>
          </a:xfrm>
          <a:prstGeom prst="rect">
            <a:avLst/>
          </a:prstGeom>
        </p:spPr>
      </p:pic>
      <p:pic>
        <p:nvPicPr>
          <p:cNvPr id="5" name="图片 4"/>
          <p:cNvPicPr>
            <a:picLocks noChangeAspect="1"/>
          </p:cNvPicPr>
          <p:nvPr/>
        </p:nvPicPr>
        <p:blipFill>
          <a:blip r:embed="rId5"/>
          <a:stretch>
            <a:fillRect/>
          </a:stretch>
        </p:blipFill>
        <p:spPr>
          <a:xfrm>
            <a:off x="3794391" y="3730148"/>
            <a:ext cx="1561905" cy="390476"/>
          </a:xfrm>
          <a:prstGeom prst="rect">
            <a:avLst/>
          </a:prstGeom>
        </p:spPr>
      </p:pic>
    </p:spTree>
    <p:extLst>
      <p:ext uri="{BB962C8B-B14F-4D97-AF65-F5344CB8AC3E}">
        <p14:creationId xmlns:p14="http://schemas.microsoft.com/office/powerpoint/2010/main" val="377965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50"/>
                                        <p:tgtEl>
                                          <p:spTgt spid="25"/>
                                        </p:tgtEl>
                                      </p:cBhvr>
                                    </p:animEffect>
                                  </p:childTnLst>
                                </p:cTn>
                              </p:par>
                            </p:childTnLst>
                          </p:cTn>
                        </p:par>
                        <p:par>
                          <p:cTn id="12" fill="hold">
                            <p:stCondLst>
                              <p:cond delay="1250"/>
                            </p:stCondLst>
                            <p:childTnLst>
                              <p:par>
                                <p:cTn id="13" presetID="63" presetClass="path" presetSubtype="0" decel="100000" fill="hold" grpId="1" nodeType="afterEffect">
                                  <p:stCondLst>
                                    <p:cond delay="0"/>
                                  </p:stCondLst>
                                  <p:childTnLst>
                                    <p:animMotion origin="layout" path="M -0.02412 6.49115E-7 L -7.50574E-7 6.49115E-7 " pathEditMode="relative" rAng="0" ptsTypes="AA">
                                      <p:cBhvr>
                                        <p:cTn id="14" dur="500" fill="hold"/>
                                        <p:tgtEl>
                                          <p:spTgt spid="25"/>
                                        </p:tgtEl>
                                        <p:attrNameLst>
                                          <p:attrName>ppt_x</p:attrName>
                                          <p:attrName>ppt_y</p:attrName>
                                        </p:attrNameLst>
                                      </p:cBhvr>
                                      <p:rCtr x="1200" y="0"/>
                                    </p:animMotion>
                                  </p:childTnLst>
                                </p:cTn>
                              </p:par>
                            </p:childTnLst>
                          </p:cTn>
                        </p:par>
                        <p:par>
                          <p:cTn id="15" fill="hold">
                            <p:stCondLst>
                              <p:cond delay="1750"/>
                            </p:stCondLst>
                            <p:childTnLst>
                              <p:par>
                                <p:cTn id="16" presetID="6" presetClass="emph" presetSubtype="0" accel="100000" autoRev="1" fill="hold" grpId="2" nodeType="afterEffect">
                                  <p:stCondLst>
                                    <p:cond delay="0"/>
                                  </p:stCondLst>
                                  <p:childTnLst>
                                    <p:animScale>
                                      <p:cBhvr>
                                        <p:cTn id="17" dur="500" fill="hold"/>
                                        <p:tgtEl>
                                          <p:spTgt spid="25"/>
                                        </p:tgtEl>
                                      </p:cBhvr>
                                      <p:by x="92000" y="92000"/>
                                    </p:animScale>
                                  </p:childTnLst>
                                </p:cTn>
                              </p:par>
                            </p:childTnLst>
                          </p:cTn>
                        </p:par>
                        <p:par>
                          <p:cTn id="18" fill="hold">
                            <p:stCondLst>
                              <p:cond delay="2750"/>
                            </p:stCondLst>
                            <p:childTnLst>
                              <p:par>
                                <p:cTn id="19" presetID="10" presetClass="entr" presetSubtype="0"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750"/>
                                        <p:tgtEl>
                                          <p:spTgt spid="60"/>
                                        </p:tgtEl>
                                      </p:cBhvr>
                                    </p:animEffect>
                                  </p:childTnLst>
                                </p:cTn>
                              </p:par>
                            </p:childTnLst>
                          </p:cTn>
                        </p:par>
                        <p:par>
                          <p:cTn id="22" fill="hold">
                            <p:stCondLst>
                              <p:cond delay="3500"/>
                            </p:stCondLst>
                            <p:childTnLst>
                              <p:par>
                                <p:cTn id="23" presetID="63" presetClass="path" presetSubtype="0" decel="100000" fill="hold" grpId="1" nodeType="afterEffect">
                                  <p:stCondLst>
                                    <p:cond delay="0"/>
                                  </p:stCondLst>
                                  <p:childTnLst>
                                    <p:animMotion origin="layout" path="M -0.02412 6.49115E-7 L -7.50574E-7 6.49115E-7 " pathEditMode="relative" rAng="0" ptsTypes="AA">
                                      <p:cBhvr>
                                        <p:cTn id="24" dur="500" fill="hold"/>
                                        <p:tgtEl>
                                          <p:spTgt spid="60"/>
                                        </p:tgtEl>
                                        <p:attrNameLst>
                                          <p:attrName>ppt_x</p:attrName>
                                          <p:attrName>ppt_y</p:attrName>
                                        </p:attrNameLst>
                                      </p:cBhvr>
                                      <p:rCtr x="1200" y="0"/>
                                    </p:animMotion>
                                  </p:childTnLst>
                                </p:cTn>
                              </p:par>
                            </p:childTnLst>
                          </p:cTn>
                        </p:par>
                        <p:par>
                          <p:cTn id="25" fill="hold">
                            <p:stCondLst>
                              <p:cond delay="4000"/>
                            </p:stCondLst>
                            <p:childTnLst>
                              <p:par>
                                <p:cTn id="26" presetID="6" presetClass="emph" presetSubtype="0" accel="100000" autoRev="1" fill="hold" grpId="2" nodeType="afterEffect">
                                  <p:stCondLst>
                                    <p:cond delay="0"/>
                                  </p:stCondLst>
                                  <p:childTnLst>
                                    <p:animScale>
                                      <p:cBhvr>
                                        <p:cTn id="27" dur="500" fill="hold"/>
                                        <p:tgtEl>
                                          <p:spTgt spid="60"/>
                                        </p:tgtEl>
                                      </p:cBhvr>
                                      <p:by x="92000" y="92000"/>
                                    </p:animScale>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750"/>
                                        <p:tgtEl>
                                          <p:spTgt spid="61"/>
                                        </p:tgtEl>
                                      </p:cBhvr>
                                    </p:animEffect>
                                  </p:childTnLst>
                                </p:cTn>
                              </p:par>
                            </p:childTnLst>
                          </p:cTn>
                        </p:par>
                        <p:par>
                          <p:cTn id="32" fill="hold">
                            <p:stCondLst>
                              <p:cond delay="5750"/>
                            </p:stCondLst>
                            <p:childTnLst>
                              <p:par>
                                <p:cTn id="33" presetID="63" presetClass="path" presetSubtype="0" decel="100000" fill="hold" grpId="1" nodeType="afterEffect">
                                  <p:stCondLst>
                                    <p:cond delay="0"/>
                                  </p:stCondLst>
                                  <p:childTnLst>
                                    <p:animMotion origin="layout" path="M -0.02412 6.49115E-7 L -7.50574E-7 6.49115E-7 " pathEditMode="relative" rAng="0" ptsTypes="AA">
                                      <p:cBhvr>
                                        <p:cTn id="34" dur="500" fill="hold"/>
                                        <p:tgtEl>
                                          <p:spTgt spid="61"/>
                                        </p:tgtEl>
                                        <p:attrNameLst>
                                          <p:attrName>ppt_x</p:attrName>
                                          <p:attrName>ppt_y</p:attrName>
                                        </p:attrNameLst>
                                      </p:cBhvr>
                                      <p:rCtr x="1200" y="0"/>
                                    </p:animMotion>
                                  </p:childTnLst>
                                </p:cTn>
                              </p:par>
                            </p:childTnLst>
                          </p:cTn>
                        </p:par>
                        <p:par>
                          <p:cTn id="35" fill="hold">
                            <p:stCondLst>
                              <p:cond delay="6250"/>
                            </p:stCondLst>
                            <p:childTnLst>
                              <p:par>
                                <p:cTn id="36" presetID="6" presetClass="emph" presetSubtype="0" accel="100000" autoRev="1" fill="hold" grpId="2" nodeType="afterEffect">
                                  <p:stCondLst>
                                    <p:cond delay="0"/>
                                  </p:stCondLst>
                                  <p:childTnLst>
                                    <p:animScale>
                                      <p:cBhvr>
                                        <p:cTn id="37" dur="500" fill="hold"/>
                                        <p:tgtEl>
                                          <p:spTgt spid="61"/>
                                        </p:tgtEl>
                                      </p:cBhvr>
                                      <p:by x="92000" y="92000"/>
                                    </p:animScale>
                                  </p:childTnLst>
                                </p:cTn>
                              </p:par>
                            </p:childTnLst>
                          </p:cTn>
                        </p:par>
                        <p:par>
                          <p:cTn id="38" fill="hold">
                            <p:stCondLst>
                              <p:cond delay="725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7750"/>
                            </p:stCondLst>
                            <p:childTnLst>
                              <p:par>
                                <p:cTn id="43" presetID="10"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750"/>
                                        <p:tgtEl>
                                          <p:spTgt spid="9"/>
                                        </p:tgtEl>
                                      </p:cBhvr>
                                    </p:animEffect>
                                  </p:childTnLst>
                                </p:cTn>
                              </p:par>
                            </p:childTnLst>
                          </p:cTn>
                        </p:par>
                        <p:par>
                          <p:cTn id="46" fill="hold">
                            <p:stCondLst>
                              <p:cond delay="8500"/>
                            </p:stCondLst>
                            <p:childTnLst>
                              <p:par>
                                <p:cTn id="47" presetID="63" presetClass="path" presetSubtype="0" decel="100000" fill="hold" grpId="1" nodeType="afterEffect">
                                  <p:stCondLst>
                                    <p:cond delay="0"/>
                                  </p:stCondLst>
                                  <p:childTnLst>
                                    <p:animMotion origin="layout" path="M -0.02412 6.49115E-7 L -7.50574E-7 6.49115E-7 " pathEditMode="relative" rAng="0" ptsTypes="AA">
                                      <p:cBhvr>
                                        <p:cTn id="48" dur="500" fill="hold"/>
                                        <p:tgtEl>
                                          <p:spTgt spid="9"/>
                                        </p:tgtEl>
                                        <p:attrNameLst>
                                          <p:attrName>ppt_x</p:attrName>
                                          <p:attrName>ppt_y</p:attrName>
                                        </p:attrNameLst>
                                      </p:cBhvr>
                                      <p:rCtr x="1200" y="0"/>
                                    </p:animMotion>
                                  </p:childTnLst>
                                </p:cTn>
                              </p:par>
                            </p:childTnLst>
                          </p:cTn>
                        </p:par>
                        <p:par>
                          <p:cTn id="49" fill="hold">
                            <p:stCondLst>
                              <p:cond delay="9000"/>
                            </p:stCondLst>
                            <p:childTnLst>
                              <p:par>
                                <p:cTn id="50" presetID="6" presetClass="emph" presetSubtype="0" accel="100000" autoRev="1" fill="hold" grpId="2" nodeType="afterEffect">
                                  <p:stCondLst>
                                    <p:cond delay="0"/>
                                  </p:stCondLst>
                                  <p:childTnLst>
                                    <p:animScale>
                                      <p:cBhvr>
                                        <p:cTn id="51" dur="500" fill="hold"/>
                                        <p:tgtEl>
                                          <p:spTgt spid="9"/>
                                        </p:tgtEl>
                                      </p:cBhvr>
                                      <p:by x="92000" y="92000"/>
                                    </p:animScale>
                                  </p:childTnLst>
                                </p:cTn>
                              </p:par>
                            </p:childTnLst>
                          </p:cTn>
                        </p:par>
                        <p:par>
                          <p:cTn id="52" fill="hold">
                            <p:stCondLst>
                              <p:cond delay="10000"/>
                            </p:stCondLst>
                            <p:childTnLst>
                              <p:par>
                                <p:cTn id="53" presetID="10" presetClass="entr" presetSubtype="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750"/>
                                        <p:tgtEl>
                                          <p:spTgt spid="10"/>
                                        </p:tgtEl>
                                      </p:cBhvr>
                                    </p:animEffect>
                                  </p:childTnLst>
                                </p:cTn>
                              </p:par>
                            </p:childTnLst>
                          </p:cTn>
                        </p:par>
                        <p:par>
                          <p:cTn id="56" fill="hold">
                            <p:stCondLst>
                              <p:cond delay="10750"/>
                            </p:stCondLst>
                            <p:childTnLst>
                              <p:par>
                                <p:cTn id="57" presetID="63" presetClass="path" presetSubtype="0" decel="100000" fill="hold" grpId="1" nodeType="afterEffect">
                                  <p:stCondLst>
                                    <p:cond delay="0"/>
                                  </p:stCondLst>
                                  <p:childTnLst>
                                    <p:animMotion origin="layout" path="M -0.02412 6.49115E-7 L -7.50574E-7 6.49115E-7 " pathEditMode="relative" rAng="0" ptsTypes="AA">
                                      <p:cBhvr>
                                        <p:cTn id="58" dur="500" fill="hold"/>
                                        <p:tgtEl>
                                          <p:spTgt spid="10"/>
                                        </p:tgtEl>
                                        <p:attrNameLst>
                                          <p:attrName>ppt_x</p:attrName>
                                          <p:attrName>ppt_y</p:attrName>
                                        </p:attrNameLst>
                                      </p:cBhvr>
                                      <p:rCtr x="1200" y="0"/>
                                    </p:animMotion>
                                  </p:childTnLst>
                                </p:cTn>
                              </p:par>
                            </p:childTnLst>
                          </p:cTn>
                        </p:par>
                        <p:par>
                          <p:cTn id="59" fill="hold">
                            <p:stCondLst>
                              <p:cond delay="11250"/>
                            </p:stCondLst>
                            <p:childTnLst>
                              <p:par>
                                <p:cTn id="60" presetID="6" presetClass="emph" presetSubtype="0" accel="100000" autoRev="1" fill="hold" grpId="2" nodeType="afterEffect">
                                  <p:stCondLst>
                                    <p:cond delay="0"/>
                                  </p:stCondLst>
                                  <p:childTnLst>
                                    <p:animScale>
                                      <p:cBhvr>
                                        <p:cTn id="61" dur="500" fill="hold"/>
                                        <p:tgtEl>
                                          <p:spTgt spid="10"/>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5" grpId="2"/>
      <p:bldP spid="48" grpId="0" animBg="1"/>
      <p:bldP spid="60" grpId="0"/>
      <p:bldP spid="60" grpId="1"/>
      <p:bldP spid="60" grpId="2"/>
      <p:bldP spid="61" grpId="0"/>
      <p:bldP spid="61" grpId="1"/>
      <p:bldP spid="61" grpId="2"/>
      <p:bldP spid="8" grpId="0" animBg="1"/>
      <p:bldP spid="9" grpId="0"/>
      <p:bldP spid="9" grpId="1"/>
      <p:bldP spid="9" grpId="2"/>
      <p:bldP spid="10" grpId="0"/>
      <p:bldP spid="10" grpId="1"/>
      <p:bldP spid="10"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06" y="0"/>
            <a:ext cx="9175769" cy="4299942"/>
          </a:xfrm>
          <a:prstGeom prst="rect">
            <a:avLst/>
          </a:prstGeom>
        </p:spPr>
      </p:pic>
    </p:spTree>
    <p:extLst>
      <p:ext uri="{BB962C8B-B14F-4D97-AF65-F5344CB8AC3E}">
        <p14:creationId xmlns:p14="http://schemas.microsoft.com/office/powerpoint/2010/main" val="35401225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78015" y="1076258"/>
            <a:ext cx="473515" cy="476735"/>
            <a:chOff x="1076099" y="1694033"/>
            <a:chExt cx="473515" cy="476735"/>
          </a:xfrm>
        </p:grpSpPr>
        <p:sp>
          <p:nvSpPr>
            <p:cNvPr id="8" name="Oval 4"/>
            <p:cNvSpPr>
              <a:spLocks noChangeArrowheads="1"/>
            </p:cNvSpPr>
            <p:nvPr/>
          </p:nvSpPr>
          <p:spPr bwMode="auto">
            <a:xfrm>
              <a:off x="1076099" y="1694033"/>
              <a:ext cx="473515" cy="476735"/>
            </a:xfrm>
            <a:prstGeom prst="rect">
              <a:avLst/>
            </a:prstGeom>
            <a:solidFill>
              <a:schemeClr val="accent1"/>
            </a:solidFill>
            <a:ln>
              <a:noFill/>
            </a:ln>
          </p:spPr>
          <p:txBody>
            <a:bodyPr/>
            <a:lstStyle/>
            <a:p>
              <a:endParaRPr lang="zh-CN" altLang="en-US" sz="1350">
                <a:solidFill>
                  <a:schemeClr val="tx2"/>
                </a:solidFill>
              </a:endParaRPr>
            </a:p>
          </p:txBody>
        </p:sp>
        <p:grpSp>
          <p:nvGrpSpPr>
            <p:cNvPr id="14" name="Group 12"/>
            <p:cNvGrpSpPr/>
            <p:nvPr/>
          </p:nvGrpSpPr>
          <p:grpSpPr bwMode="auto">
            <a:xfrm>
              <a:off x="1219442" y="1809189"/>
              <a:ext cx="193271" cy="246422"/>
              <a:chOff x="0" y="0"/>
              <a:chExt cx="120" cy="153"/>
            </a:xfrm>
            <a:solidFill>
              <a:schemeClr val="bg1"/>
            </a:solidFill>
          </p:grpSpPr>
          <p:sp>
            <p:nvSpPr>
              <p:cNvPr id="15" name="Freeform 13"/>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solidFill>
                    <a:schemeClr val="tx2"/>
                  </a:solidFill>
                </a:endParaRPr>
              </a:p>
            </p:txBody>
          </p:sp>
          <p:sp>
            <p:nvSpPr>
              <p:cNvPr id="16" name="Freeform 14"/>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solidFill>
                    <a:schemeClr val="tx2"/>
                  </a:solidFill>
                </a:endParaRPr>
              </a:p>
            </p:txBody>
          </p:sp>
        </p:grpSp>
      </p:grpSp>
      <p:grpSp>
        <p:nvGrpSpPr>
          <p:cNvPr id="7" name="组合 6"/>
          <p:cNvGrpSpPr/>
          <p:nvPr/>
        </p:nvGrpSpPr>
        <p:grpSpPr>
          <a:xfrm>
            <a:off x="778014" y="2412083"/>
            <a:ext cx="473515" cy="475124"/>
            <a:chOff x="1076099" y="2550868"/>
            <a:chExt cx="473515" cy="475124"/>
          </a:xfrm>
        </p:grpSpPr>
        <p:sp>
          <p:nvSpPr>
            <p:cNvPr id="9" name="Oval 5"/>
            <p:cNvSpPr>
              <a:spLocks noChangeArrowheads="1"/>
            </p:cNvSpPr>
            <p:nvPr/>
          </p:nvSpPr>
          <p:spPr bwMode="auto">
            <a:xfrm>
              <a:off x="1076099" y="2550868"/>
              <a:ext cx="473515" cy="475124"/>
            </a:xfrm>
            <a:prstGeom prst="rect">
              <a:avLst/>
            </a:prstGeom>
            <a:solidFill>
              <a:schemeClr val="accent1"/>
            </a:solidFill>
            <a:ln w="6350">
              <a:noFill/>
            </a:ln>
          </p:spPr>
          <p:txBody>
            <a:bodyPr/>
            <a:lstStyle/>
            <a:p>
              <a:endParaRPr lang="zh-CN" altLang="en-US" sz="1350">
                <a:solidFill>
                  <a:schemeClr val="tx2"/>
                </a:solidFill>
              </a:endParaRPr>
            </a:p>
          </p:txBody>
        </p:sp>
        <p:sp>
          <p:nvSpPr>
            <p:cNvPr id="24" name="Freeform 19"/>
            <p:cNvSpPr>
              <a:spLocks noEditPoints="1"/>
            </p:cNvSpPr>
            <p:nvPr/>
          </p:nvSpPr>
          <p:spPr bwMode="auto">
            <a:xfrm>
              <a:off x="1196894" y="2669246"/>
              <a:ext cx="202935" cy="238368"/>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chemeClr val="bg1"/>
            </a:solidFill>
            <a:ln>
              <a:noFill/>
            </a:ln>
          </p:spPr>
          <p:txBody>
            <a:bodyPr/>
            <a:lstStyle/>
            <a:p>
              <a:endParaRPr lang="zh-CN" altLang="en-US" sz="1350">
                <a:solidFill>
                  <a:schemeClr val="tx2"/>
                </a:solidFill>
              </a:endParaRPr>
            </a:p>
          </p:txBody>
        </p:sp>
      </p:grpSp>
      <p:grpSp>
        <p:nvGrpSpPr>
          <p:cNvPr id="6" name="组合 5"/>
          <p:cNvGrpSpPr/>
          <p:nvPr/>
        </p:nvGrpSpPr>
        <p:grpSpPr>
          <a:xfrm>
            <a:off x="795731" y="3746297"/>
            <a:ext cx="473515" cy="475124"/>
            <a:chOff x="1076099" y="3404483"/>
            <a:chExt cx="473515" cy="475124"/>
          </a:xfrm>
        </p:grpSpPr>
        <p:sp>
          <p:nvSpPr>
            <p:cNvPr id="10" name="Oval 6"/>
            <p:cNvSpPr>
              <a:spLocks noChangeArrowheads="1"/>
            </p:cNvSpPr>
            <p:nvPr/>
          </p:nvSpPr>
          <p:spPr bwMode="auto">
            <a:xfrm>
              <a:off x="1076099" y="3404483"/>
              <a:ext cx="473515" cy="475124"/>
            </a:xfrm>
            <a:prstGeom prst="rect">
              <a:avLst/>
            </a:prstGeom>
            <a:solidFill>
              <a:schemeClr val="accent1"/>
            </a:solidFill>
            <a:ln>
              <a:noFill/>
            </a:ln>
          </p:spPr>
          <p:txBody>
            <a:bodyPr/>
            <a:lstStyle/>
            <a:p>
              <a:endParaRPr lang="zh-CN" altLang="en-US" sz="1350">
                <a:solidFill>
                  <a:schemeClr val="tx2"/>
                </a:solidFill>
              </a:endParaRPr>
            </a:p>
          </p:txBody>
        </p:sp>
        <p:sp>
          <p:nvSpPr>
            <p:cNvPr id="25" name="Freeform 20"/>
            <p:cNvSpPr>
              <a:spLocks noEditPoints="1"/>
            </p:cNvSpPr>
            <p:nvPr/>
          </p:nvSpPr>
          <p:spPr bwMode="auto">
            <a:xfrm>
              <a:off x="1241991" y="3547019"/>
              <a:ext cx="170723" cy="190050"/>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chemeClr val="bg1"/>
            </a:solidFill>
            <a:ln>
              <a:noFill/>
            </a:ln>
          </p:spPr>
          <p:txBody>
            <a:bodyPr/>
            <a:lstStyle/>
            <a:p>
              <a:endParaRPr lang="zh-CN" altLang="en-US" sz="1350">
                <a:solidFill>
                  <a:schemeClr val="tx2"/>
                </a:solidFill>
              </a:endParaRPr>
            </a:p>
          </p:txBody>
        </p:sp>
      </p:grpSp>
      <p:sp>
        <p:nvSpPr>
          <p:cNvPr id="27" name="文本框 26"/>
          <p:cNvSpPr txBox="1"/>
          <p:nvPr/>
        </p:nvSpPr>
        <p:spPr>
          <a:xfrm>
            <a:off x="1361201" y="970919"/>
            <a:ext cx="6587354" cy="732508"/>
          </a:xfrm>
          <a:prstGeom prst="rect">
            <a:avLst/>
          </a:prstGeom>
          <a:noFill/>
        </p:spPr>
        <p:txBody>
          <a:bodyPr wrap="square" rtlCol="0">
            <a:spAutoFit/>
          </a:bodyPr>
          <a:lstStyle/>
          <a:p>
            <a:pPr>
              <a:lnSpc>
                <a:spcPct val="130000"/>
              </a:lnSpc>
            </a:pPr>
            <a:r>
              <a:rPr lang="en-US" altLang="zh-CN" sz="1600" dirty="0">
                <a:solidFill>
                  <a:schemeClr val="tx2"/>
                </a:solidFill>
                <a:latin typeface="微软雅黑" panose="020B0503020204020204" pitchFamily="34" charset="-122"/>
                <a:ea typeface="微软雅黑" panose="020B0503020204020204" pitchFamily="34" charset="-122"/>
              </a:rPr>
              <a:t>sigmoid </a:t>
            </a:r>
            <a:r>
              <a:rPr lang="zh-CN" altLang="en-US" sz="1600" dirty="0">
                <a:solidFill>
                  <a:schemeClr val="tx2"/>
                </a:solidFill>
                <a:latin typeface="微软雅黑" panose="020B0503020204020204" pitchFamily="34" charset="-122"/>
                <a:ea typeface="微软雅黑" panose="020B0503020204020204" pitchFamily="34" charset="-122"/>
              </a:rPr>
              <a:t>函数可以将得到的实数值</a:t>
            </a:r>
            <a:r>
              <a:rPr lang="zh-CN" altLang="en-US" sz="1600" dirty="0">
                <a:solidFill>
                  <a:schemeClr val="accent2"/>
                </a:solidFill>
                <a:latin typeface="微软雅黑" panose="020B0503020204020204" pitchFamily="34" charset="-122"/>
                <a:ea typeface="微软雅黑" panose="020B0503020204020204" pitchFamily="34" charset="-122"/>
              </a:rPr>
              <a:t>映射到</a:t>
            </a:r>
            <a:r>
              <a:rPr lang="en-US" altLang="zh-CN" sz="1600" dirty="0">
                <a:solidFill>
                  <a:schemeClr val="accent2"/>
                </a:solidFill>
                <a:latin typeface="微软雅黑" panose="020B0503020204020204" pitchFamily="34" charset="-122"/>
                <a:ea typeface="微软雅黑" panose="020B0503020204020204" pitchFamily="34" charset="-122"/>
              </a:rPr>
              <a:t>[0,1]</a:t>
            </a:r>
            <a:r>
              <a:rPr lang="zh-CN" altLang="en-US" sz="1600" dirty="0">
                <a:solidFill>
                  <a:schemeClr val="accent2"/>
                </a:solidFill>
                <a:latin typeface="微软雅黑" panose="020B0503020204020204" pitchFamily="34" charset="-122"/>
                <a:ea typeface="微软雅黑" panose="020B0503020204020204" pitchFamily="34" charset="-122"/>
              </a:rPr>
              <a:t>之间</a:t>
            </a:r>
            <a:r>
              <a:rPr lang="zh-CN" altLang="en-US" sz="1600" dirty="0">
                <a:solidFill>
                  <a:schemeClr val="tx2"/>
                </a:solidFill>
                <a:latin typeface="微软雅黑" panose="020B0503020204020204" pitchFamily="34" charset="-122"/>
                <a:ea typeface="微软雅黑" panose="020B0503020204020204" pitchFamily="34" charset="-122"/>
              </a:rPr>
              <a:t>。因此其输出是非 </a:t>
            </a:r>
            <a:r>
              <a:rPr lang="en-US" altLang="zh-CN" sz="1600" dirty="0">
                <a:solidFill>
                  <a:schemeClr val="tx2"/>
                </a:solidFill>
                <a:latin typeface="微软雅黑" panose="020B0503020204020204" pitchFamily="34" charset="-122"/>
                <a:ea typeface="微软雅黑" panose="020B0503020204020204" pitchFamily="34" charset="-122"/>
              </a:rPr>
              <a:t>0 </a:t>
            </a:r>
            <a:r>
              <a:rPr lang="zh-CN" altLang="en-US" sz="1600" dirty="0">
                <a:solidFill>
                  <a:schemeClr val="tx2"/>
                </a:solidFill>
                <a:latin typeface="微软雅黑" panose="020B0503020204020204" pitchFamily="34" charset="-122"/>
                <a:ea typeface="微软雅黑" panose="020B0503020204020204" pitchFamily="34" charset="-122"/>
              </a:rPr>
              <a:t>均值的，这使得</a:t>
            </a:r>
            <a:r>
              <a:rPr lang="zh-CN" altLang="en-US" sz="1600" dirty="0">
                <a:solidFill>
                  <a:schemeClr val="accent2"/>
                </a:solidFill>
                <a:latin typeface="微软雅黑" panose="020B0503020204020204" pitchFamily="34" charset="-122"/>
                <a:ea typeface="微软雅黑" panose="020B0503020204020204" pitchFamily="34" charset="-122"/>
              </a:rPr>
              <a:t>反向调整时收敛速度过慢</a:t>
            </a:r>
            <a:r>
              <a:rPr lang="zh-CN" altLang="en-US" sz="1600" dirty="0">
                <a:solidFill>
                  <a:schemeClr val="tx2"/>
                </a:solidFill>
                <a:latin typeface="微软雅黑" panose="020B0503020204020204" pitchFamily="34" charset="-122"/>
                <a:ea typeface="微软雅黑" panose="020B0503020204020204" pitchFamily="34" charset="-122"/>
              </a:rPr>
              <a:t>。</a:t>
            </a:r>
          </a:p>
        </p:txBody>
      </p:sp>
      <p:sp>
        <p:nvSpPr>
          <p:cNvPr id="29" name="文本框 28"/>
          <p:cNvSpPr txBox="1"/>
          <p:nvPr/>
        </p:nvSpPr>
        <p:spPr>
          <a:xfrm>
            <a:off x="1378410" y="2235156"/>
            <a:ext cx="6803378" cy="732508"/>
          </a:xfrm>
          <a:prstGeom prst="rect">
            <a:avLst/>
          </a:prstGeom>
          <a:noFill/>
        </p:spPr>
        <p:txBody>
          <a:bodyPr wrap="square" rtlCol="0">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在计算时，由于是指数运算，所以运算过程中计算量很大，而且在反向传播过程中求梯度值时，涉及到求导等运算，也</a:t>
            </a:r>
            <a:r>
              <a:rPr lang="zh-CN" altLang="en-US" sz="1600" dirty="0">
                <a:solidFill>
                  <a:schemeClr val="accent2"/>
                </a:solidFill>
                <a:latin typeface="微软雅黑" panose="020B0503020204020204" pitchFamily="34" charset="-122"/>
                <a:ea typeface="微软雅黑" panose="020B0503020204020204" pitchFamily="34" charset="-122"/>
              </a:rPr>
              <a:t>加大了运算</a:t>
            </a:r>
            <a:r>
              <a:rPr lang="zh-CN" altLang="en-US" sz="1600" dirty="0" smtClean="0">
                <a:solidFill>
                  <a:schemeClr val="accent2"/>
                </a:solidFill>
                <a:latin typeface="微软雅黑" panose="020B0503020204020204" pitchFamily="34" charset="-122"/>
                <a:ea typeface="微软雅黑" panose="020B0503020204020204" pitchFamily="34" charset="-122"/>
              </a:rPr>
              <a:t>量</a:t>
            </a:r>
            <a:r>
              <a:rPr lang="zh-CN" altLang="en-US" sz="1600" dirty="0" smtClean="0">
                <a:solidFill>
                  <a:schemeClr val="tx2"/>
                </a:solidFill>
                <a:latin typeface="微软雅黑" panose="020B0503020204020204" pitchFamily="34" charset="-122"/>
                <a:ea typeface="微软雅黑" panose="020B0503020204020204" pitchFamily="34" charset="-122"/>
              </a:rPr>
              <a:t>。</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412420" y="3499393"/>
            <a:ext cx="6881278" cy="1052596"/>
          </a:xfrm>
          <a:prstGeom prst="rect">
            <a:avLst/>
          </a:prstGeom>
          <a:noFill/>
        </p:spPr>
        <p:txBody>
          <a:bodyPr wrap="square" rtlCol="0">
            <a:spAutoFit/>
          </a:bodyPr>
          <a:lstStyle/>
          <a:p>
            <a:pPr>
              <a:lnSpc>
                <a:spcPct val="130000"/>
              </a:lnSpc>
            </a:pPr>
            <a:r>
              <a:rPr lang="en-US" altLang="zh-CN" sz="1600" dirty="0">
                <a:solidFill>
                  <a:schemeClr val="tx2"/>
                </a:solidFill>
                <a:latin typeface="微软雅黑" panose="020B0503020204020204" pitchFamily="34" charset="-122"/>
                <a:ea typeface="微软雅黑" panose="020B0503020204020204" pitchFamily="34" charset="-122"/>
              </a:rPr>
              <a:t>sigmoid </a:t>
            </a:r>
            <a:r>
              <a:rPr lang="zh-CN" altLang="en-US" sz="1600" dirty="0">
                <a:solidFill>
                  <a:schemeClr val="tx2"/>
                </a:solidFill>
                <a:latin typeface="微软雅黑" panose="020B0503020204020204" pitchFamily="34" charset="-122"/>
                <a:ea typeface="微软雅黑" panose="020B0503020204020204" pitchFamily="34" charset="-122"/>
              </a:rPr>
              <a:t>函数在反向传播调整参数时，通过求导，当自变量的值经过 </a:t>
            </a:r>
            <a:r>
              <a:rPr lang="en-US" altLang="zh-CN" sz="1600" dirty="0">
                <a:solidFill>
                  <a:schemeClr val="tx2"/>
                </a:solidFill>
                <a:latin typeface="微软雅黑" panose="020B0503020204020204" pitchFamily="34" charset="-122"/>
                <a:ea typeface="微软雅黑" panose="020B0503020204020204" pitchFamily="34" charset="-122"/>
              </a:rPr>
              <a:t>0 </a:t>
            </a:r>
            <a:r>
              <a:rPr lang="zh-CN" altLang="en-US" sz="1600" dirty="0">
                <a:solidFill>
                  <a:schemeClr val="tx2"/>
                </a:solidFill>
                <a:latin typeface="微软雅黑" panose="020B0503020204020204" pitchFamily="34" charset="-122"/>
                <a:ea typeface="微软雅黑" panose="020B0503020204020204" pitchFamily="34" charset="-122"/>
              </a:rPr>
              <a:t>处取得最大值之后，由于变换过于缓慢而接近饱和区，从而使得导数趋于 </a:t>
            </a:r>
            <a:r>
              <a:rPr lang="en-US" altLang="zh-CN" sz="1600" dirty="0">
                <a:solidFill>
                  <a:schemeClr val="tx2"/>
                </a:solidFill>
                <a:latin typeface="微软雅黑" panose="020B0503020204020204" pitchFamily="34" charset="-122"/>
                <a:ea typeface="微软雅黑" panose="020B0503020204020204" pitchFamily="34" charset="-122"/>
              </a:rPr>
              <a:t>0</a:t>
            </a:r>
            <a:r>
              <a:rPr lang="zh-CN" altLang="en-US"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accent2"/>
                </a:solidFill>
                <a:latin typeface="微软雅黑" panose="020B0503020204020204" pitchFamily="34" charset="-122"/>
                <a:ea typeface="微软雅黑" panose="020B0503020204020204" pitchFamily="34" charset="-122"/>
              </a:rPr>
              <a:t>容易出现梯度消失的现象，不可避免的造成了部分信息的丢失</a:t>
            </a:r>
            <a:r>
              <a:rPr lang="zh-CN" altLang="en-US" sz="1600" dirty="0">
                <a:solidFill>
                  <a:schemeClr val="tx2"/>
                </a:solidFill>
                <a:latin typeface="微软雅黑" panose="020B0503020204020204" pitchFamily="34" charset="-122"/>
                <a:ea typeface="微软雅黑" panose="020B0503020204020204" pitchFamily="34" charset="-122"/>
              </a:rPr>
              <a:t>。</a:t>
            </a:r>
          </a:p>
        </p:txBody>
      </p:sp>
      <p:sp>
        <p:nvSpPr>
          <p:cNvPr id="37"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2"/>
                </a:solidFill>
                <a:latin typeface="微软雅黑" panose="020B0503020204020204" pitchFamily="34" charset="-122"/>
                <a:ea typeface="微软雅黑" panose="020B0503020204020204" pitchFamily="34" charset="-122"/>
              </a:rPr>
              <a:t>sigmoid </a:t>
            </a:r>
            <a:r>
              <a:rPr lang="zh-CN" altLang="en-US" sz="1800" dirty="0">
                <a:solidFill>
                  <a:schemeClr val="tx2"/>
                </a:solidFill>
                <a:latin typeface="微软雅黑" panose="020B0503020204020204" pitchFamily="34" charset="-122"/>
                <a:ea typeface="微软雅黑" panose="020B0503020204020204" pitchFamily="34" charset="-122"/>
              </a:rPr>
              <a:t>函数</a:t>
            </a:r>
          </a:p>
        </p:txBody>
      </p:sp>
      <p:sp>
        <p:nvSpPr>
          <p:cNvPr id="36" name="矩形 35"/>
          <p:cNvSpPr/>
          <p:nvPr/>
        </p:nvSpPr>
        <p:spPr>
          <a:xfrm>
            <a:off x="5686914" y="516927"/>
            <a:ext cx="3369556" cy="369332"/>
          </a:xfrm>
          <a:prstGeom prst="rect">
            <a:avLst/>
          </a:prstGeom>
        </p:spPr>
        <p:txBody>
          <a:bodyPr wrap="square">
            <a:spAutoFit/>
          </a:bodyPr>
          <a:lstStyle/>
          <a:p>
            <a:r>
              <a:rPr lang="zh-CN" altLang="en-US" dirty="0" smtClean="0"/>
              <a:t>。</a:t>
            </a:r>
            <a:endParaRPr lang="en-US" altLang="zh-CN" dirty="0" smtClean="0"/>
          </a:p>
        </p:txBody>
      </p:sp>
    </p:spTree>
    <p:extLst>
      <p:ext uri="{BB962C8B-B14F-4D97-AF65-F5344CB8AC3E}">
        <p14:creationId xmlns:p14="http://schemas.microsoft.com/office/powerpoint/2010/main" val="238135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up)">
                                      <p:cBhvr>
                                        <p:cTn id="13" dur="500"/>
                                        <p:tgtEl>
                                          <p:spTgt spid="2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78015" y="1076258"/>
            <a:ext cx="473515" cy="476735"/>
            <a:chOff x="1076099" y="1694033"/>
            <a:chExt cx="473515" cy="476735"/>
          </a:xfrm>
        </p:grpSpPr>
        <p:sp>
          <p:nvSpPr>
            <p:cNvPr id="8" name="Oval 4"/>
            <p:cNvSpPr>
              <a:spLocks noChangeArrowheads="1"/>
            </p:cNvSpPr>
            <p:nvPr/>
          </p:nvSpPr>
          <p:spPr bwMode="auto">
            <a:xfrm>
              <a:off x="1076099" y="1694033"/>
              <a:ext cx="473515" cy="476735"/>
            </a:xfrm>
            <a:prstGeom prst="rect">
              <a:avLst/>
            </a:prstGeom>
            <a:solidFill>
              <a:schemeClr val="accent1"/>
            </a:solidFill>
            <a:ln>
              <a:noFill/>
            </a:ln>
          </p:spPr>
          <p:txBody>
            <a:bodyPr/>
            <a:lstStyle/>
            <a:p>
              <a:endParaRPr lang="zh-CN" altLang="en-US" sz="1350">
                <a:solidFill>
                  <a:schemeClr val="tx2"/>
                </a:solidFill>
              </a:endParaRPr>
            </a:p>
          </p:txBody>
        </p:sp>
        <p:grpSp>
          <p:nvGrpSpPr>
            <p:cNvPr id="14" name="Group 12"/>
            <p:cNvGrpSpPr/>
            <p:nvPr/>
          </p:nvGrpSpPr>
          <p:grpSpPr bwMode="auto">
            <a:xfrm>
              <a:off x="1219442" y="1809189"/>
              <a:ext cx="193271" cy="246422"/>
              <a:chOff x="0" y="0"/>
              <a:chExt cx="120" cy="153"/>
            </a:xfrm>
            <a:solidFill>
              <a:schemeClr val="bg1"/>
            </a:solidFill>
          </p:grpSpPr>
          <p:sp>
            <p:nvSpPr>
              <p:cNvPr id="15" name="Freeform 13"/>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solidFill>
                    <a:schemeClr val="tx2"/>
                  </a:solidFill>
                </a:endParaRPr>
              </a:p>
            </p:txBody>
          </p:sp>
          <p:sp>
            <p:nvSpPr>
              <p:cNvPr id="16" name="Freeform 14"/>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solidFill>
                    <a:schemeClr val="tx2"/>
                  </a:solidFill>
                </a:endParaRPr>
              </a:p>
            </p:txBody>
          </p:sp>
        </p:grpSp>
      </p:grpSp>
      <p:grpSp>
        <p:nvGrpSpPr>
          <p:cNvPr id="6" name="组合 5"/>
          <p:cNvGrpSpPr/>
          <p:nvPr/>
        </p:nvGrpSpPr>
        <p:grpSpPr>
          <a:xfrm>
            <a:off x="818449" y="3538734"/>
            <a:ext cx="473515" cy="475124"/>
            <a:chOff x="1076099" y="3404483"/>
            <a:chExt cx="473515" cy="475124"/>
          </a:xfrm>
        </p:grpSpPr>
        <p:sp>
          <p:nvSpPr>
            <p:cNvPr id="10" name="Oval 6"/>
            <p:cNvSpPr>
              <a:spLocks noChangeArrowheads="1"/>
            </p:cNvSpPr>
            <p:nvPr/>
          </p:nvSpPr>
          <p:spPr bwMode="auto">
            <a:xfrm>
              <a:off x="1076099" y="3404483"/>
              <a:ext cx="473515" cy="475124"/>
            </a:xfrm>
            <a:prstGeom prst="rect">
              <a:avLst/>
            </a:prstGeom>
            <a:solidFill>
              <a:schemeClr val="accent1"/>
            </a:solidFill>
            <a:ln>
              <a:noFill/>
            </a:ln>
          </p:spPr>
          <p:txBody>
            <a:bodyPr/>
            <a:lstStyle/>
            <a:p>
              <a:endParaRPr lang="zh-CN" altLang="en-US" sz="1350">
                <a:solidFill>
                  <a:schemeClr val="tx2"/>
                </a:solidFill>
              </a:endParaRPr>
            </a:p>
          </p:txBody>
        </p:sp>
        <p:sp>
          <p:nvSpPr>
            <p:cNvPr id="25" name="Freeform 20"/>
            <p:cNvSpPr>
              <a:spLocks noEditPoints="1"/>
            </p:cNvSpPr>
            <p:nvPr/>
          </p:nvSpPr>
          <p:spPr bwMode="auto">
            <a:xfrm>
              <a:off x="1241991" y="3547019"/>
              <a:ext cx="170723" cy="190050"/>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chemeClr val="bg1"/>
            </a:solidFill>
            <a:ln>
              <a:noFill/>
            </a:ln>
          </p:spPr>
          <p:txBody>
            <a:bodyPr/>
            <a:lstStyle/>
            <a:p>
              <a:endParaRPr lang="zh-CN" altLang="en-US" sz="1350">
                <a:solidFill>
                  <a:schemeClr val="tx2"/>
                </a:solidFill>
              </a:endParaRPr>
            </a:p>
          </p:txBody>
        </p:sp>
      </p:grpSp>
      <p:sp>
        <p:nvSpPr>
          <p:cNvPr id="27" name="文本框 26"/>
          <p:cNvSpPr txBox="1"/>
          <p:nvPr/>
        </p:nvSpPr>
        <p:spPr>
          <a:xfrm>
            <a:off x="1373169" y="701593"/>
            <a:ext cx="6587354" cy="1661609"/>
          </a:xfrm>
          <a:prstGeom prst="rect">
            <a:avLst/>
          </a:prstGeom>
          <a:noFill/>
        </p:spPr>
        <p:txBody>
          <a:bodyPr wrap="square" rtlCol="0">
            <a:spAutoFit/>
          </a:bodyPr>
          <a:lstStyle/>
          <a:p>
            <a:pPr>
              <a:lnSpc>
                <a:spcPct val="130000"/>
              </a:lnSpc>
            </a:pPr>
            <a:r>
              <a:rPr lang="en-US" altLang="zh-CN" sz="1600" dirty="0" err="1">
                <a:solidFill>
                  <a:schemeClr val="tx2"/>
                </a:solidFill>
                <a:latin typeface="微软雅黑" panose="020B0503020204020204" pitchFamily="34" charset="-122"/>
                <a:ea typeface="微软雅黑" panose="020B0503020204020204" pitchFamily="34" charset="-122"/>
              </a:rPr>
              <a:t>Tanh</a:t>
            </a:r>
            <a:r>
              <a:rPr lang="en-US" altLang="zh-CN" sz="1600" dirty="0" smtClean="0">
                <a:solidFill>
                  <a:schemeClr val="tx2"/>
                </a:solidFill>
                <a:latin typeface="微软雅黑" panose="020B0503020204020204" pitchFamily="34" charset="-122"/>
                <a:ea typeface="微软雅黑" panose="020B0503020204020204" pitchFamily="34" charset="-122"/>
              </a:rPr>
              <a:t> </a:t>
            </a:r>
            <a:r>
              <a:rPr lang="zh-CN" altLang="en-US" sz="1600" dirty="0">
                <a:solidFill>
                  <a:schemeClr val="tx2"/>
                </a:solidFill>
                <a:latin typeface="微软雅黑" panose="020B0503020204020204" pitchFamily="34" charset="-122"/>
                <a:ea typeface="微软雅黑" panose="020B0503020204020204" pitchFamily="34" charset="-122"/>
              </a:rPr>
              <a:t>函数将实值映射到</a:t>
            </a:r>
            <a:r>
              <a:rPr lang="en-US" altLang="zh-CN" sz="1600" dirty="0">
                <a:solidFill>
                  <a:schemeClr val="tx2"/>
                </a:solidFill>
                <a:latin typeface="微软雅黑" panose="020B0503020204020204" pitchFamily="34" charset="-122"/>
                <a:ea typeface="微软雅黑" panose="020B0503020204020204" pitchFamily="34" charset="-122"/>
              </a:rPr>
              <a:t>[-1,1]</a:t>
            </a:r>
            <a:r>
              <a:rPr lang="zh-CN" altLang="en-US" sz="1600" dirty="0">
                <a:solidFill>
                  <a:schemeClr val="tx2"/>
                </a:solidFill>
                <a:latin typeface="微软雅黑" panose="020B0503020204020204" pitchFamily="34" charset="-122"/>
                <a:ea typeface="微软雅黑" panose="020B0503020204020204" pitchFamily="34" charset="-122"/>
              </a:rPr>
              <a:t>范围之内，因此其输出基本上是 </a:t>
            </a:r>
            <a:r>
              <a:rPr lang="en-US" altLang="zh-CN" sz="1600" dirty="0">
                <a:solidFill>
                  <a:schemeClr val="tx2"/>
                </a:solidFill>
                <a:latin typeface="微软雅黑" panose="020B0503020204020204" pitchFamily="34" charset="-122"/>
                <a:ea typeface="微软雅黑" panose="020B0503020204020204" pitchFamily="34" charset="-122"/>
              </a:rPr>
              <a:t>0 </a:t>
            </a:r>
            <a:r>
              <a:rPr lang="zh-CN" altLang="en-US" sz="1600" dirty="0">
                <a:solidFill>
                  <a:schemeClr val="tx2"/>
                </a:solidFill>
                <a:latin typeface="微软雅黑" panose="020B0503020204020204" pitchFamily="34" charset="-122"/>
                <a:ea typeface="微软雅黑" panose="020B0503020204020204" pitchFamily="34" charset="-122"/>
              </a:rPr>
              <a:t>均值的，弥补了 </a:t>
            </a:r>
            <a:r>
              <a:rPr lang="en-US" altLang="zh-CN" sz="1600" dirty="0">
                <a:solidFill>
                  <a:schemeClr val="tx2"/>
                </a:solidFill>
                <a:latin typeface="微软雅黑" panose="020B0503020204020204" pitchFamily="34" charset="-122"/>
                <a:ea typeface="微软雅黑" panose="020B0503020204020204" pitchFamily="34" charset="-122"/>
              </a:rPr>
              <a:t>sigmoid </a:t>
            </a:r>
            <a:r>
              <a:rPr lang="zh-CN" altLang="en-US" sz="1600" dirty="0">
                <a:solidFill>
                  <a:schemeClr val="tx2"/>
                </a:solidFill>
                <a:latin typeface="微软雅黑" panose="020B0503020204020204" pitchFamily="34" charset="-122"/>
                <a:ea typeface="微软雅黑" panose="020B0503020204020204" pitchFamily="34" charset="-122"/>
              </a:rPr>
              <a:t>函数中的一些不足。在反向传播阶段可以</a:t>
            </a:r>
            <a:r>
              <a:rPr lang="zh-CN" altLang="en-US" sz="1600" dirty="0">
                <a:solidFill>
                  <a:schemeClr val="accent2"/>
                </a:solidFill>
                <a:latin typeface="微软雅黑" panose="020B0503020204020204" pitchFamily="34" charset="-122"/>
                <a:ea typeface="微软雅黑" panose="020B0503020204020204" pitchFamily="34" charset="-122"/>
              </a:rPr>
              <a:t>很容易的计算得到梯度值</a:t>
            </a:r>
            <a:r>
              <a:rPr lang="zh-CN" altLang="en-US" sz="1600" dirty="0">
                <a:solidFill>
                  <a:schemeClr val="tx2"/>
                </a:solidFill>
                <a:latin typeface="微软雅黑" panose="020B0503020204020204" pitchFamily="34" charset="-122"/>
                <a:ea typeface="微软雅黑" panose="020B0503020204020204" pitchFamily="34" charset="-122"/>
              </a:rPr>
              <a:t>，</a:t>
            </a:r>
            <a:r>
              <a:rPr lang="zh-CN" altLang="en-US" sz="1600" dirty="0" smtClean="0">
                <a:solidFill>
                  <a:schemeClr val="tx2"/>
                </a:solidFill>
                <a:latin typeface="微软雅黑" panose="020B0503020204020204" pitchFamily="34" charset="-122"/>
                <a:ea typeface="微软雅黑" panose="020B0503020204020204" pitchFamily="34" charset="-122"/>
              </a:rPr>
              <a:t>因此</a:t>
            </a:r>
            <a:r>
              <a:rPr lang="zh-CN" altLang="en-US" sz="1600" dirty="0">
                <a:solidFill>
                  <a:schemeClr val="tx2"/>
                </a:solidFill>
                <a:latin typeface="微软雅黑" panose="020B0503020204020204" pitchFamily="34" charset="-122"/>
                <a:ea typeface="微软雅黑" panose="020B0503020204020204" pitchFamily="34" charset="-122"/>
              </a:rPr>
              <a:t>神经网络在做关系分类等问题中也常常使用此非线性的激活函数。</a:t>
            </a:r>
            <a:r>
              <a:rPr lang="zh-CN" altLang="en-US" sz="1600" dirty="0">
                <a:solidFill>
                  <a:schemeClr val="accent2"/>
                </a:solidFill>
                <a:latin typeface="微软雅黑" panose="020B0503020204020204" pitchFamily="34" charset="-122"/>
                <a:ea typeface="微软雅黑" panose="020B0503020204020204" pitchFamily="34" charset="-122"/>
              </a:rPr>
              <a:t>但是它也会存在</a:t>
            </a:r>
            <a:r>
              <a:rPr lang="zh-CN" altLang="en-US" sz="1600" dirty="0" smtClean="0">
                <a:solidFill>
                  <a:schemeClr val="accent2"/>
                </a:solidFill>
                <a:latin typeface="微软雅黑" panose="020B0503020204020204" pitchFamily="34" charset="-122"/>
                <a:ea typeface="微软雅黑" panose="020B0503020204020204" pitchFamily="34" charset="-122"/>
              </a:rPr>
              <a:t>一定</a:t>
            </a:r>
            <a:r>
              <a:rPr lang="zh-CN" altLang="en-US" sz="1600" dirty="0">
                <a:solidFill>
                  <a:schemeClr val="accent2"/>
                </a:solidFill>
                <a:latin typeface="微软雅黑" panose="020B0503020204020204" pitchFamily="34" charset="-122"/>
                <a:ea typeface="微软雅黑" panose="020B0503020204020204" pitchFamily="34" charset="-122"/>
              </a:rPr>
              <a:t>程度的梯度饱和问题</a:t>
            </a:r>
            <a:r>
              <a:rPr lang="zh-CN" altLang="en-US" sz="1600" dirty="0">
                <a:solidFill>
                  <a:schemeClr val="tx2"/>
                </a:solidFill>
                <a:latin typeface="微软雅黑" panose="020B0503020204020204" pitchFamily="34" charset="-122"/>
                <a:ea typeface="微软雅黑" panose="020B0503020204020204" pitchFamily="34" charset="-122"/>
              </a:rPr>
              <a:t>。 </a:t>
            </a:r>
          </a:p>
          <a:p>
            <a:pPr>
              <a:lnSpc>
                <a:spcPct val="130000"/>
              </a:lnSpc>
            </a:pPr>
            <a:endParaRPr lang="zh-CN" altLang="en-US" sz="1600" dirty="0">
              <a:solidFill>
                <a:schemeClr val="tx2"/>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435138" y="3291830"/>
            <a:ext cx="6881278" cy="1372683"/>
          </a:xfrm>
          <a:prstGeom prst="rect">
            <a:avLst/>
          </a:prstGeom>
          <a:noFill/>
        </p:spPr>
        <p:txBody>
          <a:bodyPr wrap="square" rtlCol="0">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经过该激活函数的作用会使得一部分神经元的输出结果变为 </a:t>
            </a:r>
            <a:r>
              <a:rPr lang="en-US" altLang="zh-CN" sz="1600" dirty="0">
                <a:solidFill>
                  <a:schemeClr val="tx2"/>
                </a:solidFill>
                <a:latin typeface="微软雅黑" panose="020B0503020204020204" pitchFamily="34" charset="-122"/>
                <a:ea typeface="微软雅黑" panose="020B0503020204020204" pitchFamily="34" charset="-122"/>
              </a:rPr>
              <a:t>0</a:t>
            </a:r>
            <a:r>
              <a:rPr lang="zh-CN" altLang="en-US" sz="1600" dirty="0">
                <a:solidFill>
                  <a:schemeClr val="tx2"/>
                </a:solidFill>
                <a:latin typeface="微软雅黑" panose="020B0503020204020204" pitchFamily="34" charset="-122"/>
                <a:ea typeface="微软雅黑" panose="020B0503020204020204" pitchFamily="34" charset="-122"/>
              </a:rPr>
              <a:t>，致</a:t>
            </a:r>
          </a:p>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使训练后的网络变得稀疏，对</a:t>
            </a:r>
            <a:r>
              <a:rPr lang="zh-CN" altLang="en-US" sz="1600" dirty="0">
                <a:solidFill>
                  <a:schemeClr val="accent2"/>
                </a:solidFill>
                <a:latin typeface="微软雅黑" panose="020B0503020204020204" pitchFamily="34" charset="-122"/>
                <a:ea typeface="微软雅黑" panose="020B0503020204020204" pitchFamily="34" charset="-122"/>
              </a:rPr>
              <a:t>减少过拟合问题</a:t>
            </a:r>
            <a:r>
              <a:rPr lang="zh-CN" altLang="en-US" sz="1600" dirty="0">
                <a:solidFill>
                  <a:schemeClr val="tx2"/>
                </a:solidFill>
                <a:latin typeface="微软雅黑" panose="020B0503020204020204" pitchFamily="34" charset="-122"/>
                <a:ea typeface="微软雅黑" panose="020B0503020204020204" pitchFamily="34" charset="-122"/>
              </a:rPr>
              <a:t>具有一定的帮助。使用此函数的</a:t>
            </a:r>
            <a:r>
              <a:rPr lang="zh-CN" altLang="en-US" sz="1600" dirty="0">
                <a:solidFill>
                  <a:schemeClr val="accent2"/>
                </a:solidFill>
                <a:latin typeface="微软雅黑" panose="020B0503020204020204" pitchFamily="34" charset="-122"/>
                <a:ea typeface="微软雅黑" panose="020B0503020204020204" pitchFamily="34" charset="-122"/>
              </a:rPr>
              <a:t>反向梯度计算</a:t>
            </a:r>
            <a:r>
              <a:rPr lang="zh-CN" altLang="en-US" sz="1600" dirty="0" smtClean="0">
                <a:solidFill>
                  <a:schemeClr val="accent2"/>
                </a:solidFill>
                <a:latin typeface="微软雅黑" panose="020B0503020204020204" pitchFamily="34" charset="-122"/>
                <a:ea typeface="微软雅黑" panose="020B0503020204020204" pitchFamily="34" charset="-122"/>
              </a:rPr>
              <a:t>过程也</a:t>
            </a:r>
            <a:r>
              <a:rPr lang="zh-CN" altLang="en-US" sz="1600" dirty="0">
                <a:solidFill>
                  <a:schemeClr val="accent2"/>
                </a:solidFill>
                <a:latin typeface="微软雅黑" panose="020B0503020204020204" pitchFamily="34" charset="-122"/>
                <a:ea typeface="微软雅黑" panose="020B0503020204020204" pitchFamily="34" charset="-122"/>
              </a:rPr>
              <a:t>比较</a:t>
            </a:r>
            <a:r>
              <a:rPr lang="zh-CN" altLang="en-US" sz="1600" dirty="0" smtClean="0">
                <a:solidFill>
                  <a:schemeClr val="accent2"/>
                </a:solidFill>
                <a:latin typeface="微软雅黑" panose="020B0503020204020204" pitchFamily="34" charset="-122"/>
                <a:ea typeface="微软雅黑" panose="020B0503020204020204" pitchFamily="34" charset="-122"/>
              </a:rPr>
              <a:t>容易</a:t>
            </a:r>
            <a:r>
              <a:rPr lang="zh-CN" altLang="en-US" sz="1600" dirty="0" smtClean="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accent2"/>
                </a:solidFill>
                <a:latin typeface="微软雅黑" panose="020B0503020204020204" pitchFamily="34" charset="-122"/>
                <a:ea typeface="微软雅黑" panose="020B0503020204020204" pitchFamily="34" charset="-122"/>
              </a:rPr>
              <a:t>运算精度高</a:t>
            </a:r>
            <a:r>
              <a:rPr lang="zh-CN" altLang="en-US" sz="1600" dirty="0">
                <a:solidFill>
                  <a:schemeClr val="tx2"/>
                </a:solidFill>
                <a:latin typeface="微软雅黑" panose="020B0503020204020204" pitchFamily="34" charset="-122"/>
                <a:ea typeface="微软雅黑" panose="020B0503020204020204" pitchFamily="34" charset="-122"/>
              </a:rPr>
              <a:t>，同时也</a:t>
            </a:r>
            <a:r>
              <a:rPr lang="zh-CN" altLang="en-US" sz="1600" dirty="0">
                <a:solidFill>
                  <a:schemeClr val="accent2"/>
                </a:solidFill>
                <a:latin typeface="微软雅黑" panose="020B0503020204020204" pitchFamily="34" charset="-122"/>
                <a:ea typeface="微软雅黑" panose="020B0503020204020204" pitchFamily="34" charset="-122"/>
              </a:rPr>
              <a:t>加快了运算速度</a:t>
            </a:r>
            <a:r>
              <a:rPr lang="zh-CN" altLang="en-US"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accent2"/>
                </a:solidFill>
                <a:latin typeface="微软雅黑" panose="020B0503020204020204" pitchFamily="34" charset="-122"/>
                <a:ea typeface="微软雅黑" panose="020B0503020204020204" pitchFamily="34" charset="-122"/>
              </a:rPr>
              <a:t>收敛速度也比前两者</a:t>
            </a:r>
            <a:r>
              <a:rPr lang="zh-CN" altLang="en-US" sz="1600" dirty="0" smtClean="0">
                <a:solidFill>
                  <a:schemeClr val="accent2"/>
                </a:solidFill>
                <a:latin typeface="微软雅黑" panose="020B0503020204020204" pitchFamily="34" charset="-122"/>
                <a:ea typeface="微软雅黑" panose="020B0503020204020204" pitchFamily="34" charset="-122"/>
              </a:rPr>
              <a:t>快。</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37"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err="1">
                <a:solidFill>
                  <a:schemeClr val="tx2"/>
                </a:solidFill>
                <a:latin typeface="微软雅黑" panose="020B0503020204020204" pitchFamily="34" charset="-122"/>
                <a:ea typeface="微软雅黑" panose="020B0503020204020204" pitchFamily="34" charset="-122"/>
              </a:rPr>
              <a:t>Tanh</a:t>
            </a:r>
            <a:r>
              <a:rPr lang="en-US" altLang="zh-CN" sz="1800" dirty="0">
                <a:solidFill>
                  <a:schemeClr val="tx2"/>
                </a:solidFill>
                <a:latin typeface="微软雅黑" panose="020B0503020204020204" pitchFamily="34" charset="-122"/>
                <a:ea typeface="微软雅黑" panose="020B0503020204020204" pitchFamily="34" charset="-122"/>
              </a:rPr>
              <a:t> </a:t>
            </a:r>
            <a:r>
              <a:rPr lang="zh-CN" altLang="en-US" sz="1800" dirty="0">
                <a:solidFill>
                  <a:schemeClr val="tx2"/>
                </a:solidFill>
                <a:latin typeface="微软雅黑" panose="020B0503020204020204" pitchFamily="34" charset="-122"/>
                <a:ea typeface="微软雅黑" panose="020B0503020204020204" pitchFamily="34" charset="-122"/>
              </a:rPr>
              <a:t>函数</a:t>
            </a:r>
          </a:p>
        </p:txBody>
      </p:sp>
      <p:sp>
        <p:nvSpPr>
          <p:cNvPr id="36" name="矩形 35"/>
          <p:cNvSpPr/>
          <p:nvPr/>
        </p:nvSpPr>
        <p:spPr>
          <a:xfrm>
            <a:off x="5686914" y="516927"/>
            <a:ext cx="3369556" cy="369332"/>
          </a:xfrm>
          <a:prstGeom prst="rect">
            <a:avLst/>
          </a:prstGeom>
        </p:spPr>
        <p:txBody>
          <a:bodyPr wrap="square">
            <a:spAutoFit/>
          </a:bodyPr>
          <a:lstStyle/>
          <a:p>
            <a:r>
              <a:rPr lang="zh-CN" altLang="en-US" dirty="0" smtClean="0"/>
              <a:t>。</a:t>
            </a:r>
            <a:endParaRPr lang="en-US" altLang="zh-CN" dirty="0" smtClean="0"/>
          </a:p>
        </p:txBody>
      </p:sp>
      <p:sp>
        <p:nvSpPr>
          <p:cNvPr id="18" name="Title 1"/>
          <p:cNvSpPr txBox="1">
            <a:spLocks/>
          </p:cNvSpPr>
          <p:nvPr/>
        </p:nvSpPr>
        <p:spPr>
          <a:xfrm>
            <a:off x="611560" y="2669678"/>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err="1" smtClean="0">
                <a:solidFill>
                  <a:schemeClr val="tx2"/>
                </a:solidFill>
                <a:latin typeface="微软雅黑" panose="020B0503020204020204" pitchFamily="34" charset="-122"/>
                <a:ea typeface="微软雅黑" panose="020B0503020204020204" pitchFamily="34" charset="-122"/>
              </a:rPr>
              <a:t>Relu</a:t>
            </a:r>
            <a:r>
              <a:rPr lang="en-US" altLang="zh-CN" sz="1800" dirty="0" smtClean="0">
                <a:solidFill>
                  <a:schemeClr val="tx2"/>
                </a:solidFill>
                <a:latin typeface="微软雅黑" panose="020B0503020204020204" pitchFamily="34" charset="-122"/>
                <a:ea typeface="微软雅黑" panose="020B0503020204020204" pitchFamily="34" charset="-122"/>
              </a:rPr>
              <a:t> </a:t>
            </a:r>
            <a:r>
              <a:rPr lang="zh-CN" altLang="en-US" sz="1800" dirty="0">
                <a:solidFill>
                  <a:schemeClr val="tx2"/>
                </a:solidFill>
                <a:latin typeface="微软雅黑" panose="020B0503020204020204" pitchFamily="34" charset="-122"/>
                <a:ea typeface="微软雅黑" panose="020B0503020204020204" pitchFamily="34" charset="-122"/>
              </a:rPr>
              <a:t>函数</a:t>
            </a:r>
          </a:p>
        </p:txBody>
      </p:sp>
    </p:spTree>
    <p:extLst>
      <p:ext uri="{BB962C8B-B14F-4D97-AF65-F5344CB8AC3E}">
        <p14:creationId xmlns:p14="http://schemas.microsoft.com/office/powerpoint/2010/main" val="34255878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up)">
                                      <p:cBhvr>
                                        <p:cTn id="13" dur="500"/>
                                        <p:tgtEl>
                                          <p:spTgt spid="2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98782" y="0"/>
            <a:ext cx="8415446" cy="5143500"/>
          </a:xfrm>
          <a:prstGeom prst="rect">
            <a:avLst/>
          </a:prstGeom>
        </p:spPr>
      </p:pic>
      <p:sp>
        <p:nvSpPr>
          <p:cNvPr id="6" name="矩形 5"/>
          <p:cNvSpPr/>
          <p:nvPr/>
        </p:nvSpPr>
        <p:spPr bwMode="auto">
          <a:xfrm>
            <a:off x="467544" y="123478"/>
            <a:ext cx="864096" cy="576064"/>
          </a:xfrm>
          <a:prstGeom prst="rect">
            <a:avLst/>
          </a:prstGeom>
          <a:noFill/>
          <a:ln w="15875">
            <a:noFill/>
          </a:ln>
          <a:effectLst>
            <a:innerShdw blurRad="63500" dist="25400" dir="8100000">
              <a:prstClr val="black">
                <a:alpha val="50000"/>
              </a:prstClr>
            </a:innerShdw>
          </a:effec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1" name="矩形 10"/>
          <p:cNvSpPr/>
          <p:nvPr/>
        </p:nvSpPr>
        <p:spPr>
          <a:xfrm>
            <a:off x="467544" y="156084"/>
            <a:ext cx="1656184" cy="769441"/>
          </a:xfrm>
          <a:prstGeom prst="rect">
            <a:avLst/>
          </a:prstGeom>
        </p:spPr>
        <p:txBody>
          <a:bodyPr wrap="square">
            <a:spAutoFit/>
          </a:bodyPr>
          <a:lstStyle/>
          <a:p>
            <a:r>
              <a:rPr lang="zh-CN" altLang="en-US" sz="1100" dirty="0">
                <a:solidFill>
                  <a:schemeClr val="tx2"/>
                </a:solidFill>
                <a:latin typeface="微软雅黑" panose="020B0503020204020204" pitchFamily="34" charset="-122"/>
                <a:ea typeface="微软雅黑" panose="020B0503020204020204" pitchFamily="34" charset="-122"/>
              </a:rPr>
              <a:t>传统的包含两层隐含层神经网络中全连接层在未使用 dropout 策略</a:t>
            </a:r>
          </a:p>
          <a:p>
            <a:r>
              <a:rPr lang="zh-CN" altLang="en-US" sz="1100" dirty="0">
                <a:solidFill>
                  <a:schemeClr val="tx2"/>
                </a:solidFill>
                <a:latin typeface="微软雅黑" panose="020B0503020204020204" pitchFamily="34" charset="-122"/>
                <a:ea typeface="微软雅黑" panose="020B0503020204020204" pitchFamily="34" charset="-122"/>
              </a:rPr>
              <a:t>时的网络结构示意图</a:t>
            </a:r>
          </a:p>
        </p:txBody>
      </p:sp>
      <p:sp>
        <p:nvSpPr>
          <p:cNvPr id="16" name="矩形 15"/>
          <p:cNvSpPr/>
          <p:nvPr/>
        </p:nvSpPr>
        <p:spPr>
          <a:xfrm>
            <a:off x="6948264" y="127686"/>
            <a:ext cx="1656184" cy="430887"/>
          </a:xfrm>
          <a:prstGeom prst="rect">
            <a:avLst/>
          </a:prstGeom>
        </p:spPr>
        <p:txBody>
          <a:bodyPr wrap="square">
            <a:spAutoFit/>
          </a:bodyPr>
          <a:lstStyle/>
          <a:p>
            <a:r>
              <a:rPr lang="zh-CN" altLang="en-US" sz="1100" dirty="0">
                <a:solidFill>
                  <a:schemeClr val="tx2"/>
                </a:solidFill>
                <a:latin typeface="微软雅黑" panose="020B0503020204020204" pitchFamily="34" charset="-122"/>
                <a:ea typeface="微软雅黑" panose="020B0503020204020204" pitchFamily="34" charset="-122"/>
              </a:rPr>
              <a:t>使用 </a:t>
            </a:r>
            <a:r>
              <a:rPr lang="en-US" altLang="zh-CN" sz="1100" dirty="0">
                <a:solidFill>
                  <a:schemeClr val="tx2"/>
                </a:solidFill>
                <a:latin typeface="微软雅黑" panose="020B0503020204020204" pitchFamily="34" charset="-122"/>
                <a:ea typeface="微软雅黑" panose="020B0503020204020204" pitchFamily="34" charset="-122"/>
              </a:rPr>
              <a:t>dropout </a:t>
            </a:r>
            <a:r>
              <a:rPr lang="zh-CN" altLang="en-US" sz="1100" dirty="0">
                <a:solidFill>
                  <a:schemeClr val="tx2"/>
                </a:solidFill>
                <a:latin typeface="微软雅黑" panose="020B0503020204020204" pitchFamily="34" charset="-122"/>
                <a:ea typeface="微软雅黑" panose="020B0503020204020204" pitchFamily="34" charset="-122"/>
              </a:rPr>
              <a:t>策略后的网络结构示意图</a:t>
            </a:r>
          </a:p>
        </p:txBody>
      </p:sp>
      <p:sp>
        <p:nvSpPr>
          <p:cNvPr id="12" name="矩形 11"/>
          <p:cNvSpPr/>
          <p:nvPr/>
        </p:nvSpPr>
        <p:spPr>
          <a:xfrm>
            <a:off x="6081861" y="4803998"/>
            <a:ext cx="2795958" cy="261610"/>
          </a:xfrm>
          <a:prstGeom prst="rect">
            <a:avLst/>
          </a:prstGeom>
        </p:spPr>
        <p:txBody>
          <a:bodyPr wrap="none">
            <a:spAutoFit/>
          </a:bodyPr>
          <a:lstStyle/>
          <a:p>
            <a:r>
              <a:rPr lang="zh-CN" altLang="en-US" sz="1100" dirty="0">
                <a:solidFill>
                  <a:schemeClr val="tx2"/>
                </a:solidFill>
                <a:latin typeface="微软雅黑" panose="020B0503020204020204" pitchFamily="34" charset="-122"/>
                <a:ea typeface="微软雅黑" panose="020B0503020204020204" pitchFamily="34" charset="-122"/>
              </a:rPr>
              <a:t>使用 dropout 策略时被暂时忽略的神经元</a:t>
            </a:r>
          </a:p>
        </p:txBody>
      </p:sp>
      <p:cxnSp>
        <p:nvCxnSpPr>
          <p:cNvPr id="14" name="直接箭头连接符 13"/>
          <p:cNvCxnSpPr/>
          <p:nvPr/>
        </p:nvCxnSpPr>
        <p:spPr>
          <a:xfrm>
            <a:off x="6300192" y="4443958"/>
            <a:ext cx="288032" cy="2880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 name="直接箭头连接符 16"/>
          <p:cNvCxnSpPr/>
          <p:nvPr/>
        </p:nvCxnSpPr>
        <p:spPr>
          <a:xfrm flipH="1">
            <a:off x="6804248" y="4443958"/>
            <a:ext cx="144016" cy="3600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a:xfrm>
            <a:off x="6156176" y="3291830"/>
            <a:ext cx="576064" cy="14401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a:xfrm flipH="1">
            <a:off x="7593214" y="3291830"/>
            <a:ext cx="579186" cy="14342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矩形 25"/>
          <p:cNvSpPr/>
          <p:nvPr/>
        </p:nvSpPr>
        <p:spPr>
          <a:xfrm>
            <a:off x="3131840" y="26789"/>
            <a:ext cx="3456384" cy="338554"/>
          </a:xfrm>
          <a:prstGeom prst="rect">
            <a:avLst/>
          </a:prstGeom>
        </p:spPr>
        <p:txBody>
          <a:bodyPr wrap="square">
            <a:spAutoFit/>
          </a:bodyPr>
          <a:lstStyle/>
          <a:p>
            <a:r>
              <a:rPr lang="zh-CN" altLang="en-US" sz="1600" dirty="0" smtClean="0">
                <a:solidFill>
                  <a:schemeClr val="accent2"/>
                </a:solidFill>
                <a:latin typeface="微软雅黑" panose="020B0503020204020204" pitchFamily="34" charset="-122"/>
                <a:ea typeface="微软雅黑" panose="020B0503020204020204" pitchFamily="34" charset="-122"/>
              </a:rPr>
              <a:t>采用</a:t>
            </a:r>
            <a:r>
              <a:rPr lang="en-US" altLang="zh-CN" sz="1600" dirty="0" smtClean="0">
                <a:solidFill>
                  <a:schemeClr val="accent2"/>
                </a:solidFill>
                <a:latin typeface="微软雅黑" panose="020B0503020204020204" pitchFamily="34" charset="-122"/>
                <a:ea typeface="微软雅黑" panose="020B0503020204020204" pitchFamily="34" charset="-122"/>
              </a:rPr>
              <a:t>dropout</a:t>
            </a:r>
            <a:r>
              <a:rPr lang="zh-CN" altLang="en-US" sz="1600" dirty="0" smtClean="0">
                <a:solidFill>
                  <a:schemeClr val="accent2"/>
                </a:solidFill>
                <a:latin typeface="微软雅黑" panose="020B0503020204020204" pitchFamily="34" charset="-122"/>
                <a:ea typeface="微软雅黑" panose="020B0503020204020204" pitchFamily="34" charset="-122"/>
              </a:rPr>
              <a:t>方法防止过拟合问题</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3105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76"/>
          <p:cNvSpPr txBox="1"/>
          <p:nvPr/>
        </p:nvSpPr>
        <p:spPr>
          <a:xfrm>
            <a:off x="3399464" y="42530"/>
            <a:ext cx="2588605" cy="400110"/>
          </a:xfrm>
          <a:prstGeom prst="rect">
            <a:avLst/>
          </a:prstGeom>
          <a:noFill/>
          <a:effectLst/>
        </p:spPr>
        <p:txBody>
          <a:bodyPr wrap="square" rtlCol="0">
            <a:spAutoFit/>
          </a:bodyPr>
          <a:lstStyle/>
          <a:p>
            <a:pPr algn="ctr"/>
            <a:r>
              <a:rPr lang="zh-CN" altLang="en-US" sz="2000" b="1" dirty="0" smtClean="0">
                <a:solidFill>
                  <a:schemeClr val="tx2"/>
                </a:solidFill>
                <a:latin typeface="微软雅黑" panose="020B0503020204020204" pitchFamily="34" charset="-122"/>
                <a:ea typeface="微软雅黑" panose="020B0503020204020204" pitchFamily="34" charset="-122"/>
              </a:rPr>
              <a:t>关键词特征的抽取</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926471" y="426004"/>
            <a:ext cx="7291058" cy="701346"/>
          </a:xfrm>
          <a:prstGeom prst="rect">
            <a:avLst/>
          </a:prstGeom>
          <a:noFill/>
          <a:effectLst/>
        </p:spPr>
        <p:txBody>
          <a:bodyPr wrap="square" rtlCol="0">
            <a:spAutoFit/>
          </a:bodyPr>
          <a:lstStyle/>
          <a:p>
            <a:pPr algn="ctr">
              <a:lnSpc>
                <a:spcPct val="130000"/>
              </a:lnSpc>
            </a:pPr>
            <a:r>
              <a:rPr lang="zh-CN" altLang="en-US" sz="1600" dirty="0">
                <a:solidFill>
                  <a:schemeClr val="accent2"/>
                </a:solidFill>
                <a:latin typeface="微软雅黑" panose="020B0503020204020204" pitchFamily="34" charset="-122"/>
                <a:ea typeface="微软雅黑" panose="020B0503020204020204" pitchFamily="34" charset="-122"/>
              </a:rPr>
              <a:t>一个类别的关键词往往可以很好地表征该类别的关键信息，因此许多研究</a:t>
            </a:r>
          </a:p>
          <a:p>
            <a:pPr algn="ctr">
              <a:lnSpc>
                <a:spcPct val="130000"/>
              </a:lnSpc>
            </a:pPr>
            <a:r>
              <a:rPr lang="zh-CN" altLang="en-US" sz="1600" dirty="0">
                <a:solidFill>
                  <a:schemeClr val="accent2"/>
                </a:solidFill>
                <a:latin typeface="微软雅黑" panose="020B0503020204020204" pitchFamily="34" charset="-122"/>
                <a:ea typeface="微软雅黑" panose="020B0503020204020204" pitchFamily="34" charset="-122"/>
              </a:rPr>
              <a:t>将关键词策略引入到识别、分类等任务中</a:t>
            </a:r>
          </a:p>
        </p:txBody>
      </p:sp>
      <p:sp>
        <p:nvSpPr>
          <p:cNvPr id="2" name="矩形 1"/>
          <p:cNvSpPr/>
          <p:nvPr/>
        </p:nvSpPr>
        <p:spPr>
          <a:xfrm>
            <a:off x="697322" y="1310485"/>
            <a:ext cx="7992888" cy="1077218"/>
          </a:xfrm>
          <a:prstGeom prst="rect">
            <a:avLst/>
          </a:prstGeom>
        </p:spPr>
        <p:txBody>
          <a:bodyPr wrap="square">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TF-IDF </a:t>
            </a:r>
            <a:r>
              <a:rPr lang="zh-CN" altLang="en-US" sz="1600" dirty="0">
                <a:solidFill>
                  <a:schemeClr val="accent2"/>
                </a:solidFill>
                <a:latin typeface="微软雅黑" panose="020B0503020204020204" pitchFamily="34" charset="-122"/>
                <a:ea typeface="微软雅黑" panose="020B0503020204020204" pitchFamily="34" charset="-122"/>
              </a:rPr>
              <a:t>算法常用来衡量一个字词对于一份文件的重要程度</a:t>
            </a:r>
            <a:r>
              <a:rPr lang="zh-CN" altLang="en-US" sz="1600" dirty="0">
                <a:solidFill>
                  <a:schemeClr val="tx2"/>
                </a:solidFill>
                <a:latin typeface="微软雅黑" panose="020B0503020204020204" pitchFamily="34" charset="-122"/>
                <a:ea typeface="微软雅黑" panose="020B0503020204020204" pitchFamily="34" charset="-122"/>
              </a:rPr>
              <a:t>，字词</a:t>
            </a:r>
            <a:r>
              <a:rPr lang="zh-CN" altLang="en-US" sz="1600" dirty="0" smtClean="0">
                <a:solidFill>
                  <a:schemeClr val="tx2"/>
                </a:solidFill>
                <a:latin typeface="微软雅黑" panose="020B0503020204020204" pitchFamily="34" charset="-122"/>
                <a:ea typeface="微软雅黑" panose="020B0503020204020204" pitchFamily="34" charset="-122"/>
              </a:rPr>
              <a:t>的重要</a:t>
            </a:r>
            <a:r>
              <a:rPr lang="zh-CN" altLang="en-US" sz="1600" dirty="0">
                <a:solidFill>
                  <a:schemeClr val="tx2"/>
                </a:solidFill>
                <a:latin typeface="微软雅黑" panose="020B0503020204020204" pitchFamily="34" charset="-122"/>
                <a:ea typeface="微软雅黑" panose="020B0503020204020204" pitchFamily="34" charset="-122"/>
              </a:rPr>
              <a:t>程度正比于它在某文件中出现的频率，由于当前关于实体关系抽取问题</a:t>
            </a:r>
            <a:r>
              <a:rPr lang="zh-CN" altLang="en-US" sz="1600" dirty="0" smtClean="0">
                <a:solidFill>
                  <a:schemeClr val="tx2"/>
                </a:solidFill>
                <a:latin typeface="微软雅黑" panose="020B0503020204020204" pitchFamily="34" charset="-122"/>
                <a:ea typeface="微软雅黑" panose="020B0503020204020204" pitchFamily="34" charset="-122"/>
              </a:rPr>
              <a:t>的数据</a:t>
            </a:r>
            <a:r>
              <a:rPr lang="zh-CN" altLang="en-US" sz="1600" dirty="0">
                <a:solidFill>
                  <a:schemeClr val="tx2"/>
                </a:solidFill>
                <a:latin typeface="微软雅黑" panose="020B0503020204020204" pitchFamily="34" charset="-122"/>
                <a:ea typeface="微软雅黑" panose="020B0503020204020204" pitchFamily="34" charset="-122"/>
              </a:rPr>
              <a:t>集中经常面对的是短文本句子，与文件不同，所以基于 </a:t>
            </a:r>
            <a:r>
              <a:rPr lang="en-US" altLang="zh-CN" sz="1600" dirty="0">
                <a:solidFill>
                  <a:schemeClr val="tx2"/>
                </a:solidFill>
                <a:latin typeface="微软雅黑" panose="020B0503020204020204" pitchFamily="34" charset="-122"/>
                <a:ea typeface="微软雅黑" panose="020B0503020204020204" pitchFamily="34" charset="-122"/>
              </a:rPr>
              <a:t>TF-IDF </a:t>
            </a:r>
            <a:r>
              <a:rPr lang="zh-CN" altLang="en-US" sz="1600" dirty="0">
                <a:solidFill>
                  <a:schemeClr val="tx2"/>
                </a:solidFill>
                <a:latin typeface="微软雅黑" panose="020B0503020204020204" pitchFamily="34" charset="-122"/>
                <a:ea typeface="微软雅黑" panose="020B0503020204020204" pitchFamily="34" charset="-122"/>
              </a:rPr>
              <a:t>思想，该文提出了一种</a:t>
            </a:r>
            <a:r>
              <a:rPr lang="zh-CN" altLang="en-US" sz="1600" dirty="0">
                <a:solidFill>
                  <a:schemeClr val="accent2"/>
                </a:solidFill>
                <a:latin typeface="微软雅黑" panose="020B0503020204020204" pitchFamily="34" charset="-122"/>
                <a:ea typeface="微软雅黑" panose="020B0503020204020204" pitchFamily="34" charset="-122"/>
              </a:rPr>
              <a:t>基于句子的多类别的衡量词重要性的统计方法 </a:t>
            </a:r>
            <a:r>
              <a:rPr lang="en-US" altLang="zh-CN" sz="1600" dirty="0" smtClean="0">
                <a:solidFill>
                  <a:schemeClr val="accent2"/>
                </a:solidFill>
                <a:latin typeface="微软雅黑" panose="020B0503020204020204" pitchFamily="34" charset="-122"/>
                <a:ea typeface="微软雅黑" panose="020B0503020204020204" pitchFamily="34" charset="-122"/>
              </a:rPr>
              <a:t>TP-ISP</a:t>
            </a:r>
            <a:r>
              <a:rPr lang="zh-CN" altLang="en-US" sz="1600" dirty="0" smtClean="0">
                <a:solidFill>
                  <a:schemeClr val="accent2"/>
                </a:solidFill>
                <a:latin typeface="微软雅黑" panose="020B0503020204020204" pitchFamily="34" charset="-122"/>
                <a:ea typeface="微软雅黑" panose="020B0503020204020204" pitchFamily="34" charset="-122"/>
              </a:rPr>
              <a:t>。</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3" name="矩形 2"/>
          <p:cNvSpPr/>
          <p:nvPr/>
        </p:nvSpPr>
        <p:spPr>
          <a:xfrm>
            <a:off x="697322" y="2570838"/>
            <a:ext cx="3384376" cy="830997"/>
          </a:xfrm>
          <a:prstGeom prst="rect">
            <a:avLst/>
          </a:prstGeom>
        </p:spPr>
        <p:txBody>
          <a:bodyPr wrap="square">
            <a:spAutoFit/>
          </a:bodyPr>
          <a:lstStyle/>
          <a:p>
            <a:r>
              <a:rPr lang="en-US" altLang="zh-CN" sz="1600" dirty="0" smtClean="0">
                <a:solidFill>
                  <a:schemeClr val="tx2"/>
                </a:solidFill>
                <a:latin typeface="微软雅黑" panose="020B0503020204020204" pitchFamily="34" charset="-122"/>
                <a:ea typeface="微软雅黑" panose="020B0503020204020204" pitchFamily="34" charset="-122"/>
              </a:rPr>
              <a:t>1.</a:t>
            </a:r>
            <a:r>
              <a:rPr lang="zh-CN" altLang="en-US" sz="1600" dirty="0" smtClean="0">
                <a:solidFill>
                  <a:schemeClr val="tx2"/>
                </a:solidFill>
                <a:latin typeface="微软雅黑" panose="020B0503020204020204" pitchFamily="34" charset="-122"/>
                <a:ea typeface="微软雅黑" panose="020B0503020204020204" pitchFamily="34" charset="-122"/>
              </a:rPr>
              <a:t>计算</a:t>
            </a:r>
            <a:r>
              <a:rPr lang="zh-CN" altLang="en-US" sz="1600" dirty="0">
                <a:solidFill>
                  <a:schemeClr val="tx2"/>
                </a:solidFill>
                <a:latin typeface="微软雅黑" panose="020B0503020204020204" pitchFamily="34" charset="-122"/>
                <a:ea typeface="微软雅黑" panose="020B0503020204020204" pitchFamily="34" charset="-122"/>
              </a:rPr>
              <a:t>包含某个词的实例</a:t>
            </a:r>
            <a:r>
              <a:rPr lang="zh-CN" altLang="en-US" sz="1600" dirty="0" smtClean="0">
                <a:solidFill>
                  <a:schemeClr val="tx2"/>
                </a:solidFill>
                <a:latin typeface="微软雅黑" panose="020B0503020204020204" pitchFamily="34" charset="-122"/>
                <a:ea typeface="微软雅黑" panose="020B0503020204020204" pitchFamily="34" charset="-122"/>
              </a:rPr>
              <a:t>所占</a:t>
            </a:r>
            <a:r>
              <a:rPr lang="zh-CN" altLang="en-US" sz="1600" dirty="0">
                <a:solidFill>
                  <a:schemeClr val="tx2"/>
                </a:solidFill>
                <a:latin typeface="微软雅黑" panose="020B0503020204020204" pitchFamily="34" charset="-122"/>
                <a:ea typeface="微软雅黑" panose="020B0503020204020204" pitchFamily="34" charset="-122"/>
              </a:rPr>
              <a:t>该类别所有实例的比重，根据比重来衡量该词的</a:t>
            </a:r>
            <a:r>
              <a:rPr lang="zh-CN" altLang="en-US" sz="1600" dirty="0" smtClean="0">
                <a:solidFill>
                  <a:schemeClr val="tx2"/>
                </a:solidFill>
                <a:latin typeface="微软雅黑" panose="020B0503020204020204" pitchFamily="34" charset="-122"/>
                <a:ea typeface="微软雅黑" panose="020B0503020204020204" pitchFamily="34" charset="-122"/>
              </a:rPr>
              <a:t>重要性。</a:t>
            </a:r>
            <a:endParaRPr lang="zh-CN" altLang="en-US" sz="1600" dirty="0">
              <a:solidFill>
                <a:schemeClr val="tx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4105333" y="2736255"/>
            <a:ext cx="933333" cy="523810"/>
          </a:xfrm>
          <a:prstGeom prst="rect">
            <a:avLst/>
          </a:prstGeom>
        </p:spPr>
      </p:pic>
      <p:sp>
        <p:nvSpPr>
          <p:cNvPr id="5" name="矩形 4"/>
          <p:cNvSpPr/>
          <p:nvPr/>
        </p:nvSpPr>
        <p:spPr>
          <a:xfrm>
            <a:off x="5220072" y="2663170"/>
            <a:ext cx="3744416" cy="584775"/>
          </a:xfrm>
          <a:prstGeom prst="rect">
            <a:avLst/>
          </a:prstGeom>
        </p:spPr>
        <p:txBody>
          <a:bodyPr wrap="square">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nk 表示在某个类别中包含该词的实例数， Nk 表示该类别总的实例数</a:t>
            </a:r>
          </a:p>
        </p:txBody>
      </p:sp>
      <p:sp>
        <p:nvSpPr>
          <p:cNvPr id="6" name="矩形 5"/>
          <p:cNvSpPr/>
          <p:nvPr/>
        </p:nvSpPr>
        <p:spPr>
          <a:xfrm>
            <a:off x="697322" y="3795886"/>
            <a:ext cx="3337992" cy="584775"/>
          </a:xfrm>
          <a:prstGeom prst="rect">
            <a:avLst/>
          </a:prstGeom>
        </p:spPr>
        <p:txBody>
          <a:bodyPr wrap="square">
            <a:spAutoFit/>
          </a:bodyPr>
          <a:lstStyle/>
          <a:p>
            <a:r>
              <a:rPr lang="en-US" altLang="zh-CN" sz="1600" dirty="0">
                <a:solidFill>
                  <a:schemeClr val="tx2"/>
                </a:solidFill>
                <a:latin typeface="微软雅黑" panose="020B0503020204020204" pitchFamily="34" charset="-122"/>
                <a:ea typeface="微软雅黑" panose="020B0503020204020204" pitchFamily="34" charset="-122"/>
              </a:rPr>
              <a:t>2.</a:t>
            </a:r>
            <a:r>
              <a:rPr lang="zh-CN" altLang="en-US" sz="1600" dirty="0">
                <a:solidFill>
                  <a:schemeClr val="tx2"/>
                </a:solidFill>
                <a:latin typeface="微软雅黑" panose="020B0503020204020204" pitchFamily="34" charset="-122"/>
                <a:ea typeface="微软雅黑" panose="020B0503020204020204" pitchFamily="34" charset="-122"/>
              </a:rPr>
              <a:t>计算包含该词的</a:t>
            </a:r>
          </a:p>
          <a:p>
            <a:r>
              <a:rPr lang="zh-CN" altLang="en-US" sz="1600" dirty="0">
                <a:solidFill>
                  <a:schemeClr val="tx2"/>
                </a:solidFill>
                <a:latin typeface="微软雅黑" panose="020B0503020204020204" pitchFamily="34" charset="-122"/>
                <a:ea typeface="微软雅黑" panose="020B0503020204020204" pitchFamily="34" charset="-122"/>
              </a:rPr>
              <a:t>实例在其他类别中分布的稀疏性</a:t>
            </a:r>
          </a:p>
        </p:txBody>
      </p:sp>
      <p:pic>
        <p:nvPicPr>
          <p:cNvPr id="7" name="图片 6"/>
          <p:cNvPicPr>
            <a:picLocks noChangeAspect="1"/>
          </p:cNvPicPr>
          <p:nvPr/>
        </p:nvPicPr>
        <p:blipFill>
          <a:blip r:embed="rId4"/>
          <a:stretch>
            <a:fillRect/>
          </a:stretch>
        </p:blipFill>
        <p:spPr>
          <a:xfrm>
            <a:off x="3793766" y="3569900"/>
            <a:ext cx="1800000" cy="1095238"/>
          </a:xfrm>
          <a:prstGeom prst="rect">
            <a:avLst/>
          </a:prstGeom>
        </p:spPr>
      </p:pic>
      <p:sp>
        <p:nvSpPr>
          <p:cNvPr id="8" name="矩形 7"/>
          <p:cNvSpPr/>
          <p:nvPr/>
        </p:nvSpPr>
        <p:spPr>
          <a:xfrm>
            <a:off x="5658813" y="3672774"/>
            <a:ext cx="3456384" cy="830997"/>
          </a:xfrm>
          <a:prstGeom prst="rect">
            <a:avLst/>
          </a:prstGeom>
        </p:spPr>
        <p:txBody>
          <a:bodyPr wrap="square">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分子表示数据集中所有的实例数，分母表示包含该词的实例数，结果加 </a:t>
            </a:r>
            <a:r>
              <a:rPr lang="en-US" altLang="zh-CN" sz="1600" dirty="0">
                <a:solidFill>
                  <a:schemeClr val="tx2"/>
                </a:solidFill>
                <a:latin typeface="微软雅黑" panose="020B0503020204020204" pitchFamily="34" charset="-122"/>
                <a:ea typeface="微软雅黑" panose="020B0503020204020204" pitchFamily="34" charset="-122"/>
              </a:rPr>
              <a:t>1</a:t>
            </a:r>
            <a:r>
              <a:rPr lang="zh-CN" altLang="en-US" sz="1600" dirty="0">
                <a:solidFill>
                  <a:schemeClr val="tx2"/>
                </a:solidFill>
                <a:latin typeface="微软雅黑" panose="020B0503020204020204" pitchFamily="34" charset="-122"/>
                <a:ea typeface="微软雅黑" panose="020B0503020204020204" pitchFamily="34" charset="-122"/>
              </a:rPr>
              <a:t>，防止</a:t>
            </a:r>
            <a:r>
              <a:rPr lang="zh-CN" altLang="en-US" sz="1600" dirty="0" smtClean="0">
                <a:solidFill>
                  <a:schemeClr val="tx2"/>
                </a:solidFill>
                <a:latin typeface="微软雅黑" panose="020B0503020204020204" pitchFamily="34" charset="-122"/>
                <a:ea typeface="微软雅黑" panose="020B0503020204020204" pitchFamily="34" charset="-122"/>
              </a:rPr>
              <a:t>分母</a:t>
            </a:r>
            <a:r>
              <a:rPr lang="zh-CN" altLang="en-US" sz="1600" dirty="0">
                <a:solidFill>
                  <a:schemeClr val="tx2"/>
                </a:solidFill>
                <a:latin typeface="微软雅黑" panose="020B0503020204020204" pitchFamily="34" charset="-122"/>
                <a:ea typeface="微软雅黑" panose="020B0503020204020204" pitchFamily="34" charset="-122"/>
              </a:rPr>
              <a:t>为 </a:t>
            </a:r>
            <a:r>
              <a:rPr lang="en-US" altLang="zh-CN" sz="1600" dirty="0">
                <a:solidFill>
                  <a:schemeClr val="tx2"/>
                </a:solidFill>
                <a:latin typeface="微软雅黑" panose="020B0503020204020204" pitchFamily="34" charset="-122"/>
                <a:ea typeface="微软雅黑" panose="020B0503020204020204" pitchFamily="34" charset="-122"/>
              </a:rPr>
              <a:t>0</a:t>
            </a:r>
            <a:r>
              <a:rPr lang="zh-CN" altLang="en-US" sz="1600" dirty="0">
                <a:solidFill>
                  <a:schemeClr val="tx2"/>
                </a:solidFill>
                <a:latin typeface="微软雅黑" panose="020B0503020204020204" pitchFamily="34" charset="-122"/>
                <a:ea typeface="微软雅黑" panose="020B0503020204020204" pitchFamily="34" charset="-122"/>
              </a:rPr>
              <a:t>。 </a:t>
            </a:r>
          </a:p>
        </p:txBody>
      </p:sp>
      <p:pic>
        <p:nvPicPr>
          <p:cNvPr id="9" name="图片 8"/>
          <p:cNvPicPr>
            <a:picLocks noChangeAspect="1"/>
          </p:cNvPicPr>
          <p:nvPr/>
        </p:nvPicPr>
        <p:blipFill>
          <a:blip r:embed="rId5"/>
          <a:stretch>
            <a:fillRect/>
          </a:stretch>
        </p:blipFill>
        <p:spPr>
          <a:xfrm>
            <a:off x="697322" y="4765162"/>
            <a:ext cx="1354398" cy="318682"/>
          </a:xfrm>
          <a:prstGeom prst="rect">
            <a:avLst/>
          </a:prstGeom>
        </p:spPr>
      </p:pic>
      <p:sp>
        <p:nvSpPr>
          <p:cNvPr id="10" name="矩形 9"/>
          <p:cNvSpPr/>
          <p:nvPr/>
        </p:nvSpPr>
        <p:spPr>
          <a:xfrm>
            <a:off x="2133488" y="4598736"/>
            <a:ext cx="6831000" cy="584775"/>
          </a:xfrm>
          <a:prstGeom prst="rect">
            <a:avLst/>
          </a:prstGeom>
        </p:spPr>
        <p:txBody>
          <a:bodyPr wrap="square">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将得到的各类别中每个词按照其tpisp 的值进行降序排列，tpisp 值越大，</a:t>
            </a:r>
            <a:r>
              <a:rPr lang="zh-CN" altLang="en-US" sz="1600" dirty="0" smtClean="0">
                <a:solidFill>
                  <a:schemeClr val="tx2"/>
                </a:solidFill>
                <a:latin typeface="微软雅黑" panose="020B0503020204020204" pitchFamily="34" charset="-122"/>
                <a:ea typeface="微软雅黑" panose="020B0503020204020204" pitchFamily="34" charset="-122"/>
              </a:rPr>
              <a:t>表明该</a:t>
            </a:r>
            <a:r>
              <a:rPr lang="zh-CN" altLang="en-US" sz="1600" dirty="0">
                <a:solidFill>
                  <a:schemeClr val="tx2"/>
                </a:solidFill>
                <a:latin typeface="微软雅黑" panose="020B0503020204020204" pitchFamily="34" charset="-122"/>
                <a:ea typeface="微软雅黑" panose="020B0503020204020204" pitchFamily="34" charset="-122"/>
              </a:rPr>
              <a:t>词对于所属类别具有更强的表征能力</a:t>
            </a:r>
          </a:p>
        </p:txBody>
      </p:sp>
    </p:spTree>
    <p:extLst>
      <p:ext uri="{BB962C8B-B14F-4D97-AF65-F5344CB8AC3E}">
        <p14:creationId xmlns:p14="http://schemas.microsoft.com/office/powerpoint/2010/main" val="31664663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300"/>
                                        <p:tgtEl>
                                          <p:spTgt spid="63"/>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3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0" y="19149"/>
            <a:ext cx="7416824" cy="5124351"/>
          </a:xfrm>
          <a:prstGeom prst="rect">
            <a:avLst/>
          </a:prstGeom>
        </p:spPr>
      </p:pic>
      <p:sp>
        <p:nvSpPr>
          <p:cNvPr id="4" name="矩形 3"/>
          <p:cNvSpPr/>
          <p:nvPr/>
        </p:nvSpPr>
        <p:spPr>
          <a:xfrm>
            <a:off x="3491880" y="19149"/>
            <a:ext cx="5724128" cy="1323439"/>
          </a:xfrm>
          <a:prstGeom prst="rect">
            <a:avLst/>
          </a:prstGeom>
        </p:spPr>
        <p:txBody>
          <a:bodyPr wrap="square">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在原始</a:t>
            </a:r>
            <a:r>
              <a:rPr lang="zh-CN" altLang="en-US" sz="1600" dirty="0">
                <a:solidFill>
                  <a:schemeClr val="accent2"/>
                </a:solidFill>
                <a:latin typeface="微软雅黑" panose="020B0503020204020204" pitchFamily="34" charset="-122"/>
                <a:ea typeface="微软雅黑" panose="020B0503020204020204" pitchFamily="34" charset="-122"/>
              </a:rPr>
              <a:t>词向量</a:t>
            </a:r>
            <a:r>
              <a:rPr lang="zh-CN" altLang="en-US" sz="1600" dirty="0">
                <a:solidFill>
                  <a:schemeClr val="tx2"/>
                </a:solidFill>
                <a:latin typeface="微软雅黑" panose="020B0503020204020204" pitchFamily="34" charset="-122"/>
                <a:ea typeface="微软雅黑" panose="020B0503020204020204" pitchFamily="34" charset="-122"/>
              </a:rPr>
              <a:t>和</a:t>
            </a:r>
            <a:r>
              <a:rPr lang="zh-CN" altLang="en-US" sz="1600" dirty="0" smtClean="0">
                <a:solidFill>
                  <a:schemeClr val="accent2"/>
                </a:solidFill>
                <a:latin typeface="微软雅黑" panose="020B0503020204020204" pitchFamily="34" charset="-122"/>
                <a:ea typeface="微软雅黑" panose="020B0503020204020204" pitchFamily="34" charset="-122"/>
              </a:rPr>
              <a:t>位置向量</a:t>
            </a:r>
            <a:r>
              <a:rPr lang="zh-CN" altLang="en-US" sz="1600" dirty="0">
                <a:solidFill>
                  <a:schemeClr val="tx2"/>
                </a:solidFill>
                <a:latin typeface="微软雅黑" panose="020B0503020204020204" pitchFamily="34" charset="-122"/>
                <a:ea typeface="微软雅黑" panose="020B0503020204020204" pitchFamily="34" charset="-122"/>
              </a:rPr>
              <a:t>的基础上，引入</a:t>
            </a:r>
            <a:r>
              <a:rPr lang="zh-CN" altLang="en-US" sz="1600" dirty="0">
                <a:solidFill>
                  <a:schemeClr val="accent2"/>
                </a:solidFill>
                <a:latin typeface="微软雅黑" panose="020B0503020204020204" pitchFamily="34" charset="-122"/>
                <a:ea typeface="微软雅黑" panose="020B0503020204020204" pitchFamily="34" charset="-122"/>
              </a:rPr>
              <a:t>类别关键词特征</a:t>
            </a:r>
            <a:r>
              <a:rPr lang="zh-CN" altLang="en-US" sz="1600" dirty="0">
                <a:solidFill>
                  <a:schemeClr val="tx2"/>
                </a:solidFill>
                <a:latin typeface="微软雅黑" panose="020B0503020204020204" pitchFamily="34" charset="-122"/>
                <a:ea typeface="微软雅黑" panose="020B0503020204020204" pitchFamily="34" charset="-122"/>
              </a:rPr>
              <a:t>作为网络的输入特征，并没有借助外部词典 </a:t>
            </a:r>
            <a:r>
              <a:rPr lang="en-US" altLang="zh-CN" sz="1600" dirty="0">
                <a:solidFill>
                  <a:schemeClr val="tx2"/>
                </a:solidFill>
                <a:latin typeface="微软雅黑" panose="020B0503020204020204" pitchFamily="34" charset="-122"/>
                <a:ea typeface="微软雅黑" panose="020B0503020204020204" pitchFamily="34" charset="-122"/>
              </a:rPr>
              <a:t>WordNet</a:t>
            </a:r>
            <a:r>
              <a:rPr lang="zh-CN" altLang="en-US" sz="1600" dirty="0" smtClean="0">
                <a:solidFill>
                  <a:schemeClr val="tx2"/>
                </a:solidFill>
                <a:latin typeface="微软雅黑" panose="020B0503020204020204" pitchFamily="34" charset="-122"/>
                <a:ea typeface="微软雅黑" panose="020B0503020204020204" pitchFamily="34" charset="-122"/>
              </a:rPr>
              <a:t>，也</a:t>
            </a:r>
            <a:r>
              <a:rPr lang="zh-CN" altLang="en-US" sz="1600" dirty="0">
                <a:solidFill>
                  <a:schemeClr val="tx2"/>
                </a:solidFill>
                <a:latin typeface="微软雅黑" panose="020B0503020204020204" pitchFamily="34" charset="-122"/>
                <a:ea typeface="微软雅黑" panose="020B0503020204020204" pitchFamily="34" charset="-122"/>
              </a:rPr>
              <a:t>未使用自然语言处理工具，如，词性标注（</a:t>
            </a:r>
            <a:r>
              <a:rPr lang="en-US" altLang="zh-CN" sz="1600" dirty="0">
                <a:solidFill>
                  <a:schemeClr val="tx2"/>
                </a:solidFill>
                <a:latin typeface="微软雅黑" panose="020B0503020204020204" pitchFamily="34" charset="-122"/>
                <a:ea typeface="微软雅黑" panose="020B0503020204020204" pitchFamily="34" charset="-122"/>
              </a:rPr>
              <a:t>POS</a:t>
            </a:r>
            <a:r>
              <a:rPr lang="zh-CN" altLang="en-US" sz="1600" dirty="0">
                <a:solidFill>
                  <a:schemeClr val="tx2"/>
                </a:solidFill>
                <a:latin typeface="微软雅黑" panose="020B0503020204020204" pitchFamily="34" charset="-122"/>
                <a:ea typeface="微软雅黑" panose="020B0503020204020204" pitchFamily="34" charset="-122"/>
              </a:rPr>
              <a:t>）、命名实体识别（</a:t>
            </a:r>
            <a:r>
              <a:rPr lang="en-US" altLang="zh-CN" sz="1600" dirty="0">
                <a:solidFill>
                  <a:schemeClr val="tx2"/>
                </a:solidFill>
                <a:latin typeface="微软雅黑" panose="020B0503020204020204" pitchFamily="34" charset="-122"/>
                <a:ea typeface="微软雅黑" panose="020B0503020204020204" pitchFamily="34" charset="-122"/>
              </a:rPr>
              <a:t>NERs</a:t>
            </a:r>
            <a:r>
              <a:rPr lang="zh-CN" altLang="en-US" sz="1600" dirty="0">
                <a:solidFill>
                  <a:schemeClr val="tx2"/>
                </a:solidFill>
                <a:latin typeface="微软雅黑" panose="020B0503020204020204" pitchFamily="34" charset="-122"/>
                <a:ea typeface="微软雅黑" panose="020B0503020204020204" pitchFamily="34" charset="-122"/>
              </a:rPr>
              <a:t>）等。</a:t>
            </a:r>
            <a:r>
              <a:rPr lang="zh-CN" altLang="en-US" sz="1600" dirty="0" smtClean="0">
                <a:solidFill>
                  <a:schemeClr val="tx2"/>
                </a:solidFill>
                <a:latin typeface="微软雅黑" panose="020B0503020204020204" pitchFamily="34" charset="-122"/>
                <a:ea typeface="微软雅黑" panose="020B0503020204020204" pitchFamily="34" charset="-122"/>
              </a:rPr>
              <a:t>同时</a:t>
            </a:r>
            <a:r>
              <a:rPr lang="zh-CN" altLang="en-US" sz="1600" dirty="0" smtClean="0">
                <a:solidFill>
                  <a:schemeClr val="accent2"/>
                </a:solidFill>
                <a:latin typeface="微软雅黑" panose="020B0503020204020204" pitchFamily="34" charset="-122"/>
                <a:ea typeface="微软雅黑" panose="020B0503020204020204" pitchFamily="34" charset="-122"/>
              </a:rPr>
              <a:t>结合</a:t>
            </a:r>
            <a:r>
              <a:rPr lang="zh-CN" altLang="en-US" sz="1600" dirty="0">
                <a:solidFill>
                  <a:schemeClr val="accent2"/>
                </a:solidFill>
                <a:latin typeface="微软雅黑" panose="020B0503020204020204" pitchFamily="34" charset="-122"/>
                <a:ea typeface="微软雅黑" panose="020B0503020204020204" pitchFamily="34" charset="-122"/>
              </a:rPr>
              <a:t>分段最大池化策略</a:t>
            </a:r>
            <a:r>
              <a:rPr lang="zh-CN" altLang="en-US" sz="1600" dirty="0">
                <a:solidFill>
                  <a:schemeClr val="tx2"/>
                </a:solidFill>
                <a:latin typeface="微软雅黑" panose="020B0503020204020204" pitchFamily="34" charset="-122"/>
                <a:ea typeface="微软雅黑" panose="020B0503020204020204" pitchFamily="34" charset="-122"/>
              </a:rPr>
              <a:t>，取得了很好的分类效果。</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46733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483768" y="2383671"/>
            <a:ext cx="4176464" cy="984885"/>
          </a:xfrm>
          <a:prstGeom prst="rect">
            <a:avLst/>
          </a:prstGeom>
          <a:noFill/>
        </p:spPr>
        <p:txBody>
          <a:bodyPr wrap="square" lIns="0" tIns="0" rIns="0" bIns="0" rtlCol="0">
            <a:spAutoFit/>
          </a:bodyPr>
          <a:lstStyle/>
          <a:p>
            <a:pPr algn="ctr"/>
            <a:r>
              <a:rPr lang="zh-CN" altLang="en-US" sz="3200" dirty="0">
                <a:solidFill>
                  <a:schemeClr val="accent2"/>
                </a:solidFill>
                <a:latin typeface="微软雅黑" panose="020B0503020204020204" pitchFamily="34" charset="-122"/>
                <a:ea typeface="微软雅黑" panose="020B0503020204020204" pitchFamily="34" charset="-122"/>
                <a:cs typeface="+mn-ea"/>
                <a:sym typeface="+mn-lt"/>
              </a:rPr>
              <a:t>实体关系抽取模型在</a:t>
            </a:r>
          </a:p>
          <a:p>
            <a:pPr algn="ctr"/>
            <a:r>
              <a:rPr lang="zh-CN" altLang="en-US" sz="3200" dirty="0">
                <a:solidFill>
                  <a:schemeClr val="accent2"/>
                </a:solidFill>
                <a:latin typeface="微软雅黑" panose="020B0503020204020204" pitchFamily="34" charset="-122"/>
                <a:ea typeface="微软雅黑" panose="020B0503020204020204" pitchFamily="34" charset="-122"/>
                <a:cs typeface="+mn-ea"/>
                <a:sym typeface="+mn-lt"/>
              </a:rPr>
              <a:t>英文语料中的应用</a:t>
            </a:r>
          </a:p>
        </p:txBody>
      </p:sp>
      <p:sp>
        <p:nvSpPr>
          <p:cNvPr id="64" name="TextBox 48"/>
          <p:cNvSpPr txBox="1"/>
          <p:nvPr/>
        </p:nvSpPr>
        <p:spPr>
          <a:xfrm>
            <a:off x="3666347" y="1124620"/>
            <a:ext cx="1811306" cy="1231106"/>
          </a:xfrm>
          <a:prstGeom prst="rect">
            <a:avLst/>
          </a:prstGeom>
          <a:noFill/>
        </p:spPr>
        <p:txBody>
          <a:bodyPr wrap="square" lIns="0" tIns="0" rIns="0" bIns="0" rtlCol="0">
            <a:spAutoFit/>
          </a:bodyPr>
          <a:lstStyle/>
          <a:p>
            <a:pPr algn="ctr"/>
            <a:r>
              <a:rPr lang="en-US" altLang="zh-CN" sz="8000" dirty="0">
                <a:solidFill>
                  <a:schemeClr val="accent1"/>
                </a:solidFill>
                <a:latin typeface="Ravie" panose="04040805050809020602" pitchFamily="82" charset="0"/>
                <a:ea typeface="华康雅宋体W9(P)" panose="02020900000000000000" pitchFamily="18" charset="-122"/>
                <a:cs typeface="+mn-ea"/>
                <a:sym typeface="+mn-lt"/>
              </a:rPr>
              <a:t>04</a:t>
            </a:r>
            <a:endParaRPr lang="en-GB" altLang="zh-CN" sz="8000" dirty="0">
              <a:solidFill>
                <a:schemeClr val="accent1"/>
              </a:solidFill>
              <a:latin typeface="Ravie" panose="04040805050809020602" pitchFamily="82" charset="0"/>
              <a:ea typeface="华康雅宋体W9(P)" panose="02020900000000000000" pitchFamily="18" charset="-122"/>
              <a:cs typeface="+mn-ea"/>
              <a:sym typeface="+mn-lt"/>
            </a:endParaRPr>
          </a:p>
        </p:txBody>
      </p:sp>
    </p:spTree>
    <p:extLst>
      <p:ext uri="{BB962C8B-B14F-4D97-AF65-F5344CB8AC3E}">
        <p14:creationId xmlns:p14="http://schemas.microsoft.com/office/powerpoint/2010/main" val="12994988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64"/>
                                        </p:tgtEl>
                                        <p:attrNameLst>
                                          <p:attrName>style.visibility</p:attrName>
                                        </p:attrNameLst>
                                      </p:cBhvr>
                                      <p:to>
                                        <p:strVal val="visible"/>
                                      </p:to>
                                    </p:set>
                                    <p:animEffect transition="in" filter="wipe(left)">
                                      <p:cBhvr>
                                        <p:cTn id="7" dur="200"/>
                                        <p:tgtEl>
                                          <p:spTgt spid="64"/>
                                        </p:tgtEl>
                                      </p:cBhvr>
                                    </p:animEffect>
                                  </p:childTnLst>
                                </p:cTn>
                              </p:par>
                            </p:childTnLst>
                          </p:cTn>
                        </p:par>
                        <p:par>
                          <p:cTn id="8" fill="hold">
                            <p:stCondLst>
                              <p:cond delay="26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7"/>
                                        </p:tgtEl>
                                        <p:attrNameLst>
                                          <p:attrName>style.visibility</p:attrName>
                                        </p:attrNameLst>
                                      </p:cBhvr>
                                      <p:to>
                                        <p:strVal val="visible"/>
                                      </p:to>
                                    </p:set>
                                    <p:animEffect transition="in" filter="wipe(left)">
                                      <p:cBhvr>
                                        <p:cTn id="11"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57546" y="1140591"/>
            <a:ext cx="2820394" cy="3105345"/>
            <a:chOff x="857546" y="1140591"/>
            <a:chExt cx="2820394" cy="3105345"/>
          </a:xfrm>
        </p:grpSpPr>
        <p:sp>
          <p:nvSpPr>
            <p:cNvPr id="4" name="Rectangle 1"/>
            <p:cNvSpPr/>
            <p:nvPr/>
          </p:nvSpPr>
          <p:spPr bwMode="auto">
            <a:xfrm>
              <a:off x="1493658" y="1140591"/>
              <a:ext cx="1566174" cy="3105345"/>
            </a:xfrm>
            <a:prstGeom prst="rect">
              <a:avLst/>
            </a:prstGeom>
            <a:noFill/>
            <a:ln w="76200">
              <a:solidFill>
                <a:schemeClr val="accent1"/>
              </a:solidFill>
              <a:round/>
              <a:headEnd/>
              <a:tailEnd/>
            </a:ln>
          </p:spPr>
          <p:txBody>
            <a:bodyPr anchor="ctr"/>
            <a:lstStyle/>
            <a:p>
              <a:pPr algn="ctr"/>
              <a:endParaRPr dirty="0"/>
            </a:p>
          </p:txBody>
        </p:sp>
        <p:sp>
          <p:nvSpPr>
            <p:cNvPr id="5" name="Rectangle 2"/>
            <p:cNvSpPr/>
            <p:nvPr/>
          </p:nvSpPr>
          <p:spPr>
            <a:xfrm>
              <a:off x="2441722" y="1923678"/>
              <a:ext cx="1236218" cy="783087"/>
            </a:xfrm>
            <a:prstGeom prst="rect">
              <a:avLst/>
            </a:prstGeom>
            <a:solidFill>
              <a:srgbClr val="F0F0F0"/>
            </a:solidFill>
          </p:spPr>
          <p:txBody>
            <a:bodyPr wrap="square">
              <a:normAutofit fontScale="70000" lnSpcReduction="20000"/>
            </a:bodyPr>
            <a:lstStyle/>
            <a:p>
              <a:pPr algn="r"/>
              <a:r>
                <a:rPr lang="zh-CN" altLang="en-US" sz="5400" b="1" spc="300" dirty="0">
                  <a:solidFill>
                    <a:schemeClr val="tx2"/>
                  </a:solidFill>
                  <a:latin typeface="叶根友特楷简体" panose="02010601030101010101" pitchFamily="2" charset="-122"/>
                  <a:ea typeface="叶根友特楷简体" panose="02010601030101010101" pitchFamily="2" charset="-122"/>
                </a:rPr>
                <a:t>目录</a:t>
              </a:r>
            </a:p>
          </p:txBody>
        </p:sp>
        <p:sp>
          <p:nvSpPr>
            <p:cNvPr id="6" name="Rectangle 3"/>
            <p:cNvSpPr/>
            <p:nvPr/>
          </p:nvSpPr>
          <p:spPr>
            <a:xfrm>
              <a:off x="857546" y="1410621"/>
              <a:ext cx="1272223" cy="300083"/>
            </a:xfrm>
            <a:prstGeom prst="rect">
              <a:avLst/>
            </a:prstGeom>
            <a:solidFill>
              <a:srgbClr val="F0F0F0"/>
            </a:solidFill>
          </p:spPr>
          <p:txBody>
            <a:bodyPr wrap="none">
              <a:noAutofit/>
            </a:bodyPr>
            <a:lstStyle/>
            <a:p>
              <a:pPr algn="ctr"/>
              <a:r>
                <a:rPr lang="en-US" altLang="zh-CN" sz="1400" b="1" spc="300" dirty="0">
                  <a:solidFill>
                    <a:schemeClr val="tx2"/>
                  </a:solidFill>
                </a:rPr>
                <a:t>CONTENT</a:t>
              </a:r>
            </a:p>
          </p:txBody>
        </p:sp>
        <p:sp>
          <p:nvSpPr>
            <p:cNvPr id="7" name="Rectangle 4"/>
            <p:cNvSpPr/>
            <p:nvPr/>
          </p:nvSpPr>
          <p:spPr bwMode="auto">
            <a:xfrm>
              <a:off x="2803302" y="2652759"/>
              <a:ext cx="513057" cy="54006"/>
            </a:xfrm>
            <a:prstGeom prst="rect">
              <a:avLst/>
            </a:prstGeom>
            <a:solidFill>
              <a:schemeClr val="accent1"/>
            </a:solidFill>
            <a:ln w="19050">
              <a:solidFill>
                <a:schemeClr val="accent1"/>
              </a:solidFill>
              <a:round/>
              <a:headEnd/>
              <a:tailEnd/>
            </a:ln>
          </p:spPr>
          <p:txBody>
            <a:bodyPr anchor="ctr"/>
            <a:lstStyle/>
            <a:p>
              <a:pPr algn="ctr"/>
              <a:endParaRPr dirty="0"/>
            </a:p>
          </p:txBody>
        </p:sp>
      </p:grpSp>
      <p:grpSp>
        <p:nvGrpSpPr>
          <p:cNvPr id="8" name="Group 5"/>
          <p:cNvGrpSpPr/>
          <p:nvPr/>
        </p:nvGrpSpPr>
        <p:grpSpPr>
          <a:xfrm>
            <a:off x="4211961" y="195486"/>
            <a:ext cx="3344471" cy="530915"/>
            <a:chOff x="1598315" y="1418185"/>
            <a:chExt cx="4459292" cy="707886"/>
          </a:xfrm>
        </p:grpSpPr>
        <p:sp>
          <p:nvSpPr>
            <p:cNvPr id="24" name="TextBox 6"/>
            <p:cNvSpPr txBox="1"/>
            <p:nvPr/>
          </p:nvSpPr>
          <p:spPr>
            <a:xfrm>
              <a:off x="1598315" y="1418185"/>
              <a:ext cx="655949" cy="707886"/>
            </a:xfrm>
            <a:prstGeom prst="rect">
              <a:avLst/>
            </a:prstGeom>
            <a:noFill/>
          </p:spPr>
          <p:txBody>
            <a:bodyPr wrap="none" anchor="ctr">
              <a:normAutofit fontScale="85000" lnSpcReduction="20000"/>
            </a:bodyPr>
            <a:lstStyle/>
            <a:p>
              <a:pPr algn="ctr"/>
              <a:r>
                <a:rPr lang="en-US" altLang="zh-CN" sz="4000" dirty="0">
                  <a:solidFill>
                    <a:schemeClr val="accent1"/>
                  </a:solidFill>
                  <a:latin typeface="Ravie" panose="04040805050809020602" pitchFamily="82" charset="0"/>
                </a:rPr>
                <a:t>01</a:t>
              </a:r>
            </a:p>
          </p:txBody>
        </p:sp>
        <p:sp>
          <p:nvSpPr>
            <p:cNvPr id="26" name="TextBox 8"/>
            <p:cNvSpPr txBox="1"/>
            <p:nvPr/>
          </p:nvSpPr>
          <p:spPr>
            <a:xfrm>
              <a:off x="2095033" y="1650695"/>
              <a:ext cx="3962574" cy="242864"/>
            </a:xfrm>
            <a:prstGeom prst="rect">
              <a:avLst/>
            </a:prstGeom>
            <a:noFill/>
          </p:spPr>
          <p:txBody>
            <a:bodyPr wrap="none" lIns="360000" tIns="0" rIns="0" bIns="0" anchor="b" anchorCtr="0">
              <a:noAutofit/>
            </a:bodyPr>
            <a:lstStyle/>
            <a:p>
              <a:r>
                <a:rPr lang="zh-CN" altLang="en-US" sz="2000" b="1" dirty="0">
                  <a:solidFill>
                    <a:schemeClr val="accent1"/>
                  </a:solidFill>
                </a:rPr>
                <a:t>绪论</a:t>
              </a:r>
            </a:p>
          </p:txBody>
        </p:sp>
      </p:grpSp>
      <p:grpSp>
        <p:nvGrpSpPr>
          <p:cNvPr id="9" name="Group 10"/>
          <p:cNvGrpSpPr/>
          <p:nvPr/>
        </p:nvGrpSpPr>
        <p:grpSpPr>
          <a:xfrm>
            <a:off x="4204252" y="982296"/>
            <a:ext cx="3352180" cy="530915"/>
            <a:chOff x="1598315" y="2786337"/>
            <a:chExt cx="4469574" cy="707886"/>
          </a:xfrm>
        </p:grpSpPr>
        <p:sp>
          <p:nvSpPr>
            <p:cNvPr id="20" name="TextBox 11"/>
            <p:cNvSpPr txBox="1"/>
            <p:nvPr/>
          </p:nvSpPr>
          <p:spPr>
            <a:xfrm>
              <a:off x="1598315" y="2786337"/>
              <a:ext cx="718466" cy="707886"/>
            </a:xfrm>
            <a:prstGeom prst="rect">
              <a:avLst/>
            </a:prstGeom>
            <a:noFill/>
          </p:spPr>
          <p:txBody>
            <a:bodyPr wrap="none" anchor="ctr">
              <a:normAutofit fontScale="85000" lnSpcReduction="20000"/>
            </a:bodyPr>
            <a:lstStyle/>
            <a:p>
              <a:pPr algn="ctr"/>
              <a:r>
                <a:rPr lang="en-US" altLang="zh-CN" sz="4000" dirty="0">
                  <a:solidFill>
                    <a:schemeClr val="accent2"/>
                  </a:solidFill>
                  <a:latin typeface="Ravie" panose="04040805050809020602" pitchFamily="82" charset="0"/>
                </a:rPr>
                <a:t>02</a:t>
              </a:r>
            </a:p>
          </p:txBody>
        </p:sp>
        <p:sp>
          <p:nvSpPr>
            <p:cNvPr id="22" name="TextBox 13"/>
            <p:cNvSpPr txBox="1"/>
            <p:nvPr/>
          </p:nvSpPr>
          <p:spPr>
            <a:xfrm>
              <a:off x="2105315" y="3027801"/>
              <a:ext cx="3962574" cy="242864"/>
            </a:xfrm>
            <a:prstGeom prst="rect">
              <a:avLst/>
            </a:prstGeom>
            <a:noFill/>
          </p:spPr>
          <p:txBody>
            <a:bodyPr wrap="none" lIns="360000" tIns="0" rIns="0" bIns="0" anchor="b" anchorCtr="0">
              <a:noAutofit/>
            </a:bodyPr>
            <a:lstStyle/>
            <a:p>
              <a:r>
                <a:rPr lang="zh-CN" altLang="en-US" sz="2000" b="1" dirty="0" smtClean="0">
                  <a:solidFill>
                    <a:schemeClr val="accent2"/>
                  </a:solidFill>
                  <a:latin typeface="微软雅黑" panose="020B0503020204020204" pitchFamily="34" charset="-122"/>
                  <a:ea typeface="微软雅黑" panose="020B0503020204020204" pitchFamily="34" charset="-122"/>
                </a:rPr>
                <a:t>实体关系抽取</a:t>
              </a:r>
              <a:r>
                <a:rPr lang="zh-CN" altLang="en-US" sz="2000" b="1" dirty="0">
                  <a:solidFill>
                    <a:schemeClr val="accent2"/>
                  </a:solidFill>
                </a:rPr>
                <a:t>方法研究</a:t>
              </a:r>
            </a:p>
          </p:txBody>
        </p:sp>
      </p:grpSp>
      <p:grpSp>
        <p:nvGrpSpPr>
          <p:cNvPr id="10" name="Group 15"/>
          <p:cNvGrpSpPr/>
          <p:nvPr/>
        </p:nvGrpSpPr>
        <p:grpSpPr>
          <a:xfrm>
            <a:off x="4210932" y="1812761"/>
            <a:ext cx="3312761" cy="543809"/>
            <a:chOff x="1598315" y="4154489"/>
            <a:chExt cx="4417015" cy="725078"/>
          </a:xfrm>
        </p:grpSpPr>
        <p:sp>
          <p:nvSpPr>
            <p:cNvPr id="16" name="TextBox 16"/>
            <p:cNvSpPr txBox="1"/>
            <p:nvPr/>
          </p:nvSpPr>
          <p:spPr>
            <a:xfrm>
              <a:off x="1598315" y="4154489"/>
              <a:ext cx="732893" cy="707886"/>
            </a:xfrm>
            <a:prstGeom prst="rect">
              <a:avLst/>
            </a:prstGeom>
            <a:noFill/>
          </p:spPr>
          <p:txBody>
            <a:bodyPr wrap="none" anchor="ctr">
              <a:normAutofit fontScale="85000" lnSpcReduction="20000"/>
            </a:bodyPr>
            <a:lstStyle/>
            <a:p>
              <a:pPr algn="ctr"/>
              <a:r>
                <a:rPr lang="en-US" altLang="zh-CN" sz="4000" dirty="0">
                  <a:solidFill>
                    <a:schemeClr val="accent1"/>
                  </a:solidFill>
                  <a:latin typeface="Ravie" panose="04040805050809020602" pitchFamily="82" charset="0"/>
                </a:rPr>
                <a:t>03</a:t>
              </a:r>
            </a:p>
          </p:txBody>
        </p:sp>
        <p:sp>
          <p:nvSpPr>
            <p:cNvPr id="18" name="TextBox 18"/>
            <p:cNvSpPr txBox="1"/>
            <p:nvPr/>
          </p:nvSpPr>
          <p:spPr>
            <a:xfrm>
              <a:off x="2052756" y="4636703"/>
              <a:ext cx="3962574" cy="242864"/>
            </a:xfrm>
            <a:prstGeom prst="rect">
              <a:avLst/>
            </a:prstGeom>
            <a:noFill/>
          </p:spPr>
          <p:txBody>
            <a:bodyPr wrap="none" lIns="360000" tIns="0" rIns="0" bIns="0" anchor="b" anchorCtr="0">
              <a:noAutofit/>
            </a:bodyPr>
            <a:lstStyle/>
            <a:p>
              <a:r>
                <a:rPr lang="zh-CN" altLang="en-US" sz="2000" b="1" dirty="0" smtClean="0">
                  <a:solidFill>
                    <a:schemeClr val="accent1"/>
                  </a:solidFill>
                </a:rPr>
                <a:t>基于</a:t>
              </a:r>
              <a:r>
                <a:rPr lang="zh-CN" altLang="en-US" sz="2000" b="1" dirty="0">
                  <a:solidFill>
                    <a:schemeClr val="accent1"/>
                  </a:solidFill>
                  <a:latin typeface="微软雅黑" panose="020B0503020204020204" pitchFamily="34" charset="-122"/>
                  <a:ea typeface="微软雅黑" panose="020B0503020204020204" pitchFamily="34" charset="-122"/>
                </a:rPr>
                <a:t>深度卷积神经网络</a:t>
              </a:r>
              <a:r>
                <a:rPr lang="zh-CN" altLang="en-US" sz="2000" b="1" dirty="0" smtClean="0">
                  <a:solidFill>
                    <a:schemeClr val="accent1"/>
                  </a:solidFill>
                </a:rPr>
                <a:t>和</a:t>
              </a:r>
              <a:endParaRPr lang="en-US" altLang="zh-CN" sz="2000" b="1" dirty="0" smtClean="0">
                <a:solidFill>
                  <a:schemeClr val="accent1"/>
                </a:solidFill>
              </a:endParaRPr>
            </a:p>
            <a:p>
              <a:r>
                <a:rPr lang="zh-CN" altLang="en-US" sz="2000" b="1" dirty="0" smtClean="0">
                  <a:solidFill>
                    <a:schemeClr val="accent1"/>
                  </a:solidFill>
                  <a:latin typeface="微软雅黑" panose="020B0503020204020204" pitchFamily="34" charset="-122"/>
                  <a:ea typeface="微软雅黑" panose="020B0503020204020204" pitchFamily="34" charset="-122"/>
                </a:rPr>
                <a:t>关键词</a:t>
              </a:r>
              <a:r>
                <a:rPr lang="zh-CN" altLang="en-US" sz="2000" b="1" dirty="0">
                  <a:solidFill>
                    <a:schemeClr val="accent1"/>
                  </a:solidFill>
                  <a:latin typeface="微软雅黑" panose="020B0503020204020204" pitchFamily="34" charset="-122"/>
                  <a:ea typeface="微软雅黑" panose="020B0503020204020204" pitchFamily="34" charset="-122"/>
                </a:rPr>
                <a:t>特征</a:t>
              </a:r>
              <a:r>
                <a:rPr lang="zh-CN" altLang="en-US" sz="2000" b="1" dirty="0" smtClean="0">
                  <a:solidFill>
                    <a:schemeClr val="accent1"/>
                  </a:solidFill>
                </a:rPr>
                <a:t>的实体关系抽取</a:t>
              </a:r>
              <a:endParaRPr lang="zh-CN" altLang="en-US" sz="2000" b="1" dirty="0">
                <a:solidFill>
                  <a:schemeClr val="accent1"/>
                </a:solidFill>
              </a:endParaRPr>
            </a:p>
          </p:txBody>
        </p:sp>
      </p:grpSp>
      <p:grpSp>
        <p:nvGrpSpPr>
          <p:cNvPr id="11" name="Group 20"/>
          <p:cNvGrpSpPr/>
          <p:nvPr/>
        </p:nvGrpSpPr>
        <p:grpSpPr>
          <a:xfrm>
            <a:off x="4204252" y="2727201"/>
            <a:ext cx="3352180" cy="530915"/>
            <a:chOff x="1598315" y="5522641"/>
            <a:chExt cx="4469574" cy="707886"/>
          </a:xfrm>
        </p:grpSpPr>
        <p:sp>
          <p:nvSpPr>
            <p:cNvPr id="12" name="TextBox 21"/>
            <p:cNvSpPr txBox="1"/>
            <p:nvPr/>
          </p:nvSpPr>
          <p:spPr>
            <a:xfrm>
              <a:off x="1598315" y="5522641"/>
              <a:ext cx="716863" cy="707886"/>
            </a:xfrm>
            <a:prstGeom prst="rect">
              <a:avLst/>
            </a:prstGeom>
            <a:noFill/>
          </p:spPr>
          <p:txBody>
            <a:bodyPr wrap="none" anchor="ctr">
              <a:normAutofit fontScale="85000" lnSpcReduction="20000"/>
            </a:bodyPr>
            <a:lstStyle/>
            <a:p>
              <a:pPr algn="ctr"/>
              <a:r>
                <a:rPr lang="en-US" altLang="zh-CN" sz="4000" dirty="0">
                  <a:solidFill>
                    <a:schemeClr val="accent2"/>
                  </a:solidFill>
                  <a:latin typeface="Ravie" panose="04040805050809020602" pitchFamily="82" charset="0"/>
                </a:rPr>
                <a:t>04</a:t>
              </a:r>
            </a:p>
          </p:txBody>
        </p:sp>
        <p:sp>
          <p:nvSpPr>
            <p:cNvPr id="14" name="TextBox 23"/>
            <p:cNvSpPr txBox="1"/>
            <p:nvPr/>
          </p:nvSpPr>
          <p:spPr>
            <a:xfrm>
              <a:off x="2105315" y="5979909"/>
              <a:ext cx="3962574" cy="242864"/>
            </a:xfrm>
            <a:prstGeom prst="rect">
              <a:avLst/>
            </a:prstGeom>
            <a:noFill/>
          </p:spPr>
          <p:txBody>
            <a:bodyPr wrap="none" lIns="360000" tIns="0" rIns="0" bIns="0" anchor="b" anchorCtr="0">
              <a:noAutofit/>
            </a:bodyPr>
            <a:lstStyle/>
            <a:p>
              <a:r>
                <a:rPr lang="zh-CN" altLang="en-US" sz="2000" b="1" dirty="0" smtClean="0">
                  <a:solidFill>
                    <a:schemeClr val="accent2"/>
                  </a:solidFill>
                </a:rPr>
                <a:t>实体关系抽取模型在</a:t>
              </a:r>
              <a:endParaRPr lang="en-US" altLang="zh-CN" sz="2000" b="1" dirty="0" smtClean="0">
                <a:solidFill>
                  <a:schemeClr val="accent2"/>
                </a:solidFill>
              </a:endParaRPr>
            </a:p>
            <a:p>
              <a:r>
                <a:rPr lang="zh-CN" altLang="en-US" sz="2000" b="1" dirty="0" smtClean="0">
                  <a:solidFill>
                    <a:schemeClr val="accent2"/>
                  </a:solidFill>
                  <a:latin typeface="微软雅黑" panose="020B0503020204020204" pitchFamily="34" charset="-122"/>
                  <a:ea typeface="微软雅黑" panose="020B0503020204020204" pitchFamily="34" charset="-122"/>
                </a:rPr>
                <a:t>英文</a:t>
              </a:r>
              <a:r>
                <a:rPr lang="zh-CN" altLang="en-US" sz="2000" b="1" dirty="0">
                  <a:solidFill>
                    <a:schemeClr val="accent2"/>
                  </a:solidFill>
                  <a:latin typeface="微软雅黑" panose="020B0503020204020204" pitchFamily="34" charset="-122"/>
                  <a:ea typeface="微软雅黑" panose="020B0503020204020204" pitchFamily="34" charset="-122"/>
                </a:rPr>
                <a:t>语料</a:t>
              </a:r>
              <a:r>
                <a:rPr lang="zh-CN" altLang="en-US" sz="2000" b="1" dirty="0" smtClean="0">
                  <a:solidFill>
                    <a:schemeClr val="accent2"/>
                  </a:solidFill>
                </a:rPr>
                <a:t>中的应用</a:t>
              </a:r>
              <a:endParaRPr lang="zh-CN" altLang="en-US" sz="2000" b="1" dirty="0">
                <a:solidFill>
                  <a:schemeClr val="accent2"/>
                </a:solidFill>
              </a:endParaRPr>
            </a:p>
          </p:txBody>
        </p:sp>
      </p:grpSp>
      <p:grpSp>
        <p:nvGrpSpPr>
          <p:cNvPr id="29" name="Group 20"/>
          <p:cNvGrpSpPr/>
          <p:nvPr/>
        </p:nvGrpSpPr>
        <p:grpSpPr>
          <a:xfrm>
            <a:off x="4211960" y="3613179"/>
            <a:ext cx="3350152" cy="530915"/>
            <a:chOff x="1598315" y="5522641"/>
            <a:chExt cx="4466870" cy="707886"/>
          </a:xfrm>
        </p:grpSpPr>
        <p:sp>
          <p:nvSpPr>
            <p:cNvPr id="30" name="TextBox 21"/>
            <p:cNvSpPr txBox="1"/>
            <p:nvPr/>
          </p:nvSpPr>
          <p:spPr>
            <a:xfrm>
              <a:off x="1598315" y="5522641"/>
              <a:ext cx="716863" cy="707886"/>
            </a:xfrm>
            <a:prstGeom prst="rect">
              <a:avLst/>
            </a:prstGeom>
            <a:noFill/>
          </p:spPr>
          <p:txBody>
            <a:bodyPr wrap="none" anchor="ctr">
              <a:normAutofit fontScale="85000" lnSpcReduction="20000"/>
            </a:bodyPr>
            <a:lstStyle/>
            <a:p>
              <a:pPr algn="ctr"/>
              <a:r>
                <a:rPr lang="en-US" altLang="zh-CN" sz="4000" dirty="0">
                  <a:solidFill>
                    <a:schemeClr val="accent1"/>
                  </a:solidFill>
                  <a:latin typeface="Ravie" panose="04040805050809020602" pitchFamily="82" charset="0"/>
                </a:rPr>
                <a:t>05</a:t>
              </a:r>
            </a:p>
          </p:txBody>
        </p:sp>
        <p:sp>
          <p:nvSpPr>
            <p:cNvPr id="32" name="TextBox 23"/>
            <p:cNvSpPr txBox="1"/>
            <p:nvPr/>
          </p:nvSpPr>
          <p:spPr>
            <a:xfrm>
              <a:off x="2102611" y="5987663"/>
              <a:ext cx="3962574" cy="242864"/>
            </a:xfrm>
            <a:prstGeom prst="rect">
              <a:avLst/>
            </a:prstGeom>
            <a:noFill/>
          </p:spPr>
          <p:txBody>
            <a:bodyPr wrap="none" lIns="360000" tIns="0" rIns="0" bIns="0" anchor="b" anchorCtr="0">
              <a:noAutofit/>
            </a:bodyPr>
            <a:lstStyle/>
            <a:p>
              <a:r>
                <a:rPr lang="zh-CN" altLang="en-US" sz="2000" b="1" dirty="0">
                  <a:solidFill>
                    <a:schemeClr val="accent1"/>
                  </a:solidFill>
                </a:rPr>
                <a:t>实体关系抽取模型</a:t>
              </a:r>
              <a:r>
                <a:rPr lang="zh-CN" altLang="en-US" sz="2000" b="1" dirty="0" smtClean="0">
                  <a:solidFill>
                    <a:schemeClr val="accent1"/>
                  </a:solidFill>
                </a:rPr>
                <a:t>在</a:t>
              </a:r>
              <a:endParaRPr lang="en-US" altLang="zh-CN" sz="2000" b="1" dirty="0" smtClean="0">
                <a:solidFill>
                  <a:schemeClr val="accent1"/>
                </a:solidFill>
              </a:endParaRPr>
            </a:p>
            <a:p>
              <a:r>
                <a:rPr lang="zh-CN" altLang="en-US" sz="2000" b="1" dirty="0" smtClean="0">
                  <a:solidFill>
                    <a:schemeClr val="accent1"/>
                  </a:solidFill>
                  <a:latin typeface="微软雅黑" panose="020B0503020204020204" pitchFamily="34" charset="-122"/>
                  <a:ea typeface="微软雅黑" panose="020B0503020204020204" pitchFamily="34" charset="-122"/>
                </a:rPr>
                <a:t>中文</a:t>
              </a:r>
              <a:r>
                <a:rPr lang="zh-CN" altLang="en-US" sz="2000" b="1" dirty="0">
                  <a:solidFill>
                    <a:schemeClr val="accent1"/>
                  </a:solidFill>
                  <a:latin typeface="微软雅黑" panose="020B0503020204020204" pitchFamily="34" charset="-122"/>
                  <a:ea typeface="微软雅黑" panose="020B0503020204020204" pitchFamily="34" charset="-122"/>
                </a:rPr>
                <a:t>语料</a:t>
              </a:r>
              <a:r>
                <a:rPr lang="zh-CN" altLang="en-US" sz="2000" b="1" dirty="0">
                  <a:solidFill>
                    <a:schemeClr val="accent1"/>
                  </a:solidFill>
                </a:rPr>
                <a:t>中的应用</a:t>
              </a:r>
            </a:p>
          </p:txBody>
        </p:sp>
      </p:grpSp>
      <p:grpSp>
        <p:nvGrpSpPr>
          <p:cNvPr id="34" name="Group 20"/>
          <p:cNvGrpSpPr/>
          <p:nvPr/>
        </p:nvGrpSpPr>
        <p:grpSpPr>
          <a:xfrm>
            <a:off x="4200724" y="4461435"/>
            <a:ext cx="3322969" cy="530915"/>
            <a:chOff x="1598315" y="5522641"/>
            <a:chExt cx="4430626" cy="707886"/>
          </a:xfrm>
        </p:grpSpPr>
        <p:sp>
          <p:nvSpPr>
            <p:cNvPr id="35" name="TextBox 21"/>
            <p:cNvSpPr txBox="1"/>
            <p:nvPr/>
          </p:nvSpPr>
          <p:spPr>
            <a:xfrm>
              <a:off x="1598315" y="5522641"/>
              <a:ext cx="716863" cy="707886"/>
            </a:xfrm>
            <a:prstGeom prst="rect">
              <a:avLst/>
            </a:prstGeom>
            <a:noFill/>
          </p:spPr>
          <p:txBody>
            <a:bodyPr wrap="none" anchor="ctr">
              <a:normAutofit fontScale="85000" lnSpcReduction="20000"/>
            </a:bodyPr>
            <a:lstStyle/>
            <a:p>
              <a:pPr algn="ctr"/>
              <a:r>
                <a:rPr lang="en-US" altLang="zh-CN" sz="4000" dirty="0" smtClean="0">
                  <a:solidFill>
                    <a:schemeClr val="accent2"/>
                  </a:solidFill>
                  <a:latin typeface="Ravie" panose="04040805050809020602" pitchFamily="82" charset="0"/>
                </a:rPr>
                <a:t>06</a:t>
              </a:r>
              <a:endParaRPr lang="en-US" altLang="zh-CN" sz="4000" dirty="0">
                <a:solidFill>
                  <a:schemeClr val="accent2"/>
                </a:solidFill>
                <a:latin typeface="Ravie" panose="04040805050809020602" pitchFamily="82" charset="0"/>
              </a:endParaRPr>
            </a:p>
          </p:txBody>
        </p:sp>
        <p:sp>
          <p:nvSpPr>
            <p:cNvPr id="36" name="TextBox 23"/>
            <p:cNvSpPr txBox="1"/>
            <p:nvPr/>
          </p:nvSpPr>
          <p:spPr>
            <a:xfrm>
              <a:off x="2066367" y="5755151"/>
              <a:ext cx="3962574" cy="242864"/>
            </a:xfrm>
            <a:prstGeom prst="rect">
              <a:avLst/>
            </a:prstGeom>
            <a:noFill/>
          </p:spPr>
          <p:txBody>
            <a:bodyPr wrap="none" lIns="360000" tIns="0" rIns="0" bIns="0" anchor="b" anchorCtr="0">
              <a:noAutofit/>
            </a:bodyPr>
            <a:lstStyle/>
            <a:p>
              <a:r>
                <a:rPr lang="zh-CN" altLang="en-US" sz="2000" b="1" dirty="0" smtClean="0">
                  <a:solidFill>
                    <a:schemeClr val="accent2"/>
                  </a:solidFill>
                </a:rPr>
                <a:t>总结和展望</a:t>
              </a:r>
              <a:endParaRPr lang="zh-CN" altLang="en-US" sz="2000" b="1" dirty="0">
                <a:solidFill>
                  <a:schemeClr val="accent2"/>
                </a:solidFill>
              </a:endParaRPr>
            </a:p>
          </p:txBody>
        </p:sp>
      </p:grpSp>
    </p:spTree>
    <p:extLst>
      <p:ext uri="{BB962C8B-B14F-4D97-AF65-F5344CB8AC3E}">
        <p14:creationId xmlns:p14="http://schemas.microsoft.com/office/powerpoint/2010/main" val="10074803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 presetClass="entr" presetSubtype="2" fill="hold" nodeType="afterEffect" p14:presetBounceEnd="34000">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14:bounceEnd="34000">
                                          <p:cBhvr additive="base">
                                            <p:cTn id="13" dur="500" fill="hold"/>
                                            <p:tgtEl>
                                              <p:spTgt spid="8"/>
                                            </p:tgtEl>
                                            <p:attrNameLst>
                                              <p:attrName>ppt_x</p:attrName>
                                            </p:attrNameLst>
                                          </p:cBhvr>
                                          <p:tavLst>
                                            <p:tav tm="0">
                                              <p:val>
                                                <p:strVal val="1+#ppt_w/2"/>
                                              </p:val>
                                            </p:tav>
                                            <p:tav tm="100000">
                                              <p:val>
                                                <p:strVal val="#ppt_x"/>
                                              </p:val>
                                            </p:tav>
                                          </p:tavLst>
                                        </p:anim>
                                        <p:anim calcmode="lin" valueType="num" p14:bounceEnd="34000">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14:presetBounceEnd="34000">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14:bounceEnd="34000">
                                          <p:cBhvr additive="base">
                                            <p:cTn id="18" dur="500" fill="hold"/>
                                            <p:tgtEl>
                                              <p:spTgt spid="9"/>
                                            </p:tgtEl>
                                            <p:attrNameLst>
                                              <p:attrName>ppt_x</p:attrName>
                                            </p:attrNameLst>
                                          </p:cBhvr>
                                          <p:tavLst>
                                            <p:tav tm="0">
                                              <p:val>
                                                <p:strVal val="1+#ppt_w/2"/>
                                              </p:val>
                                            </p:tav>
                                            <p:tav tm="100000">
                                              <p:val>
                                                <p:strVal val="#ppt_x"/>
                                              </p:val>
                                            </p:tav>
                                          </p:tavLst>
                                        </p:anim>
                                        <p:anim calcmode="lin" valueType="num" p14:bounceEnd="34000">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14:presetBounceEnd="34000">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14:bounceEnd="34000">
                                          <p:cBhvr additive="base">
                                            <p:cTn id="23" dur="500" fill="hold"/>
                                            <p:tgtEl>
                                              <p:spTgt spid="10"/>
                                            </p:tgtEl>
                                            <p:attrNameLst>
                                              <p:attrName>ppt_x</p:attrName>
                                            </p:attrNameLst>
                                          </p:cBhvr>
                                          <p:tavLst>
                                            <p:tav tm="0">
                                              <p:val>
                                                <p:strVal val="1+#ppt_w/2"/>
                                              </p:val>
                                            </p:tav>
                                            <p:tav tm="100000">
                                              <p:val>
                                                <p:strVal val="#ppt_x"/>
                                              </p:val>
                                            </p:tav>
                                          </p:tavLst>
                                        </p:anim>
                                        <p:anim calcmode="lin" valueType="num" p14:bounceEnd="34000">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14:presetBounceEnd="34000">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14:bounceEnd="34000">
                                          <p:cBhvr additive="base">
                                            <p:cTn id="28" dur="500" fill="hold"/>
                                            <p:tgtEl>
                                              <p:spTgt spid="11"/>
                                            </p:tgtEl>
                                            <p:attrNameLst>
                                              <p:attrName>ppt_x</p:attrName>
                                            </p:attrNameLst>
                                          </p:cBhvr>
                                          <p:tavLst>
                                            <p:tav tm="0">
                                              <p:val>
                                                <p:strVal val="1+#ppt_w/2"/>
                                              </p:val>
                                            </p:tav>
                                            <p:tav tm="100000">
                                              <p:val>
                                                <p:strVal val="#ppt_x"/>
                                              </p:val>
                                            </p:tav>
                                          </p:tavLst>
                                        </p:anim>
                                        <p:anim calcmode="lin" valueType="num" p14:bounceEnd="34000">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14:presetBounceEnd="34000">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14:bounceEnd="34000">
                                          <p:cBhvr additive="base">
                                            <p:cTn id="33" dur="500" fill="hold"/>
                                            <p:tgtEl>
                                              <p:spTgt spid="29"/>
                                            </p:tgtEl>
                                            <p:attrNameLst>
                                              <p:attrName>ppt_x</p:attrName>
                                            </p:attrNameLst>
                                          </p:cBhvr>
                                          <p:tavLst>
                                            <p:tav tm="0">
                                              <p:val>
                                                <p:strVal val="1+#ppt_w/2"/>
                                              </p:val>
                                            </p:tav>
                                            <p:tav tm="100000">
                                              <p:val>
                                                <p:strVal val="#ppt_x"/>
                                              </p:val>
                                            </p:tav>
                                          </p:tavLst>
                                        </p:anim>
                                        <p:anim calcmode="lin" valueType="num" p14:bounceEnd="34000">
                                          <p:cBhvr additive="base">
                                            <p:cTn id="34" dur="500" fill="hold"/>
                                            <p:tgtEl>
                                              <p:spTgt spid="29"/>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14:presetBounceEnd="34000">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14:bounceEnd="34000">
                                          <p:cBhvr additive="base">
                                            <p:cTn id="38" dur="500" fill="hold"/>
                                            <p:tgtEl>
                                              <p:spTgt spid="34"/>
                                            </p:tgtEl>
                                            <p:attrNameLst>
                                              <p:attrName>ppt_x</p:attrName>
                                            </p:attrNameLst>
                                          </p:cBhvr>
                                          <p:tavLst>
                                            <p:tav tm="0">
                                              <p:val>
                                                <p:strVal val="1+#ppt_w/2"/>
                                              </p:val>
                                            </p:tav>
                                            <p:tav tm="100000">
                                              <p:val>
                                                <p:strVal val="#ppt_x"/>
                                              </p:val>
                                            </p:tav>
                                          </p:tavLst>
                                        </p:anim>
                                        <p:anim calcmode="lin" valueType="num" p14:bounceEnd="34000">
                                          <p:cBhvr additive="base">
                                            <p:cTn id="3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1+#ppt_w/2"/>
                                              </p:val>
                                            </p:tav>
                                            <p:tav tm="100000">
                                              <p:val>
                                                <p:strVal val="#ppt_x"/>
                                              </p:val>
                                            </p:tav>
                                          </p:tavLst>
                                        </p:anim>
                                        <p:anim calcmode="lin" valueType="num">
                                          <p:cBhvr additive="base">
                                            <p:cTn id="34" dur="500" fill="hold"/>
                                            <p:tgtEl>
                                              <p:spTgt spid="29"/>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1+#ppt_w/2"/>
                                              </p:val>
                                            </p:tav>
                                            <p:tav tm="100000">
                                              <p:val>
                                                <p:strVal val="#ppt_x"/>
                                              </p:val>
                                            </p:tav>
                                          </p:tavLst>
                                        </p:anim>
                                        <p:anim calcmode="lin" valueType="num">
                                          <p:cBhvr additive="base">
                                            <p:cTn id="3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75072" y="757803"/>
            <a:ext cx="6984776" cy="2002268"/>
          </a:xfrm>
          <a:prstGeom prst="rect">
            <a:avLst/>
          </a:prstGeom>
          <a:noFill/>
          <a:ln w="19050">
            <a:solidFill>
              <a:schemeClr val="accent1"/>
            </a:solidFill>
            <a:round/>
            <a:headEnd type="none" w="med" len="med"/>
            <a:tailEnd type="oval"/>
          </a:ln>
          <a:effectLst/>
          <a:extLst>
            <a:ext uri="{909E8E84-426E-40DD-AFC4-6F175D3DCCD1}">
              <a14:hiddenFill xmlns:a14="http://schemas.microsoft.com/office/drawing/2010/main">
                <a:solidFill>
                  <a:srgbClr val="FFFFFF"/>
                </a:solidFill>
              </a14:hiddenFill>
            </a:ext>
          </a:extLst>
        </p:spPr>
        <p:txBody>
          <a:bodyPr rtlCol="0" anchor="ctr"/>
          <a:lstStyle/>
          <a:p>
            <a:pPr algn="ctr" defTabSz="685800" fontAlgn="base">
              <a:spcBef>
                <a:spcPct val="0"/>
              </a:spcBef>
              <a:spcAft>
                <a:spcPct val="0"/>
              </a:spcAft>
              <a:defRPr/>
            </a:pPr>
            <a:endParaRPr lang="zh-CN" altLang="en-US" sz="1050" kern="0">
              <a:solidFill>
                <a:schemeClr val="tx2"/>
              </a:solidFill>
              <a:latin typeface="微软雅黑" panose="020B0503020204020204" pitchFamily="34" charset="-122"/>
              <a:ea typeface="微软雅黑" panose="020B0503020204020204" pitchFamily="34" charset="-122"/>
            </a:endParaRPr>
          </a:p>
        </p:txBody>
      </p:sp>
      <p:sp>
        <p:nvSpPr>
          <p:cNvPr id="10" name="椭圆 9"/>
          <p:cNvSpPr/>
          <p:nvPr/>
        </p:nvSpPr>
        <p:spPr>
          <a:xfrm>
            <a:off x="846571" y="574416"/>
            <a:ext cx="657002" cy="6570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altLang="zh-CN" sz="2700" kern="0" dirty="0">
                <a:solidFill>
                  <a:schemeClr val="bg1"/>
                </a:solidFill>
                <a:latin typeface="微软雅黑" panose="020B0503020204020204" pitchFamily="34" charset="-122"/>
                <a:ea typeface="微软雅黑" panose="020B0503020204020204" pitchFamily="34" charset="-122"/>
              </a:rPr>
              <a:t>A</a:t>
            </a:r>
            <a:endParaRPr lang="zh-CN" altLang="en-US" sz="2700" kern="0" dirty="0">
              <a:solidFill>
                <a:schemeClr val="bg1"/>
              </a:solidFill>
              <a:latin typeface="微软雅黑" panose="020B0503020204020204" pitchFamily="34" charset="-122"/>
              <a:ea typeface="微软雅黑" panose="020B0503020204020204" pitchFamily="34" charset="-122"/>
            </a:endParaRPr>
          </a:p>
        </p:txBody>
      </p:sp>
      <p:sp>
        <p:nvSpPr>
          <p:cNvPr id="14" name="TextBox 76"/>
          <p:cNvSpPr txBox="1"/>
          <p:nvPr/>
        </p:nvSpPr>
        <p:spPr>
          <a:xfrm>
            <a:off x="1247081" y="1065656"/>
            <a:ext cx="6912767" cy="1938992"/>
          </a:xfrm>
          <a:prstGeom prst="rect">
            <a:avLst/>
          </a:prstGeom>
          <a:noFill/>
          <a:effectLst/>
        </p:spPr>
        <p:txBody>
          <a:bodyPr wrap="square" rtlCol="0">
            <a:spAutoFit/>
          </a:bodyPr>
          <a:lstStyle/>
          <a:p>
            <a:r>
              <a:rPr lang="en-US" altLang="zh-CN" sz="1500" dirty="0" smtClean="0">
                <a:solidFill>
                  <a:schemeClr val="tx2"/>
                </a:solidFill>
                <a:latin typeface="微软雅黑" panose="020B0503020204020204" pitchFamily="34" charset="-122"/>
                <a:ea typeface="微软雅黑" panose="020B0503020204020204" pitchFamily="34" charset="-122"/>
              </a:rPr>
              <a:t>1.ACL </a:t>
            </a:r>
            <a:r>
              <a:rPr lang="zh-CN" altLang="en-US" sz="1500" dirty="0" smtClean="0">
                <a:solidFill>
                  <a:schemeClr val="tx2"/>
                </a:solidFill>
                <a:latin typeface="微软雅黑" panose="020B0503020204020204" pitchFamily="34" charset="-122"/>
                <a:ea typeface="微软雅黑" panose="020B0503020204020204" pitchFamily="34" charset="-122"/>
              </a:rPr>
              <a:t>组织在</a:t>
            </a:r>
            <a:r>
              <a:rPr lang="en-US" altLang="zh-CN" sz="1500" dirty="0" smtClean="0">
                <a:solidFill>
                  <a:schemeClr val="tx2"/>
                </a:solidFill>
                <a:latin typeface="微软雅黑" panose="020B0503020204020204" pitchFamily="34" charset="-122"/>
                <a:ea typeface="微软雅黑" panose="020B0503020204020204" pitchFamily="34" charset="-122"/>
              </a:rPr>
              <a:t>2010 </a:t>
            </a:r>
            <a:r>
              <a:rPr lang="zh-CN" altLang="en-US" sz="1500" dirty="0">
                <a:solidFill>
                  <a:schemeClr val="tx2"/>
                </a:solidFill>
                <a:latin typeface="微软雅黑" panose="020B0503020204020204" pitchFamily="34" charset="-122"/>
                <a:ea typeface="微软雅黑" panose="020B0503020204020204" pitchFamily="34" charset="-122"/>
              </a:rPr>
              <a:t>语义评测会议中的</a:t>
            </a:r>
            <a:r>
              <a:rPr lang="zh-CN" altLang="en-US" sz="1500" dirty="0">
                <a:solidFill>
                  <a:schemeClr val="accent2"/>
                </a:solidFill>
                <a:latin typeface="微软雅黑" panose="020B0503020204020204" pitchFamily="34" charset="-122"/>
                <a:ea typeface="微软雅黑" panose="020B0503020204020204" pitchFamily="34" charset="-122"/>
              </a:rPr>
              <a:t>评测任务 </a:t>
            </a:r>
            <a:r>
              <a:rPr lang="en-US" altLang="zh-CN" sz="1500" dirty="0">
                <a:solidFill>
                  <a:schemeClr val="accent2"/>
                </a:solidFill>
                <a:latin typeface="微软雅黑" panose="020B0503020204020204" pitchFamily="34" charset="-122"/>
                <a:ea typeface="微软雅黑" panose="020B0503020204020204" pitchFamily="34" charset="-122"/>
              </a:rPr>
              <a:t>8</a:t>
            </a:r>
            <a:r>
              <a:rPr lang="zh-CN" altLang="en-US" sz="1500" dirty="0">
                <a:solidFill>
                  <a:schemeClr val="accent2"/>
                </a:solidFill>
                <a:latin typeface="微软雅黑" panose="020B0503020204020204" pitchFamily="34" charset="-122"/>
                <a:ea typeface="微软雅黑" panose="020B0503020204020204" pitchFamily="34" charset="-122"/>
              </a:rPr>
              <a:t>，</a:t>
            </a:r>
            <a:r>
              <a:rPr lang="en-US" altLang="zh-CN" sz="1500" dirty="0">
                <a:solidFill>
                  <a:schemeClr val="accent2"/>
                </a:solidFill>
                <a:latin typeface="微软雅黑" panose="020B0503020204020204" pitchFamily="34" charset="-122"/>
                <a:ea typeface="微软雅黑" panose="020B0503020204020204" pitchFamily="34" charset="-122"/>
              </a:rPr>
              <a:t>SemEval-2010  Task 8</a:t>
            </a:r>
            <a:r>
              <a:rPr lang="zh-CN" altLang="en-US" sz="1500" dirty="0">
                <a:solidFill>
                  <a:schemeClr val="tx2"/>
                </a:solidFill>
                <a:latin typeface="微软雅黑" panose="020B0503020204020204" pitchFamily="34" charset="-122"/>
                <a:ea typeface="微软雅黑" panose="020B0503020204020204" pitchFamily="34" charset="-122"/>
              </a:rPr>
              <a:t>：</a:t>
            </a:r>
            <a:r>
              <a:rPr lang="en-US" altLang="zh-CN" sz="1500" dirty="0">
                <a:solidFill>
                  <a:schemeClr val="tx2"/>
                </a:solidFill>
                <a:latin typeface="微软雅黑" panose="020B0503020204020204" pitchFamily="34" charset="-122"/>
                <a:ea typeface="微软雅黑" panose="020B0503020204020204" pitchFamily="34" charset="-122"/>
              </a:rPr>
              <a:t>Multi-Way  Classification  of </a:t>
            </a:r>
            <a:r>
              <a:rPr lang="en-US" altLang="zh-CN" sz="1500" dirty="0" smtClean="0">
                <a:solidFill>
                  <a:schemeClr val="tx2"/>
                </a:solidFill>
                <a:latin typeface="微软雅黑" panose="020B0503020204020204" pitchFamily="34" charset="-122"/>
                <a:ea typeface="微软雅黑" panose="020B0503020204020204" pitchFamily="34" charset="-122"/>
              </a:rPr>
              <a:t>Semantic </a:t>
            </a:r>
            <a:r>
              <a:rPr lang="en-US" altLang="zh-CN" sz="1500" dirty="0">
                <a:solidFill>
                  <a:schemeClr val="tx2"/>
                </a:solidFill>
                <a:latin typeface="微软雅黑" panose="020B0503020204020204" pitchFamily="34" charset="-122"/>
                <a:ea typeface="微软雅黑" panose="020B0503020204020204" pitchFamily="34" charset="-122"/>
              </a:rPr>
              <a:t>Relations Between Pairs of </a:t>
            </a:r>
            <a:r>
              <a:rPr lang="en-US" altLang="zh-CN" sz="1500" dirty="0" err="1" smtClean="0">
                <a:solidFill>
                  <a:schemeClr val="tx2"/>
                </a:solidFill>
                <a:latin typeface="微软雅黑" panose="020B0503020204020204" pitchFamily="34" charset="-122"/>
                <a:ea typeface="微软雅黑" panose="020B0503020204020204" pitchFamily="34" charset="-122"/>
              </a:rPr>
              <a:t>Nominals</a:t>
            </a:r>
            <a:r>
              <a:rPr lang="zh-CN" altLang="en-US" sz="1500" dirty="0" smtClean="0">
                <a:solidFill>
                  <a:schemeClr val="tx2"/>
                </a:solidFill>
                <a:latin typeface="微软雅黑" panose="020B0503020204020204" pitchFamily="34" charset="-122"/>
                <a:ea typeface="微软雅黑" panose="020B0503020204020204" pitchFamily="34" charset="-122"/>
              </a:rPr>
              <a:t>：</a:t>
            </a:r>
            <a:endParaRPr lang="en-US" altLang="zh-CN" sz="1500" dirty="0" smtClean="0">
              <a:solidFill>
                <a:schemeClr val="tx2"/>
              </a:solidFill>
              <a:latin typeface="微软雅黑" panose="020B0503020204020204" pitchFamily="34" charset="-122"/>
              <a:ea typeface="微软雅黑" panose="020B0503020204020204" pitchFamily="34" charset="-122"/>
            </a:endParaRPr>
          </a:p>
          <a:p>
            <a:r>
              <a:rPr lang="zh-CN" altLang="en-US" sz="1500" dirty="0" smtClean="0">
                <a:solidFill>
                  <a:schemeClr val="tx2"/>
                </a:solidFill>
                <a:latin typeface="微软雅黑" panose="020B0503020204020204" pitchFamily="34" charset="-122"/>
                <a:ea typeface="微软雅黑" panose="020B0503020204020204" pitchFamily="34" charset="-122"/>
              </a:rPr>
              <a:t>在</a:t>
            </a:r>
            <a:r>
              <a:rPr lang="zh-CN" altLang="en-US" sz="1500" dirty="0">
                <a:solidFill>
                  <a:schemeClr val="tx2"/>
                </a:solidFill>
                <a:latin typeface="微软雅黑" panose="020B0503020204020204" pitchFamily="34" charset="-122"/>
                <a:ea typeface="微软雅黑" panose="020B0503020204020204" pitchFamily="34" charset="-122"/>
              </a:rPr>
              <a:t>数据集 </a:t>
            </a:r>
            <a:r>
              <a:rPr lang="en-US" altLang="zh-CN" sz="1500" dirty="0">
                <a:solidFill>
                  <a:schemeClr val="tx2"/>
                </a:solidFill>
                <a:latin typeface="微软雅黑" panose="020B0503020204020204" pitchFamily="34" charset="-122"/>
                <a:ea typeface="微软雅黑" panose="020B0503020204020204" pitchFamily="34" charset="-122"/>
              </a:rPr>
              <a:t>SemEval-2010 Task 8 </a:t>
            </a:r>
            <a:r>
              <a:rPr lang="zh-CN" altLang="en-US" sz="1500" dirty="0">
                <a:solidFill>
                  <a:schemeClr val="tx2"/>
                </a:solidFill>
                <a:latin typeface="微软雅黑" panose="020B0503020204020204" pitchFamily="34" charset="-122"/>
                <a:ea typeface="微软雅黑" panose="020B0503020204020204" pitchFamily="34" charset="-122"/>
              </a:rPr>
              <a:t>中，包含了 </a:t>
            </a:r>
            <a:r>
              <a:rPr lang="en-US" altLang="zh-CN" sz="1500" dirty="0">
                <a:solidFill>
                  <a:schemeClr val="accent2"/>
                </a:solidFill>
                <a:latin typeface="微软雅黑" panose="020B0503020204020204" pitchFamily="34" charset="-122"/>
                <a:ea typeface="微软雅黑" panose="020B0503020204020204" pitchFamily="34" charset="-122"/>
              </a:rPr>
              <a:t>10717 </a:t>
            </a:r>
            <a:r>
              <a:rPr lang="zh-CN" altLang="en-US" sz="1500" dirty="0">
                <a:solidFill>
                  <a:schemeClr val="accent2"/>
                </a:solidFill>
                <a:latin typeface="微软雅黑" panose="020B0503020204020204" pitchFamily="34" charset="-122"/>
                <a:ea typeface="微软雅黑" panose="020B0503020204020204" pitchFamily="34" charset="-122"/>
              </a:rPr>
              <a:t>个带有注释的实例</a:t>
            </a:r>
            <a:r>
              <a:rPr lang="zh-CN" altLang="en-US" sz="1500" dirty="0">
                <a:solidFill>
                  <a:schemeClr val="tx2"/>
                </a:solidFill>
                <a:latin typeface="微软雅黑" panose="020B0503020204020204" pitchFamily="34" charset="-122"/>
                <a:ea typeface="微软雅黑" panose="020B0503020204020204" pitchFamily="34" charset="-122"/>
              </a:rPr>
              <a:t>，其中有 </a:t>
            </a:r>
            <a:r>
              <a:rPr lang="en-US" altLang="zh-CN" sz="1500" dirty="0" smtClean="0">
                <a:solidFill>
                  <a:schemeClr val="accent2"/>
                </a:solidFill>
                <a:latin typeface="微软雅黑" panose="020B0503020204020204" pitchFamily="34" charset="-122"/>
                <a:ea typeface="微软雅黑" panose="020B0503020204020204" pitchFamily="34" charset="-122"/>
              </a:rPr>
              <a:t>8000</a:t>
            </a:r>
            <a:r>
              <a:rPr lang="zh-CN" altLang="en-US" sz="1500" dirty="0" smtClean="0">
                <a:solidFill>
                  <a:schemeClr val="accent2"/>
                </a:solidFill>
                <a:latin typeface="微软雅黑" panose="020B0503020204020204" pitchFamily="34" charset="-122"/>
                <a:ea typeface="微软雅黑" panose="020B0503020204020204" pitchFamily="34" charset="-122"/>
              </a:rPr>
              <a:t>个</a:t>
            </a:r>
            <a:r>
              <a:rPr lang="zh-CN" altLang="en-US" sz="1500" dirty="0">
                <a:solidFill>
                  <a:schemeClr val="accent2"/>
                </a:solidFill>
                <a:latin typeface="微软雅黑" panose="020B0503020204020204" pitchFamily="34" charset="-122"/>
                <a:ea typeface="微软雅黑" panose="020B0503020204020204" pitchFamily="34" charset="-122"/>
              </a:rPr>
              <a:t>训练实例</a:t>
            </a:r>
            <a:r>
              <a:rPr lang="zh-CN" altLang="en-US" sz="1500" dirty="0">
                <a:solidFill>
                  <a:schemeClr val="tx2"/>
                </a:solidFill>
                <a:latin typeface="微软雅黑" panose="020B0503020204020204" pitchFamily="34" charset="-122"/>
                <a:ea typeface="微软雅黑" panose="020B0503020204020204" pitchFamily="34" charset="-122"/>
              </a:rPr>
              <a:t>，</a:t>
            </a:r>
            <a:r>
              <a:rPr lang="en-US" altLang="zh-CN" sz="1500" dirty="0">
                <a:solidFill>
                  <a:schemeClr val="accent2"/>
                </a:solidFill>
                <a:latin typeface="微软雅黑" panose="020B0503020204020204" pitchFamily="34" charset="-122"/>
                <a:ea typeface="微软雅黑" panose="020B0503020204020204" pitchFamily="34" charset="-122"/>
              </a:rPr>
              <a:t>2717 </a:t>
            </a:r>
            <a:r>
              <a:rPr lang="zh-CN" altLang="en-US" sz="1500" dirty="0">
                <a:solidFill>
                  <a:schemeClr val="accent2"/>
                </a:solidFill>
                <a:latin typeface="微软雅黑" panose="020B0503020204020204" pitchFamily="34" charset="-122"/>
                <a:ea typeface="微软雅黑" panose="020B0503020204020204" pitchFamily="34" charset="-122"/>
              </a:rPr>
              <a:t>个测试实例</a:t>
            </a:r>
            <a:r>
              <a:rPr lang="zh-CN" altLang="en-US" sz="1500" dirty="0">
                <a:solidFill>
                  <a:schemeClr val="tx2"/>
                </a:solidFill>
                <a:latin typeface="微软雅黑" panose="020B0503020204020204" pitchFamily="34" charset="-122"/>
                <a:ea typeface="微软雅黑" panose="020B0503020204020204" pitchFamily="34" charset="-122"/>
              </a:rPr>
              <a:t>。每个实例中</a:t>
            </a:r>
            <a:r>
              <a:rPr lang="zh-CN" altLang="en-US" sz="1500" dirty="0">
                <a:solidFill>
                  <a:schemeClr val="accent2"/>
                </a:solidFill>
                <a:latin typeface="微软雅黑" panose="020B0503020204020204" pitchFamily="34" charset="-122"/>
                <a:ea typeface="微软雅黑" panose="020B0503020204020204" pitchFamily="34" charset="-122"/>
              </a:rPr>
              <a:t>具有关系的两个实体都已经被标注出来</a:t>
            </a:r>
            <a:r>
              <a:rPr lang="zh-CN" altLang="en-US" sz="1500" dirty="0">
                <a:solidFill>
                  <a:schemeClr val="tx2"/>
                </a:solidFill>
                <a:latin typeface="微软雅黑" panose="020B0503020204020204" pitchFamily="34" charset="-122"/>
                <a:ea typeface="微软雅黑" panose="020B0503020204020204" pitchFamily="34" charset="-122"/>
              </a:rPr>
              <a:t>，且这两个实体</a:t>
            </a:r>
            <a:r>
              <a:rPr lang="zh-CN" altLang="en-US" sz="1500" dirty="0">
                <a:solidFill>
                  <a:schemeClr val="accent2"/>
                </a:solidFill>
                <a:latin typeface="微软雅黑" panose="020B0503020204020204" pitchFamily="34" charset="-122"/>
                <a:ea typeface="微软雅黑" panose="020B0503020204020204" pitchFamily="34" charset="-122"/>
              </a:rPr>
              <a:t>仅属于一种关系类型</a:t>
            </a:r>
            <a:r>
              <a:rPr lang="zh-CN" altLang="en-US" sz="1500" dirty="0">
                <a:solidFill>
                  <a:schemeClr val="tx2"/>
                </a:solidFill>
                <a:latin typeface="微软雅黑" panose="020B0503020204020204" pitchFamily="34" charset="-122"/>
                <a:ea typeface="微软雅黑" panose="020B0503020204020204" pitchFamily="34" charset="-122"/>
              </a:rPr>
              <a:t>。该数据集中共有 </a:t>
            </a:r>
            <a:r>
              <a:rPr lang="en-US" altLang="zh-CN" sz="1500" dirty="0">
                <a:solidFill>
                  <a:schemeClr val="accent2"/>
                </a:solidFill>
                <a:latin typeface="微软雅黑" panose="020B0503020204020204" pitchFamily="34" charset="-122"/>
                <a:ea typeface="微软雅黑" panose="020B0503020204020204" pitchFamily="34" charset="-122"/>
              </a:rPr>
              <a:t>9 </a:t>
            </a:r>
            <a:r>
              <a:rPr lang="zh-CN" altLang="en-US" sz="1500" dirty="0">
                <a:solidFill>
                  <a:schemeClr val="accent2"/>
                </a:solidFill>
                <a:latin typeface="微软雅黑" panose="020B0503020204020204" pitchFamily="34" charset="-122"/>
                <a:ea typeface="微软雅黑" panose="020B0503020204020204" pitchFamily="34" charset="-122"/>
              </a:rPr>
              <a:t>种带有方向</a:t>
            </a:r>
            <a:r>
              <a:rPr lang="zh-CN" altLang="en-US" sz="1500" dirty="0">
                <a:solidFill>
                  <a:schemeClr val="tx2"/>
                </a:solidFill>
                <a:latin typeface="微软雅黑" panose="020B0503020204020204" pitchFamily="34" charset="-122"/>
                <a:ea typeface="微软雅黑" panose="020B0503020204020204" pitchFamily="34" charset="-122"/>
              </a:rPr>
              <a:t>的</a:t>
            </a:r>
            <a:r>
              <a:rPr lang="zh-CN" altLang="en-US" sz="1500" dirty="0" smtClean="0">
                <a:solidFill>
                  <a:schemeClr val="tx2"/>
                </a:solidFill>
                <a:latin typeface="微软雅黑" panose="020B0503020204020204" pitchFamily="34" charset="-122"/>
                <a:ea typeface="微软雅黑" panose="020B0503020204020204" pitchFamily="34" charset="-122"/>
              </a:rPr>
              <a:t>关系。</a:t>
            </a:r>
            <a:endParaRPr lang="zh-CN" altLang="en-US" sz="1500" dirty="0">
              <a:solidFill>
                <a:schemeClr val="tx2"/>
              </a:solidFill>
              <a:latin typeface="微软雅黑" panose="020B0503020204020204" pitchFamily="34" charset="-122"/>
              <a:ea typeface="微软雅黑" panose="020B0503020204020204" pitchFamily="34" charset="-122"/>
            </a:endParaRPr>
          </a:p>
          <a:p>
            <a:endParaRPr lang="en-US" altLang="zh-CN" sz="1500" dirty="0" smtClean="0">
              <a:solidFill>
                <a:schemeClr val="tx2"/>
              </a:solidFill>
              <a:latin typeface="微软雅黑" panose="020B0503020204020204" pitchFamily="34" charset="-122"/>
              <a:ea typeface="微软雅黑" panose="020B0503020204020204" pitchFamily="34" charset="-122"/>
            </a:endParaRPr>
          </a:p>
        </p:txBody>
      </p:sp>
      <p:sp>
        <p:nvSpPr>
          <p:cNvPr id="19" name="Title 1"/>
          <p:cNvSpPr txBox="1">
            <a:spLocks/>
          </p:cNvSpPr>
          <p:nvPr/>
        </p:nvSpPr>
        <p:spPr>
          <a:xfrm>
            <a:off x="255451" y="113044"/>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accent2"/>
                </a:solidFill>
                <a:latin typeface="微软雅黑" panose="020B0503020204020204" pitchFamily="34" charset="-122"/>
                <a:ea typeface="微软雅黑" panose="020B0503020204020204" pitchFamily="34" charset="-122"/>
              </a:rPr>
              <a:t>选用的英文数据集</a:t>
            </a:r>
            <a:endParaRPr lang="en-GB" altLang="zh-CN" sz="1800" dirty="0">
              <a:solidFill>
                <a:schemeClr val="accent2"/>
              </a:solidFill>
              <a:latin typeface="微软雅黑" panose="020B0503020204020204" pitchFamily="34" charset="-122"/>
              <a:ea typeface="微软雅黑" panose="020B0503020204020204" pitchFamily="34" charset="-122"/>
            </a:endParaRPr>
          </a:p>
        </p:txBody>
      </p:sp>
      <p:sp>
        <p:nvSpPr>
          <p:cNvPr id="27" name="矩形 26"/>
          <p:cNvSpPr/>
          <p:nvPr/>
        </p:nvSpPr>
        <p:spPr>
          <a:xfrm>
            <a:off x="1166754" y="3420933"/>
            <a:ext cx="6993093" cy="1540834"/>
          </a:xfrm>
          <a:prstGeom prst="rect">
            <a:avLst/>
          </a:prstGeom>
          <a:noFill/>
          <a:ln w="19050">
            <a:solidFill>
              <a:schemeClr val="accent1"/>
            </a:solidFill>
            <a:round/>
            <a:headEnd type="none" w="med" len="med"/>
            <a:tailEnd type="oval"/>
          </a:ln>
          <a:effectLst/>
          <a:extLst>
            <a:ext uri="{909E8E84-426E-40DD-AFC4-6F175D3DCCD1}">
              <a14:hiddenFill xmlns:a14="http://schemas.microsoft.com/office/drawing/2010/main">
                <a:solidFill>
                  <a:srgbClr val="FFFFFF"/>
                </a:solidFill>
              </a14:hiddenFill>
            </a:ext>
          </a:extLst>
        </p:spPr>
        <p:txBody>
          <a:bodyPr rtlCol="0" anchor="ctr"/>
          <a:lstStyle/>
          <a:p>
            <a:pPr algn="ctr" defTabSz="685800" fontAlgn="base">
              <a:spcBef>
                <a:spcPct val="0"/>
              </a:spcBef>
              <a:spcAft>
                <a:spcPct val="0"/>
              </a:spcAft>
              <a:defRPr/>
            </a:pPr>
            <a:endParaRPr lang="zh-CN" altLang="en-US" sz="1050" kern="0">
              <a:solidFill>
                <a:schemeClr val="tx2"/>
              </a:solidFill>
              <a:latin typeface="微软雅黑" panose="020B0503020204020204" pitchFamily="34" charset="-122"/>
              <a:ea typeface="微软雅黑" panose="020B0503020204020204" pitchFamily="34" charset="-122"/>
            </a:endParaRPr>
          </a:p>
        </p:txBody>
      </p:sp>
      <p:sp>
        <p:nvSpPr>
          <p:cNvPr id="28" name="椭圆 27"/>
          <p:cNvSpPr/>
          <p:nvPr/>
        </p:nvSpPr>
        <p:spPr>
          <a:xfrm>
            <a:off x="802250" y="3001381"/>
            <a:ext cx="657002" cy="6570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altLang="zh-CN" sz="2700" kern="0" dirty="0">
                <a:solidFill>
                  <a:schemeClr val="bg1"/>
                </a:solidFill>
                <a:latin typeface="微软雅黑" panose="020B0503020204020204" pitchFamily="34" charset="-122"/>
                <a:ea typeface="微软雅黑" panose="020B0503020204020204" pitchFamily="34" charset="-122"/>
              </a:rPr>
              <a:t>B</a:t>
            </a:r>
            <a:endParaRPr lang="zh-CN" altLang="en-US" sz="2700" kern="0" dirty="0">
              <a:solidFill>
                <a:schemeClr val="bg1"/>
              </a:solidFill>
              <a:latin typeface="微软雅黑" panose="020B0503020204020204" pitchFamily="34" charset="-122"/>
              <a:ea typeface="微软雅黑" panose="020B0503020204020204" pitchFamily="34" charset="-122"/>
            </a:endParaRPr>
          </a:p>
        </p:txBody>
      </p:sp>
      <p:sp>
        <p:nvSpPr>
          <p:cNvPr id="29" name="TextBox 76"/>
          <p:cNvSpPr txBox="1"/>
          <p:nvPr/>
        </p:nvSpPr>
        <p:spPr>
          <a:xfrm>
            <a:off x="1247081" y="3672262"/>
            <a:ext cx="6912767" cy="1477328"/>
          </a:xfrm>
          <a:prstGeom prst="rect">
            <a:avLst/>
          </a:prstGeom>
          <a:noFill/>
          <a:effectLst/>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2. 2007 </a:t>
            </a:r>
            <a:r>
              <a:rPr lang="zh-CN" altLang="en-US" sz="1500" dirty="0">
                <a:solidFill>
                  <a:schemeClr val="tx2"/>
                </a:solidFill>
                <a:latin typeface="微软雅黑" panose="020B0503020204020204" pitchFamily="34" charset="-122"/>
                <a:ea typeface="微软雅黑" panose="020B0503020204020204" pitchFamily="34" charset="-122"/>
              </a:rPr>
              <a:t>语义评测会议中的</a:t>
            </a:r>
            <a:r>
              <a:rPr lang="zh-CN" altLang="en-US" sz="1500" dirty="0">
                <a:solidFill>
                  <a:schemeClr val="accent2"/>
                </a:solidFill>
                <a:latin typeface="微软雅黑" panose="020B0503020204020204" pitchFamily="34" charset="-122"/>
                <a:ea typeface="微软雅黑" panose="020B0503020204020204" pitchFamily="34" charset="-122"/>
              </a:rPr>
              <a:t>评测任务 </a:t>
            </a:r>
            <a:r>
              <a:rPr lang="en-US" altLang="zh-CN" sz="1500" dirty="0">
                <a:solidFill>
                  <a:schemeClr val="accent2"/>
                </a:solidFill>
                <a:latin typeface="微软雅黑" panose="020B0503020204020204" pitchFamily="34" charset="-122"/>
                <a:ea typeface="微软雅黑" panose="020B0503020204020204" pitchFamily="34" charset="-122"/>
              </a:rPr>
              <a:t>4</a:t>
            </a:r>
            <a:r>
              <a:rPr lang="zh-CN" altLang="en-US" sz="1500" dirty="0" smtClean="0">
                <a:solidFill>
                  <a:schemeClr val="accent2"/>
                </a:solidFill>
                <a:latin typeface="微软雅黑" panose="020B0503020204020204" pitchFamily="34" charset="-122"/>
                <a:ea typeface="微软雅黑" panose="020B0503020204020204" pitchFamily="34" charset="-122"/>
              </a:rPr>
              <a:t>，</a:t>
            </a:r>
            <a:r>
              <a:rPr lang="en-US" altLang="zh-CN" sz="1500" dirty="0" smtClean="0">
                <a:solidFill>
                  <a:schemeClr val="accent2"/>
                </a:solidFill>
                <a:latin typeface="微软雅黑" panose="020B0503020204020204" pitchFamily="34" charset="-122"/>
                <a:ea typeface="微软雅黑" panose="020B0503020204020204" pitchFamily="34" charset="-122"/>
              </a:rPr>
              <a:t>SemEval-2007 </a:t>
            </a:r>
            <a:r>
              <a:rPr lang="en-US" altLang="zh-CN" sz="1500" dirty="0">
                <a:solidFill>
                  <a:schemeClr val="accent2"/>
                </a:solidFill>
                <a:latin typeface="微软雅黑" panose="020B0503020204020204" pitchFamily="34" charset="-122"/>
                <a:ea typeface="微软雅黑" panose="020B0503020204020204" pitchFamily="34" charset="-122"/>
              </a:rPr>
              <a:t>Task 4</a:t>
            </a:r>
            <a:r>
              <a:rPr lang="zh-CN" altLang="en-US" sz="1500" dirty="0">
                <a:solidFill>
                  <a:schemeClr val="tx2"/>
                </a:solidFill>
                <a:latin typeface="微软雅黑" panose="020B0503020204020204" pitchFamily="34" charset="-122"/>
                <a:ea typeface="微软雅黑" panose="020B0503020204020204" pitchFamily="34" charset="-122"/>
              </a:rPr>
              <a:t>：</a:t>
            </a:r>
            <a:r>
              <a:rPr lang="en-US" altLang="zh-CN" sz="1500" dirty="0">
                <a:solidFill>
                  <a:schemeClr val="tx2"/>
                </a:solidFill>
                <a:latin typeface="微软雅黑" panose="020B0503020204020204" pitchFamily="34" charset="-122"/>
                <a:ea typeface="微软雅黑" panose="020B0503020204020204" pitchFamily="34" charset="-122"/>
              </a:rPr>
              <a:t>Classification of Semantic Relations between </a:t>
            </a:r>
            <a:r>
              <a:rPr lang="en-US" altLang="zh-CN" sz="1500" dirty="0" err="1" smtClean="0">
                <a:solidFill>
                  <a:schemeClr val="tx2"/>
                </a:solidFill>
                <a:latin typeface="微软雅黑" panose="020B0503020204020204" pitchFamily="34" charset="-122"/>
                <a:ea typeface="微软雅黑" panose="020B0503020204020204" pitchFamily="34" charset="-122"/>
              </a:rPr>
              <a:t>Nominals</a:t>
            </a:r>
            <a:r>
              <a:rPr lang="zh-CN" altLang="en-US" sz="1500" dirty="0" smtClean="0">
                <a:solidFill>
                  <a:schemeClr val="tx2"/>
                </a:solidFill>
                <a:latin typeface="微软雅黑" panose="020B0503020204020204" pitchFamily="34" charset="-122"/>
                <a:ea typeface="微软雅黑" panose="020B0503020204020204" pitchFamily="34" charset="-122"/>
              </a:rPr>
              <a:t>：</a:t>
            </a:r>
            <a:endParaRPr lang="en-US" altLang="zh-CN" sz="1500" dirty="0" smtClean="0">
              <a:solidFill>
                <a:schemeClr val="tx2"/>
              </a:solidFill>
              <a:latin typeface="微软雅黑" panose="020B0503020204020204" pitchFamily="34" charset="-122"/>
              <a:ea typeface="微软雅黑" panose="020B0503020204020204" pitchFamily="34" charset="-122"/>
            </a:endParaRPr>
          </a:p>
          <a:p>
            <a:r>
              <a:rPr lang="en-US" altLang="zh-CN" sz="1500" dirty="0" smtClean="0">
                <a:solidFill>
                  <a:schemeClr val="tx2"/>
                </a:solidFill>
                <a:latin typeface="微软雅黑" panose="020B0503020204020204" pitchFamily="34" charset="-122"/>
                <a:ea typeface="微软雅黑" panose="020B0503020204020204" pitchFamily="34" charset="-122"/>
              </a:rPr>
              <a:t>SemEval-2007 </a:t>
            </a:r>
            <a:r>
              <a:rPr lang="en-US" altLang="zh-CN" sz="1500" dirty="0">
                <a:solidFill>
                  <a:schemeClr val="tx2"/>
                </a:solidFill>
                <a:latin typeface="微软雅黑" panose="020B0503020204020204" pitchFamily="34" charset="-122"/>
                <a:ea typeface="微软雅黑" panose="020B0503020204020204" pitchFamily="34" charset="-122"/>
              </a:rPr>
              <a:t>Task 4 </a:t>
            </a:r>
            <a:r>
              <a:rPr lang="zh-CN" altLang="en-US" sz="1500" dirty="0">
                <a:solidFill>
                  <a:schemeClr val="tx2"/>
                </a:solidFill>
                <a:latin typeface="微软雅黑" panose="020B0503020204020204" pitchFamily="34" charset="-122"/>
                <a:ea typeface="微软雅黑" panose="020B0503020204020204" pitchFamily="34" charset="-122"/>
              </a:rPr>
              <a:t>数据集中共有 </a:t>
            </a:r>
            <a:r>
              <a:rPr lang="en-US" altLang="zh-CN" sz="1500" dirty="0">
                <a:solidFill>
                  <a:schemeClr val="accent2"/>
                </a:solidFill>
                <a:latin typeface="微软雅黑" panose="020B0503020204020204" pitchFamily="34" charset="-122"/>
                <a:ea typeface="微软雅黑" panose="020B0503020204020204" pitchFamily="34" charset="-122"/>
              </a:rPr>
              <a:t>7 </a:t>
            </a:r>
            <a:r>
              <a:rPr lang="zh-CN" altLang="en-US" sz="1500" dirty="0">
                <a:solidFill>
                  <a:schemeClr val="accent2"/>
                </a:solidFill>
                <a:latin typeface="微软雅黑" panose="020B0503020204020204" pitchFamily="34" charset="-122"/>
                <a:ea typeface="微软雅黑" panose="020B0503020204020204" pitchFamily="34" charset="-122"/>
              </a:rPr>
              <a:t>种不带方向的关系类别</a:t>
            </a:r>
            <a:r>
              <a:rPr lang="zh-CN" altLang="en-US" sz="1500" dirty="0">
                <a:solidFill>
                  <a:schemeClr val="tx2"/>
                </a:solidFill>
                <a:latin typeface="微软雅黑" panose="020B0503020204020204" pitchFamily="34" charset="-122"/>
                <a:ea typeface="微软雅黑" panose="020B0503020204020204" pitchFamily="34" charset="-122"/>
              </a:rPr>
              <a:t>，共包含 </a:t>
            </a:r>
            <a:r>
              <a:rPr lang="en-US" altLang="zh-CN" sz="1500" dirty="0">
                <a:solidFill>
                  <a:schemeClr val="accent2"/>
                </a:solidFill>
                <a:latin typeface="微软雅黑" panose="020B0503020204020204" pitchFamily="34" charset="-122"/>
                <a:ea typeface="微软雅黑" panose="020B0503020204020204" pitchFamily="34" charset="-122"/>
              </a:rPr>
              <a:t>1529 </a:t>
            </a:r>
            <a:r>
              <a:rPr lang="zh-CN" altLang="en-US" sz="1500" dirty="0">
                <a:solidFill>
                  <a:schemeClr val="accent2"/>
                </a:solidFill>
                <a:latin typeface="微软雅黑" panose="020B0503020204020204" pitchFamily="34" charset="-122"/>
                <a:ea typeface="微软雅黑" panose="020B0503020204020204" pitchFamily="34" charset="-122"/>
              </a:rPr>
              <a:t>个带</a:t>
            </a:r>
            <a:r>
              <a:rPr lang="zh-CN" altLang="en-US" sz="1500" dirty="0" smtClean="0">
                <a:solidFill>
                  <a:schemeClr val="accent2"/>
                </a:solidFill>
                <a:latin typeface="微软雅黑" panose="020B0503020204020204" pitchFamily="34" charset="-122"/>
                <a:ea typeface="微软雅黑" panose="020B0503020204020204" pitchFamily="34" charset="-122"/>
              </a:rPr>
              <a:t>注释</a:t>
            </a:r>
            <a:r>
              <a:rPr lang="zh-CN" altLang="en-US" sz="1500" dirty="0">
                <a:solidFill>
                  <a:schemeClr val="accent2"/>
                </a:solidFill>
                <a:latin typeface="微软雅黑" panose="020B0503020204020204" pitchFamily="34" charset="-122"/>
                <a:ea typeface="微软雅黑" panose="020B0503020204020204" pitchFamily="34" charset="-122"/>
              </a:rPr>
              <a:t>的实例</a:t>
            </a:r>
            <a:r>
              <a:rPr lang="zh-CN" altLang="en-US" sz="1500" dirty="0">
                <a:solidFill>
                  <a:schemeClr val="tx2"/>
                </a:solidFill>
                <a:latin typeface="微软雅黑" panose="020B0503020204020204" pitchFamily="34" charset="-122"/>
                <a:ea typeface="微软雅黑" panose="020B0503020204020204" pitchFamily="34" charset="-122"/>
              </a:rPr>
              <a:t>，同样每个实例中的两个实体都已被标注，其中有 </a:t>
            </a:r>
            <a:r>
              <a:rPr lang="en-US" altLang="zh-CN" sz="1500" dirty="0">
                <a:solidFill>
                  <a:schemeClr val="accent2"/>
                </a:solidFill>
                <a:latin typeface="微软雅黑" panose="020B0503020204020204" pitchFamily="34" charset="-122"/>
                <a:ea typeface="微软雅黑" panose="020B0503020204020204" pitchFamily="34" charset="-122"/>
              </a:rPr>
              <a:t>980 </a:t>
            </a:r>
            <a:r>
              <a:rPr lang="zh-CN" altLang="en-US" sz="1500" dirty="0">
                <a:solidFill>
                  <a:schemeClr val="accent2"/>
                </a:solidFill>
                <a:latin typeface="微软雅黑" panose="020B0503020204020204" pitchFamily="34" charset="-122"/>
                <a:ea typeface="微软雅黑" panose="020B0503020204020204" pitchFamily="34" charset="-122"/>
              </a:rPr>
              <a:t>个训练实例</a:t>
            </a:r>
            <a:r>
              <a:rPr lang="zh-CN" altLang="en-US" sz="1500" dirty="0">
                <a:solidFill>
                  <a:schemeClr val="tx2"/>
                </a:solidFill>
                <a:latin typeface="微软雅黑" panose="020B0503020204020204" pitchFamily="34" charset="-122"/>
                <a:ea typeface="微软雅黑" panose="020B0503020204020204" pitchFamily="34" charset="-122"/>
              </a:rPr>
              <a:t>和 </a:t>
            </a:r>
            <a:r>
              <a:rPr lang="en-US" altLang="zh-CN" sz="1500" dirty="0">
                <a:solidFill>
                  <a:schemeClr val="accent2"/>
                </a:solidFill>
                <a:latin typeface="微软雅黑" panose="020B0503020204020204" pitchFamily="34" charset="-122"/>
                <a:ea typeface="微软雅黑" panose="020B0503020204020204" pitchFamily="34" charset="-122"/>
              </a:rPr>
              <a:t>549 </a:t>
            </a:r>
            <a:r>
              <a:rPr lang="zh-CN" altLang="en-US" sz="1500" dirty="0">
                <a:solidFill>
                  <a:schemeClr val="accent2"/>
                </a:solidFill>
                <a:latin typeface="微软雅黑" panose="020B0503020204020204" pitchFamily="34" charset="-122"/>
                <a:ea typeface="微软雅黑" panose="020B0503020204020204" pitchFamily="34" charset="-122"/>
              </a:rPr>
              <a:t>个</a:t>
            </a:r>
            <a:r>
              <a:rPr lang="zh-CN" altLang="en-US" sz="1500" dirty="0" smtClean="0">
                <a:solidFill>
                  <a:schemeClr val="accent2"/>
                </a:solidFill>
                <a:latin typeface="微软雅黑" panose="020B0503020204020204" pitchFamily="34" charset="-122"/>
                <a:ea typeface="微软雅黑" panose="020B0503020204020204" pitchFamily="34" charset="-122"/>
              </a:rPr>
              <a:t>测试实例。</a:t>
            </a:r>
            <a:endParaRPr lang="en-US" altLang="zh-CN" sz="1500" dirty="0">
              <a:solidFill>
                <a:schemeClr val="accent2"/>
              </a:solidFill>
              <a:latin typeface="微软雅黑" panose="020B0503020204020204" pitchFamily="34" charset="-122"/>
              <a:ea typeface="微软雅黑" panose="020B0503020204020204" pitchFamily="34" charset="-122"/>
            </a:endParaRPr>
          </a:p>
          <a:p>
            <a:endParaRPr lang="en-US" altLang="zh-CN" sz="1500" dirty="0" smtClean="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6736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ppt_x</p:attrName>
                                        </p:attrNameLst>
                                      </p:cBhvr>
                                      <p:tavLst>
                                        <p:tav tm="0">
                                          <p:val>
                                            <p:strVal val="#ppt_x-#ppt_w*1.125000"/>
                                          </p:val>
                                        </p:tav>
                                        <p:tav tm="100000">
                                          <p:val>
                                            <p:strVal val="#ppt_x"/>
                                          </p:val>
                                        </p:tav>
                                      </p:tavLst>
                                    </p:anim>
                                    <p:animEffect transition="in" filter="wipe(right)">
                                      <p:cBhvr>
                                        <p:cTn id="14" dur="500"/>
                                        <p:tgtEl>
                                          <p:spTgt spid="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p:tgtEl>
                                          <p:spTgt spid="27"/>
                                        </p:tgtEl>
                                        <p:attrNameLst>
                                          <p:attrName>ppt_x</p:attrName>
                                        </p:attrNameLst>
                                      </p:cBhvr>
                                      <p:tavLst>
                                        <p:tav tm="0">
                                          <p:val>
                                            <p:strVal val="#ppt_x-#ppt_w*1.125000"/>
                                          </p:val>
                                        </p:tav>
                                        <p:tav tm="100000">
                                          <p:val>
                                            <p:strVal val="#ppt_x"/>
                                          </p:val>
                                        </p:tav>
                                      </p:tavLst>
                                    </p:anim>
                                    <p:animEffect transition="in" filter="wipe(right)">
                                      <p:cBhvr>
                                        <p:cTn id="29" dur="500"/>
                                        <p:tgtEl>
                                          <p:spTgt spid="2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p:bldP spid="27" grpId="0" animBg="1"/>
      <p:bldP spid="28" grpId="0" animBg="1"/>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43608" y="643"/>
            <a:ext cx="7209524" cy="5142857"/>
          </a:xfrm>
          <a:prstGeom prst="rect">
            <a:avLst/>
          </a:prstGeom>
        </p:spPr>
      </p:pic>
    </p:spTree>
    <p:extLst>
      <p:ext uri="{BB962C8B-B14F-4D97-AF65-F5344CB8AC3E}">
        <p14:creationId xmlns:p14="http://schemas.microsoft.com/office/powerpoint/2010/main" val="13909519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255451" y="113044"/>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smtClean="0">
                <a:solidFill>
                  <a:schemeClr val="accent2"/>
                </a:solidFill>
                <a:latin typeface="微软雅黑" panose="020B0503020204020204" pitchFamily="34" charset="-122"/>
                <a:ea typeface="微软雅黑" panose="020B0503020204020204" pitchFamily="34" charset="-122"/>
              </a:rPr>
              <a:t>评价的指标</a:t>
            </a:r>
            <a:endParaRPr lang="en-GB" altLang="zh-CN" sz="1800" dirty="0">
              <a:solidFill>
                <a:schemeClr val="accent2"/>
              </a:solidFill>
              <a:latin typeface="微软雅黑" panose="020B0503020204020204" pitchFamily="34" charset="-122"/>
              <a:ea typeface="微软雅黑" panose="020B0503020204020204" pitchFamily="34" charset="-122"/>
            </a:endParaRPr>
          </a:p>
        </p:txBody>
      </p:sp>
      <p:sp>
        <p:nvSpPr>
          <p:cNvPr id="2" name="矩形 1"/>
          <p:cNvSpPr/>
          <p:nvPr/>
        </p:nvSpPr>
        <p:spPr>
          <a:xfrm>
            <a:off x="1619672" y="113044"/>
            <a:ext cx="6484342" cy="784830"/>
          </a:xfrm>
          <a:prstGeom prst="rect">
            <a:avLst/>
          </a:prstGeom>
        </p:spPr>
        <p:txBody>
          <a:bodyPr wrap="square">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实验中使用数据集官方文档中的评价指标</a:t>
            </a:r>
            <a:r>
              <a:rPr lang="zh-CN" altLang="en-US" sz="1500" dirty="0">
                <a:solidFill>
                  <a:schemeClr val="accent2"/>
                </a:solidFill>
                <a:latin typeface="微软雅黑" panose="020B0503020204020204" pitchFamily="34" charset="-122"/>
                <a:ea typeface="微软雅黑" panose="020B0503020204020204" pitchFamily="34" charset="-122"/>
              </a:rPr>
              <a:t>宏平均 F1（macro-averaged F1）值</a:t>
            </a:r>
            <a:r>
              <a:rPr lang="zh-CN" altLang="en-US" sz="1500" dirty="0">
                <a:solidFill>
                  <a:schemeClr val="tx2"/>
                </a:solidFill>
                <a:latin typeface="微软雅黑" panose="020B0503020204020204" pitchFamily="34" charset="-122"/>
                <a:ea typeface="微软雅黑" panose="020B0503020204020204" pitchFamily="34" charset="-122"/>
              </a:rPr>
              <a:t>进行</a:t>
            </a:r>
            <a:r>
              <a:rPr lang="zh-CN" altLang="en-US" sz="1500" dirty="0" smtClean="0">
                <a:solidFill>
                  <a:schemeClr val="tx2"/>
                </a:solidFill>
                <a:latin typeface="微软雅黑" panose="020B0503020204020204" pitchFamily="34" charset="-122"/>
                <a:ea typeface="微软雅黑" panose="020B0503020204020204" pitchFamily="34" charset="-122"/>
              </a:rPr>
              <a:t>评价</a:t>
            </a:r>
            <a:r>
              <a:rPr lang="zh-CN" altLang="en-US" sz="1500" dirty="0">
                <a:solidFill>
                  <a:schemeClr val="tx2"/>
                </a:solidFill>
                <a:latin typeface="微软雅黑" panose="020B0503020204020204" pitchFamily="34" charset="-122"/>
                <a:ea typeface="微软雅黑" panose="020B0503020204020204" pitchFamily="34" charset="-122"/>
              </a:rPr>
              <a:t>。要计算 </a:t>
            </a:r>
            <a:r>
              <a:rPr lang="en-US" altLang="zh-CN" sz="1500" dirty="0">
                <a:solidFill>
                  <a:schemeClr val="tx2"/>
                </a:solidFill>
                <a:latin typeface="微软雅黑" panose="020B0503020204020204" pitchFamily="34" charset="-122"/>
                <a:ea typeface="微软雅黑" panose="020B0503020204020204" pitchFamily="34" charset="-122"/>
              </a:rPr>
              <a:t>macro-averaged F1 </a:t>
            </a:r>
            <a:r>
              <a:rPr lang="zh-CN" altLang="en-US" sz="1500" dirty="0">
                <a:solidFill>
                  <a:schemeClr val="tx2"/>
                </a:solidFill>
                <a:latin typeface="微软雅黑" panose="020B0503020204020204" pitchFamily="34" charset="-122"/>
                <a:ea typeface="微软雅黑" panose="020B0503020204020204" pitchFamily="34" charset="-122"/>
              </a:rPr>
              <a:t>值，首先要得</a:t>
            </a:r>
            <a:r>
              <a:rPr lang="zh-CN" altLang="en-US" sz="1500" dirty="0" smtClean="0">
                <a:solidFill>
                  <a:schemeClr val="tx2"/>
                </a:solidFill>
                <a:latin typeface="微软雅黑" panose="020B0503020204020204" pitchFamily="34" charset="-122"/>
                <a:ea typeface="微软雅黑" panose="020B0503020204020204" pitchFamily="34" charset="-122"/>
              </a:rPr>
              <a:t>到各个</a:t>
            </a:r>
            <a:r>
              <a:rPr lang="zh-CN" altLang="en-US" sz="1500" dirty="0">
                <a:solidFill>
                  <a:schemeClr val="tx2"/>
                </a:solidFill>
                <a:latin typeface="微软雅黑" panose="020B0503020204020204" pitchFamily="34" charset="-122"/>
                <a:ea typeface="微软雅黑" panose="020B0503020204020204" pitchFamily="34" charset="-122"/>
              </a:rPr>
              <a:t>类别的</a:t>
            </a:r>
            <a:r>
              <a:rPr lang="zh-CN" altLang="en-US" sz="1500" dirty="0">
                <a:solidFill>
                  <a:schemeClr val="accent2"/>
                </a:solidFill>
                <a:latin typeface="微软雅黑" panose="020B0503020204020204" pitchFamily="34" charset="-122"/>
                <a:ea typeface="微软雅黑" panose="020B0503020204020204" pitchFamily="34" charset="-122"/>
              </a:rPr>
              <a:t>准确率（</a:t>
            </a:r>
            <a:r>
              <a:rPr lang="en-US" altLang="zh-CN" sz="1500" dirty="0">
                <a:solidFill>
                  <a:schemeClr val="accent2"/>
                </a:solidFill>
                <a:latin typeface="微软雅黑" panose="020B0503020204020204" pitchFamily="34" charset="-122"/>
                <a:ea typeface="微软雅黑" panose="020B0503020204020204" pitchFamily="34" charset="-122"/>
              </a:rPr>
              <a:t>Precision</a:t>
            </a:r>
            <a:r>
              <a:rPr lang="zh-CN" altLang="en-US" sz="1500" dirty="0">
                <a:solidFill>
                  <a:schemeClr val="accent2"/>
                </a:solidFill>
                <a:latin typeface="微软雅黑" panose="020B0503020204020204" pitchFamily="34" charset="-122"/>
                <a:ea typeface="微软雅黑" panose="020B0503020204020204" pitchFamily="34" charset="-122"/>
              </a:rPr>
              <a:t>）、召回率（</a:t>
            </a:r>
            <a:r>
              <a:rPr lang="en-US" altLang="zh-CN" sz="1500" dirty="0">
                <a:solidFill>
                  <a:schemeClr val="accent2"/>
                </a:solidFill>
                <a:latin typeface="微软雅黑" panose="020B0503020204020204" pitchFamily="34" charset="-122"/>
                <a:ea typeface="微软雅黑" panose="020B0503020204020204" pitchFamily="34" charset="-122"/>
              </a:rPr>
              <a:t>Recall</a:t>
            </a:r>
            <a:r>
              <a:rPr lang="zh-CN" altLang="en-US" sz="1500" dirty="0">
                <a:solidFill>
                  <a:schemeClr val="accent2"/>
                </a:solidFill>
                <a:latin typeface="微软雅黑" panose="020B0503020204020204" pitchFamily="34" charset="-122"/>
                <a:ea typeface="微软雅黑" panose="020B0503020204020204" pitchFamily="34" charset="-122"/>
              </a:rPr>
              <a:t>）和 </a:t>
            </a:r>
            <a:r>
              <a:rPr lang="en-US" altLang="zh-CN" sz="1500" dirty="0">
                <a:solidFill>
                  <a:schemeClr val="accent2"/>
                </a:solidFill>
                <a:latin typeface="微软雅黑" panose="020B0503020204020204" pitchFamily="34" charset="-122"/>
                <a:ea typeface="微软雅黑" panose="020B0503020204020204" pitchFamily="34" charset="-122"/>
              </a:rPr>
              <a:t>F1 </a:t>
            </a:r>
            <a:r>
              <a:rPr lang="zh-CN" altLang="en-US" sz="1500" dirty="0">
                <a:solidFill>
                  <a:schemeClr val="accent2"/>
                </a:solidFill>
                <a:latin typeface="微软雅黑" panose="020B0503020204020204" pitchFamily="34" charset="-122"/>
                <a:ea typeface="微软雅黑" panose="020B0503020204020204" pitchFamily="34" charset="-122"/>
              </a:rPr>
              <a:t>值</a:t>
            </a:r>
          </a:p>
        </p:txBody>
      </p:sp>
      <p:pic>
        <p:nvPicPr>
          <p:cNvPr id="3" name="图片 2"/>
          <p:cNvPicPr>
            <a:picLocks noChangeAspect="1"/>
          </p:cNvPicPr>
          <p:nvPr/>
        </p:nvPicPr>
        <p:blipFill>
          <a:blip r:embed="rId2"/>
          <a:stretch>
            <a:fillRect/>
          </a:stretch>
        </p:blipFill>
        <p:spPr>
          <a:xfrm>
            <a:off x="1977447" y="1563638"/>
            <a:ext cx="1390476" cy="1571429"/>
          </a:xfrm>
          <a:prstGeom prst="rect">
            <a:avLst/>
          </a:prstGeom>
        </p:spPr>
      </p:pic>
      <p:sp>
        <p:nvSpPr>
          <p:cNvPr id="4" name="矩形 3"/>
          <p:cNvSpPr/>
          <p:nvPr/>
        </p:nvSpPr>
        <p:spPr>
          <a:xfrm>
            <a:off x="3557692" y="1841520"/>
            <a:ext cx="3240360" cy="1015663"/>
          </a:xfrm>
          <a:prstGeom prst="rect">
            <a:avLst/>
          </a:prstGeom>
        </p:spPr>
        <p:txBody>
          <a:bodyPr wrap="square">
            <a:spAutoFit/>
          </a:bodyPr>
          <a:lstStyle/>
          <a:p>
            <a:r>
              <a:rPr lang="en-US" altLang="zh-CN" sz="1500" dirty="0" err="1">
                <a:solidFill>
                  <a:schemeClr val="tx2"/>
                </a:solidFill>
                <a:latin typeface="微软雅黑" panose="020B0503020204020204" pitchFamily="34" charset="-122"/>
                <a:ea typeface="微软雅黑" panose="020B0503020204020204" pitchFamily="34" charset="-122"/>
              </a:rPr>
              <a:t>TPi</a:t>
            </a:r>
            <a:r>
              <a:rPr lang="en-US" altLang="zh-CN" sz="1500" dirty="0">
                <a:solidFill>
                  <a:schemeClr val="tx2"/>
                </a:solidFill>
                <a:latin typeface="微软雅黑" panose="020B0503020204020204" pitchFamily="34" charset="-122"/>
                <a:ea typeface="微软雅黑" panose="020B0503020204020204" pitchFamily="34" charset="-122"/>
              </a:rPr>
              <a:t> </a:t>
            </a:r>
            <a:r>
              <a:rPr lang="zh-CN" altLang="en-US" sz="1500" dirty="0">
                <a:solidFill>
                  <a:schemeClr val="tx2"/>
                </a:solidFill>
                <a:latin typeface="微软雅黑" panose="020B0503020204020204" pitchFamily="34" charset="-122"/>
                <a:ea typeface="微软雅黑" panose="020B0503020204020204" pitchFamily="34" charset="-122"/>
              </a:rPr>
              <a:t>为被正确分为第 </a:t>
            </a:r>
            <a:r>
              <a:rPr lang="en-US" altLang="zh-CN" sz="1500" dirty="0" err="1">
                <a:solidFill>
                  <a:schemeClr val="tx2"/>
                </a:solidFill>
                <a:latin typeface="微软雅黑" panose="020B0503020204020204" pitchFamily="34" charset="-122"/>
                <a:ea typeface="微软雅黑" panose="020B0503020204020204" pitchFamily="34" charset="-122"/>
              </a:rPr>
              <a:t>i</a:t>
            </a:r>
            <a:r>
              <a:rPr lang="en-US" altLang="zh-CN" sz="1500" dirty="0">
                <a:solidFill>
                  <a:schemeClr val="tx2"/>
                </a:solidFill>
                <a:latin typeface="微软雅黑" panose="020B0503020204020204" pitchFamily="34" charset="-122"/>
                <a:ea typeface="微软雅黑" panose="020B0503020204020204" pitchFamily="34" charset="-122"/>
              </a:rPr>
              <a:t> </a:t>
            </a:r>
            <a:r>
              <a:rPr lang="zh-CN" altLang="en-US" sz="1500" dirty="0">
                <a:solidFill>
                  <a:schemeClr val="tx2"/>
                </a:solidFill>
                <a:latin typeface="微软雅黑" panose="020B0503020204020204" pitchFamily="34" charset="-122"/>
                <a:ea typeface="微软雅黑" panose="020B0503020204020204" pitchFamily="34" charset="-122"/>
              </a:rPr>
              <a:t>类实例个数，</a:t>
            </a:r>
            <a:r>
              <a:rPr lang="en-US" altLang="zh-CN" sz="1500" dirty="0" err="1">
                <a:solidFill>
                  <a:schemeClr val="tx2"/>
                </a:solidFill>
                <a:latin typeface="微软雅黑" panose="020B0503020204020204" pitchFamily="34" charset="-122"/>
                <a:ea typeface="微软雅黑" panose="020B0503020204020204" pitchFamily="34" charset="-122"/>
              </a:rPr>
              <a:t>FPi</a:t>
            </a:r>
            <a:r>
              <a:rPr lang="en-US" altLang="zh-CN" sz="1500" dirty="0">
                <a:solidFill>
                  <a:schemeClr val="tx2"/>
                </a:solidFill>
                <a:latin typeface="微软雅黑" panose="020B0503020204020204" pitchFamily="34" charset="-122"/>
                <a:ea typeface="微软雅黑" panose="020B0503020204020204" pitchFamily="34" charset="-122"/>
              </a:rPr>
              <a:t> </a:t>
            </a:r>
            <a:r>
              <a:rPr lang="zh-CN" altLang="en-US" sz="1500" dirty="0">
                <a:solidFill>
                  <a:schemeClr val="tx2"/>
                </a:solidFill>
                <a:latin typeface="微软雅黑" panose="020B0503020204020204" pitchFamily="34" charset="-122"/>
                <a:ea typeface="微软雅黑" panose="020B0503020204020204" pitchFamily="34" charset="-122"/>
              </a:rPr>
              <a:t>为被错误分为第 </a:t>
            </a:r>
            <a:r>
              <a:rPr lang="en-US" altLang="zh-CN" sz="1500" dirty="0" err="1">
                <a:solidFill>
                  <a:schemeClr val="tx2"/>
                </a:solidFill>
                <a:latin typeface="微软雅黑" panose="020B0503020204020204" pitchFamily="34" charset="-122"/>
                <a:ea typeface="微软雅黑" panose="020B0503020204020204" pitchFamily="34" charset="-122"/>
              </a:rPr>
              <a:t>i</a:t>
            </a:r>
            <a:r>
              <a:rPr lang="en-US" altLang="zh-CN" sz="1500" dirty="0">
                <a:solidFill>
                  <a:schemeClr val="tx2"/>
                </a:solidFill>
                <a:latin typeface="微软雅黑" panose="020B0503020204020204" pitchFamily="34" charset="-122"/>
                <a:ea typeface="微软雅黑" panose="020B0503020204020204" pitchFamily="34" charset="-122"/>
              </a:rPr>
              <a:t> </a:t>
            </a:r>
            <a:r>
              <a:rPr lang="zh-CN" altLang="en-US" sz="1500" dirty="0">
                <a:solidFill>
                  <a:schemeClr val="tx2"/>
                </a:solidFill>
                <a:latin typeface="微软雅黑" panose="020B0503020204020204" pitchFamily="34" charset="-122"/>
                <a:ea typeface="微软雅黑" panose="020B0503020204020204" pitchFamily="34" charset="-122"/>
              </a:rPr>
              <a:t>类的实例数，</a:t>
            </a:r>
            <a:r>
              <a:rPr lang="en-US" altLang="zh-CN" sz="1500" dirty="0" err="1">
                <a:solidFill>
                  <a:schemeClr val="tx2"/>
                </a:solidFill>
                <a:latin typeface="微软雅黑" panose="020B0503020204020204" pitchFamily="34" charset="-122"/>
                <a:ea typeface="微软雅黑" panose="020B0503020204020204" pitchFamily="34" charset="-122"/>
              </a:rPr>
              <a:t>FNi</a:t>
            </a:r>
            <a:r>
              <a:rPr lang="en-US" altLang="zh-CN" sz="1500" dirty="0">
                <a:solidFill>
                  <a:schemeClr val="tx2"/>
                </a:solidFill>
                <a:latin typeface="微软雅黑" panose="020B0503020204020204" pitchFamily="34" charset="-122"/>
                <a:ea typeface="微软雅黑" panose="020B0503020204020204" pitchFamily="34" charset="-122"/>
              </a:rPr>
              <a:t> </a:t>
            </a:r>
            <a:r>
              <a:rPr lang="zh-CN" altLang="en-US" sz="1500" dirty="0" smtClean="0">
                <a:solidFill>
                  <a:schemeClr val="tx2"/>
                </a:solidFill>
                <a:latin typeface="微软雅黑" panose="020B0503020204020204" pitchFamily="34" charset="-122"/>
                <a:ea typeface="微软雅黑" panose="020B0503020204020204" pitchFamily="34" charset="-122"/>
              </a:rPr>
              <a:t>为本</a:t>
            </a:r>
            <a:r>
              <a:rPr lang="zh-CN" altLang="en-US" sz="1500" dirty="0">
                <a:solidFill>
                  <a:schemeClr val="tx2"/>
                </a:solidFill>
                <a:latin typeface="微软雅黑" panose="020B0503020204020204" pitchFamily="34" charset="-122"/>
                <a:ea typeface="微软雅黑" panose="020B0503020204020204" pitchFamily="34" charset="-122"/>
              </a:rPr>
              <a:t>属于第</a:t>
            </a:r>
            <a:r>
              <a:rPr lang="en-US" altLang="zh-CN" sz="1500" dirty="0" err="1" smtClean="0">
                <a:solidFill>
                  <a:schemeClr val="tx2"/>
                </a:solidFill>
                <a:latin typeface="微软雅黑" panose="020B0503020204020204" pitchFamily="34" charset="-122"/>
                <a:ea typeface="微软雅黑" panose="020B0503020204020204" pitchFamily="34" charset="-122"/>
              </a:rPr>
              <a:t>i</a:t>
            </a:r>
            <a:r>
              <a:rPr lang="zh-CN" altLang="en-US" sz="1500" dirty="0" smtClean="0">
                <a:solidFill>
                  <a:schemeClr val="tx2"/>
                </a:solidFill>
                <a:latin typeface="微软雅黑" panose="020B0503020204020204" pitchFamily="34" charset="-122"/>
                <a:ea typeface="微软雅黑" panose="020B0503020204020204" pitchFamily="34" charset="-122"/>
              </a:rPr>
              <a:t>类</a:t>
            </a:r>
            <a:r>
              <a:rPr lang="zh-CN" altLang="en-US" sz="1500" dirty="0">
                <a:solidFill>
                  <a:schemeClr val="tx2"/>
                </a:solidFill>
                <a:latin typeface="微软雅黑" panose="020B0503020204020204" pitchFamily="34" charset="-122"/>
                <a:ea typeface="微软雅黑" panose="020B0503020204020204" pitchFamily="34" charset="-122"/>
              </a:rPr>
              <a:t>实例被分为其他类别的实例数</a:t>
            </a:r>
          </a:p>
        </p:txBody>
      </p:sp>
      <p:pic>
        <p:nvPicPr>
          <p:cNvPr id="5" name="图片 4"/>
          <p:cNvPicPr>
            <a:picLocks noChangeAspect="1"/>
          </p:cNvPicPr>
          <p:nvPr/>
        </p:nvPicPr>
        <p:blipFill>
          <a:blip r:embed="rId3"/>
          <a:stretch>
            <a:fillRect/>
          </a:stretch>
        </p:blipFill>
        <p:spPr>
          <a:xfrm>
            <a:off x="1977447" y="3614226"/>
            <a:ext cx="3247619" cy="866667"/>
          </a:xfrm>
          <a:prstGeom prst="rect">
            <a:avLst/>
          </a:prstGeom>
        </p:spPr>
      </p:pic>
      <p:sp>
        <p:nvSpPr>
          <p:cNvPr id="6" name="矩形 5"/>
          <p:cNvSpPr/>
          <p:nvPr/>
        </p:nvSpPr>
        <p:spPr>
          <a:xfrm>
            <a:off x="5429900" y="3935828"/>
            <a:ext cx="1518364" cy="323165"/>
          </a:xfrm>
          <a:prstGeom prst="rect">
            <a:avLst/>
          </a:prstGeom>
        </p:spPr>
        <p:txBody>
          <a:bodyPr wrap="none">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K 为总的类别数</a:t>
            </a:r>
          </a:p>
        </p:txBody>
      </p:sp>
    </p:spTree>
    <p:extLst>
      <p:ext uri="{BB962C8B-B14F-4D97-AF65-F5344CB8AC3E}">
        <p14:creationId xmlns:p14="http://schemas.microsoft.com/office/powerpoint/2010/main" val="2606332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255451" y="113044"/>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smtClean="0">
                <a:solidFill>
                  <a:schemeClr val="accent2"/>
                </a:solidFill>
                <a:latin typeface="微软雅黑" panose="020B0503020204020204" pitchFamily="34" charset="-122"/>
                <a:ea typeface="微软雅黑" panose="020B0503020204020204" pitchFamily="34" charset="-122"/>
              </a:rPr>
              <a:t>实验结果的对比</a:t>
            </a:r>
            <a:endParaRPr lang="en-GB" altLang="zh-CN" sz="1800" dirty="0">
              <a:solidFill>
                <a:schemeClr val="accent2"/>
              </a:solidFill>
              <a:latin typeface="微软雅黑" panose="020B0503020204020204" pitchFamily="34" charset="-122"/>
              <a:ea typeface="微软雅黑" panose="020B0503020204020204" pitchFamily="34" charset="-122"/>
            </a:endParaRPr>
          </a:p>
        </p:txBody>
      </p:sp>
      <p:sp>
        <p:nvSpPr>
          <p:cNvPr id="8" name="椭圆 7"/>
          <p:cNvSpPr/>
          <p:nvPr/>
        </p:nvSpPr>
        <p:spPr>
          <a:xfrm>
            <a:off x="17646" y="736826"/>
            <a:ext cx="680093" cy="6800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01</a:t>
            </a:r>
            <a:endParaRPr lang="zh-CN" altLang="en-US" sz="2000" dirty="0"/>
          </a:p>
        </p:txBody>
      </p:sp>
      <p:sp>
        <p:nvSpPr>
          <p:cNvPr id="7" name="矩形 6"/>
          <p:cNvSpPr/>
          <p:nvPr/>
        </p:nvSpPr>
        <p:spPr>
          <a:xfrm>
            <a:off x="716042" y="1039174"/>
            <a:ext cx="2524173" cy="1077218"/>
          </a:xfrm>
          <a:prstGeom prst="rect">
            <a:avLst/>
          </a:prstGeom>
        </p:spPr>
        <p:txBody>
          <a:bodyPr wrap="square">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实验参数的设置：包括</a:t>
            </a:r>
          </a:p>
          <a:p>
            <a:r>
              <a:rPr lang="zh-CN" altLang="en-US" sz="1600" dirty="0">
                <a:solidFill>
                  <a:schemeClr val="tx2"/>
                </a:solidFill>
                <a:latin typeface="微软雅黑" panose="020B0503020204020204" pitchFamily="34" charset="-122"/>
                <a:ea typeface="微软雅黑" panose="020B0503020204020204" pitchFamily="34" charset="-122"/>
              </a:rPr>
              <a:t>实验训练过程中所涉及的</a:t>
            </a:r>
            <a:r>
              <a:rPr lang="zh-CN" altLang="en-US" sz="1600" dirty="0">
                <a:solidFill>
                  <a:schemeClr val="accent2"/>
                </a:solidFill>
                <a:latin typeface="微软雅黑" panose="020B0503020204020204" pitchFamily="34" charset="-122"/>
                <a:ea typeface="微软雅黑" panose="020B0503020204020204" pitchFamily="34" charset="-122"/>
              </a:rPr>
              <a:t>超参数</a:t>
            </a:r>
            <a:r>
              <a:rPr lang="zh-CN" altLang="en-US" sz="1600" dirty="0">
                <a:solidFill>
                  <a:schemeClr val="tx2"/>
                </a:solidFill>
                <a:latin typeface="微软雅黑" panose="020B0503020204020204" pitchFamily="34" charset="-122"/>
                <a:ea typeface="微软雅黑" panose="020B0503020204020204" pitchFamily="34" charset="-122"/>
              </a:rPr>
              <a:t>、以及</a:t>
            </a:r>
            <a:r>
              <a:rPr lang="zh-CN" altLang="en-US" sz="1600" dirty="0">
                <a:solidFill>
                  <a:schemeClr val="accent2"/>
                </a:solidFill>
                <a:latin typeface="微软雅黑" panose="020B0503020204020204" pitchFamily="34" charset="-122"/>
                <a:ea typeface="微软雅黑" panose="020B0503020204020204" pitchFamily="34" charset="-122"/>
              </a:rPr>
              <a:t>滤波器尺寸</a:t>
            </a:r>
            <a:r>
              <a:rPr lang="zh-CN" altLang="en-US" sz="1600" dirty="0">
                <a:solidFill>
                  <a:schemeClr val="tx2"/>
                </a:solidFill>
                <a:latin typeface="微软雅黑" panose="020B0503020204020204" pitchFamily="34" charset="-122"/>
                <a:ea typeface="微软雅黑" panose="020B0503020204020204" pitchFamily="34" charset="-122"/>
              </a:rPr>
              <a:t>的选择对比实验分析</a:t>
            </a:r>
          </a:p>
        </p:txBody>
      </p:sp>
      <p:pic>
        <p:nvPicPr>
          <p:cNvPr id="10" name="图片 9"/>
          <p:cNvPicPr>
            <a:picLocks noChangeAspect="1"/>
          </p:cNvPicPr>
          <p:nvPr/>
        </p:nvPicPr>
        <p:blipFill>
          <a:blip r:embed="rId2"/>
          <a:stretch>
            <a:fillRect/>
          </a:stretch>
        </p:blipFill>
        <p:spPr>
          <a:xfrm>
            <a:off x="3258518" y="317539"/>
            <a:ext cx="5705970" cy="4620716"/>
          </a:xfrm>
          <a:prstGeom prst="rect">
            <a:avLst/>
          </a:prstGeom>
        </p:spPr>
      </p:pic>
      <p:sp>
        <p:nvSpPr>
          <p:cNvPr id="13" name="矩形 12"/>
          <p:cNvSpPr/>
          <p:nvPr/>
        </p:nvSpPr>
        <p:spPr>
          <a:xfrm>
            <a:off x="473473" y="951683"/>
            <a:ext cx="2794867" cy="1252200"/>
          </a:xfrm>
          <a:prstGeom prst="rect">
            <a:avLst/>
          </a:prstGeom>
          <a:noFill/>
          <a:ln w="19050">
            <a:solidFill>
              <a:schemeClr val="accent1"/>
            </a:solidFill>
            <a:round/>
            <a:headEnd type="none" w="med" len="med"/>
            <a:tailEnd type="oval"/>
          </a:ln>
          <a:effectLst/>
          <a:extLst>
            <a:ext uri="{909E8E84-426E-40DD-AFC4-6F175D3DCCD1}">
              <a14:hiddenFill xmlns:a14="http://schemas.microsoft.com/office/drawing/2010/main">
                <a:solidFill>
                  <a:srgbClr val="FFFFFF"/>
                </a:solidFill>
              </a14:hiddenFill>
            </a:ext>
          </a:extLst>
        </p:spPr>
        <p:txBody>
          <a:bodyPr rtlCol="0" anchor="ctr"/>
          <a:lstStyle/>
          <a:p>
            <a:pPr algn="ctr" defTabSz="685800" fontAlgn="base">
              <a:spcBef>
                <a:spcPct val="0"/>
              </a:spcBef>
              <a:spcAft>
                <a:spcPct val="0"/>
              </a:spcAft>
              <a:defRPr/>
            </a:pPr>
            <a:endParaRPr lang="zh-CN" altLang="en-US" sz="1050" kern="0">
              <a:solidFill>
                <a:schemeClr val="tx2"/>
              </a:solidFill>
              <a:latin typeface="微软雅黑" panose="020B0503020204020204" pitchFamily="34" charset="-122"/>
              <a:ea typeface="微软雅黑" panose="020B0503020204020204" pitchFamily="34" charset="-122"/>
            </a:endParaRPr>
          </a:p>
        </p:txBody>
      </p:sp>
      <p:sp>
        <p:nvSpPr>
          <p:cNvPr id="12" name="矩形 11"/>
          <p:cNvSpPr/>
          <p:nvPr/>
        </p:nvSpPr>
        <p:spPr>
          <a:xfrm>
            <a:off x="32183" y="2469811"/>
            <a:ext cx="3315681" cy="2400657"/>
          </a:xfrm>
          <a:prstGeom prst="rect">
            <a:avLst/>
          </a:prstGeom>
        </p:spPr>
        <p:txBody>
          <a:bodyPr wrap="square">
            <a:spAutoFit/>
          </a:bodyPr>
          <a:lstStyle/>
          <a:p>
            <a:r>
              <a:rPr lang="zh-CN" altLang="en-US" sz="1500" dirty="0" smtClean="0">
                <a:solidFill>
                  <a:schemeClr val="tx2"/>
                </a:solidFill>
                <a:latin typeface="微软雅黑" panose="020B0503020204020204" pitchFamily="34" charset="-122"/>
                <a:ea typeface="微软雅黑" panose="020B0503020204020204" pitchFamily="34" charset="-122"/>
              </a:rPr>
              <a:t>对于</a:t>
            </a:r>
            <a:r>
              <a:rPr lang="en-US" altLang="zh-CN" sz="1500" dirty="0" smtClean="0">
                <a:solidFill>
                  <a:schemeClr val="accent2"/>
                </a:solidFill>
                <a:latin typeface="微软雅黑" panose="020B0503020204020204" pitchFamily="34" charset="-122"/>
                <a:ea typeface="微软雅黑" panose="020B0503020204020204" pitchFamily="34" charset="-122"/>
              </a:rPr>
              <a:t>SemEval-2010 Task 8 </a:t>
            </a:r>
            <a:r>
              <a:rPr lang="zh-CN" altLang="en-US" sz="1500" dirty="0" smtClean="0">
                <a:solidFill>
                  <a:schemeClr val="accent2"/>
                </a:solidFill>
                <a:latin typeface="微软雅黑" panose="020B0503020204020204" pitchFamily="34" charset="-122"/>
                <a:ea typeface="微软雅黑" panose="020B0503020204020204" pitchFamily="34" charset="-122"/>
              </a:rPr>
              <a:t>数据集</a:t>
            </a:r>
            <a:r>
              <a:rPr lang="zh-CN" altLang="en-US" sz="1500" dirty="0" smtClean="0">
                <a:solidFill>
                  <a:schemeClr val="tx2"/>
                </a:solidFill>
                <a:latin typeface="微软雅黑" panose="020B0503020204020204" pitchFamily="34" charset="-122"/>
                <a:ea typeface="微软雅黑" panose="020B0503020204020204" pitchFamily="34" charset="-122"/>
              </a:rPr>
              <a:t>，当滤波器的</a:t>
            </a:r>
            <a:r>
              <a:rPr lang="zh-CN" altLang="en-US" sz="1500" dirty="0" smtClean="0">
                <a:solidFill>
                  <a:schemeClr val="accent2"/>
                </a:solidFill>
                <a:latin typeface="微软雅黑" panose="020B0503020204020204" pitchFamily="34" charset="-122"/>
                <a:ea typeface="微软雅黑" panose="020B0503020204020204" pitchFamily="34" charset="-122"/>
              </a:rPr>
              <a:t>尺寸为 </a:t>
            </a:r>
            <a:r>
              <a:rPr lang="en-US" altLang="zh-CN" sz="1500" dirty="0" smtClean="0">
                <a:solidFill>
                  <a:schemeClr val="accent2"/>
                </a:solidFill>
                <a:latin typeface="微软雅黑" panose="020B0503020204020204" pitchFamily="34" charset="-122"/>
                <a:ea typeface="微软雅黑" panose="020B0503020204020204" pitchFamily="34" charset="-122"/>
              </a:rPr>
              <a:t>5 </a:t>
            </a:r>
            <a:r>
              <a:rPr lang="zh-CN" altLang="en-US" sz="1500" dirty="0" smtClean="0">
                <a:solidFill>
                  <a:schemeClr val="tx2"/>
                </a:solidFill>
                <a:latin typeface="微软雅黑" panose="020B0503020204020204" pitchFamily="34" charset="-122"/>
                <a:ea typeface="微软雅黑" panose="020B0503020204020204" pitchFamily="34" charset="-122"/>
              </a:rPr>
              <a:t>时，得到的 </a:t>
            </a:r>
            <a:r>
              <a:rPr lang="en-US" altLang="zh-CN" sz="1500" dirty="0" smtClean="0">
                <a:solidFill>
                  <a:schemeClr val="tx2"/>
                </a:solidFill>
                <a:latin typeface="微软雅黑" panose="020B0503020204020204" pitchFamily="34" charset="-122"/>
                <a:ea typeface="微软雅黑" panose="020B0503020204020204" pitchFamily="34" charset="-122"/>
              </a:rPr>
              <a:t>F1 </a:t>
            </a:r>
            <a:r>
              <a:rPr lang="zh-CN" altLang="en-US" sz="1500" dirty="0" smtClean="0">
                <a:solidFill>
                  <a:schemeClr val="tx2"/>
                </a:solidFill>
                <a:latin typeface="微软雅黑" panose="020B0503020204020204" pitchFamily="34" charset="-122"/>
                <a:ea typeface="微软雅黑" panose="020B0503020204020204" pitchFamily="34" charset="-122"/>
              </a:rPr>
              <a:t>值的最大的，随着滤波器</a:t>
            </a:r>
            <a:r>
              <a:rPr lang="zh-CN" altLang="en-US" sz="1500" dirty="0">
                <a:solidFill>
                  <a:schemeClr val="tx2"/>
                </a:solidFill>
                <a:latin typeface="微软雅黑" panose="020B0503020204020204" pitchFamily="34" charset="-122"/>
                <a:ea typeface="微软雅黑" panose="020B0503020204020204" pitchFamily="34" charset="-122"/>
              </a:rPr>
              <a:t>尺寸的增加，</a:t>
            </a:r>
            <a:r>
              <a:rPr lang="en-US" altLang="zh-CN" sz="1500" dirty="0">
                <a:solidFill>
                  <a:schemeClr val="tx2"/>
                </a:solidFill>
                <a:latin typeface="微软雅黑" panose="020B0503020204020204" pitchFamily="34" charset="-122"/>
                <a:ea typeface="微软雅黑" panose="020B0503020204020204" pitchFamily="34" charset="-122"/>
              </a:rPr>
              <a:t>F1 </a:t>
            </a:r>
            <a:r>
              <a:rPr lang="zh-CN" altLang="en-US" sz="1500" dirty="0">
                <a:solidFill>
                  <a:schemeClr val="tx2"/>
                </a:solidFill>
                <a:latin typeface="微软雅黑" panose="020B0503020204020204" pitchFamily="34" charset="-122"/>
                <a:ea typeface="微软雅黑" panose="020B0503020204020204" pitchFamily="34" charset="-122"/>
              </a:rPr>
              <a:t>值逐渐</a:t>
            </a:r>
            <a:r>
              <a:rPr lang="zh-CN" altLang="en-US" sz="1500" dirty="0" smtClean="0">
                <a:solidFill>
                  <a:schemeClr val="tx2"/>
                </a:solidFill>
                <a:latin typeface="微软雅黑" panose="020B0503020204020204" pitchFamily="34" charset="-122"/>
                <a:ea typeface="微软雅黑" panose="020B0503020204020204" pitchFamily="34" charset="-122"/>
              </a:rPr>
              <a:t>减小；</a:t>
            </a:r>
            <a:endParaRPr lang="en-US" altLang="zh-CN" sz="1500" dirty="0" smtClean="0">
              <a:solidFill>
                <a:schemeClr val="tx2"/>
              </a:solidFill>
              <a:latin typeface="微软雅黑" panose="020B0503020204020204" pitchFamily="34" charset="-122"/>
              <a:ea typeface="微软雅黑" panose="020B0503020204020204" pitchFamily="34" charset="-122"/>
            </a:endParaRPr>
          </a:p>
          <a:p>
            <a:r>
              <a:rPr lang="zh-CN" altLang="en-US" sz="1500" dirty="0" smtClean="0">
                <a:solidFill>
                  <a:schemeClr val="tx2"/>
                </a:solidFill>
                <a:latin typeface="微软雅黑" panose="020B0503020204020204" pitchFamily="34" charset="-122"/>
                <a:ea typeface="微软雅黑" panose="020B0503020204020204" pitchFamily="34" charset="-122"/>
              </a:rPr>
              <a:t>对于 </a:t>
            </a:r>
            <a:r>
              <a:rPr lang="en-US" altLang="zh-CN" sz="1500" dirty="0">
                <a:solidFill>
                  <a:schemeClr val="accent2"/>
                </a:solidFill>
                <a:latin typeface="微软雅黑" panose="020B0503020204020204" pitchFamily="34" charset="-122"/>
                <a:ea typeface="微软雅黑" panose="020B0503020204020204" pitchFamily="34" charset="-122"/>
              </a:rPr>
              <a:t>SemEval-2007 Task 4 </a:t>
            </a:r>
            <a:r>
              <a:rPr lang="zh-CN" altLang="en-US" sz="1500" dirty="0">
                <a:solidFill>
                  <a:schemeClr val="accent2"/>
                </a:solidFill>
                <a:latin typeface="微软雅黑" panose="020B0503020204020204" pitchFamily="34" charset="-122"/>
                <a:ea typeface="微软雅黑" panose="020B0503020204020204" pitchFamily="34" charset="-122"/>
              </a:rPr>
              <a:t>数据集</a:t>
            </a:r>
            <a:r>
              <a:rPr lang="zh-CN" altLang="en-US" sz="1500" dirty="0">
                <a:solidFill>
                  <a:schemeClr val="tx2"/>
                </a:solidFill>
                <a:latin typeface="微软雅黑" panose="020B0503020204020204" pitchFamily="34" charset="-122"/>
                <a:ea typeface="微软雅黑" panose="020B0503020204020204" pitchFamily="34" charset="-122"/>
              </a:rPr>
              <a:t>，滤波器</a:t>
            </a:r>
            <a:r>
              <a:rPr lang="zh-CN" altLang="en-US" sz="1500" dirty="0">
                <a:solidFill>
                  <a:schemeClr val="accent2"/>
                </a:solidFill>
                <a:latin typeface="微软雅黑" panose="020B0503020204020204" pitchFamily="34" charset="-122"/>
                <a:ea typeface="微软雅黑" panose="020B0503020204020204" pitchFamily="34" charset="-122"/>
              </a:rPr>
              <a:t>尺寸为 </a:t>
            </a:r>
            <a:r>
              <a:rPr lang="en-US" altLang="zh-CN" sz="1500" dirty="0" smtClean="0">
                <a:solidFill>
                  <a:schemeClr val="accent2"/>
                </a:solidFill>
                <a:latin typeface="微软雅黑" panose="020B0503020204020204" pitchFamily="34" charset="-122"/>
                <a:ea typeface="微软雅黑" panose="020B0503020204020204" pitchFamily="34" charset="-122"/>
              </a:rPr>
              <a:t>7</a:t>
            </a:r>
            <a:r>
              <a:rPr lang="zh-CN" altLang="en-US" sz="1500" dirty="0" smtClean="0">
                <a:solidFill>
                  <a:schemeClr val="tx2"/>
                </a:solidFill>
                <a:latin typeface="微软雅黑" panose="020B0503020204020204" pitchFamily="34" charset="-122"/>
                <a:ea typeface="微软雅黑" panose="020B0503020204020204" pitchFamily="34" charset="-122"/>
              </a:rPr>
              <a:t>时</a:t>
            </a:r>
            <a:r>
              <a:rPr lang="zh-CN" altLang="en-US" sz="1500" dirty="0">
                <a:solidFill>
                  <a:schemeClr val="tx2"/>
                </a:solidFill>
                <a:latin typeface="微软雅黑" panose="020B0503020204020204" pitchFamily="34" charset="-122"/>
                <a:ea typeface="微软雅黑" panose="020B0503020204020204" pitchFamily="34" charset="-122"/>
              </a:rPr>
              <a:t>，得到的 </a:t>
            </a:r>
            <a:r>
              <a:rPr lang="en-US" altLang="zh-CN" sz="1500" dirty="0">
                <a:solidFill>
                  <a:schemeClr val="tx2"/>
                </a:solidFill>
                <a:latin typeface="微软雅黑" panose="020B0503020204020204" pitchFamily="34" charset="-122"/>
                <a:ea typeface="微软雅黑" panose="020B0503020204020204" pitchFamily="34" charset="-122"/>
              </a:rPr>
              <a:t>F1 </a:t>
            </a:r>
            <a:r>
              <a:rPr lang="zh-CN" altLang="en-US" sz="1500" dirty="0">
                <a:solidFill>
                  <a:schemeClr val="tx2"/>
                </a:solidFill>
                <a:latin typeface="微软雅黑" panose="020B0503020204020204" pitchFamily="34" charset="-122"/>
                <a:ea typeface="微软雅黑" panose="020B0503020204020204" pitchFamily="34" charset="-122"/>
              </a:rPr>
              <a:t>值达到了峰值</a:t>
            </a:r>
            <a:r>
              <a:rPr lang="zh-CN" altLang="en-US" sz="1500" dirty="0" smtClean="0">
                <a:solidFill>
                  <a:schemeClr val="tx2"/>
                </a:solidFill>
                <a:latin typeface="微软雅黑" panose="020B0503020204020204" pitchFamily="34" charset="-122"/>
                <a:ea typeface="微软雅黑" panose="020B0503020204020204" pitchFamily="34" charset="-122"/>
              </a:rPr>
              <a:t>。</a:t>
            </a:r>
            <a:endParaRPr lang="en-US" altLang="zh-CN" sz="1500" dirty="0" smtClean="0">
              <a:solidFill>
                <a:schemeClr val="tx2"/>
              </a:solidFill>
              <a:latin typeface="微软雅黑" panose="020B0503020204020204" pitchFamily="34" charset="-122"/>
              <a:ea typeface="微软雅黑" panose="020B0503020204020204" pitchFamily="34" charset="-122"/>
            </a:endParaRPr>
          </a:p>
          <a:p>
            <a:r>
              <a:rPr lang="zh-CN" altLang="en-US" sz="1500" dirty="0" smtClean="0">
                <a:solidFill>
                  <a:schemeClr val="tx2"/>
                </a:solidFill>
                <a:latin typeface="微软雅黑" panose="020B0503020204020204" pitchFamily="34" charset="-122"/>
                <a:ea typeface="微软雅黑" panose="020B0503020204020204" pitchFamily="34" charset="-122"/>
              </a:rPr>
              <a:t>实验</a:t>
            </a:r>
            <a:r>
              <a:rPr lang="zh-CN" altLang="en-US" sz="1500" dirty="0">
                <a:solidFill>
                  <a:schemeClr val="tx2"/>
                </a:solidFill>
                <a:latin typeface="微软雅黑" panose="020B0503020204020204" pitchFamily="34" charset="-122"/>
                <a:ea typeface="微软雅黑" panose="020B0503020204020204" pitchFamily="34" charset="-122"/>
              </a:rPr>
              <a:t>中对于不同的数据集分别选取最佳的滤波器尺寸</a:t>
            </a:r>
            <a:r>
              <a:rPr lang="zh-CN" altLang="en-US" sz="1500" dirty="0" smtClean="0">
                <a:solidFill>
                  <a:schemeClr val="tx2"/>
                </a:solidFill>
                <a:latin typeface="微软雅黑" panose="020B0503020204020204" pitchFamily="34" charset="-122"/>
                <a:ea typeface="微软雅黑" panose="020B0503020204020204" pitchFamily="34" charset="-122"/>
              </a:rPr>
              <a:t>作为</a:t>
            </a:r>
            <a:r>
              <a:rPr lang="zh-CN" altLang="en-US" sz="1500" dirty="0">
                <a:solidFill>
                  <a:schemeClr val="tx2"/>
                </a:solidFill>
                <a:latin typeface="微软雅黑" panose="020B0503020204020204" pitchFamily="34" charset="-122"/>
                <a:ea typeface="微软雅黑" panose="020B0503020204020204" pitchFamily="34" charset="-122"/>
              </a:rPr>
              <a:t>训练过程中的固定尺寸</a:t>
            </a:r>
          </a:p>
        </p:txBody>
      </p:sp>
    </p:spTree>
    <p:extLst>
      <p:ext uri="{BB962C8B-B14F-4D97-AF65-F5344CB8AC3E}">
        <p14:creationId xmlns:p14="http://schemas.microsoft.com/office/powerpoint/2010/main" val="42074847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ppt_x</p:attrName>
                                        </p:attrNameLst>
                                      </p:cBhvr>
                                      <p:tavLst>
                                        <p:tav tm="0">
                                          <p:val>
                                            <p:strVal val="#ppt_x-#ppt_w*1.125000"/>
                                          </p:val>
                                        </p:tav>
                                        <p:tav tm="100000">
                                          <p:val>
                                            <p:strVal val="#ppt_x"/>
                                          </p:val>
                                        </p:tav>
                                      </p:tavLst>
                                    </p:anim>
                                    <p:animEffect transition="in" filter="wipe(right)">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 y="-51"/>
            <a:ext cx="9144000" cy="2040000"/>
          </a:xfrm>
          <a:prstGeom prst="rect">
            <a:avLst/>
          </a:prstGeom>
        </p:spPr>
      </p:pic>
      <p:sp>
        <p:nvSpPr>
          <p:cNvPr id="8" name="矩形 7"/>
          <p:cNvSpPr/>
          <p:nvPr/>
        </p:nvSpPr>
        <p:spPr bwMode="auto">
          <a:xfrm>
            <a:off x="1475656" y="2211710"/>
            <a:ext cx="6408712" cy="1296144"/>
          </a:xfrm>
          <a:prstGeom prst="rect">
            <a:avLst/>
          </a:prstGeom>
          <a:noFill/>
          <a:ln w="15875">
            <a:noFill/>
          </a:ln>
          <a:effectLst>
            <a:innerShdw blurRad="63500" dist="25400" dir="8100000">
              <a:prstClr val="black">
                <a:alpha val="50000"/>
              </a:prstClr>
            </a:innerShdw>
          </a:effectLst>
        </p:spPr>
        <p:txBody>
          <a:bodyPr vert="horz" wrap="square" lIns="91440" tIns="45720" rIns="91440" bIns="45720" numCol="1" rtlCol="0" anchor="t" anchorCtr="0" compatLnSpc="1">
            <a:prstTxWarp prst="textNoShape">
              <a:avLst/>
            </a:prstTxWarp>
          </a:bodyPr>
          <a:lstStyle/>
          <a:p>
            <a:pPr algn="ctr"/>
            <a:r>
              <a:rPr lang="zh-CN" altLang="en-US" dirty="0">
                <a:solidFill>
                  <a:schemeClr val="tx2"/>
                </a:solidFill>
                <a:latin typeface="微软雅黑" panose="020B0503020204020204" pitchFamily="34" charset="-122"/>
                <a:ea typeface="微软雅黑" panose="020B0503020204020204" pitchFamily="34" charset="-122"/>
              </a:rPr>
              <a:t>其他参数的设置是根据其他文献实验中选取好的参数值</a:t>
            </a:r>
          </a:p>
        </p:txBody>
      </p:sp>
    </p:spTree>
    <p:extLst>
      <p:ext uri="{BB962C8B-B14F-4D97-AF65-F5344CB8AC3E}">
        <p14:creationId xmlns:p14="http://schemas.microsoft.com/office/powerpoint/2010/main" val="31560529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24495" cy="3795886"/>
          </a:xfrm>
          <a:prstGeom prst="rect">
            <a:avLst/>
          </a:prstGeom>
        </p:spPr>
      </p:pic>
      <p:sp>
        <p:nvSpPr>
          <p:cNvPr id="3" name="矩形 2"/>
          <p:cNvSpPr/>
          <p:nvPr/>
        </p:nvSpPr>
        <p:spPr>
          <a:xfrm>
            <a:off x="1465903" y="3939902"/>
            <a:ext cx="6192688" cy="923330"/>
          </a:xfrm>
          <a:prstGeom prst="rect">
            <a:avLst/>
          </a:prstGeom>
        </p:spPr>
        <p:txBody>
          <a:bodyPr wrap="square">
            <a:spAutoFit/>
          </a:bodyPr>
          <a:lstStyle/>
          <a:p>
            <a:r>
              <a:rPr lang="zh-CN" altLang="en-US" dirty="0">
                <a:solidFill>
                  <a:schemeClr val="tx2"/>
                </a:solidFill>
                <a:latin typeface="微软雅黑" panose="020B0503020204020204" pitchFamily="34" charset="-122"/>
                <a:ea typeface="微软雅黑" panose="020B0503020204020204" pitchFamily="34" charset="-122"/>
              </a:rPr>
              <a:t>在上述网络参数都已经确定的情况下，无论是哪个数据集，随着特征的不断增多，实验结果都得到了一定程度的提升，引入了</a:t>
            </a:r>
            <a:r>
              <a:rPr lang="zh-CN" altLang="en-US" dirty="0">
                <a:solidFill>
                  <a:schemeClr val="accent2"/>
                </a:solidFill>
                <a:latin typeface="微软雅黑" panose="020B0503020204020204" pitchFamily="34" charset="-122"/>
                <a:ea typeface="微软雅黑" panose="020B0503020204020204" pitchFamily="34" charset="-122"/>
              </a:rPr>
              <a:t>类别关键词特征</a:t>
            </a:r>
            <a:r>
              <a:rPr lang="zh-CN" altLang="en-US" dirty="0">
                <a:solidFill>
                  <a:schemeClr val="tx2"/>
                </a:solidFill>
                <a:latin typeface="微软雅黑" panose="020B0503020204020204" pitchFamily="34" charset="-122"/>
                <a:ea typeface="微软雅黑" panose="020B0503020204020204" pitchFamily="34" charset="-122"/>
              </a:rPr>
              <a:t>使实验结果有了较为显著的提升</a:t>
            </a:r>
          </a:p>
        </p:txBody>
      </p:sp>
    </p:spTree>
    <p:extLst>
      <p:ext uri="{BB962C8B-B14F-4D97-AF65-F5344CB8AC3E}">
        <p14:creationId xmlns:p14="http://schemas.microsoft.com/office/powerpoint/2010/main" val="26818825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 y="0"/>
            <a:ext cx="5589267" cy="4803998"/>
          </a:xfrm>
          <a:prstGeom prst="rect">
            <a:avLst/>
          </a:prstGeom>
        </p:spPr>
      </p:pic>
      <p:sp>
        <p:nvSpPr>
          <p:cNvPr id="5" name="矩形 4"/>
          <p:cNvSpPr/>
          <p:nvPr/>
        </p:nvSpPr>
        <p:spPr>
          <a:xfrm>
            <a:off x="5724128" y="1203598"/>
            <a:ext cx="3168352" cy="2862322"/>
          </a:xfrm>
          <a:prstGeom prst="rect">
            <a:avLst/>
          </a:prstGeom>
        </p:spPr>
        <p:txBody>
          <a:bodyPr wrap="square">
            <a:spAutoFit/>
          </a:bodyPr>
          <a:lstStyle/>
          <a:p>
            <a:r>
              <a:rPr lang="zh-CN" altLang="en-US" dirty="0">
                <a:solidFill>
                  <a:schemeClr val="tx2"/>
                </a:solidFill>
                <a:latin typeface="微软雅黑" panose="020B0503020204020204" pitchFamily="34" charset="-122"/>
                <a:ea typeface="微软雅黑" panose="020B0503020204020204" pitchFamily="34" charset="-122"/>
              </a:rPr>
              <a:t>从图中可以看出，起初随着</a:t>
            </a:r>
            <a:r>
              <a:rPr lang="zh-CN" altLang="en-US" dirty="0" smtClean="0">
                <a:solidFill>
                  <a:schemeClr val="tx2"/>
                </a:solidFill>
                <a:latin typeface="微软雅黑" panose="020B0503020204020204" pitchFamily="34" charset="-122"/>
                <a:ea typeface="微软雅黑" panose="020B0503020204020204" pitchFamily="34" charset="-122"/>
              </a:rPr>
              <a:t>选取</a:t>
            </a:r>
            <a:r>
              <a:rPr lang="zh-CN" altLang="en-US" dirty="0">
                <a:solidFill>
                  <a:schemeClr val="tx2"/>
                </a:solidFill>
                <a:latin typeface="微软雅黑" panose="020B0503020204020204" pitchFamily="34" charset="-122"/>
                <a:ea typeface="微软雅黑" panose="020B0503020204020204" pitchFamily="34" charset="-122"/>
              </a:rPr>
              <a:t>关键词的增多，</a:t>
            </a:r>
            <a:r>
              <a:rPr lang="en-US" altLang="zh-CN" dirty="0">
                <a:solidFill>
                  <a:schemeClr val="tx2"/>
                </a:solidFill>
                <a:latin typeface="微软雅黑" panose="020B0503020204020204" pitchFamily="34" charset="-122"/>
                <a:ea typeface="微软雅黑" panose="020B0503020204020204" pitchFamily="34" charset="-122"/>
              </a:rPr>
              <a:t>F1 </a:t>
            </a:r>
            <a:r>
              <a:rPr lang="zh-CN" altLang="en-US" dirty="0">
                <a:solidFill>
                  <a:schemeClr val="tx2"/>
                </a:solidFill>
                <a:latin typeface="微软雅黑" panose="020B0503020204020204" pitchFamily="34" charset="-122"/>
                <a:ea typeface="微软雅黑" panose="020B0503020204020204" pitchFamily="34" charset="-122"/>
              </a:rPr>
              <a:t>值逐渐增大，说明较少的关键词特征不足以表征该类别的特征。</a:t>
            </a:r>
          </a:p>
          <a:p>
            <a:r>
              <a:rPr lang="zh-CN" altLang="en-US" dirty="0">
                <a:solidFill>
                  <a:schemeClr val="accent2"/>
                </a:solidFill>
                <a:latin typeface="微软雅黑" panose="020B0503020204020204" pitchFamily="34" charset="-122"/>
                <a:ea typeface="微软雅黑" panose="020B0503020204020204" pitchFamily="34" charset="-122"/>
              </a:rPr>
              <a:t>当选取 </a:t>
            </a:r>
            <a:r>
              <a:rPr lang="en-US" altLang="zh-CN" dirty="0">
                <a:solidFill>
                  <a:schemeClr val="accent2"/>
                </a:solidFill>
                <a:latin typeface="微软雅黑" panose="020B0503020204020204" pitchFamily="34" charset="-122"/>
                <a:ea typeface="微软雅黑" panose="020B0503020204020204" pitchFamily="34" charset="-122"/>
              </a:rPr>
              <a:t>3 </a:t>
            </a:r>
            <a:r>
              <a:rPr lang="zh-CN" altLang="en-US" dirty="0">
                <a:solidFill>
                  <a:schemeClr val="accent2"/>
                </a:solidFill>
                <a:latin typeface="微软雅黑" panose="020B0503020204020204" pitchFamily="34" charset="-122"/>
                <a:ea typeface="微软雅黑" panose="020B0503020204020204" pitchFamily="34" charset="-122"/>
              </a:rPr>
              <a:t>个关键词时，两个数据集都得到了很好的实验结果</a:t>
            </a:r>
            <a:r>
              <a:rPr lang="zh-CN" altLang="en-US" dirty="0">
                <a:solidFill>
                  <a:schemeClr val="tx2"/>
                </a:solidFill>
                <a:latin typeface="微软雅黑" panose="020B0503020204020204" pitchFamily="34" charset="-122"/>
                <a:ea typeface="微软雅黑" panose="020B0503020204020204" pitchFamily="34" charset="-122"/>
              </a:rPr>
              <a:t>，之后随着关键词个数</a:t>
            </a:r>
            <a:r>
              <a:rPr lang="zh-CN" altLang="en-US" dirty="0" smtClean="0">
                <a:solidFill>
                  <a:schemeClr val="tx2"/>
                </a:solidFill>
                <a:latin typeface="微软雅黑" panose="020B0503020204020204" pitchFamily="34" charset="-122"/>
                <a:ea typeface="微软雅黑" panose="020B0503020204020204" pitchFamily="34" charset="-122"/>
              </a:rPr>
              <a:t>选取的</a:t>
            </a:r>
            <a:r>
              <a:rPr lang="zh-CN" altLang="en-US" dirty="0">
                <a:solidFill>
                  <a:schemeClr val="tx2"/>
                </a:solidFill>
                <a:latin typeface="微软雅黑" panose="020B0503020204020204" pitchFamily="34" charset="-122"/>
                <a:ea typeface="微软雅黑" panose="020B0503020204020204" pitchFamily="34" charset="-122"/>
              </a:rPr>
              <a:t>增多，实验结果急剧下降，说明引入过多关键词的同时也引入了一些</a:t>
            </a:r>
            <a:r>
              <a:rPr lang="zh-CN" altLang="en-US" dirty="0" smtClean="0">
                <a:solidFill>
                  <a:schemeClr val="tx2"/>
                </a:solidFill>
                <a:latin typeface="微软雅黑" panose="020B0503020204020204" pitchFamily="34" charset="-122"/>
                <a:ea typeface="微软雅黑" panose="020B0503020204020204" pitchFamily="34" charset="-122"/>
              </a:rPr>
              <a:t>噪声。</a:t>
            </a: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2732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83568" y="0"/>
            <a:ext cx="7668344" cy="3054117"/>
          </a:xfrm>
          <a:prstGeom prst="rect">
            <a:avLst/>
          </a:prstGeom>
        </p:spPr>
      </p:pic>
      <p:sp>
        <p:nvSpPr>
          <p:cNvPr id="3" name="矩形 2"/>
          <p:cNvSpPr/>
          <p:nvPr/>
        </p:nvSpPr>
        <p:spPr>
          <a:xfrm>
            <a:off x="1313384" y="3291830"/>
            <a:ext cx="6408712" cy="1200329"/>
          </a:xfrm>
          <a:prstGeom prst="rect">
            <a:avLst/>
          </a:prstGeom>
        </p:spPr>
        <p:txBody>
          <a:bodyPr wrap="square">
            <a:spAutoFit/>
          </a:bodyPr>
          <a:lstStyle/>
          <a:p>
            <a:r>
              <a:rPr lang="zh-CN" altLang="en-US" dirty="0">
                <a:solidFill>
                  <a:schemeClr val="tx2"/>
                </a:solidFill>
                <a:latin typeface="微软雅黑" panose="020B0503020204020204" pitchFamily="34" charset="-122"/>
                <a:ea typeface="微软雅黑" panose="020B0503020204020204" pitchFamily="34" charset="-122"/>
              </a:rPr>
              <a:t>该文采用的分段最大池化策略要优于一般的最大池化策略，在两个数据集上分别提升了 </a:t>
            </a:r>
            <a:r>
              <a:rPr lang="en-US" altLang="zh-CN" dirty="0">
                <a:solidFill>
                  <a:schemeClr val="tx2"/>
                </a:solidFill>
                <a:latin typeface="微软雅黑" panose="020B0503020204020204" pitchFamily="34" charset="-122"/>
                <a:ea typeface="微软雅黑" panose="020B0503020204020204" pitchFamily="34" charset="-122"/>
              </a:rPr>
              <a:t>0.5%</a:t>
            </a:r>
            <a:r>
              <a:rPr lang="zh-CN" altLang="en-US" dirty="0">
                <a:solidFill>
                  <a:schemeClr val="tx2"/>
                </a:solidFill>
                <a:latin typeface="微软雅黑" panose="020B0503020204020204" pitchFamily="34" charset="-122"/>
                <a:ea typeface="微软雅黑" panose="020B0503020204020204" pitchFamily="34" charset="-122"/>
              </a:rPr>
              <a:t>和 </a:t>
            </a:r>
            <a:r>
              <a:rPr lang="en-US" altLang="zh-CN" dirty="0">
                <a:solidFill>
                  <a:schemeClr val="tx2"/>
                </a:solidFill>
                <a:latin typeface="微软雅黑" panose="020B0503020204020204" pitchFamily="34" charset="-122"/>
                <a:ea typeface="微软雅黑" panose="020B0503020204020204" pitchFamily="34" charset="-122"/>
              </a:rPr>
              <a:t>0.6%</a:t>
            </a:r>
            <a:r>
              <a:rPr lang="zh-CN" altLang="en-US" dirty="0">
                <a:solidFill>
                  <a:schemeClr val="tx2"/>
                </a:solidFill>
                <a:latin typeface="微软雅黑" panose="020B0503020204020204" pitchFamily="34" charset="-122"/>
                <a:ea typeface="微软雅黑" panose="020B0503020204020204" pitchFamily="34" charset="-122"/>
              </a:rPr>
              <a:t>。实验结果进一步表明了，加入</a:t>
            </a:r>
            <a:r>
              <a:rPr lang="zh-CN" altLang="en-US" dirty="0">
                <a:solidFill>
                  <a:schemeClr val="accent2"/>
                </a:solidFill>
                <a:latin typeface="微软雅黑" panose="020B0503020204020204" pitchFamily="34" charset="-122"/>
                <a:ea typeface="微软雅黑" panose="020B0503020204020204" pitchFamily="34" charset="-122"/>
              </a:rPr>
              <a:t>类别关键词特征</a:t>
            </a:r>
            <a:r>
              <a:rPr lang="zh-CN" altLang="en-US" dirty="0">
                <a:solidFill>
                  <a:schemeClr val="tx2"/>
                </a:solidFill>
                <a:latin typeface="微软雅黑" panose="020B0503020204020204" pitchFamily="34" charset="-122"/>
                <a:ea typeface="微软雅黑" panose="020B0503020204020204" pitchFamily="34" charset="-122"/>
              </a:rPr>
              <a:t>结合</a:t>
            </a:r>
            <a:r>
              <a:rPr lang="zh-CN" altLang="en-US" dirty="0">
                <a:solidFill>
                  <a:schemeClr val="accent2"/>
                </a:solidFill>
                <a:latin typeface="微软雅黑" panose="020B0503020204020204" pitchFamily="34" charset="-122"/>
                <a:ea typeface="微软雅黑" panose="020B0503020204020204" pitchFamily="34" charset="-122"/>
              </a:rPr>
              <a:t>分段池化策略</a:t>
            </a:r>
            <a:r>
              <a:rPr lang="zh-CN" altLang="en-US" dirty="0">
                <a:solidFill>
                  <a:schemeClr val="tx2"/>
                </a:solidFill>
                <a:latin typeface="微软雅黑" panose="020B0503020204020204" pitchFamily="34" charset="-122"/>
                <a:ea typeface="微软雅黑" panose="020B0503020204020204" pitchFamily="34" charset="-122"/>
              </a:rPr>
              <a:t>可以使得实体关系抽取效果达到目前状态的最优值。</a:t>
            </a:r>
          </a:p>
        </p:txBody>
      </p:sp>
    </p:spTree>
    <p:extLst>
      <p:ext uri="{BB962C8B-B14F-4D97-AF65-F5344CB8AC3E}">
        <p14:creationId xmlns:p14="http://schemas.microsoft.com/office/powerpoint/2010/main" val="14963049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84694" y="-18405"/>
            <a:ext cx="7323809" cy="5161905"/>
          </a:xfrm>
          <a:prstGeom prst="rect">
            <a:avLst/>
          </a:prstGeom>
        </p:spPr>
      </p:pic>
      <p:sp>
        <p:nvSpPr>
          <p:cNvPr id="5" name="矩形 4"/>
          <p:cNvSpPr/>
          <p:nvPr/>
        </p:nvSpPr>
        <p:spPr>
          <a:xfrm>
            <a:off x="19675" y="123478"/>
            <a:ext cx="1893214" cy="1569660"/>
          </a:xfrm>
          <a:prstGeom prst="rect">
            <a:avLst/>
          </a:prstGeom>
        </p:spPr>
        <p:txBody>
          <a:bodyPr wrap="square">
            <a:spAutoFit/>
          </a:bodyPr>
          <a:lstStyle/>
          <a:p>
            <a:r>
              <a:rPr lang="zh-CN" altLang="en-US" sz="1600" dirty="0" smtClean="0">
                <a:solidFill>
                  <a:schemeClr val="accent2"/>
                </a:solidFill>
                <a:latin typeface="微软雅黑" panose="020B0503020204020204" pitchFamily="34" charset="-122"/>
                <a:ea typeface="微软雅黑" panose="020B0503020204020204" pitchFamily="34" charset="-122"/>
              </a:rPr>
              <a:t>右边比较</a:t>
            </a:r>
            <a:r>
              <a:rPr lang="zh-CN" altLang="en-US" sz="1600" dirty="0">
                <a:solidFill>
                  <a:schemeClr val="accent2"/>
                </a:solidFill>
                <a:latin typeface="微软雅黑" panose="020B0503020204020204" pitchFamily="34" charset="-122"/>
                <a:ea typeface="微软雅黑" panose="020B0503020204020204" pitchFamily="34" charset="-122"/>
              </a:rPr>
              <a:t>了本文的方法和当前比较流行的分类算法在 </a:t>
            </a:r>
            <a:r>
              <a:rPr lang="en-US" altLang="zh-CN" sz="1600" dirty="0">
                <a:solidFill>
                  <a:schemeClr val="accent2"/>
                </a:solidFill>
                <a:latin typeface="微软雅黑" panose="020B0503020204020204" pitchFamily="34" charset="-122"/>
                <a:ea typeface="微软雅黑" panose="020B0503020204020204" pitchFamily="34" charset="-122"/>
              </a:rPr>
              <a:t>SemEval-2010  Task  8 </a:t>
            </a:r>
            <a:r>
              <a:rPr lang="zh-CN" altLang="en-US" sz="1600" dirty="0" smtClean="0">
                <a:solidFill>
                  <a:schemeClr val="accent2"/>
                </a:solidFill>
                <a:latin typeface="微软雅黑" panose="020B0503020204020204" pitchFamily="34" charset="-122"/>
                <a:ea typeface="微软雅黑" panose="020B0503020204020204" pitchFamily="34" charset="-122"/>
              </a:rPr>
              <a:t>数据</a:t>
            </a:r>
            <a:r>
              <a:rPr lang="zh-CN" altLang="en-US" sz="1600" dirty="0">
                <a:solidFill>
                  <a:schemeClr val="accent2"/>
                </a:solidFill>
                <a:latin typeface="微软雅黑" panose="020B0503020204020204" pitchFamily="34" charset="-122"/>
                <a:ea typeface="微软雅黑" panose="020B0503020204020204" pitchFamily="34" charset="-122"/>
              </a:rPr>
              <a:t>集上分类效果</a:t>
            </a:r>
          </a:p>
        </p:txBody>
      </p:sp>
    </p:spTree>
    <p:extLst>
      <p:ext uri="{BB962C8B-B14F-4D97-AF65-F5344CB8AC3E}">
        <p14:creationId xmlns:p14="http://schemas.microsoft.com/office/powerpoint/2010/main" val="26341661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48"/>
          <p:cNvSpPr txBox="1"/>
          <p:nvPr/>
        </p:nvSpPr>
        <p:spPr>
          <a:xfrm>
            <a:off x="3666347" y="1124620"/>
            <a:ext cx="1811306" cy="1231106"/>
          </a:xfrm>
          <a:prstGeom prst="rect">
            <a:avLst/>
          </a:prstGeom>
          <a:noFill/>
        </p:spPr>
        <p:txBody>
          <a:bodyPr wrap="square" lIns="0" tIns="0" rIns="0" bIns="0" rtlCol="0">
            <a:spAutoFit/>
          </a:bodyPr>
          <a:lstStyle/>
          <a:p>
            <a:pPr algn="ctr"/>
            <a:r>
              <a:rPr lang="en-US" altLang="zh-CN" sz="8000" dirty="0">
                <a:solidFill>
                  <a:schemeClr val="accent1"/>
                </a:solidFill>
                <a:latin typeface="Ravie" panose="04040805050809020602" pitchFamily="82" charset="0"/>
                <a:ea typeface="华康雅宋体W9(P)" panose="02020900000000000000" pitchFamily="18" charset="-122"/>
                <a:cs typeface="+mn-ea"/>
                <a:sym typeface="+mn-lt"/>
              </a:rPr>
              <a:t>05</a:t>
            </a:r>
            <a:endParaRPr lang="en-GB" altLang="zh-CN" sz="8000" dirty="0">
              <a:solidFill>
                <a:schemeClr val="accent1"/>
              </a:solidFill>
              <a:latin typeface="Ravie" panose="04040805050809020602" pitchFamily="82" charset="0"/>
              <a:ea typeface="华康雅宋体W9(P)" panose="02020900000000000000" pitchFamily="18" charset="-122"/>
              <a:cs typeface="+mn-ea"/>
              <a:sym typeface="+mn-lt"/>
            </a:endParaRPr>
          </a:p>
        </p:txBody>
      </p:sp>
      <p:sp>
        <p:nvSpPr>
          <p:cNvPr id="5" name="TextBox 48"/>
          <p:cNvSpPr txBox="1"/>
          <p:nvPr/>
        </p:nvSpPr>
        <p:spPr>
          <a:xfrm>
            <a:off x="2483768" y="2383671"/>
            <a:ext cx="4176464" cy="984885"/>
          </a:xfrm>
          <a:prstGeom prst="rect">
            <a:avLst/>
          </a:prstGeom>
          <a:noFill/>
        </p:spPr>
        <p:txBody>
          <a:bodyPr wrap="square" lIns="0" tIns="0" rIns="0" bIns="0" rtlCol="0">
            <a:spAutoFit/>
          </a:bodyPr>
          <a:lstStyle/>
          <a:p>
            <a:pPr algn="ctr"/>
            <a:r>
              <a:rPr lang="zh-CN" altLang="en-US" sz="3200" dirty="0">
                <a:solidFill>
                  <a:schemeClr val="accent2"/>
                </a:solidFill>
                <a:latin typeface="微软雅黑" panose="020B0503020204020204" pitchFamily="34" charset="-122"/>
                <a:ea typeface="微软雅黑" panose="020B0503020204020204" pitchFamily="34" charset="-122"/>
                <a:cs typeface="+mn-ea"/>
                <a:sym typeface="+mn-lt"/>
              </a:rPr>
              <a:t>实体关系抽取模型在</a:t>
            </a:r>
          </a:p>
          <a:p>
            <a:pPr algn="ctr"/>
            <a:r>
              <a:rPr lang="zh-CN" altLang="en-US" sz="3200" dirty="0" smtClean="0">
                <a:solidFill>
                  <a:schemeClr val="accent2"/>
                </a:solidFill>
                <a:latin typeface="微软雅黑" panose="020B0503020204020204" pitchFamily="34" charset="-122"/>
                <a:ea typeface="微软雅黑" panose="020B0503020204020204" pitchFamily="34" charset="-122"/>
                <a:cs typeface="+mn-ea"/>
                <a:sym typeface="+mn-lt"/>
              </a:rPr>
              <a:t>中文</a:t>
            </a:r>
            <a:r>
              <a:rPr lang="zh-CN" altLang="en-US" sz="3200" dirty="0">
                <a:solidFill>
                  <a:schemeClr val="accent2"/>
                </a:solidFill>
                <a:latin typeface="微软雅黑" panose="020B0503020204020204" pitchFamily="34" charset="-122"/>
                <a:ea typeface="微软雅黑" panose="020B0503020204020204" pitchFamily="34" charset="-122"/>
                <a:cs typeface="+mn-ea"/>
                <a:sym typeface="+mn-lt"/>
              </a:rPr>
              <a:t>语料中的应用</a:t>
            </a:r>
          </a:p>
        </p:txBody>
      </p:sp>
    </p:spTree>
    <p:extLst>
      <p:ext uri="{BB962C8B-B14F-4D97-AF65-F5344CB8AC3E}">
        <p14:creationId xmlns:p14="http://schemas.microsoft.com/office/powerpoint/2010/main" val="37052438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64"/>
                                        </p:tgtEl>
                                        <p:attrNameLst>
                                          <p:attrName>style.visibility</p:attrName>
                                        </p:attrNameLst>
                                      </p:cBhvr>
                                      <p:to>
                                        <p:strVal val="visible"/>
                                      </p:to>
                                    </p:set>
                                    <p:animEffect transition="in" filter="wipe(left)">
                                      <p:cBhvr>
                                        <p:cTn id="7" dur="200"/>
                                        <p:tgtEl>
                                          <p:spTgt spid="64"/>
                                        </p:tgtEl>
                                      </p:cBhvr>
                                    </p:animEffect>
                                  </p:childTnLst>
                                </p:cTn>
                              </p:par>
                            </p:childTnLst>
                          </p:cTn>
                        </p:par>
                        <p:par>
                          <p:cTn id="8" fill="hold">
                            <p:stCondLst>
                              <p:cond delay="26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5"/>
                                        </p:tgtEl>
                                        <p:attrNameLst>
                                          <p:attrName>style.visibility</p:attrName>
                                        </p:attrNameLst>
                                      </p:cBhvr>
                                      <p:to>
                                        <p:strVal val="visible"/>
                                      </p:to>
                                    </p:set>
                                    <p:animEffect transition="in" filter="wipe(left)">
                                      <p:cBhvr>
                                        <p:cTn id="11"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40"/>
          <p:cNvSpPr txBox="1"/>
          <p:nvPr/>
        </p:nvSpPr>
        <p:spPr>
          <a:xfrm>
            <a:off x="1931722" y="771549"/>
            <a:ext cx="6075088" cy="581698"/>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解决的问题：</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解决了传统的实体关系抽取模型学习之前需要</a:t>
            </a:r>
            <a:r>
              <a:rPr lang="zh-CN" altLang="en-US"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人工手动</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的选取一些离散的特征，特征的有效性和数量是依赖专家经验来判断。特征的选择过程</a:t>
            </a:r>
            <a:r>
              <a:rPr lang="zh-CN" altLang="en-US"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依赖自然语言处理（</a:t>
            </a:r>
            <a:r>
              <a:rPr lang="en-US" altLang="zh-CN"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NLP</a:t>
            </a:r>
            <a:r>
              <a:rPr lang="zh-CN" altLang="en-US"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）工具</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，费时费力，易造成错误传播等问题</a:t>
            </a:r>
            <a:endParaRPr 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24" name="TextBox 42"/>
          <p:cNvSpPr txBox="1"/>
          <p:nvPr/>
        </p:nvSpPr>
        <p:spPr>
          <a:xfrm>
            <a:off x="1939159" y="2051124"/>
            <a:ext cx="5508698" cy="1549655"/>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采用的方法：</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采用深度卷积神经网络来抽取</a:t>
            </a: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a:t>
            </a:r>
            <a:endParaRPr lang="en-US" altLang="zh-CN"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本文</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的突出特点是</a:t>
            </a: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a:t>
            </a:r>
            <a:endParaRPr lang="en-US" altLang="zh-CN"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en-US" altLang="zh-CN"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1.</a:t>
            </a: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提出基于句子的衡量词重要性的</a:t>
            </a:r>
            <a:r>
              <a:rPr lang="en-US" altLang="zh-CN"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TP-ISP</a:t>
            </a: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算法</a:t>
            </a: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，即通过该算法得到每个类别中各个词的</a:t>
            </a:r>
            <a:r>
              <a:rPr lang="en-US" altLang="zh-CN" sz="1400" spc="-38" dirty="0" err="1"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tpisp</a:t>
            </a: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值，利用从大到小排序选取排名前三的词作为该类别的关键词特征。减少了现有的使用深度学习的方法中仅依赖单一词向量学习特征的不足</a:t>
            </a:r>
            <a:endParaRPr lang="en-US" altLang="zh-CN"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en-US" altLang="zh-CN"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2.</a:t>
            </a: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采用</a:t>
            </a: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分段最大池化策略</a:t>
            </a: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，减少了一般的最大池化策略对于信息的丢失</a:t>
            </a:r>
            <a:endParaRPr lang="en-US" altLang="zh-CN"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25" name="TextBox 43"/>
          <p:cNvSpPr txBox="1"/>
          <p:nvPr/>
        </p:nvSpPr>
        <p:spPr>
          <a:xfrm>
            <a:off x="1939159" y="4392044"/>
            <a:ext cx="6070445" cy="387798"/>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取得的成果</a:t>
            </a: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本文的模型在英文和中文语料中都使得实体关系抽取结果得到了很大的提升</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grpSp>
        <p:nvGrpSpPr>
          <p:cNvPr id="26" name="Group 90"/>
          <p:cNvGrpSpPr/>
          <p:nvPr/>
        </p:nvGrpSpPr>
        <p:grpSpPr>
          <a:xfrm>
            <a:off x="975612" y="2499571"/>
            <a:ext cx="633846" cy="562947"/>
            <a:chOff x="8698531" y="2391463"/>
            <a:chExt cx="828966" cy="736049"/>
          </a:xfrm>
          <a:solidFill>
            <a:schemeClr val="accent2"/>
          </a:solidFill>
        </p:grpSpPr>
        <p:sp>
          <p:nvSpPr>
            <p:cNvPr id="27" name="Freeform 237"/>
            <p:cNvSpPr>
              <a:spLocks noChangeAspect="1"/>
            </p:cNvSpPr>
            <p:nvPr/>
          </p:nvSpPr>
          <p:spPr bwMode="auto">
            <a:xfrm>
              <a:off x="8933547" y="2599629"/>
              <a:ext cx="358934" cy="319717"/>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grp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nvGrpSpPr>
            <p:cNvPr id="28" name="Group 92"/>
            <p:cNvGrpSpPr/>
            <p:nvPr/>
          </p:nvGrpSpPr>
          <p:grpSpPr>
            <a:xfrm>
              <a:off x="8698531" y="2391463"/>
              <a:ext cx="828966" cy="736049"/>
              <a:chOff x="5625794" y="1599766"/>
              <a:chExt cx="4594902" cy="4080930"/>
            </a:xfrm>
            <a:grpFill/>
          </p:grpSpPr>
          <p:grpSp>
            <p:nvGrpSpPr>
              <p:cNvPr id="29" name="Group 93"/>
              <p:cNvGrpSpPr/>
              <p:nvPr/>
            </p:nvGrpSpPr>
            <p:grpSpPr>
              <a:xfrm>
                <a:off x="6191250" y="1599766"/>
                <a:ext cx="3473485" cy="1069614"/>
                <a:chOff x="6191250" y="1599766"/>
                <a:chExt cx="3473485" cy="1069614"/>
              </a:xfrm>
              <a:grpFill/>
            </p:grpSpPr>
            <p:sp>
              <p:nvSpPr>
                <p:cNvPr id="35" name="Freeform 99"/>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36" name="Freeform 100"/>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nvGrpSpPr>
              <p:cNvPr id="30" name="Group 94"/>
              <p:cNvGrpSpPr/>
              <p:nvPr/>
            </p:nvGrpSpPr>
            <p:grpSpPr>
              <a:xfrm flipV="1">
                <a:off x="6191250" y="4611080"/>
                <a:ext cx="3473483" cy="1069616"/>
                <a:chOff x="6191250" y="1599764"/>
                <a:chExt cx="3473483" cy="1069616"/>
              </a:xfrm>
              <a:grpFill/>
            </p:grpSpPr>
            <p:sp>
              <p:nvSpPr>
                <p:cNvPr id="33" name="Freeform 97"/>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34" name="Freeform 98"/>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sp>
            <p:nvSpPr>
              <p:cNvPr id="31" name="Freeform 95"/>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32" name="Freeform 96"/>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grpSp>
        <p:nvGrpSpPr>
          <p:cNvPr id="37" name="Group 101"/>
          <p:cNvGrpSpPr/>
          <p:nvPr/>
        </p:nvGrpSpPr>
        <p:grpSpPr>
          <a:xfrm>
            <a:off x="990836" y="4254960"/>
            <a:ext cx="633846" cy="562947"/>
            <a:chOff x="8698531" y="3979675"/>
            <a:chExt cx="828966" cy="736049"/>
          </a:xfrm>
          <a:solidFill>
            <a:schemeClr val="accent2"/>
          </a:solidFill>
        </p:grpSpPr>
        <p:sp>
          <p:nvSpPr>
            <p:cNvPr id="3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nvGrpSpPr>
            <p:cNvPr id="39" name="Group 103"/>
            <p:cNvGrpSpPr/>
            <p:nvPr/>
          </p:nvGrpSpPr>
          <p:grpSpPr>
            <a:xfrm>
              <a:off x="8698531" y="3979675"/>
              <a:ext cx="828966" cy="736049"/>
              <a:chOff x="5625794" y="1599766"/>
              <a:chExt cx="4594902" cy="4080930"/>
            </a:xfrm>
            <a:grpFill/>
          </p:grpSpPr>
          <p:grpSp>
            <p:nvGrpSpPr>
              <p:cNvPr id="40" name="Group 104"/>
              <p:cNvGrpSpPr/>
              <p:nvPr/>
            </p:nvGrpSpPr>
            <p:grpSpPr>
              <a:xfrm>
                <a:off x="6191250" y="1599766"/>
                <a:ext cx="3473485" cy="1069614"/>
                <a:chOff x="6191250" y="1599766"/>
                <a:chExt cx="3473485" cy="1069614"/>
              </a:xfrm>
              <a:grpFill/>
            </p:grpSpPr>
            <p:sp>
              <p:nvSpPr>
                <p:cNvPr id="46"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47"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nvGrpSpPr>
              <p:cNvPr id="41" name="Group 105"/>
              <p:cNvGrpSpPr/>
              <p:nvPr/>
            </p:nvGrpSpPr>
            <p:grpSpPr>
              <a:xfrm flipV="1">
                <a:off x="6191250" y="4611080"/>
                <a:ext cx="3473483" cy="1069616"/>
                <a:chOff x="6191250" y="1599764"/>
                <a:chExt cx="3473483" cy="1069616"/>
              </a:xfrm>
              <a:grpFill/>
            </p:grpSpPr>
            <p:sp>
              <p:nvSpPr>
                <p:cNvPr id="4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4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sp>
            <p:nvSpPr>
              <p:cNvPr id="42"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43"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sp>
        <p:nvSpPr>
          <p:cNvPr id="48" name="Right Brace 112"/>
          <p:cNvSpPr/>
          <p:nvPr/>
        </p:nvSpPr>
        <p:spPr>
          <a:xfrm rot="10800000">
            <a:off x="508823" y="771549"/>
            <a:ext cx="427545" cy="4176463"/>
          </a:xfrm>
          <a:prstGeom prst="rightBrace">
            <a:avLst>
              <a:gd name="adj1" fmla="val 47292"/>
              <a:gd name="adj2" fmla="val 50110"/>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233"/>
            <a:endParaRPr lang="en-US" sz="1350" dirty="0">
              <a:solidFill>
                <a:schemeClr val="accent1"/>
              </a:solidFill>
              <a:latin typeface="微软雅黑" panose="020B0503020204020204" pitchFamily="34" charset="-122"/>
              <a:ea typeface="微软雅黑" panose="020B0503020204020204" pitchFamily="34" charset="-122"/>
            </a:endParaRPr>
          </a:p>
        </p:txBody>
      </p:sp>
      <p:grpSp>
        <p:nvGrpSpPr>
          <p:cNvPr id="49" name="Group 113"/>
          <p:cNvGrpSpPr/>
          <p:nvPr/>
        </p:nvGrpSpPr>
        <p:grpSpPr>
          <a:xfrm>
            <a:off x="990836" y="729034"/>
            <a:ext cx="633846" cy="562947"/>
            <a:chOff x="2393096" y="3314046"/>
            <a:chExt cx="828750" cy="736049"/>
          </a:xfrm>
          <a:solidFill>
            <a:schemeClr val="accent2"/>
          </a:solidFill>
        </p:grpSpPr>
        <p:sp>
          <p:nvSpPr>
            <p:cNvPr id="50" name="Donut 1"/>
            <p:cNvSpPr/>
            <p:nvPr/>
          </p:nvSpPr>
          <p:spPr bwMode="auto">
            <a:xfrm>
              <a:off x="2627474" y="3511580"/>
              <a:ext cx="359995" cy="358073"/>
            </a:xfrm>
            <a:custGeom>
              <a:avLst/>
              <a:gdLst/>
              <a:ahLst/>
              <a:cxnLst/>
              <a:rect l="l" t="t" r="r" b="b"/>
              <a:pathLst>
                <a:path w="359995" h="358073">
                  <a:moveTo>
                    <a:pt x="1123" y="199707"/>
                  </a:moveTo>
                  <a:lnTo>
                    <a:pt x="124671" y="200830"/>
                  </a:lnTo>
                  <a:lnTo>
                    <a:pt x="166228" y="236771"/>
                  </a:lnTo>
                  <a:cubicBezTo>
                    <a:pt x="147787" y="236941"/>
                    <a:pt x="129346" y="237110"/>
                    <a:pt x="110905" y="237279"/>
                  </a:cubicBezTo>
                  <a:cubicBezTo>
                    <a:pt x="126331" y="262471"/>
                    <a:pt x="154567" y="277062"/>
                    <a:pt x="186212" y="277062"/>
                  </a:cubicBezTo>
                  <a:cubicBezTo>
                    <a:pt x="225799" y="277062"/>
                    <a:pt x="260053" y="254227"/>
                    <a:pt x="276157" y="220830"/>
                  </a:cubicBezTo>
                  <a:lnTo>
                    <a:pt x="356653" y="220830"/>
                  </a:lnTo>
                  <a:cubicBezTo>
                    <a:pt x="337124" y="296696"/>
                    <a:pt x="268203" y="352658"/>
                    <a:pt x="186212" y="352658"/>
                  </a:cubicBezTo>
                  <a:cubicBezTo>
                    <a:pt x="127185" y="352658"/>
                    <a:pt x="74933" y="323655"/>
                    <a:pt x="43803" y="278531"/>
                  </a:cubicBezTo>
                  <a:lnTo>
                    <a:pt x="43803" y="289560"/>
                  </a:lnTo>
                  <a:lnTo>
                    <a:pt x="38188" y="358073"/>
                  </a:lnTo>
                  <a:lnTo>
                    <a:pt x="0" y="326625"/>
                  </a:lnTo>
                  <a:close/>
                  <a:moveTo>
                    <a:pt x="186212" y="0"/>
                  </a:moveTo>
                  <a:cubicBezTo>
                    <a:pt x="241995" y="0"/>
                    <a:pt x="291729" y="25904"/>
                    <a:pt x="321951" y="67970"/>
                  </a:cubicBezTo>
                  <a:cubicBezTo>
                    <a:pt x="322151" y="46267"/>
                    <a:pt x="322350" y="24565"/>
                    <a:pt x="322549" y="2862"/>
                  </a:cubicBezTo>
                  <a:lnTo>
                    <a:pt x="358490" y="44419"/>
                  </a:lnTo>
                  <a:lnTo>
                    <a:pt x="359413" y="145933"/>
                  </a:lnTo>
                  <a:cubicBezTo>
                    <a:pt x="359808" y="146450"/>
                    <a:pt x="359903" y="147019"/>
                    <a:pt x="359995" y="147588"/>
                  </a:cubicBezTo>
                  <a:lnTo>
                    <a:pt x="359428" y="147588"/>
                  </a:lnTo>
                  <a:lnTo>
                    <a:pt x="359613" y="167968"/>
                  </a:lnTo>
                  <a:lnTo>
                    <a:pt x="232696" y="169091"/>
                  </a:lnTo>
                  <a:lnTo>
                    <a:pt x="201247" y="130903"/>
                  </a:lnTo>
                  <a:lnTo>
                    <a:pt x="269760" y="125288"/>
                  </a:lnTo>
                  <a:lnTo>
                    <a:pt x="271731" y="125288"/>
                  </a:lnTo>
                  <a:cubicBezTo>
                    <a:pt x="255176" y="95313"/>
                    <a:pt x="222996" y="75596"/>
                    <a:pt x="186212" y="75596"/>
                  </a:cubicBezTo>
                  <a:cubicBezTo>
                    <a:pt x="140615" y="75596"/>
                    <a:pt x="102095" y="105890"/>
                    <a:pt x="90145" y="147588"/>
                  </a:cubicBezTo>
                  <a:lnTo>
                    <a:pt x="12428" y="147588"/>
                  </a:lnTo>
                  <a:cubicBezTo>
                    <a:pt x="25957" y="63857"/>
                    <a:pt x="98627" y="0"/>
                    <a:pt x="1862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nvGrpSpPr>
            <p:cNvPr id="51" name="Group 115"/>
            <p:cNvGrpSpPr/>
            <p:nvPr/>
          </p:nvGrpSpPr>
          <p:grpSpPr>
            <a:xfrm>
              <a:off x="2393096" y="3314046"/>
              <a:ext cx="828750" cy="736049"/>
              <a:chOff x="5625794" y="1599766"/>
              <a:chExt cx="4594902" cy="4080930"/>
            </a:xfrm>
            <a:grpFill/>
          </p:grpSpPr>
          <p:grpSp>
            <p:nvGrpSpPr>
              <p:cNvPr id="52" name="Group 116"/>
              <p:cNvGrpSpPr/>
              <p:nvPr/>
            </p:nvGrpSpPr>
            <p:grpSpPr>
              <a:xfrm>
                <a:off x="6191250" y="1599766"/>
                <a:ext cx="3473485" cy="1069614"/>
                <a:chOff x="6191250" y="1599766"/>
                <a:chExt cx="3473485" cy="1069614"/>
              </a:xfrm>
              <a:grpFill/>
            </p:grpSpPr>
            <p:sp>
              <p:nvSpPr>
                <p:cNvPr id="58" name="Freeform 122"/>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59" name="Freeform 123"/>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nvGrpSpPr>
              <p:cNvPr id="53" name="Group 117"/>
              <p:cNvGrpSpPr/>
              <p:nvPr/>
            </p:nvGrpSpPr>
            <p:grpSpPr>
              <a:xfrm flipV="1">
                <a:off x="6191250" y="4611080"/>
                <a:ext cx="3473483" cy="1069616"/>
                <a:chOff x="6191250" y="1599764"/>
                <a:chExt cx="3473483" cy="1069616"/>
              </a:xfrm>
              <a:grpFill/>
            </p:grpSpPr>
            <p:sp>
              <p:nvSpPr>
                <p:cNvPr id="56" name="Freeform 12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57" name="Freeform 121"/>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sp>
            <p:nvSpPr>
              <p:cNvPr id="54" name="Freeform 118"/>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55" name="Freeform 119"/>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sp>
        <p:nvSpPr>
          <p:cNvPr id="64"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smtClean="0">
                <a:solidFill>
                  <a:schemeClr val="tx2"/>
                </a:solidFill>
                <a:latin typeface="微软雅黑" panose="020B0503020204020204" pitchFamily="34" charset="-122"/>
                <a:ea typeface="微软雅黑" panose="020B0503020204020204" pitchFamily="34" charset="-122"/>
              </a:rPr>
              <a:t>摘要</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84003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750"/>
                                        <p:tgtEl>
                                          <p:spTgt spid="49"/>
                                        </p:tgtEl>
                                      </p:cBhvr>
                                    </p:animEffect>
                                  </p:childTnLst>
                                </p:cTn>
                              </p:par>
                            </p:childTnLst>
                          </p:cTn>
                        </p:par>
                        <p:par>
                          <p:cTn id="12" fill="hold">
                            <p:stCondLst>
                              <p:cond delay="1250"/>
                            </p:stCondLst>
                            <p:childTnLst>
                              <p:par>
                                <p:cTn id="13" presetID="63" presetClass="path" presetSubtype="0" decel="100000" fill="hold" nodeType="afterEffect">
                                  <p:stCondLst>
                                    <p:cond delay="0"/>
                                  </p:stCondLst>
                                  <p:childTnLst>
                                    <p:animMotion origin="layout" path="M -0.02412 1.91103E-6 L -2.91805E-6 1.91103E-6 " pathEditMode="relative" rAng="0" ptsTypes="AA">
                                      <p:cBhvr>
                                        <p:cTn id="14" dur="500" fill="hold"/>
                                        <p:tgtEl>
                                          <p:spTgt spid="49"/>
                                        </p:tgtEl>
                                        <p:attrNameLst>
                                          <p:attrName>ppt_x</p:attrName>
                                          <p:attrName>ppt_y</p:attrName>
                                        </p:attrNameLst>
                                      </p:cBhvr>
                                      <p:rCtr x="1200" y="0"/>
                                    </p:animMotion>
                                  </p:childTnLst>
                                </p:cTn>
                              </p:par>
                            </p:childTnLst>
                          </p:cTn>
                        </p:par>
                        <p:par>
                          <p:cTn id="15" fill="hold">
                            <p:stCondLst>
                              <p:cond delay="1750"/>
                            </p:stCondLst>
                            <p:childTnLst>
                              <p:par>
                                <p:cTn id="16" presetID="6" presetClass="emph" presetSubtype="0" accel="100000" autoRev="1" fill="hold" nodeType="afterEffect">
                                  <p:stCondLst>
                                    <p:cond delay="0"/>
                                  </p:stCondLst>
                                  <p:childTnLst>
                                    <p:animScale>
                                      <p:cBhvr>
                                        <p:cTn id="17" dur="500" fill="hold"/>
                                        <p:tgtEl>
                                          <p:spTgt spid="49"/>
                                        </p:tgtEl>
                                      </p:cBhvr>
                                      <p:by x="92000" y="92000"/>
                                    </p:animScale>
                                  </p:childTnLst>
                                </p:cTn>
                              </p:par>
                            </p:childTnLst>
                          </p:cTn>
                        </p:par>
                        <p:par>
                          <p:cTn id="18" fill="hold">
                            <p:stCondLst>
                              <p:cond delay="275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750"/>
                                        <p:tgtEl>
                                          <p:spTgt spid="23"/>
                                        </p:tgtEl>
                                      </p:cBhvr>
                                    </p:animEffect>
                                  </p:childTnLst>
                                </p:cTn>
                              </p:par>
                            </p:childTnLst>
                          </p:cTn>
                        </p:par>
                        <p:par>
                          <p:cTn id="22" fill="hold">
                            <p:stCondLst>
                              <p:cond delay="3500"/>
                            </p:stCondLst>
                            <p:childTnLst>
                              <p:par>
                                <p:cTn id="23" presetID="63" presetClass="path" presetSubtype="0" decel="100000" fill="hold" grpId="1" nodeType="afterEffect">
                                  <p:stCondLst>
                                    <p:cond delay="0"/>
                                  </p:stCondLst>
                                  <p:childTnLst>
                                    <p:animMotion origin="layout" path="M -0.02413 1.91103E-6 L 7.50574E-7 1.91103E-6 " pathEditMode="relative" rAng="0" ptsTypes="AA">
                                      <p:cBhvr>
                                        <p:cTn id="24" dur="500" fill="hold"/>
                                        <p:tgtEl>
                                          <p:spTgt spid="23"/>
                                        </p:tgtEl>
                                        <p:attrNameLst>
                                          <p:attrName>ppt_x</p:attrName>
                                          <p:attrName>ppt_y</p:attrName>
                                        </p:attrNameLst>
                                      </p:cBhvr>
                                      <p:rCtr x="1200" y="0"/>
                                    </p:animMotion>
                                  </p:childTnLst>
                                </p:cTn>
                              </p:par>
                            </p:childTnLst>
                          </p:cTn>
                        </p:par>
                        <p:par>
                          <p:cTn id="25" fill="hold">
                            <p:stCondLst>
                              <p:cond delay="4000"/>
                            </p:stCondLst>
                            <p:childTnLst>
                              <p:par>
                                <p:cTn id="26" presetID="6" presetClass="emph" presetSubtype="0" accel="100000" autoRev="1" fill="hold" grpId="2" nodeType="afterEffect">
                                  <p:stCondLst>
                                    <p:cond delay="0"/>
                                  </p:stCondLst>
                                  <p:childTnLst>
                                    <p:animScale>
                                      <p:cBhvr>
                                        <p:cTn id="27" dur="500" fill="hold"/>
                                        <p:tgtEl>
                                          <p:spTgt spid="23"/>
                                        </p:tgtEl>
                                      </p:cBhvr>
                                      <p:by x="92000" y="92000"/>
                                    </p:animScale>
                                  </p:childTnLst>
                                </p:cTn>
                              </p:par>
                            </p:childTnLst>
                          </p:cTn>
                        </p:par>
                        <p:par>
                          <p:cTn id="28" fill="hold">
                            <p:stCondLst>
                              <p:cond delay="5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750"/>
                                        <p:tgtEl>
                                          <p:spTgt spid="26"/>
                                        </p:tgtEl>
                                      </p:cBhvr>
                                    </p:animEffect>
                                  </p:childTnLst>
                                </p:cTn>
                              </p:par>
                            </p:childTnLst>
                          </p:cTn>
                        </p:par>
                        <p:par>
                          <p:cTn id="32" fill="hold">
                            <p:stCondLst>
                              <p:cond delay="5750"/>
                            </p:stCondLst>
                            <p:childTnLst>
                              <p:par>
                                <p:cTn id="33" presetID="63" presetClass="path" presetSubtype="0" decel="100000" fill="hold" nodeType="afterEffect">
                                  <p:stCondLst>
                                    <p:cond delay="0"/>
                                  </p:stCondLst>
                                  <p:childTnLst>
                                    <p:animMotion origin="layout" path="M -0.02412 1.91103E-6 L -2.15216E-6 1.91103E-6 " pathEditMode="relative" rAng="0" ptsTypes="AA">
                                      <p:cBhvr>
                                        <p:cTn id="34" dur="500" fill="hold"/>
                                        <p:tgtEl>
                                          <p:spTgt spid="26"/>
                                        </p:tgtEl>
                                        <p:attrNameLst>
                                          <p:attrName>ppt_x</p:attrName>
                                          <p:attrName>ppt_y</p:attrName>
                                        </p:attrNameLst>
                                      </p:cBhvr>
                                      <p:rCtr x="1200" y="0"/>
                                    </p:animMotion>
                                  </p:childTnLst>
                                </p:cTn>
                              </p:par>
                            </p:childTnLst>
                          </p:cTn>
                        </p:par>
                        <p:par>
                          <p:cTn id="35" fill="hold">
                            <p:stCondLst>
                              <p:cond delay="6250"/>
                            </p:stCondLst>
                            <p:childTnLst>
                              <p:par>
                                <p:cTn id="36" presetID="6" presetClass="emph" presetSubtype="0" accel="100000" autoRev="1" fill="hold" nodeType="afterEffect">
                                  <p:stCondLst>
                                    <p:cond delay="0"/>
                                  </p:stCondLst>
                                  <p:childTnLst>
                                    <p:animScale>
                                      <p:cBhvr>
                                        <p:cTn id="37" dur="500" fill="hold"/>
                                        <p:tgtEl>
                                          <p:spTgt spid="26"/>
                                        </p:tgtEl>
                                      </p:cBhvr>
                                      <p:by x="92000" y="92000"/>
                                    </p:animScale>
                                  </p:childTnLst>
                                </p:cTn>
                              </p:par>
                            </p:childTnLst>
                          </p:cTn>
                        </p:par>
                        <p:par>
                          <p:cTn id="38" fill="hold">
                            <p:stCondLst>
                              <p:cond delay="7250"/>
                            </p:stCondLst>
                            <p:childTnLst>
                              <p:par>
                                <p:cTn id="39" presetID="10"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750"/>
                                        <p:tgtEl>
                                          <p:spTgt spid="24"/>
                                        </p:tgtEl>
                                      </p:cBhvr>
                                    </p:animEffect>
                                  </p:childTnLst>
                                </p:cTn>
                              </p:par>
                            </p:childTnLst>
                          </p:cTn>
                        </p:par>
                        <p:par>
                          <p:cTn id="42" fill="hold">
                            <p:stCondLst>
                              <p:cond delay="8000"/>
                            </p:stCondLst>
                            <p:childTnLst>
                              <p:par>
                                <p:cTn id="43" presetID="63" presetClass="path" presetSubtype="0" decel="100000" fill="hold" grpId="1" nodeType="afterEffect">
                                  <p:stCondLst>
                                    <p:cond delay="0"/>
                                  </p:stCondLst>
                                  <p:childTnLst>
                                    <p:animMotion origin="layout" path="M -0.02412 1.91103E-6 L -3.32653E-6 1.91103E-6 " pathEditMode="relative" rAng="0" ptsTypes="AA">
                                      <p:cBhvr>
                                        <p:cTn id="44" dur="500" fill="hold"/>
                                        <p:tgtEl>
                                          <p:spTgt spid="24"/>
                                        </p:tgtEl>
                                        <p:attrNameLst>
                                          <p:attrName>ppt_x</p:attrName>
                                          <p:attrName>ppt_y</p:attrName>
                                        </p:attrNameLst>
                                      </p:cBhvr>
                                      <p:rCtr x="1200" y="0"/>
                                    </p:animMotion>
                                  </p:childTnLst>
                                </p:cTn>
                              </p:par>
                            </p:childTnLst>
                          </p:cTn>
                        </p:par>
                        <p:par>
                          <p:cTn id="45" fill="hold">
                            <p:stCondLst>
                              <p:cond delay="8500"/>
                            </p:stCondLst>
                            <p:childTnLst>
                              <p:par>
                                <p:cTn id="46" presetID="6" presetClass="emph" presetSubtype="0" accel="100000" autoRev="1" fill="hold" grpId="2" nodeType="afterEffect">
                                  <p:stCondLst>
                                    <p:cond delay="0"/>
                                  </p:stCondLst>
                                  <p:childTnLst>
                                    <p:animScale>
                                      <p:cBhvr>
                                        <p:cTn id="47" dur="500" fill="hold"/>
                                        <p:tgtEl>
                                          <p:spTgt spid="24"/>
                                        </p:tgtEl>
                                      </p:cBhvr>
                                      <p:by x="92000" y="92000"/>
                                    </p:animScale>
                                  </p:childTnLst>
                                </p:cTn>
                              </p:par>
                            </p:childTnLst>
                          </p:cTn>
                        </p:par>
                        <p:par>
                          <p:cTn id="48" fill="hold">
                            <p:stCondLst>
                              <p:cond delay="9500"/>
                            </p:stCondLst>
                            <p:childTnLst>
                              <p:par>
                                <p:cTn id="49" presetID="10"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750"/>
                                        <p:tgtEl>
                                          <p:spTgt spid="37"/>
                                        </p:tgtEl>
                                      </p:cBhvr>
                                    </p:animEffect>
                                  </p:childTnLst>
                                </p:cTn>
                              </p:par>
                            </p:childTnLst>
                          </p:cTn>
                        </p:par>
                        <p:par>
                          <p:cTn id="52" fill="hold">
                            <p:stCondLst>
                              <p:cond delay="10250"/>
                            </p:stCondLst>
                            <p:childTnLst>
                              <p:par>
                                <p:cTn id="53" presetID="63" presetClass="path" presetSubtype="0" decel="100000" fill="hold" nodeType="afterEffect">
                                  <p:stCondLst>
                                    <p:cond delay="0"/>
                                  </p:stCondLst>
                                  <p:childTnLst>
                                    <p:animMotion origin="layout" path="M -0.02412 -2.38765E-6 L -2.15216E-6 -2.38765E-6 " pathEditMode="relative" rAng="0" ptsTypes="AA">
                                      <p:cBhvr>
                                        <p:cTn id="54" dur="500" fill="hold"/>
                                        <p:tgtEl>
                                          <p:spTgt spid="37"/>
                                        </p:tgtEl>
                                        <p:attrNameLst>
                                          <p:attrName>ppt_x</p:attrName>
                                          <p:attrName>ppt_y</p:attrName>
                                        </p:attrNameLst>
                                      </p:cBhvr>
                                      <p:rCtr x="1200" y="0"/>
                                    </p:animMotion>
                                  </p:childTnLst>
                                </p:cTn>
                              </p:par>
                            </p:childTnLst>
                          </p:cTn>
                        </p:par>
                        <p:par>
                          <p:cTn id="55" fill="hold">
                            <p:stCondLst>
                              <p:cond delay="10750"/>
                            </p:stCondLst>
                            <p:childTnLst>
                              <p:par>
                                <p:cTn id="56" presetID="6" presetClass="emph" presetSubtype="0" accel="100000" autoRev="1" fill="hold" nodeType="afterEffect">
                                  <p:stCondLst>
                                    <p:cond delay="0"/>
                                  </p:stCondLst>
                                  <p:childTnLst>
                                    <p:animScale>
                                      <p:cBhvr>
                                        <p:cTn id="57" dur="500" fill="hold"/>
                                        <p:tgtEl>
                                          <p:spTgt spid="37"/>
                                        </p:tgtEl>
                                      </p:cBhvr>
                                      <p:by x="92000" y="92000"/>
                                    </p:animScale>
                                  </p:childTnLst>
                                </p:cTn>
                              </p:par>
                            </p:childTnLst>
                          </p:cTn>
                        </p:par>
                        <p:par>
                          <p:cTn id="58" fill="hold">
                            <p:stCondLst>
                              <p:cond delay="1175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750"/>
                                        <p:tgtEl>
                                          <p:spTgt spid="25"/>
                                        </p:tgtEl>
                                      </p:cBhvr>
                                    </p:animEffect>
                                  </p:childTnLst>
                                </p:cTn>
                              </p:par>
                            </p:childTnLst>
                          </p:cTn>
                        </p:par>
                        <p:par>
                          <p:cTn id="62" fill="hold">
                            <p:stCondLst>
                              <p:cond delay="12500"/>
                            </p:stCondLst>
                            <p:childTnLst>
                              <p:par>
                                <p:cTn id="63" presetID="63" presetClass="path" presetSubtype="0" decel="100000" fill="hold" grpId="1" nodeType="afterEffect">
                                  <p:stCondLst>
                                    <p:cond delay="0"/>
                                  </p:stCondLst>
                                  <p:childTnLst>
                                    <p:animMotion origin="layout" path="M -0.02412 6.49115E-7 L -7.50574E-7 6.49115E-7 " pathEditMode="relative" rAng="0" ptsTypes="AA">
                                      <p:cBhvr>
                                        <p:cTn id="64" dur="500" fill="hold"/>
                                        <p:tgtEl>
                                          <p:spTgt spid="25"/>
                                        </p:tgtEl>
                                        <p:attrNameLst>
                                          <p:attrName>ppt_x</p:attrName>
                                          <p:attrName>ppt_y</p:attrName>
                                        </p:attrNameLst>
                                      </p:cBhvr>
                                      <p:rCtr x="1200" y="0"/>
                                    </p:animMotion>
                                  </p:childTnLst>
                                </p:cTn>
                              </p:par>
                            </p:childTnLst>
                          </p:cTn>
                        </p:par>
                        <p:par>
                          <p:cTn id="65" fill="hold">
                            <p:stCondLst>
                              <p:cond delay="13000"/>
                            </p:stCondLst>
                            <p:childTnLst>
                              <p:par>
                                <p:cTn id="66" presetID="6" presetClass="emph" presetSubtype="0" accel="100000" autoRev="1" fill="hold" grpId="2" nodeType="afterEffect">
                                  <p:stCondLst>
                                    <p:cond delay="0"/>
                                  </p:stCondLst>
                                  <p:childTnLst>
                                    <p:animScale>
                                      <p:cBhvr>
                                        <p:cTn id="67" dur="500" fill="hold"/>
                                        <p:tgtEl>
                                          <p:spTgt spid="25"/>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3" grpId="2"/>
      <p:bldP spid="24" grpId="0"/>
      <p:bldP spid="24" grpId="1"/>
      <p:bldP spid="24" grpId="2"/>
      <p:bldP spid="25" grpId="0"/>
      <p:bldP spid="25" grpId="1"/>
      <p:bldP spid="25" grpId="2"/>
      <p:bldP spid="4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75656" y="0"/>
            <a:ext cx="6219048" cy="5009524"/>
          </a:xfrm>
          <a:prstGeom prst="rect">
            <a:avLst/>
          </a:prstGeom>
        </p:spPr>
      </p:pic>
      <p:sp>
        <p:nvSpPr>
          <p:cNvPr id="3" name="矩形 2"/>
          <p:cNvSpPr/>
          <p:nvPr/>
        </p:nvSpPr>
        <p:spPr>
          <a:xfrm>
            <a:off x="1509530" y="123478"/>
            <a:ext cx="2518638" cy="307777"/>
          </a:xfrm>
          <a:prstGeom prst="rect">
            <a:avLst/>
          </a:prstGeom>
        </p:spPr>
        <p:txBody>
          <a:bodyPr wrap="none">
            <a:spAutoFit/>
          </a:bodyPr>
          <a:lstStyle/>
          <a:p>
            <a:r>
              <a:rPr lang="zh-CN" altLang="en-US" sz="1400" dirty="0">
                <a:solidFill>
                  <a:schemeClr val="accent2"/>
                </a:solidFill>
                <a:latin typeface="微软雅黑" panose="020B0503020204020204" pitchFamily="34" charset="-122"/>
                <a:ea typeface="微软雅黑" panose="020B0503020204020204" pitchFamily="34" charset="-122"/>
                <a:cs typeface="Open Sans Light" panose="020B0306030504020204" pitchFamily="34" charset="0"/>
              </a:rPr>
              <a:t>中文实体关系抽取过程示意图</a:t>
            </a:r>
          </a:p>
        </p:txBody>
      </p:sp>
    </p:spTree>
    <p:extLst>
      <p:ext uri="{BB962C8B-B14F-4D97-AF65-F5344CB8AC3E}">
        <p14:creationId xmlns:p14="http://schemas.microsoft.com/office/powerpoint/2010/main" val="3733535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2218454" y="635074"/>
            <a:ext cx="6912767" cy="553998"/>
          </a:xfrm>
          <a:prstGeom prst="rect">
            <a:avLst/>
          </a:prstGeom>
          <a:noFill/>
          <a:effectLst/>
        </p:spPr>
        <p:txBody>
          <a:bodyPr wrap="square" rtlCol="0">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该任务要求在给定句子中识别出包含实体关系的句子</a:t>
            </a:r>
            <a:r>
              <a:rPr lang="zh-CN" altLang="en-US" sz="1500" dirty="0" smtClean="0">
                <a:solidFill>
                  <a:schemeClr val="tx2"/>
                </a:solidFill>
                <a:latin typeface="微软雅黑" panose="020B0503020204020204" pitchFamily="34" charset="-122"/>
                <a:ea typeface="微软雅黑" panose="020B0503020204020204" pitchFamily="34" charset="-122"/>
              </a:rPr>
              <a:t>，并</a:t>
            </a:r>
            <a:r>
              <a:rPr lang="zh-CN" altLang="en-US" sz="1500" dirty="0">
                <a:solidFill>
                  <a:schemeClr val="tx2"/>
                </a:solidFill>
                <a:latin typeface="微软雅黑" panose="020B0503020204020204" pitchFamily="34" charset="-122"/>
                <a:ea typeface="微软雅黑" panose="020B0503020204020204" pitchFamily="34" charset="-122"/>
              </a:rPr>
              <a:t>判断实体关系类型。限定实体关系类型为 </a:t>
            </a:r>
            <a:r>
              <a:rPr lang="en-US" altLang="zh-CN" sz="1500" dirty="0">
                <a:solidFill>
                  <a:schemeClr val="tx2"/>
                </a:solidFill>
                <a:latin typeface="微软雅黑" panose="020B0503020204020204" pitchFamily="34" charset="-122"/>
                <a:ea typeface="微软雅黑" panose="020B0503020204020204" pitchFamily="34" charset="-122"/>
              </a:rPr>
              <a:t>10 </a:t>
            </a:r>
            <a:r>
              <a:rPr lang="zh-CN" altLang="en-US" sz="1500" dirty="0">
                <a:solidFill>
                  <a:schemeClr val="tx2"/>
                </a:solidFill>
                <a:latin typeface="微软雅黑" panose="020B0503020204020204" pitchFamily="34" charset="-122"/>
                <a:ea typeface="微软雅黑" panose="020B0503020204020204" pitchFamily="34" charset="-122"/>
              </a:rPr>
              <a:t>类，包含出生日期、出生地、毕业</a:t>
            </a:r>
            <a:r>
              <a:rPr lang="zh-CN" altLang="en-US" sz="1500" dirty="0" smtClean="0">
                <a:solidFill>
                  <a:schemeClr val="tx2"/>
                </a:solidFill>
                <a:latin typeface="微软雅黑" panose="020B0503020204020204" pitchFamily="34" charset="-122"/>
                <a:ea typeface="微软雅黑" panose="020B0503020204020204" pitchFamily="34" charset="-122"/>
              </a:rPr>
              <a:t>院校等</a:t>
            </a:r>
            <a:r>
              <a:rPr lang="zh-CN" altLang="en-US" sz="1500" dirty="0">
                <a:solidFill>
                  <a:schemeClr val="tx2"/>
                </a:solidFill>
                <a:latin typeface="微软雅黑" panose="020B0503020204020204" pitchFamily="34" charset="-122"/>
                <a:ea typeface="微软雅黑" panose="020B0503020204020204" pitchFamily="34" charset="-122"/>
              </a:rPr>
              <a:t>关系类型</a:t>
            </a:r>
            <a:endParaRPr lang="en-US" altLang="zh-CN" sz="1500" dirty="0" smtClean="0">
              <a:solidFill>
                <a:schemeClr val="tx2"/>
              </a:solidFill>
              <a:latin typeface="微软雅黑" panose="020B0503020204020204" pitchFamily="34" charset="-122"/>
              <a:ea typeface="微软雅黑" panose="020B0503020204020204" pitchFamily="34" charset="-122"/>
            </a:endParaRPr>
          </a:p>
        </p:txBody>
      </p:sp>
      <p:sp>
        <p:nvSpPr>
          <p:cNvPr id="19" name="Title 1"/>
          <p:cNvSpPr txBox="1">
            <a:spLocks/>
          </p:cNvSpPr>
          <p:nvPr/>
        </p:nvSpPr>
        <p:spPr>
          <a:xfrm>
            <a:off x="255450" y="113044"/>
            <a:ext cx="510863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accent2"/>
                </a:solidFill>
                <a:latin typeface="微软雅黑" panose="020B0503020204020204" pitchFamily="34" charset="-122"/>
                <a:ea typeface="微软雅黑" panose="020B0503020204020204" pitchFamily="34" charset="-122"/>
              </a:rPr>
              <a:t>选用</a:t>
            </a:r>
            <a:r>
              <a:rPr lang="zh-CN" altLang="en-US" sz="1800" dirty="0" smtClean="0">
                <a:solidFill>
                  <a:schemeClr val="accent2"/>
                </a:solidFill>
                <a:latin typeface="微软雅黑" panose="020B0503020204020204" pitchFamily="34" charset="-122"/>
                <a:ea typeface="微软雅黑" panose="020B0503020204020204" pitchFamily="34" charset="-122"/>
              </a:rPr>
              <a:t>的中文</a:t>
            </a:r>
            <a:r>
              <a:rPr lang="zh-CN" altLang="en-US" sz="1800" dirty="0">
                <a:solidFill>
                  <a:schemeClr val="accent2"/>
                </a:solidFill>
                <a:latin typeface="微软雅黑" panose="020B0503020204020204" pitchFamily="34" charset="-122"/>
                <a:ea typeface="微软雅黑" panose="020B0503020204020204" pitchFamily="34" charset="-122"/>
              </a:rPr>
              <a:t>数据</a:t>
            </a:r>
            <a:r>
              <a:rPr lang="zh-CN" altLang="en-US" sz="1800" dirty="0" smtClean="0">
                <a:solidFill>
                  <a:schemeClr val="accent2"/>
                </a:solidFill>
                <a:latin typeface="微软雅黑" panose="020B0503020204020204" pitchFamily="34" charset="-122"/>
                <a:ea typeface="微软雅黑" panose="020B0503020204020204" pitchFamily="34" charset="-122"/>
              </a:rPr>
              <a:t>集：</a:t>
            </a:r>
            <a:r>
              <a:rPr lang="en-US" altLang="zh-CN" sz="1800" dirty="0">
                <a:solidFill>
                  <a:schemeClr val="accent2"/>
                </a:solidFill>
                <a:latin typeface="微软雅黑" panose="020B0503020204020204" pitchFamily="34" charset="-122"/>
                <a:ea typeface="微软雅黑" panose="020B0503020204020204" pitchFamily="34" charset="-122"/>
              </a:rPr>
              <a:t>COAE2016 </a:t>
            </a:r>
            <a:r>
              <a:rPr lang="zh-CN" altLang="en-US" sz="1800" dirty="0">
                <a:solidFill>
                  <a:schemeClr val="accent2"/>
                </a:solidFill>
                <a:latin typeface="微软雅黑" panose="020B0503020204020204" pitchFamily="34" charset="-122"/>
                <a:ea typeface="微软雅黑" panose="020B0503020204020204" pitchFamily="34" charset="-122"/>
              </a:rPr>
              <a:t>评测活动任务三</a:t>
            </a:r>
            <a:endParaRPr lang="en-GB" altLang="zh-CN" sz="1800" dirty="0">
              <a:solidFill>
                <a:schemeClr val="accent2"/>
              </a:solidFill>
              <a:latin typeface="微软雅黑" panose="020B0503020204020204" pitchFamily="34" charset="-122"/>
              <a:ea typeface="微软雅黑" panose="020B0503020204020204" pitchFamily="34" charset="-122"/>
            </a:endParaRPr>
          </a:p>
        </p:txBody>
      </p:sp>
      <p:sp>
        <p:nvSpPr>
          <p:cNvPr id="2" name="矩形 1"/>
          <p:cNvSpPr/>
          <p:nvPr/>
        </p:nvSpPr>
        <p:spPr>
          <a:xfrm>
            <a:off x="2193708" y="1331625"/>
            <a:ext cx="6678488" cy="323165"/>
          </a:xfrm>
          <a:prstGeom prst="rect">
            <a:avLst/>
          </a:prstGeom>
        </p:spPr>
        <p:txBody>
          <a:bodyPr wrap="square">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该实验语料中包含 </a:t>
            </a:r>
            <a:r>
              <a:rPr lang="zh-CN" altLang="en-US" sz="1500" dirty="0">
                <a:solidFill>
                  <a:schemeClr val="accent2"/>
                </a:solidFill>
                <a:latin typeface="微软雅黑" panose="020B0503020204020204" pitchFamily="34" charset="-122"/>
                <a:ea typeface="微软雅黑" panose="020B0503020204020204" pitchFamily="34" charset="-122"/>
              </a:rPr>
              <a:t>988 个训练实例</a:t>
            </a:r>
            <a:r>
              <a:rPr lang="zh-CN" altLang="en-US" sz="1500" dirty="0">
                <a:solidFill>
                  <a:schemeClr val="tx2"/>
                </a:solidFill>
                <a:latin typeface="微软雅黑" panose="020B0503020204020204" pitchFamily="34" charset="-122"/>
                <a:ea typeface="微软雅黑" panose="020B0503020204020204" pitchFamily="34" charset="-122"/>
              </a:rPr>
              <a:t>和 </a:t>
            </a:r>
            <a:r>
              <a:rPr lang="zh-CN" altLang="en-US" sz="1500" dirty="0">
                <a:solidFill>
                  <a:schemeClr val="accent2"/>
                </a:solidFill>
                <a:latin typeface="微软雅黑" panose="020B0503020204020204" pitchFamily="34" charset="-122"/>
                <a:ea typeface="微软雅黑" panose="020B0503020204020204" pitchFamily="34" charset="-122"/>
              </a:rPr>
              <a:t>483 个测试实例</a:t>
            </a:r>
            <a:r>
              <a:rPr lang="zh-CN" altLang="en-US" sz="1500" dirty="0">
                <a:solidFill>
                  <a:schemeClr val="tx2"/>
                </a:solidFill>
                <a:latin typeface="微软雅黑" panose="020B0503020204020204" pitchFamily="34" charset="-122"/>
                <a:ea typeface="微软雅黑" panose="020B0503020204020204" pitchFamily="34" charset="-122"/>
              </a:rPr>
              <a:t>，共包含 </a:t>
            </a:r>
            <a:r>
              <a:rPr lang="zh-CN" altLang="en-US" sz="1500" dirty="0">
                <a:solidFill>
                  <a:schemeClr val="accent2"/>
                </a:solidFill>
                <a:latin typeface="微软雅黑" panose="020B0503020204020204" pitchFamily="34" charset="-122"/>
                <a:ea typeface="微软雅黑" panose="020B0503020204020204" pitchFamily="34" charset="-122"/>
              </a:rPr>
              <a:t>9 种关系</a:t>
            </a:r>
            <a:r>
              <a:rPr lang="zh-CN" altLang="en-US" sz="1500" dirty="0">
                <a:solidFill>
                  <a:schemeClr val="tx2"/>
                </a:solidFill>
                <a:latin typeface="微软雅黑" panose="020B0503020204020204" pitchFamily="34" charset="-122"/>
                <a:ea typeface="微软雅黑" panose="020B0503020204020204" pitchFamily="34" charset="-122"/>
              </a:rPr>
              <a:t>类别</a:t>
            </a:r>
          </a:p>
        </p:txBody>
      </p:sp>
      <p:sp>
        <p:nvSpPr>
          <p:cNvPr id="3" name="矩形 2"/>
          <p:cNvSpPr/>
          <p:nvPr/>
        </p:nvSpPr>
        <p:spPr>
          <a:xfrm>
            <a:off x="611560" y="1765886"/>
            <a:ext cx="7488832" cy="1708160"/>
          </a:xfrm>
          <a:prstGeom prst="rect">
            <a:avLst/>
          </a:prstGeom>
        </p:spPr>
        <p:txBody>
          <a:bodyPr wrap="square">
            <a:spAutoFit/>
          </a:bodyPr>
          <a:lstStyle/>
          <a:p>
            <a:r>
              <a:rPr lang="zh-CN" altLang="en-US" sz="1500" dirty="0">
                <a:solidFill>
                  <a:schemeClr val="accent2"/>
                </a:solidFill>
                <a:latin typeface="微软雅黑" panose="020B0503020204020204" pitchFamily="34" charset="-122"/>
                <a:ea typeface="微软雅黑" panose="020B0503020204020204" pitchFamily="34" charset="-122"/>
              </a:rPr>
              <a:t>语料预处理过程主要包括： </a:t>
            </a:r>
          </a:p>
          <a:p>
            <a:r>
              <a:rPr lang="zh-CN" altLang="en-US" sz="1500" dirty="0">
                <a:solidFill>
                  <a:schemeClr val="tx2"/>
                </a:solidFill>
                <a:latin typeface="微软雅黑" panose="020B0503020204020204" pitchFamily="34" charset="-122"/>
                <a:ea typeface="微软雅黑" panose="020B0503020204020204" pitchFamily="34" charset="-122"/>
              </a:rPr>
              <a:t>（1）去除文本数据中的特殊符号以及一系列标点符号； </a:t>
            </a:r>
          </a:p>
          <a:p>
            <a:r>
              <a:rPr lang="zh-CN" altLang="en-US" sz="1500" dirty="0">
                <a:solidFill>
                  <a:schemeClr val="tx2"/>
                </a:solidFill>
                <a:latin typeface="微软雅黑" panose="020B0503020204020204" pitchFamily="34" charset="-122"/>
                <a:ea typeface="微软雅黑" panose="020B0503020204020204" pitchFamily="34" charset="-122"/>
              </a:rPr>
              <a:t>（2）对于语料中出现的繁体字，为了阅读的方便和后续的向量匹配，均将其转换</a:t>
            </a:r>
          </a:p>
          <a:p>
            <a:r>
              <a:rPr lang="zh-CN" altLang="en-US" sz="1500" dirty="0">
                <a:solidFill>
                  <a:schemeClr val="tx2"/>
                </a:solidFill>
                <a:latin typeface="微软雅黑" panose="020B0503020204020204" pitchFamily="34" charset="-122"/>
                <a:ea typeface="微软雅黑" panose="020B0503020204020204" pitchFamily="34" charset="-122"/>
              </a:rPr>
              <a:t>为简体字； </a:t>
            </a:r>
          </a:p>
          <a:p>
            <a:r>
              <a:rPr lang="zh-CN" altLang="en-US" sz="1500" dirty="0">
                <a:solidFill>
                  <a:schemeClr val="tx2"/>
                </a:solidFill>
                <a:latin typeface="微软雅黑" panose="020B0503020204020204" pitchFamily="34" charset="-122"/>
                <a:ea typeface="微软雅黑" panose="020B0503020204020204" pitchFamily="34" charset="-122"/>
              </a:rPr>
              <a:t>（3）抽取出标注好的实体，添加到用户词典中然后进行分词、去停用词</a:t>
            </a:r>
            <a:r>
              <a:rPr lang="zh-CN" altLang="en-US" sz="1500" dirty="0" smtClean="0">
                <a:solidFill>
                  <a:schemeClr val="tx2"/>
                </a:solidFill>
                <a:latin typeface="微软雅黑" panose="020B0503020204020204" pitchFamily="34" charset="-122"/>
                <a:ea typeface="微软雅黑" panose="020B0503020204020204" pitchFamily="34" charset="-122"/>
              </a:rPr>
              <a:t>。</a:t>
            </a:r>
            <a:endParaRPr lang="en-US" altLang="zh-CN" sz="1500" dirty="0" smtClean="0">
              <a:solidFill>
                <a:schemeClr val="tx2"/>
              </a:solidFill>
              <a:latin typeface="微软雅黑" panose="020B0503020204020204" pitchFamily="34" charset="-122"/>
              <a:ea typeface="微软雅黑" panose="020B0503020204020204" pitchFamily="34" charset="-122"/>
            </a:endParaRPr>
          </a:p>
          <a:p>
            <a:r>
              <a:rPr lang="zh-CN" altLang="en-US" sz="1500" dirty="0" smtClean="0">
                <a:solidFill>
                  <a:schemeClr val="tx2"/>
                </a:solidFill>
                <a:latin typeface="微软雅黑" panose="020B0503020204020204" pitchFamily="34" charset="-122"/>
                <a:ea typeface="微软雅黑" panose="020B0503020204020204" pitchFamily="34" charset="-122"/>
              </a:rPr>
              <a:t>该文</a:t>
            </a:r>
            <a:r>
              <a:rPr lang="zh-CN" altLang="en-US" sz="1500" dirty="0">
                <a:solidFill>
                  <a:schemeClr val="tx2"/>
                </a:solidFill>
                <a:latin typeface="微软雅黑" panose="020B0503020204020204" pitchFamily="34" charset="-122"/>
                <a:ea typeface="微软雅黑" panose="020B0503020204020204" pitchFamily="34" charset="-122"/>
              </a:rPr>
              <a:t>使用的是开源的 </a:t>
            </a:r>
            <a:r>
              <a:rPr lang="en-US" altLang="zh-CN" sz="1500" dirty="0">
                <a:solidFill>
                  <a:schemeClr val="accent2"/>
                </a:solidFill>
                <a:latin typeface="微软雅黑" panose="020B0503020204020204" pitchFamily="34" charset="-122"/>
                <a:ea typeface="微软雅黑" panose="020B0503020204020204" pitchFamily="34" charset="-122"/>
              </a:rPr>
              <a:t>python </a:t>
            </a:r>
            <a:r>
              <a:rPr lang="zh-CN" altLang="en-US" sz="1500" dirty="0">
                <a:solidFill>
                  <a:schemeClr val="accent2"/>
                </a:solidFill>
                <a:latin typeface="微软雅黑" panose="020B0503020204020204" pitchFamily="34" charset="-122"/>
                <a:ea typeface="微软雅黑" panose="020B0503020204020204" pitchFamily="34" charset="-122"/>
              </a:rPr>
              <a:t>结巴分词工具</a:t>
            </a:r>
            <a:r>
              <a:rPr lang="zh-CN" altLang="en-US" sz="1500" dirty="0">
                <a:solidFill>
                  <a:schemeClr val="tx2"/>
                </a:solidFill>
                <a:latin typeface="微软雅黑" panose="020B0503020204020204" pitchFamily="34" charset="-122"/>
                <a:ea typeface="微软雅黑" panose="020B0503020204020204" pitchFamily="34" charset="-122"/>
              </a:rPr>
              <a:t>，通过在该工具中</a:t>
            </a:r>
            <a:r>
              <a:rPr lang="zh-CN" altLang="en-US" sz="1500" dirty="0" smtClean="0">
                <a:solidFill>
                  <a:schemeClr val="accent2"/>
                </a:solidFill>
                <a:latin typeface="微软雅黑" panose="020B0503020204020204" pitchFamily="34" charset="-122"/>
                <a:ea typeface="微软雅黑" panose="020B0503020204020204" pitchFamily="34" charset="-122"/>
              </a:rPr>
              <a:t>添加停</a:t>
            </a:r>
            <a:r>
              <a:rPr lang="zh-CN" altLang="en-US" sz="1500" dirty="0">
                <a:solidFill>
                  <a:schemeClr val="accent2"/>
                </a:solidFill>
                <a:latin typeface="微软雅黑" panose="020B0503020204020204" pitchFamily="34" charset="-122"/>
                <a:ea typeface="微软雅黑" panose="020B0503020204020204" pitchFamily="34" charset="-122"/>
              </a:rPr>
              <a:t>用词表</a:t>
            </a:r>
            <a:r>
              <a:rPr lang="zh-CN" altLang="en-US" sz="1500" dirty="0">
                <a:solidFill>
                  <a:schemeClr val="tx2"/>
                </a:solidFill>
                <a:latin typeface="微软雅黑" panose="020B0503020204020204" pitchFamily="34" charset="-122"/>
                <a:ea typeface="微软雅黑" panose="020B0503020204020204" pitchFamily="34" charset="-122"/>
              </a:rPr>
              <a:t>可以在分词的过程中将停用词</a:t>
            </a:r>
            <a:r>
              <a:rPr lang="zh-CN" altLang="en-US" sz="1500" dirty="0" smtClean="0">
                <a:solidFill>
                  <a:schemeClr val="tx2"/>
                </a:solidFill>
                <a:latin typeface="微软雅黑" panose="020B0503020204020204" pitchFamily="34" charset="-122"/>
                <a:ea typeface="微软雅黑" panose="020B0503020204020204" pitchFamily="34" charset="-122"/>
              </a:rPr>
              <a:t>去掉。</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4" name="矩形 3"/>
          <p:cNvSpPr/>
          <p:nvPr/>
        </p:nvSpPr>
        <p:spPr>
          <a:xfrm>
            <a:off x="611560" y="3561199"/>
            <a:ext cx="7700926" cy="553998"/>
          </a:xfrm>
          <a:prstGeom prst="rect">
            <a:avLst/>
          </a:prstGeom>
        </p:spPr>
        <p:txBody>
          <a:bodyPr wrap="square">
            <a:spAutoFit/>
          </a:bodyPr>
          <a:lstStyle/>
          <a:p>
            <a:r>
              <a:rPr lang="zh-CN" altLang="en-US" sz="1500" dirty="0">
                <a:solidFill>
                  <a:schemeClr val="accent2"/>
                </a:solidFill>
                <a:latin typeface="微软雅黑" panose="020B0503020204020204" pitchFamily="34" charset="-122"/>
                <a:ea typeface="微软雅黑" panose="020B0503020204020204" pitchFamily="34" charset="-122"/>
              </a:rPr>
              <a:t>中文词向量表的训练</a:t>
            </a:r>
            <a:r>
              <a:rPr lang="zh-CN" altLang="en-US" sz="1500" dirty="0">
                <a:solidFill>
                  <a:schemeClr val="accent2"/>
                </a:solidFill>
                <a:latin typeface="微软雅黑" panose="020B0503020204020204" pitchFamily="34" charset="-122"/>
                <a:ea typeface="微软雅黑" panose="020B0503020204020204" pitchFamily="34" charset="-122"/>
              </a:rPr>
              <a:t>：</a:t>
            </a:r>
            <a:r>
              <a:rPr lang="zh-CN" altLang="en-US" sz="1500" dirty="0">
                <a:solidFill>
                  <a:schemeClr val="tx2"/>
                </a:solidFill>
                <a:latin typeface="微软雅黑" panose="020B0503020204020204" pitchFamily="34" charset="-122"/>
                <a:ea typeface="微软雅黑" panose="020B0503020204020204" pitchFamily="34" charset="-122"/>
              </a:rPr>
              <a:t>该文选用 </a:t>
            </a:r>
            <a:r>
              <a:rPr lang="en-US" altLang="zh-CN" sz="1500" dirty="0">
                <a:solidFill>
                  <a:schemeClr val="tx2"/>
                </a:solidFill>
                <a:latin typeface="微软雅黑" panose="020B0503020204020204" pitchFamily="34" charset="-122"/>
                <a:ea typeface="微软雅黑" panose="020B0503020204020204" pitchFamily="34" charset="-122"/>
              </a:rPr>
              <a:t>word2vec </a:t>
            </a:r>
            <a:r>
              <a:rPr lang="zh-CN" altLang="en-US" sz="1500" dirty="0">
                <a:solidFill>
                  <a:schemeClr val="tx2"/>
                </a:solidFill>
                <a:latin typeface="微软雅黑" panose="020B0503020204020204" pitchFamily="34" charset="-122"/>
                <a:ea typeface="微软雅黑" panose="020B0503020204020204" pitchFamily="34" charset="-122"/>
              </a:rPr>
              <a:t>中的 </a:t>
            </a:r>
            <a:r>
              <a:rPr lang="en-US" altLang="zh-CN" sz="1500" dirty="0">
                <a:solidFill>
                  <a:schemeClr val="tx2"/>
                </a:solidFill>
                <a:latin typeface="微软雅黑" panose="020B0503020204020204" pitchFamily="34" charset="-122"/>
                <a:ea typeface="微软雅黑" panose="020B0503020204020204" pitchFamily="34" charset="-122"/>
              </a:rPr>
              <a:t>Skip-gram </a:t>
            </a:r>
            <a:r>
              <a:rPr lang="zh-CN" altLang="en-US" sz="1500" dirty="0">
                <a:solidFill>
                  <a:schemeClr val="tx2"/>
                </a:solidFill>
                <a:latin typeface="微软雅黑" panose="020B0503020204020204" pitchFamily="34" charset="-122"/>
                <a:ea typeface="微软雅黑" panose="020B0503020204020204" pitchFamily="34" charset="-122"/>
              </a:rPr>
              <a:t>模型生成词向量。</a:t>
            </a:r>
            <a:r>
              <a:rPr lang="en-US" altLang="zh-CN" sz="1500" dirty="0">
                <a:solidFill>
                  <a:schemeClr val="tx2"/>
                </a:solidFill>
                <a:latin typeface="微软雅黑" panose="020B0503020204020204" pitchFamily="34" charset="-122"/>
                <a:ea typeface="微软雅黑" panose="020B0503020204020204" pitchFamily="34" charset="-122"/>
              </a:rPr>
              <a:t>Skip-gram </a:t>
            </a:r>
            <a:r>
              <a:rPr lang="zh-CN" altLang="en-US" sz="1500" dirty="0">
                <a:solidFill>
                  <a:schemeClr val="tx2"/>
                </a:solidFill>
                <a:latin typeface="微软雅黑" panose="020B0503020204020204" pitchFamily="34" charset="-122"/>
                <a:ea typeface="微软雅黑" panose="020B0503020204020204" pitchFamily="34" charset="-122"/>
              </a:rPr>
              <a:t>模型是一种利用一个词来预测其周围词的概率的</a:t>
            </a:r>
            <a:r>
              <a:rPr lang="zh-CN" altLang="en-US" sz="1500" dirty="0" smtClean="0">
                <a:solidFill>
                  <a:schemeClr val="tx2"/>
                </a:solidFill>
                <a:latin typeface="微软雅黑" panose="020B0503020204020204" pitchFamily="34" charset="-122"/>
                <a:ea typeface="微软雅黑" panose="020B0503020204020204" pitchFamily="34" charset="-122"/>
              </a:rPr>
              <a:t>模型。</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611560" y="4202350"/>
            <a:ext cx="3839513" cy="323165"/>
          </a:xfrm>
          <a:prstGeom prst="rect">
            <a:avLst/>
          </a:prstGeom>
        </p:spPr>
        <p:txBody>
          <a:bodyPr wrap="none">
            <a:spAutoFit/>
          </a:bodyPr>
          <a:lstStyle/>
          <a:p>
            <a:r>
              <a:rPr lang="zh-CN" altLang="en-US" sz="1500" dirty="0">
                <a:solidFill>
                  <a:schemeClr val="accent2"/>
                </a:solidFill>
                <a:latin typeface="微软雅黑" panose="020B0503020204020204" pitchFamily="34" charset="-122"/>
                <a:ea typeface="微软雅黑" panose="020B0503020204020204" pitchFamily="34" charset="-122"/>
              </a:rPr>
              <a:t>特征选取：</a:t>
            </a:r>
            <a:r>
              <a:rPr lang="zh-CN" altLang="en-US" sz="1500" dirty="0">
                <a:solidFill>
                  <a:schemeClr val="tx2"/>
                </a:solidFill>
                <a:latin typeface="微软雅黑" panose="020B0503020204020204" pitchFamily="34" charset="-122"/>
                <a:ea typeface="微软雅黑" panose="020B0503020204020204" pitchFamily="34" charset="-122"/>
              </a:rPr>
              <a:t>位置向量特征和类别关键词特征</a:t>
            </a:r>
          </a:p>
        </p:txBody>
      </p:sp>
      <p:sp>
        <p:nvSpPr>
          <p:cNvPr id="6" name="矩形 5"/>
          <p:cNvSpPr/>
          <p:nvPr/>
        </p:nvSpPr>
        <p:spPr>
          <a:xfrm>
            <a:off x="611560" y="4589502"/>
            <a:ext cx="8663677" cy="553998"/>
          </a:xfrm>
          <a:prstGeom prst="rect">
            <a:avLst/>
          </a:prstGeom>
        </p:spPr>
        <p:txBody>
          <a:bodyPr wrap="square">
            <a:spAutoFit/>
          </a:bodyPr>
          <a:lstStyle/>
          <a:p>
            <a:r>
              <a:rPr lang="zh-CN" altLang="en-US" sz="1500" dirty="0" smtClean="0">
                <a:solidFill>
                  <a:schemeClr val="accent2"/>
                </a:solidFill>
                <a:latin typeface="微软雅黑" panose="020B0503020204020204" pitchFamily="34" charset="-122"/>
                <a:ea typeface="微软雅黑" panose="020B0503020204020204" pitchFamily="34" charset="-122"/>
              </a:rPr>
              <a:t>关系分类：</a:t>
            </a:r>
            <a:r>
              <a:rPr lang="zh-CN" altLang="en-US" sz="1500" dirty="0" smtClean="0">
                <a:solidFill>
                  <a:schemeClr val="tx2"/>
                </a:solidFill>
                <a:latin typeface="微软雅黑" panose="020B0503020204020204" pitchFamily="34" charset="-122"/>
                <a:ea typeface="微软雅黑" panose="020B0503020204020204" pitchFamily="34" charset="-122"/>
              </a:rPr>
              <a:t>将人工</a:t>
            </a:r>
            <a:r>
              <a:rPr lang="zh-CN" altLang="en-US" sz="1500" dirty="0">
                <a:solidFill>
                  <a:schemeClr val="tx2"/>
                </a:solidFill>
                <a:latin typeface="微软雅黑" panose="020B0503020204020204" pitchFamily="34" charset="-122"/>
                <a:ea typeface="微软雅黑" panose="020B0503020204020204" pitchFamily="34" charset="-122"/>
              </a:rPr>
              <a:t>提取的显性特征作为网络的初始输入，依次经过卷积运算、</a:t>
            </a:r>
            <a:r>
              <a:rPr lang="zh-CN" altLang="en-US" sz="1500" dirty="0" smtClean="0">
                <a:solidFill>
                  <a:schemeClr val="tx2"/>
                </a:solidFill>
                <a:latin typeface="微软雅黑" panose="020B0503020204020204" pitchFamily="34" charset="-122"/>
                <a:ea typeface="微软雅黑" panose="020B0503020204020204" pitchFamily="34" charset="-122"/>
              </a:rPr>
              <a:t>分段池</a:t>
            </a:r>
            <a:r>
              <a:rPr lang="zh-CN" altLang="en-US" sz="1500" dirty="0">
                <a:solidFill>
                  <a:schemeClr val="tx2"/>
                </a:solidFill>
                <a:latin typeface="微软雅黑" panose="020B0503020204020204" pitchFamily="34" charset="-122"/>
                <a:ea typeface="微软雅黑" panose="020B0503020204020204" pitchFamily="34" charset="-122"/>
              </a:rPr>
              <a:t>化作用和全连接层，然后将最终得到的特征一起进入 softmax 分类器进行</a:t>
            </a:r>
            <a:r>
              <a:rPr lang="zh-CN" altLang="en-US" sz="1500" dirty="0" smtClean="0">
                <a:solidFill>
                  <a:schemeClr val="tx2"/>
                </a:solidFill>
                <a:latin typeface="微软雅黑" panose="020B0503020204020204" pitchFamily="34" charset="-122"/>
                <a:ea typeface="微软雅黑" panose="020B0503020204020204" pitchFamily="34" charset="-122"/>
              </a:rPr>
              <a:t>分类。</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61296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255451" y="113044"/>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smtClean="0">
                <a:solidFill>
                  <a:schemeClr val="accent2"/>
                </a:solidFill>
                <a:latin typeface="微软雅黑" panose="020B0503020204020204" pitchFamily="34" charset="-122"/>
                <a:ea typeface="微软雅黑" panose="020B0503020204020204" pitchFamily="34" charset="-122"/>
              </a:rPr>
              <a:t>评价标准：</a:t>
            </a:r>
            <a:endParaRPr lang="en-GB" altLang="zh-CN" sz="1800" dirty="0">
              <a:solidFill>
                <a:schemeClr val="accent2"/>
              </a:solidFill>
              <a:latin typeface="微软雅黑" panose="020B0503020204020204" pitchFamily="34" charset="-122"/>
              <a:ea typeface="微软雅黑" panose="020B0503020204020204" pitchFamily="34" charset="-122"/>
            </a:endParaRPr>
          </a:p>
        </p:txBody>
      </p:sp>
      <p:sp>
        <p:nvSpPr>
          <p:cNvPr id="2" name="矩形 1"/>
          <p:cNvSpPr/>
          <p:nvPr/>
        </p:nvSpPr>
        <p:spPr>
          <a:xfrm>
            <a:off x="1403648" y="183603"/>
            <a:ext cx="7200800" cy="323165"/>
          </a:xfrm>
          <a:prstGeom prst="rect">
            <a:avLst/>
          </a:prstGeom>
        </p:spPr>
        <p:txBody>
          <a:bodyPr wrap="square">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对 于 多 分 类 抽 取 问 题 ， 使 用 各 类 综 合 性 能 作 为 最 终 的 评 测 标 准 ：</a:t>
            </a:r>
            <a:endParaRPr lang="en-US" altLang="zh-CN" sz="1500" dirty="0">
              <a:solidFill>
                <a:schemeClr val="tx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082244" y="1613060"/>
            <a:ext cx="1200000" cy="809524"/>
          </a:xfrm>
          <a:prstGeom prst="rect">
            <a:avLst/>
          </a:prstGeom>
        </p:spPr>
      </p:pic>
      <p:sp>
        <p:nvSpPr>
          <p:cNvPr id="5" name="矩形 4"/>
          <p:cNvSpPr/>
          <p:nvPr/>
        </p:nvSpPr>
        <p:spPr>
          <a:xfrm>
            <a:off x="228879" y="934720"/>
            <a:ext cx="2721899" cy="323165"/>
          </a:xfrm>
          <a:prstGeom prst="rect">
            <a:avLst/>
          </a:prstGeom>
        </p:spPr>
        <p:txBody>
          <a:bodyPr wrap="none">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Ravg（Macro-averaged R）</a:t>
            </a:r>
            <a:endParaRPr lang="en-US" altLang="zh-CN" sz="1500" dirty="0">
              <a:solidFill>
                <a:schemeClr val="tx2"/>
              </a:solidFill>
              <a:latin typeface="微软雅黑" panose="020B0503020204020204" pitchFamily="34" charset="-122"/>
              <a:ea typeface="微软雅黑" panose="020B0503020204020204" pitchFamily="34" charset="-122"/>
            </a:endParaRPr>
          </a:p>
        </p:txBody>
      </p:sp>
      <p:sp>
        <p:nvSpPr>
          <p:cNvPr id="6" name="矩形 5"/>
          <p:cNvSpPr/>
          <p:nvPr/>
        </p:nvSpPr>
        <p:spPr>
          <a:xfrm>
            <a:off x="228879" y="1746251"/>
            <a:ext cx="2699200" cy="323165"/>
          </a:xfrm>
          <a:prstGeom prst="rect">
            <a:avLst/>
          </a:prstGeom>
        </p:spPr>
        <p:txBody>
          <a:bodyPr wrap="none">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Pavg（Macro-averaged P）</a:t>
            </a:r>
            <a:endParaRPr lang="en-US" altLang="zh-CN" sz="1500" dirty="0">
              <a:solidFill>
                <a:schemeClr val="tx2"/>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3082244" y="630558"/>
            <a:ext cx="1171429" cy="809524"/>
          </a:xfrm>
          <a:prstGeom prst="rect">
            <a:avLst/>
          </a:prstGeom>
        </p:spPr>
      </p:pic>
      <p:sp>
        <p:nvSpPr>
          <p:cNvPr id="9" name="矩形 8"/>
          <p:cNvSpPr/>
          <p:nvPr/>
        </p:nvSpPr>
        <p:spPr>
          <a:xfrm>
            <a:off x="4565980" y="1128873"/>
            <a:ext cx="3726160" cy="553998"/>
          </a:xfrm>
          <a:prstGeom prst="rect">
            <a:avLst/>
          </a:prstGeom>
        </p:spPr>
        <p:txBody>
          <a:bodyPr wrap="square">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其中Pi 和Ri 分别表示某个类别的召回率和</a:t>
            </a:r>
            <a:r>
              <a:rPr lang="zh-CN" altLang="en-US" sz="1500" dirty="0">
                <a:solidFill>
                  <a:schemeClr val="tx2"/>
                </a:solidFill>
                <a:latin typeface="微软雅黑" panose="020B0503020204020204" pitchFamily="34" charset="-122"/>
                <a:ea typeface="微软雅黑" panose="020B0503020204020204" pitchFamily="34" charset="-122"/>
              </a:rPr>
              <a:t>准确率，</a:t>
            </a:r>
            <a:r>
              <a:rPr lang="en-US" altLang="zh-CN" sz="1500" dirty="0">
                <a:solidFill>
                  <a:schemeClr val="tx2"/>
                </a:solidFill>
                <a:latin typeface="微软雅黑" panose="020B0503020204020204" pitchFamily="34" charset="-122"/>
                <a:ea typeface="微软雅黑" panose="020B0503020204020204" pitchFamily="34" charset="-122"/>
              </a:rPr>
              <a:t>K </a:t>
            </a:r>
            <a:r>
              <a:rPr lang="zh-CN" altLang="en-US" sz="1500" dirty="0">
                <a:solidFill>
                  <a:schemeClr val="tx2"/>
                </a:solidFill>
                <a:latin typeface="微软雅黑" panose="020B0503020204020204" pitchFamily="34" charset="-122"/>
                <a:ea typeface="微软雅黑" panose="020B0503020204020204" pitchFamily="34" charset="-122"/>
              </a:rPr>
              <a:t>为总的类别数</a:t>
            </a:r>
          </a:p>
        </p:txBody>
      </p:sp>
      <p:sp>
        <p:nvSpPr>
          <p:cNvPr id="10" name="矩形 9"/>
          <p:cNvSpPr/>
          <p:nvPr/>
        </p:nvSpPr>
        <p:spPr>
          <a:xfrm>
            <a:off x="128781" y="3861605"/>
            <a:ext cx="2901435" cy="323165"/>
          </a:xfrm>
          <a:prstGeom prst="rect">
            <a:avLst/>
          </a:prstGeom>
        </p:spPr>
        <p:txBody>
          <a:bodyPr wrap="none">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F1avg（Macro-averaged F1）</a:t>
            </a:r>
          </a:p>
        </p:txBody>
      </p:sp>
      <p:pic>
        <p:nvPicPr>
          <p:cNvPr id="12" name="图片 11"/>
          <p:cNvPicPr>
            <a:picLocks noChangeAspect="1"/>
          </p:cNvPicPr>
          <p:nvPr/>
        </p:nvPicPr>
        <p:blipFill>
          <a:blip r:embed="rId4"/>
          <a:stretch>
            <a:fillRect/>
          </a:stretch>
        </p:blipFill>
        <p:spPr>
          <a:xfrm>
            <a:off x="3082244" y="2607250"/>
            <a:ext cx="1390476" cy="1571429"/>
          </a:xfrm>
          <a:prstGeom prst="rect">
            <a:avLst/>
          </a:prstGeom>
        </p:spPr>
      </p:pic>
      <p:sp>
        <p:nvSpPr>
          <p:cNvPr id="13" name="矩形 12"/>
          <p:cNvSpPr/>
          <p:nvPr/>
        </p:nvSpPr>
        <p:spPr>
          <a:xfrm>
            <a:off x="4756338" y="2834747"/>
            <a:ext cx="3240360" cy="1015663"/>
          </a:xfrm>
          <a:prstGeom prst="rect">
            <a:avLst/>
          </a:prstGeom>
        </p:spPr>
        <p:txBody>
          <a:bodyPr wrap="square">
            <a:spAutoFit/>
          </a:bodyPr>
          <a:lstStyle/>
          <a:p>
            <a:r>
              <a:rPr lang="en-US" altLang="zh-CN" sz="1500" dirty="0" err="1">
                <a:solidFill>
                  <a:schemeClr val="tx2"/>
                </a:solidFill>
                <a:latin typeface="微软雅黑" panose="020B0503020204020204" pitchFamily="34" charset="-122"/>
                <a:ea typeface="微软雅黑" panose="020B0503020204020204" pitchFamily="34" charset="-122"/>
              </a:rPr>
              <a:t>TPi</a:t>
            </a:r>
            <a:r>
              <a:rPr lang="en-US" altLang="zh-CN" sz="1500" dirty="0">
                <a:solidFill>
                  <a:schemeClr val="tx2"/>
                </a:solidFill>
                <a:latin typeface="微软雅黑" panose="020B0503020204020204" pitchFamily="34" charset="-122"/>
                <a:ea typeface="微软雅黑" panose="020B0503020204020204" pitchFamily="34" charset="-122"/>
              </a:rPr>
              <a:t> </a:t>
            </a:r>
            <a:r>
              <a:rPr lang="zh-CN" altLang="en-US" sz="1500" dirty="0">
                <a:solidFill>
                  <a:schemeClr val="tx2"/>
                </a:solidFill>
                <a:latin typeface="微软雅黑" panose="020B0503020204020204" pitchFamily="34" charset="-122"/>
                <a:ea typeface="微软雅黑" panose="020B0503020204020204" pitchFamily="34" charset="-122"/>
              </a:rPr>
              <a:t>为被正确分为第 </a:t>
            </a:r>
            <a:r>
              <a:rPr lang="en-US" altLang="zh-CN" sz="1500" dirty="0" err="1">
                <a:solidFill>
                  <a:schemeClr val="tx2"/>
                </a:solidFill>
                <a:latin typeface="微软雅黑" panose="020B0503020204020204" pitchFamily="34" charset="-122"/>
                <a:ea typeface="微软雅黑" panose="020B0503020204020204" pitchFamily="34" charset="-122"/>
              </a:rPr>
              <a:t>i</a:t>
            </a:r>
            <a:r>
              <a:rPr lang="en-US" altLang="zh-CN" sz="1500" dirty="0">
                <a:solidFill>
                  <a:schemeClr val="tx2"/>
                </a:solidFill>
                <a:latin typeface="微软雅黑" panose="020B0503020204020204" pitchFamily="34" charset="-122"/>
                <a:ea typeface="微软雅黑" panose="020B0503020204020204" pitchFamily="34" charset="-122"/>
              </a:rPr>
              <a:t> </a:t>
            </a:r>
            <a:r>
              <a:rPr lang="zh-CN" altLang="en-US" sz="1500" dirty="0">
                <a:solidFill>
                  <a:schemeClr val="tx2"/>
                </a:solidFill>
                <a:latin typeface="微软雅黑" panose="020B0503020204020204" pitchFamily="34" charset="-122"/>
                <a:ea typeface="微软雅黑" panose="020B0503020204020204" pitchFamily="34" charset="-122"/>
              </a:rPr>
              <a:t>类实例个数，</a:t>
            </a:r>
            <a:r>
              <a:rPr lang="en-US" altLang="zh-CN" sz="1500" dirty="0" err="1">
                <a:solidFill>
                  <a:schemeClr val="tx2"/>
                </a:solidFill>
                <a:latin typeface="微软雅黑" panose="020B0503020204020204" pitchFamily="34" charset="-122"/>
                <a:ea typeface="微软雅黑" panose="020B0503020204020204" pitchFamily="34" charset="-122"/>
              </a:rPr>
              <a:t>FPi</a:t>
            </a:r>
            <a:r>
              <a:rPr lang="en-US" altLang="zh-CN" sz="1500" dirty="0">
                <a:solidFill>
                  <a:schemeClr val="tx2"/>
                </a:solidFill>
                <a:latin typeface="微软雅黑" panose="020B0503020204020204" pitchFamily="34" charset="-122"/>
                <a:ea typeface="微软雅黑" panose="020B0503020204020204" pitchFamily="34" charset="-122"/>
              </a:rPr>
              <a:t> </a:t>
            </a:r>
            <a:r>
              <a:rPr lang="zh-CN" altLang="en-US" sz="1500" dirty="0">
                <a:solidFill>
                  <a:schemeClr val="tx2"/>
                </a:solidFill>
                <a:latin typeface="微软雅黑" panose="020B0503020204020204" pitchFamily="34" charset="-122"/>
                <a:ea typeface="微软雅黑" panose="020B0503020204020204" pitchFamily="34" charset="-122"/>
              </a:rPr>
              <a:t>为被错误分为第 </a:t>
            </a:r>
            <a:r>
              <a:rPr lang="en-US" altLang="zh-CN" sz="1500" dirty="0" err="1">
                <a:solidFill>
                  <a:schemeClr val="tx2"/>
                </a:solidFill>
                <a:latin typeface="微软雅黑" panose="020B0503020204020204" pitchFamily="34" charset="-122"/>
                <a:ea typeface="微软雅黑" panose="020B0503020204020204" pitchFamily="34" charset="-122"/>
              </a:rPr>
              <a:t>i</a:t>
            </a:r>
            <a:r>
              <a:rPr lang="en-US" altLang="zh-CN" sz="1500" dirty="0">
                <a:solidFill>
                  <a:schemeClr val="tx2"/>
                </a:solidFill>
                <a:latin typeface="微软雅黑" panose="020B0503020204020204" pitchFamily="34" charset="-122"/>
                <a:ea typeface="微软雅黑" panose="020B0503020204020204" pitchFamily="34" charset="-122"/>
              </a:rPr>
              <a:t> </a:t>
            </a:r>
            <a:r>
              <a:rPr lang="zh-CN" altLang="en-US" sz="1500" dirty="0">
                <a:solidFill>
                  <a:schemeClr val="tx2"/>
                </a:solidFill>
                <a:latin typeface="微软雅黑" panose="020B0503020204020204" pitchFamily="34" charset="-122"/>
                <a:ea typeface="微软雅黑" panose="020B0503020204020204" pitchFamily="34" charset="-122"/>
              </a:rPr>
              <a:t>类的实例数，</a:t>
            </a:r>
            <a:r>
              <a:rPr lang="en-US" altLang="zh-CN" sz="1500" dirty="0" err="1">
                <a:solidFill>
                  <a:schemeClr val="tx2"/>
                </a:solidFill>
                <a:latin typeface="微软雅黑" panose="020B0503020204020204" pitchFamily="34" charset="-122"/>
                <a:ea typeface="微软雅黑" panose="020B0503020204020204" pitchFamily="34" charset="-122"/>
              </a:rPr>
              <a:t>FNi</a:t>
            </a:r>
            <a:r>
              <a:rPr lang="en-US" altLang="zh-CN" sz="1500" dirty="0">
                <a:solidFill>
                  <a:schemeClr val="tx2"/>
                </a:solidFill>
                <a:latin typeface="微软雅黑" panose="020B0503020204020204" pitchFamily="34" charset="-122"/>
                <a:ea typeface="微软雅黑" panose="020B0503020204020204" pitchFamily="34" charset="-122"/>
              </a:rPr>
              <a:t> </a:t>
            </a:r>
            <a:r>
              <a:rPr lang="zh-CN" altLang="en-US" sz="1500" dirty="0" smtClean="0">
                <a:solidFill>
                  <a:schemeClr val="tx2"/>
                </a:solidFill>
                <a:latin typeface="微软雅黑" panose="020B0503020204020204" pitchFamily="34" charset="-122"/>
                <a:ea typeface="微软雅黑" panose="020B0503020204020204" pitchFamily="34" charset="-122"/>
              </a:rPr>
              <a:t>为本</a:t>
            </a:r>
            <a:r>
              <a:rPr lang="zh-CN" altLang="en-US" sz="1500" dirty="0">
                <a:solidFill>
                  <a:schemeClr val="tx2"/>
                </a:solidFill>
                <a:latin typeface="微软雅黑" panose="020B0503020204020204" pitchFamily="34" charset="-122"/>
                <a:ea typeface="微软雅黑" panose="020B0503020204020204" pitchFamily="34" charset="-122"/>
              </a:rPr>
              <a:t>属于第</a:t>
            </a:r>
            <a:r>
              <a:rPr lang="en-US" altLang="zh-CN" sz="1500" dirty="0" err="1" smtClean="0">
                <a:solidFill>
                  <a:schemeClr val="tx2"/>
                </a:solidFill>
                <a:latin typeface="微软雅黑" panose="020B0503020204020204" pitchFamily="34" charset="-122"/>
                <a:ea typeface="微软雅黑" panose="020B0503020204020204" pitchFamily="34" charset="-122"/>
              </a:rPr>
              <a:t>i</a:t>
            </a:r>
            <a:r>
              <a:rPr lang="zh-CN" altLang="en-US" sz="1500" dirty="0" smtClean="0">
                <a:solidFill>
                  <a:schemeClr val="tx2"/>
                </a:solidFill>
                <a:latin typeface="微软雅黑" panose="020B0503020204020204" pitchFamily="34" charset="-122"/>
                <a:ea typeface="微软雅黑" panose="020B0503020204020204" pitchFamily="34" charset="-122"/>
              </a:rPr>
              <a:t>类</a:t>
            </a:r>
            <a:r>
              <a:rPr lang="zh-CN" altLang="en-US" sz="1500" dirty="0">
                <a:solidFill>
                  <a:schemeClr val="tx2"/>
                </a:solidFill>
                <a:latin typeface="微软雅黑" panose="020B0503020204020204" pitchFamily="34" charset="-122"/>
                <a:ea typeface="微软雅黑" panose="020B0503020204020204" pitchFamily="34" charset="-122"/>
              </a:rPr>
              <a:t>实例被分为其他类别的实例数</a:t>
            </a:r>
          </a:p>
        </p:txBody>
      </p:sp>
      <p:pic>
        <p:nvPicPr>
          <p:cNvPr id="14" name="图片 13"/>
          <p:cNvPicPr>
            <a:picLocks noChangeAspect="1"/>
          </p:cNvPicPr>
          <p:nvPr/>
        </p:nvPicPr>
        <p:blipFill>
          <a:blip r:embed="rId5"/>
          <a:stretch>
            <a:fillRect/>
          </a:stretch>
        </p:blipFill>
        <p:spPr>
          <a:xfrm>
            <a:off x="3075349" y="4174625"/>
            <a:ext cx="3247619" cy="866667"/>
          </a:xfrm>
          <a:prstGeom prst="rect">
            <a:avLst/>
          </a:prstGeom>
        </p:spPr>
      </p:pic>
      <p:sp>
        <p:nvSpPr>
          <p:cNvPr id="15" name="矩形 14"/>
          <p:cNvSpPr/>
          <p:nvPr/>
        </p:nvSpPr>
        <p:spPr>
          <a:xfrm>
            <a:off x="6434294" y="4446375"/>
            <a:ext cx="1518364" cy="323165"/>
          </a:xfrm>
          <a:prstGeom prst="rect">
            <a:avLst/>
          </a:prstGeom>
        </p:spPr>
        <p:txBody>
          <a:bodyPr wrap="none">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K 为总的类别数</a:t>
            </a:r>
          </a:p>
        </p:txBody>
      </p:sp>
    </p:spTree>
    <p:extLst>
      <p:ext uri="{BB962C8B-B14F-4D97-AF65-F5344CB8AC3E}">
        <p14:creationId xmlns:p14="http://schemas.microsoft.com/office/powerpoint/2010/main" val="2020287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28990" cy="4447456"/>
          </a:xfrm>
          <a:prstGeom prst="rect">
            <a:avLst/>
          </a:prstGeom>
        </p:spPr>
      </p:pic>
      <p:sp>
        <p:nvSpPr>
          <p:cNvPr id="3" name="矩形 2"/>
          <p:cNvSpPr/>
          <p:nvPr/>
        </p:nvSpPr>
        <p:spPr>
          <a:xfrm>
            <a:off x="643204" y="4447456"/>
            <a:ext cx="3312368" cy="553998"/>
          </a:xfrm>
          <a:prstGeom prst="rect">
            <a:avLst/>
          </a:prstGeom>
        </p:spPr>
        <p:txBody>
          <a:bodyPr wrap="square">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当</a:t>
            </a:r>
            <a:r>
              <a:rPr lang="zh-CN" altLang="en-US" sz="1500" dirty="0">
                <a:solidFill>
                  <a:schemeClr val="accent2"/>
                </a:solidFill>
                <a:latin typeface="微软雅黑" panose="020B0503020204020204" pitchFamily="34" charset="-122"/>
                <a:ea typeface="微软雅黑" panose="020B0503020204020204" pitchFamily="34" charset="-122"/>
              </a:rPr>
              <a:t>滤波器尺寸为 6 </a:t>
            </a:r>
            <a:r>
              <a:rPr lang="zh-CN" altLang="en-US" sz="1500" dirty="0">
                <a:solidFill>
                  <a:schemeClr val="tx2"/>
                </a:solidFill>
                <a:latin typeface="微软雅黑" panose="020B0503020204020204" pitchFamily="34" charset="-122"/>
                <a:ea typeface="微软雅黑" panose="020B0503020204020204" pitchFamily="34" charset="-122"/>
              </a:rPr>
              <a:t>时，其结果</a:t>
            </a:r>
            <a:r>
              <a:rPr lang="zh-CN" altLang="en-US" sz="1500" dirty="0" smtClean="0">
                <a:solidFill>
                  <a:schemeClr val="tx2"/>
                </a:solidFill>
                <a:latin typeface="微软雅黑" panose="020B0503020204020204" pitchFamily="34" charset="-122"/>
                <a:ea typeface="微软雅黑" panose="020B0503020204020204" pitchFamily="34" charset="-122"/>
              </a:rPr>
              <a:t>的准确率</a:t>
            </a:r>
            <a:r>
              <a:rPr lang="zh-CN" altLang="en-US" sz="1500" dirty="0">
                <a:solidFill>
                  <a:schemeClr val="tx2"/>
                </a:solidFill>
                <a:latin typeface="微软雅黑" panose="020B0503020204020204" pitchFamily="34" charset="-122"/>
                <a:ea typeface="微软雅黑" panose="020B0503020204020204" pitchFamily="34" charset="-122"/>
              </a:rPr>
              <a:t>、召回率和 F1 值都达到了最大值</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4" name="矩形 3"/>
          <p:cNvSpPr/>
          <p:nvPr/>
        </p:nvSpPr>
        <p:spPr>
          <a:xfrm>
            <a:off x="5076056" y="4452121"/>
            <a:ext cx="3615410" cy="553998"/>
          </a:xfrm>
          <a:prstGeom prst="rect">
            <a:avLst/>
          </a:prstGeom>
        </p:spPr>
        <p:txBody>
          <a:bodyPr wrap="square">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当</a:t>
            </a:r>
            <a:r>
              <a:rPr lang="zh-CN" altLang="en-US" sz="1500" dirty="0">
                <a:solidFill>
                  <a:schemeClr val="accent2"/>
                </a:solidFill>
                <a:latin typeface="微软雅黑" panose="020B0503020204020204" pitchFamily="34" charset="-122"/>
                <a:ea typeface="微软雅黑" panose="020B0503020204020204" pitchFamily="34" charset="-122"/>
              </a:rPr>
              <a:t>模型</a:t>
            </a:r>
            <a:r>
              <a:rPr lang="zh-CN" altLang="en-US" sz="1500" dirty="0">
                <a:solidFill>
                  <a:schemeClr val="accent2"/>
                </a:solidFill>
                <a:latin typeface="微软雅黑" panose="020B0503020204020204" pitchFamily="34" charset="-122"/>
                <a:ea typeface="微软雅黑" panose="020B0503020204020204" pitchFamily="34" charset="-122"/>
              </a:rPr>
              <a:t>深度</a:t>
            </a:r>
            <a:r>
              <a:rPr lang="zh-CN" altLang="en-US" sz="1500" dirty="0">
                <a:solidFill>
                  <a:schemeClr val="accent2"/>
                </a:solidFill>
                <a:latin typeface="微软雅黑" panose="020B0503020204020204" pitchFamily="34" charset="-122"/>
                <a:ea typeface="微软雅黑" panose="020B0503020204020204" pitchFamily="34" charset="-122"/>
              </a:rPr>
              <a:t>为 2 </a:t>
            </a:r>
            <a:r>
              <a:rPr lang="zh-CN" altLang="en-US" sz="1500" dirty="0">
                <a:solidFill>
                  <a:schemeClr val="tx2"/>
                </a:solidFill>
                <a:latin typeface="微软雅黑" panose="020B0503020204020204" pitchFamily="34" charset="-122"/>
                <a:ea typeface="微软雅黑" panose="020B0503020204020204" pitchFamily="34" charset="-122"/>
              </a:rPr>
              <a:t>时效果最好，随着模型深度的</a:t>
            </a:r>
            <a:r>
              <a:rPr lang="zh-CN" altLang="en-US" sz="1500" dirty="0" smtClean="0">
                <a:solidFill>
                  <a:schemeClr val="tx2"/>
                </a:solidFill>
                <a:latin typeface="微软雅黑" panose="020B0503020204020204" pitchFamily="34" charset="-122"/>
                <a:ea typeface="微软雅黑" panose="020B0503020204020204" pitchFamily="34" charset="-122"/>
              </a:rPr>
              <a:t>增加，过</a:t>
            </a:r>
            <a:r>
              <a:rPr lang="zh-CN" altLang="en-US" sz="1500" dirty="0">
                <a:solidFill>
                  <a:schemeClr val="tx2"/>
                </a:solidFill>
                <a:latin typeface="微软雅黑" panose="020B0503020204020204" pitchFamily="34" charset="-122"/>
                <a:ea typeface="微软雅黑" panose="020B0503020204020204" pitchFamily="34" charset="-122"/>
              </a:rPr>
              <a:t>拟合现象会更加明显</a:t>
            </a:r>
          </a:p>
        </p:txBody>
      </p:sp>
    </p:spTree>
    <p:extLst>
      <p:ext uri="{BB962C8B-B14F-4D97-AF65-F5344CB8AC3E}">
        <p14:creationId xmlns:p14="http://schemas.microsoft.com/office/powerpoint/2010/main" val="21145758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0"/>
            <a:ext cx="9144000" cy="2732271"/>
          </a:xfrm>
          <a:prstGeom prst="rect">
            <a:avLst/>
          </a:prstGeom>
        </p:spPr>
      </p:pic>
      <p:sp>
        <p:nvSpPr>
          <p:cNvPr id="7" name="矩形 6"/>
          <p:cNvSpPr/>
          <p:nvPr/>
        </p:nvSpPr>
        <p:spPr>
          <a:xfrm>
            <a:off x="1547664" y="3003798"/>
            <a:ext cx="6336704" cy="646331"/>
          </a:xfrm>
          <a:prstGeom prst="rect">
            <a:avLst/>
          </a:prstGeom>
        </p:spPr>
        <p:txBody>
          <a:bodyPr wrap="square">
            <a:spAutoFit/>
          </a:bodyPr>
          <a:lstStyle/>
          <a:p>
            <a:r>
              <a:rPr lang="zh-CN" altLang="en-US" dirty="0">
                <a:solidFill>
                  <a:schemeClr val="tx2"/>
                </a:solidFill>
                <a:latin typeface="微软雅黑" panose="020B0503020204020204" pitchFamily="34" charset="-122"/>
                <a:ea typeface="微软雅黑" panose="020B0503020204020204" pitchFamily="34" charset="-122"/>
              </a:rPr>
              <a:t>使用</a:t>
            </a:r>
            <a:r>
              <a:rPr lang="zh-CN" altLang="en-US" dirty="0">
                <a:solidFill>
                  <a:schemeClr val="accent2"/>
                </a:solidFill>
                <a:latin typeface="微软雅黑" panose="020B0503020204020204" pitchFamily="34" charset="-122"/>
                <a:ea typeface="微软雅黑" panose="020B0503020204020204" pitchFamily="34" charset="-122"/>
              </a:rPr>
              <a:t>大规模</a:t>
            </a:r>
            <a:r>
              <a:rPr lang="zh-CN" altLang="en-US" dirty="0">
                <a:solidFill>
                  <a:schemeClr val="accent2"/>
                </a:solidFill>
                <a:latin typeface="微软雅黑" panose="020B0503020204020204" pitchFamily="34" charset="-122"/>
                <a:ea typeface="微软雅黑" panose="020B0503020204020204" pitchFamily="34" charset="-122"/>
              </a:rPr>
              <a:t>无标签的文本数据</a:t>
            </a:r>
            <a:r>
              <a:rPr lang="zh-CN" altLang="en-US" dirty="0">
                <a:solidFill>
                  <a:schemeClr val="tx2"/>
                </a:solidFill>
                <a:latin typeface="微软雅黑" panose="020B0503020204020204" pitchFamily="34" charset="-122"/>
                <a:ea typeface="微软雅黑" panose="020B0503020204020204" pitchFamily="34" charset="-122"/>
              </a:rPr>
              <a:t>训练得到的词向量比</a:t>
            </a:r>
            <a:r>
              <a:rPr lang="zh-CN" altLang="en-US" dirty="0">
                <a:solidFill>
                  <a:schemeClr val="accent2"/>
                </a:solidFill>
                <a:latin typeface="微软雅黑" panose="020B0503020204020204" pitchFamily="34" charset="-122"/>
                <a:ea typeface="微软雅黑" panose="020B0503020204020204" pitchFamily="34" charset="-122"/>
              </a:rPr>
              <a:t>随机初始化</a:t>
            </a:r>
            <a:r>
              <a:rPr lang="zh-CN" altLang="en-US" dirty="0">
                <a:solidFill>
                  <a:schemeClr val="tx2"/>
                </a:solidFill>
                <a:latin typeface="微软雅黑" panose="020B0503020204020204" pitchFamily="34" charset="-122"/>
                <a:ea typeface="微软雅黑" panose="020B0503020204020204" pitchFamily="34" charset="-122"/>
              </a:rPr>
              <a:t>得到的词向量可以获得更好</a:t>
            </a:r>
            <a:r>
              <a:rPr lang="zh-CN" altLang="en-US" dirty="0">
                <a:solidFill>
                  <a:schemeClr val="tx2"/>
                </a:solidFill>
                <a:latin typeface="微软雅黑" panose="020B0503020204020204" pitchFamily="34" charset="-122"/>
                <a:ea typeface="微软雅黑" panose="020B0503020204020204" pitchFamily="34" charset="-122"/>
              </a:rPr>
              <a:t>的实验结果。</a:t>
            </a: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13086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75858" y="16887"/>
            <a:ext cx="7588831" cy="3909398"/>
          </a:xfrm>
          <a:prstGeom prst="rect">
            <a:avLst/>
          </a:prstGeom>
        </p:spPr>
      </p:pic>
      <p:sp>
        <p:nvSpPr>
          <p:cNvPr id="3" name="矩形 2"/>
          <p:cNvSpPr/>
          <p:nvPr/>
        </p:nvSpPr>
        <p:spPr>
          <a:xfrm>
            <a:off x="179512" y="4083918"/>
            <a:ext cx="7344816" cy="923330"/>
          </a:xfrm>
          <a:prstGeom prst="rect">
            <a:avLst/>
          </a:prstGeom>
        </p:spPr>
        <p:txBody>
          <a:bodyPr wrap="square">
            <a:spAutoFit/>
          </a:bodyPr>
          <a:lstStyle/>
          <a:p>
            <a:r>
              <a:rPr lang="zh-CN" altLang="en-US" dirty="0">
                <a:solidFill>
                  <a:schemeClr val="tx2"/>
                </a:solidFill>
                <a:latin typeface="微软雅黑" panose="020B0503020204020204" pitchFamily="34" charset="-122"/>
                <a:ea typeface="微软雅黑" panose="020B0503020204020204" pitchFamily="34" charset="-122"/>
              </a:rPr>
              <a:t>随着特征的较少，训练结果逐步降低，</a:t>
            </a:r>
            <a:r>
              <a:rPr lang="zh-CN" altLang="en-US" dirty="0">
                <a:solidFill>
                  <a:schemeClr val="accent2"/>
                </a:solidFill>
                <a:latin typeface="微软雅黑" panose="020B0503020204020204" pitchFamily="34" charset="-122"/>
                <a:ea typeface="微软雅黑" panose="020B0503020204020204" pitchFamily="34" charset="-122"/>
              </a:rPr>
              <a:t>尤其是当去掉抽取</a:t>
            </a:r>
            <a:r>
              <a:rPr lang="zh-CN" altLang="en-US" dirty="0">
                <a:solidFill>
                  <a:schemeClr val="accent2"/>
                </a:solidFill>
                <a:latin typeface="微软雅黑" panose="020B0503020204020204" pitchFamily="34" charset="-122"/>
                <a:ea typeface="微软雅黑" panose="020B0503020204020204" pitchFamily="34" charset="-122"/>
              </a:rPr>
              <a:t>到的</a:t>
            </a:r>
            <a:r>
              <a:rPr lang="zh-CN" altLang="en-US" dirty="0">
                <a:solidFill>
                  <a:schemeClr val="accent2"/>
                </a:solidFill>
                <a:latin typeface="微软雅黑" panose="020B0503020204020204" pitchFamily="34" charset="-122"/>
                <a:ea typeface="微软雅黑" panose="020B0503020204020204" pitchFamily="34" charset="-122"/>
              </a:rPr>
              <a:t>类别关键词后，实验效果的减弱较为显著</a:t>
            </a:r>
            <a:r>
              <a:rPr lang="zh-CN" altLang="en-US" dirty="0">
                <a:solidFill>
                  <a:schemeClr val="tx2"/>
                </a:solidFill>
                <a:latin typeface="微软雅黑" panose="020B0503020204020204" pitchFamily="34" charset="-122"/>
                <a:ea typeface="微软雅黑" panose="020B0503020204020204" pitchFamily="34" charset="-122"/>
              </a:rPr>
              <a:t>，说明该特征的加入有助于网络的学习和</a:t>
            </a:r>
            <a:r>
              <a:rPr lang="zh-CN" altLang="en-US" dirty="0" smtClean="0">
                <a:solidFill>
                  <a:schemeClr val="tx2"/>
                </a:solidFill>
                <a:latin typeface="微软雅黑" panose="020B0503020204020204" pitchFamily="34" charset="-122"/>
                <a:ea typeface="微软雅黑" panose="020B0503020204020204" pitchFamily="34" charset="-122"/>
              </a:rPr>
              <a:t>分类</a:t>
            </a:r>
            <a:r>
              <a:rPr lang="zh-CN" altLang="en-US" dirty="0">
                <a:solidFill>
                  <a:schemeClr val="tx2"/>
                </a:solidFill>
                <a:latin typeface="微软雅黑" panose="020B0503020204020204" pitchFamily="34" charset="-122"/>
                <a:ea typeface="微软雅黑" panose="020B0503020204020204" pitchFamily="34" charset="-122"/>
              </a:rPr>
              <a:t>，弥补学习过程中的不足。</a:t>
            </a:r>
          </a:p>
        </p:txBody>
      </p:sp>
    </p:spTree>
    <p:extLst>
      <p:ext uri="{BB962C8B-B14F-4D97-AF65-F5344CB8AC3E}">
        <p14:creationId xmlns:p14="http://schemas.microsoft.com/office/powerpoint/2010/main" val="31917594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stretch>
            <a:fillRect/>
          </a:stretch>
        </p:blipFill>
        <p:spPr>
          <a:xfrm>
            <a:off x="0" y="0"/>
            <a:ext cx="9144000" cy="2724000"/>
          </a:xfrm>
          <a:prstGeom prst="rect">
            <a:avLst/>
          </a:prstGeom>
        </p:spPr>
      </p:pic>
      <p:sp>
        <p:nvSpPr>
          <p:cNvPr id="2" name="矩形 1"/>
          <p:cNvSpPr/>
          <p:nvPr/>
        </p:nvSpPr>
        <p:spPr>
          <a:xfrm>
            <a:off x="467544" y="2724000"/>
            <a:ext cx="8496944" cy="646331"/>
          </a:xfrm>
          <a:prstGeom prst="rect">
            <a:avLst/>
          </a:prstGeom>
        </p:spPr>
        <p:txBody>
          <a:bodyPr wrap="square">
            <a:spAutoFit/>
          </a:bodyPr>
          <a:lstStyle/>
          <a:p>
            <a:r>
              <a:rPr lang="zh-CN" altLang="en-US" dirty="0">
                <a:solidFill>
                  <a:schemeClr val="tx2"/>
                </a:solidFill>
                <a:latin typeface="微软雅黑" panose="020B0503020204020204" pitchFamily="34" charset="-122"/>
                <a:ea typeface="微软雅黑" panose="020B0503020204020204" pitchFamily="34" charset="-122"/>
              </a:rPr>
              <a:t>该</a:t>
            </a:r>
            <a:r>
              <a:rPr lang="zh-CN" altLang="en-US" dirty="0">
                <a:solidFill>
                  <a:schemeClr val="tx2"/>
                </a:solidFill>
                <a:latin typeface="微软雅黑" panose="020B0503020204020204" pitchFamily="34" charset="-122"/>
                <a:ea typeface="微软雅黑" panose="020B0503020204020204" pitchFamily="34" charset="-122"/>
              </a:rPr>
              <a:t>文</a:t>
            </a:r>
            <a:r>
              <a:rPr lang="zh-CN" altLang="en-US" dirty="0">
                <a:solidFill>
                  <a:schemeClr val="tx2"/>
                </a:solidFill>
                <a:latin typeface="微软雅黑" panose="020B0503020204020204" pitchFamily="34" charset="-122"/>
                <a:ea typeface="微软雅黑" panose="020B0503020204020204" pitchFamily="34" charset="-122"/>
              </a:rPr>
              <a:t>提出的实体关系抽取的方法在任务三实体关系抽取</a:t>
            </a:r>
            <a:r>
              <a:rPr lang="zh-CN" altLang="en-US" dirty="0">
                <a:solidFill>
                  <a:schemeClr val="tx2"/>
                </a:solidFill>
                <a:latin typeface="微软雅黑" panose="020B0503020204020204" pitchFamily="34" charset="-122"/>
                <a:ea typeface="微软雅黑" panose="020B0503020204020204" pitchFamily="34" charset="-122"/>
              </a:rPr>
              <a:t>实验</a:t>
            </a:r>
            <a:r>
              <a:rPr lang="zh-CN" altLang="en-US" dirty="0">
                <a:solidFill>
                  <a:schemeClr val="tx2"/>
                </a:solidFill>
                <a:latin typeface="微软雅黑" panose="020B0503020204020204" pitchFamily="34" charset="-122"/>
                <a:ea typeface="微软雅黑" panose="020B0503020204020204" pitchFamily="34" charset="-122"/>
              </a:rPr>
              <a:t>中取得了很好的效果，从准确率、召回率以及 F1 值上，均明显高于该参评系统的</a:t>
            </a:r>
            <a:r>
              <a:rPr lang="zh-CN" altLang="en-US" dirty="0">
                <a:solidFill>
                  <a:schemeClr val="tx2"/>
                </a:solidFill>
                <a:latin typeface="微软雅黑" panose="020B0503020204020204" pitchFamily="34" charset="-122"/>
                <a:ea typeface="微软雅黑" panose="020B0503020204020204" pitchFamily="34" charset="-122"/>
              </a:rPr>
              <a:t>平均</a:t>
            </a:r>
            <a:r>
              <a:rPr lang="zh-CN" altLang="en-US" dirty="0">
                <a:solidFill>
                  <a:schemeClr val="tx2"/>
                </a:solidFill>
                <a:latin typeface="微软雅黑" panose="020B0503020204020204" pitchFamily="34" charset="-122"/>
                <a:ea typeface="微软雅黑" panose="020B0503020204020204" pitchFamily="34" charset="-122"/>
              </a:rPr>
              <a:t>水平。</a:t>
            </a:r>
          </a:p>
        </p:txBody>
      </p:sp>
      <p:sp>
        <p:nvSpPr>
          <p:cNvPr id="5" name="矩形 4"/>
          <p:cNvSpPr/>
          <p:nvPr/>
        </p:nvSpPr>
        <p:spPr>
          <a:xfrm>
            <a:off x="971600" y="3507854"/>
            <a:ext cx="6984776" cy="1477328"/>
          </a:xfrm>
          <a:prstGeom prst="rect">
            <a:avLst/>
          </a:prstGeom>
        </p:spPr>
        <p:txBody>
          <a:bodyPr wrap="square">
            <a:spAutoFit/>
          </a:bodyPr>
          <a:lstStyle/>
          <a:p>
            <a:r>
              <a:rPr lang="zh-CN" altLang="en-US" dirty="0">
                <a:solidFill>
                  <a:schemeClr val="tx2"/>
                </a:solidFill>
                <a:latin typeface="微软雅黑" panose="020B0503020204020204" pitchFamily="34" charset="-122"/>
                <a:ea typeface="微软雅黑" panose="020B0503020204020204" pitchFamily="34" charset="-122"/>
              </a:rPr>
              <a:t>在</a:t>
            </a:r>
            <a:r>
              <a:rPr lang="en-US" altLang="zh-CN" dirty="0" smtClean="0">
                <a:solidFill>
                  <a:schemeClr val="tx2"/>
                </a:solidFill>
                <a:latin typeface="微软雅黑" panose="020B0503020204020204" pitchFamily="34" charset="-122"/>
                <a:ea typeface="微软雅黑" panose="020B0503020204020204" pitchFamily="34" charset="-122"/>
              </a:rPr>
              <a:t>COAE2016 </a:t>
            </a:r>
            <a:r>
              <a:rPr lang="zh-CN" altLang="en-US" dirty="0">
                <a:solidFill>
                  <a:schemeClr val="tx2"/>
                </a:solidFill>
                <a:latin typeface="微软雅黑" panose="020B0503020204020204" pitchFamily="34" charset="-122"/>
                <a:ea typeface="微软雅黑" panose="020B0503020204020204" pitchFamily="34" charset="-122"/>
              </a:rPr>
              <a:t>评测活动任务</a:t>
            </a:r>
            <a:r>
              <a:rPr lang="zh-CN" altLang="en-US" dirty="0" smtClean="0">
                <a:solidFill>
                  <a:schemeClr val="tx2"/>
                </a:solidFill>
                <a:latin typeface="微软雅黑" panose="020B0503020204020204" pitchFamily="34" charset="-122"/>
                <a:ea typeface="微软雅黑" panose="020B0503020204020204" pitchFamily="34" charset="-122"/>
              </a:rPr>
              <a:t>三</a:t>
            </a:r>
            <a:r>
              <a:rPr lang="zh-CN" altLang="en-US" dirty="0">
                <a:solidFill>
                  <a:schemeClr val="tx2"/>
                </a:solidFill>
                <a:latin typeface="微软雅黑" panose="020B0503020204020204" pitchFamily="34" charset="-122"/>
                <a:ea typeface="微软雅黑" panose="020B0503020204020204" pitchFamily="34" charset="-122"/>
              </a:rPr>
              <a:t>中，结合</a:t>
            </a:r>
            <a:r>
              <a:rPr lang="zh-CN" altLang="en-US" dirty="0" smtClean="0">
                <a:solidFill>
                  <a:schemeClr val="tx2"/>
                </a:solidFill>
                <a:latin typeface="微软雅黑" panose="020B0503020204020204" pitchFamily="34" charset="-122"/>
                <a:ea typeface="微软雅黑" panose="020B0503020204020204" pitchFamily="34" charset="-122"/>
              </a:rPr>
              <a:t>中文</a:t>
            </a:r>
            <a:r>
              <a:rPr lang="zh-CN" altLang="en-US" dirty="0">
                <a:solidFill>
                  <a:schemeClr val="tx2"/>
                </a:solidFill>
                <a:latin typeface="微软雅黑" panose="020B0503020204020204" pitchFamily="34" charset="-122"/>
                <a:ea typeface="微软雅黑" panose="020B0503020204020204" pitchFamily="34" charset="-122"/>
              </a:rPr>
              <a:t>维基百科和谷歌开发的词向量生成工具 </a:t>
            </a:r>
            <a:r>
              <a:rPr lang="en-US" altLang="zh-CN" dirty="0">
                <a:solidFill>
                  <a:schemeClr val="accent2"/>
                </a:solidFill>
                <a:latin typeface="微软雅黑" panose="020B0503020204020204" pitchFamily="34" charset="-122"/>
                <a:ea typeface="微软雅黑" panose="020B0503020204020204" pitchFamily="34" charset="-122"/>
              </a:rPr>
              <a:t>word2vec </a:t>
            </a:r>
            <a:r>
              <a:rPr lang="zh-CN" altLang="en-US" dirty="0">
                <a:solidFill>
                  <a:schemeClr val="accent2"/>
                </a:solidFill>
                <a:latin typeface="微软雅黑" panose="020B0503020204020204" pitchFamily="34" charset="-122"/>
                <a:ea typeface="微软雅黑" panose="020B0503020204020204" pitchFamily="34" charset="-122"/>
              </a:rPr>
              <a:t>训练生成了中文词向量表</a:t>
            </a:r>
            <a:r>
              <a:rPr lang="zh-CN" altLang="en-US" dirty="0">
                <a:solidFill>
                  <a:schemeClr val="tx2"/>
                </a:solidFill>
                <a:latin typeface="微软雅黑" panose="020B0503020204020204" pitchFamily="34" charset="-122"/>
                <a:ea typeface="微软雅黑" panose="020B0503020204020204" pitchFamily="34" charset="-122"/>
              </a:rPr>
              <a:t>，赋予每</a:t>
            </a:r>
          </a:p>
          <a:p>
            <a:r>
              <a:rPr lang="zh-CN" altLang="en-US" dirty="0">
                <a:solidFill>
                  <a:schemeClr val="tx2"/>
                </a:solidFill>
                <a:latin typeface="微软雅黑" panose="020B0503020204020204" pitchFamily="34" charset="-122"/>
                <a:ea typeface="微软雅黑" panose="020B0503020204020204" pitchFamily="34" charset="-122"/>
              </a:rPr>
              <a:t>个词更丰富的语义</a:t>
            </a:r>
            <a:r>
              <a:rPr lang="zh-CN" altLang="en-US" dirty="0" smtClean="0">
                <a:solidFill>
                  <a:schemeClr val="tx2"/>
                </a:solidFill>
                <a:latin typeface="微软雅黑" panose="020B0503020204020204" pitchFamily="34" charset="-122"/>
                <a:ea typeface="微软雅黑" panose="020B0503020204020204" pitchFamily="34" charset="-122"/>
              </a:rPr>
              <a:t>，在之前的深度</a:t>
            </a:r>
            <a:r>
              <a:rPr lang="zh-CN" altLang="en-US" dirty="0">
                <a:solidFill>
                  <a:schemeClr val="tx2"/>
                </a:solidFill>
                <a:latin typeface="微软雅黑" panose="020B0503020204020204" pitchFamily="34" charset="-122"/>
                <a:ea typeface="微软雅黑" panose="020B0503020204020204" pitchFamily="34" charset="-122"/>
              </a:rPr>
              <a:t>卷积</a:t>
            </a:r>
            <a:r>
              <a:rPr lang="zh-CN" altLang="en-US" dirty="0" smtClean="0">
                <a:solidFill>
                  <a:schemeClr val="tx2"/>
                </a:solidFill>
                <a:latin typeface="微软雅黑" panose="020B0503020204020204" pitchFamily="34" charset="-122"/>
                <a:ea typeface="微软雅黑" panose="020B0503020204020204" pitchFamily="34" charset="-122"/>
              </a:rPr>
              <a:t>神经网络模型基础上，</a:t>
            </a:r>
            <a:r>
              <a:rPr lang="zh-CN" altLang="en-US" dirty="0">
                <a:solidFill>
                  <a:schemeClr val="tx2"/>
                </a:solidFill>
                <a:latin typeface="微软雅黑" panose="020B0503020204020204" pitchFamily="34" charset="-122"/>
                <a:ea typeface="微软雅黑" panose="020B0503020204020204" pitchFamily="34" charset="-122"/>
              </a:rPr>
              <a:t>将原始</a:t>
            </a:r>
            <a:r>
              <a:rPr lang="zh-CN" altLang="en-US" dirty="0">
                <a:solidFill>
                  <a:schemeClr val="accent2"/>
                </a:solidFill>
                <a:latin typeface="微软雅黑" panose="020B0503020204020204" pitchFamily="34" charset="-122"/>
                <a:ea typeface="微软雅黑" panose="020B0503020204020204" pitchFamily="34" charset="-122"/>
              </a:rPr>
              <a:t>句子词向量</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accent2"/>
                </a:solidFill>
                <a:latin typeface="微软雅黑" panose="020B0503020204020204" pitchFamily="34" charset="-122"/>
                <a:ea typeface="微软雅黑" panose="020B0503020204020204" pitchFamily="34" charset="-122"/>
              </a:rPr>
              <a:t>词</a:t>
            </a:r>
            <a:r>
              <a:rPr lang="zh-CN" altLang="en-US" dirty="0">
                <a:solidFill>
                  <a:schemeClr val="accent2"/>
                </a:solidFill>
                <a:latin typeface="微软雅黑" panose="020B0503020204020204" pitchFamily="34" charset="-122"/>
                <a:ea typeface="微软雅黑" panose="020B0503020204020204" pitchFamily="34" charset="-122"/>
              </a:rPr>
              <a:t>位置向量</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命名实体识别</a:t>
            </a:r>
            <a:r>
              <a:rPr lang="zh-CN" altLang="en-US" dirty="0">
                <a:solidFill>
                  <a:schemeClr val="tx2"/>
                </a:solidFill>
                <a:latin typeface="微软雅黑" panose="020B0503020204020204" pitchFamily="34" charset="-122"/>
                <a:ea typeface="微软雅黑" panose="020B0503020204020204" pitchFamily="34" charset="-122"/>
              </a:rPr>
              <a:t>以及利用 </a:t>
            </a:r>
            <a:r>
              <a:rPr lang="en-US" altLang="zh-CN" dirty="0">
                <a:solidFill>
                  <a:schemeClr val="tx2"/>
                </a:solidFill>
                <a:latin typeface="微软雅黑" panose="020B0503020204020204" pitchFamily="34" charset="-122"/>
                <a:ea typeface="微软雅黑" panose="020B0503020204020204" pitchFamily="34" charset="-122"/>
              </a:rPr>
              <a:t>TP-ISP </a:t>
            </a:r>
            <a:r>
              <a:rPr lang="zh-CN" altLang="en-US" dirty="0">
                <a:solidFill>
                  <a:schemeClr val="tx2"/>
                </a:solidFill>
                <a:latin typeface="微软雅黑" panose="020B0503020204020204" pitchFamily="34" charset="-122"/>
                <a:ea typeface="微软雅黑" panose="020B0503020204020204" pitchFamily="34" charset="-122"/>
              </a:rPr>
              <a:t>得到的</a:t>
            </a:r>
            <a:r>
              <a:rPr lang="zh-CN" altLang="en-US" dirty="0">
                <a:solidFill>
                  <a:schemeClr val="accent2"/>
                </a:solidFill>
                <a:latin typeface="微软雅黑" panose="020B0503020204020204" pitchFamily="34" charset="-122"/>
                <a:ea typeface="微软雅黑" panose="020B0503020204020204" pitchFamily="34" charset="-122"/>
              </a:rPr>
              <a:t>类别关键词特征</a:t>
            </a:r>
            <a:r>
              <a:rPr lang="zh-CN" altLang="en-US" dirty="0">
                <a:solidFill>
                  <a:schemeClr val="tx2"/>
                </a:solidFill>
                <a:latin typeface="微软雅黑" panose="020B0503020204020204" pitchFamily="34" charset="-122"/>
                <a:ea typeface="微软雅黑" panose="020B0503020204020204" pitchFamily="34" charset="-122"/>
              </a:rPr>
              <a:t>作为网络的</a:t>
            </a:r>
            <a:r>
              <a:rPr lang="zh-CN" altLang="en-US" dirty="0">
                <a:solidFill>
                  <a:schemeClr val="accent2"/>
                </a:solidFill>
                <a:latin typeface="微软雅黑" panose="020B0503020204020204" pitchFamily="34" charset="-122"/>
                <a:ea typeface="微软雅黑" panose="020B0503020204020204" pitchFamily="34" charset="-122"/>
              </a:rPr>
              <a:t>初始</a:t>
            </a:r>
            <a:r>
              <a:rPr lang="zh-CN" altLang="en-US" dirty="0" smtClean="0">
                <a:solidFill>
                  <a:schemeClr val="accent2"/>
                </a:solidFill>
                <a:latin typeface="微软雅黑" panose="020B0503020204020204" pitchFamily="34" charset="-122"/>
                <a:ea typeface="微软雅黑" panose="020B0503020204020204" pitchFamily="34" charset="-122"/>
              </a:rPr>
              <a:t>输入。</a:t>
            </a:r>
            <a:endParaRPr lang="zh-CN" altLang="en-US"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953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483768" y="2383671"/>
            <a:ext cx="4176464" cy="677108"/>
          </a:xfrm>
          <a:prstGeom prst="rect">
            <a:avLst/>
          </a:prstGeom>
          <a:noFill/>
        </p:spPr>
        <p:txBody>
          <a:bodyPr wrap="square" lIns="0" tIns="0" rIns="0" bIns="0" rtlCol="0">
            <a:spAutoFit/>
          </a:bodyPr>
          <a:lstStyle/>
          <a:p>
            <a:pPr algn="ctr"/>
            <a:r>
              <a:rPr lang="zh-CN" altLang="en-US" sz="4400" dirty="0" smtClean="0">
                <a:solidFill>
                  <a:schemeClr val="accent2"/>
                </a:solidFill>
                <a:latin typeface="微软雅黑" panose="020B0503020204020204" pitchFamily="34" charset="-122"/>
                <a:ea typeface="微软雅黑" panose="020B0503020204020204" pitchFamily="34" charset="-122"/>
                <a:cs typeface="+mn-ea"/>
                <a:sym typeface="+mn-lt"/>
              </a:rPr>
              <a:t>总结</a:t>
            </a:r>
            <a:endParaRPr lang="zh-CN" altLang="en-US" sz="4400" dirty="0">
              <a:solidFill>
                <a:schemeClr val="accent2"/>
              </a:solidFill>
              <a:latin typeface="微软雅黑" panose="020B0503020204020204" pitchFamily="34" charset="-122"/>
              <a:ea typeface="微软雅黑" panose="020B0503020204020204" pitchFamily="34" charset="-122"/>
              <a:cs typeface="+mn-ea"/>
              <a:sym typeface="+mn-lt"/>
            </a:endParaRPr>
          </a:p>
        </p:txBody>
      </p:sp>
      <p:sp>
        <p:nvSpPr>
          <p:cNvPr id="64" name="TextBox 48"/>
          <p:cNvSpPr txBox="1"/>
          <p:nvPr/>
        </p:nvSpPr>
        <p:spPr>
          <a:xfrm>
            <a:off x="3552781" y="1151094"/>
            <a:ext cx="2038437" cy="1231106"/>
          </a:xfrm>
          <a:prstGeom prst="rect">
            <a:avLst/>
          </a:prstGeom>
          <a:noFill/>
        </p:spPr>
        <p:txBody>
          <a:bodyPr wrap="square" lIns="0" tIns="0" rIns="0" bIns="0" rtlCol="0">
            <a:spAutoFit/>
          </a:bodyPr>
          <a:lstStyle/>
          <a:p>
            <a:pPr algn="ctr"/>
            <a:r>
              <a:rPr lang="en-US" altLang="zh-CN" sz="8000" dirty="0" smtClean="0">
                <a:solidFill>
                  <a:schemeClr val="accent1"/>
                </a:solidFill>
                <a:latin typeface="Ravie" panose="04040805050809020602" pitchFamily="82" charset="0"/>
                <a:ea typeface="华康雅宋体W9(P)" panose="02020900000000000000" pitchFamily="18" charset="-122"/>
                <a:cs typeface="+mn-ea"/>
                <a:sym typeface="+mn-lt"/>
              </a:rPr>
              <a:t>06</a:t>
            </a:r>
            <a:endParaRPr lang="en-GB" altLang="zh-CN" sz="8000" dirty="0">
              <a:solidFill>
                <a:schemeClr val="accent1"/>
              </a:solidFill>
              <a:latin typeface="Ravie" panose="04040805050809020602" pitchFamily="82" charset="0"/>
              <a:ea typeface="华康雅宋体W9(P)" panose="02020900000000000000" pitchFamily="18" charset="-122"/>
              <a:cs typeface="+mn-ea"/>
              <a:sym typeface="+mn-lt"/>
            </a:endParaRPr>
          </a:p>
        </p:txBody>
      </p:sp>
    </p:spTree>
    <p:extLst>
      <p:ext uri="{BB962C8B-B14F-4D97-AF65-F5344CB8AC3E}">
        <p14:creationId xmlns:p14="http://schemas.microsoft.com/office/powerpoint/2010/main" val="8618388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64"/>
                                        </p:tgtEl>
                                        <p:attrNameLst>
                                          <p:attrName>style.visibility</p:attrName>
                                        </p:attrNameLst>
                                      </p:cBhvr>
                                      <p:to>
                                        <p:strVal val="visible"/>
                                      </p:to>
                                    </p:set>
                                    <p:animEffect transition="in" filter="wipe(left)">
                                      <p:cBhvr>
                                        <p:cTn id="7" dur="200"/>
                                        <p:tgtEl>
                                          <p:spTgt spid="64"/>
                                        </p:tgtEl>
                                      </p:cBhvr>
                                    </p:animEffect>
                                  </p:childTnLst>
                                </p:cTn>
                              </p:par>
                            </p:childTnLst>
                          </p:cTn>
                        </p:par>
                        <p:par>
                          <p:cTn id="8" fill="hold">
                            <p:stCondLst>
                              <p:cond delay="26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7"/>
                                        </p:tgtEl>
                                        <p:attrNameLst>
                                          <p:attrName>style.visibility</p:attrName>
                                        </p:attrNameLst>
                                      </p:cBhvr>
                                      <p:to>
                                        <p:strVal val="visible"/>
                                      </p:to>
                                    </p:set>
                                    <p:animEffect transition="in" filter="wipe(left)">
                                      <p:cBhvr>
                                        <p:cTn id="11"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4280319"/>
            <a:ext cx="4332413" cy="913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399"/>
          </a:p>
        </p:txBody>
      </p:sp>
      <p:sp>
        <p:nvSpPr>
          <p:cNvPr id="17" name="矩形 16"/>
          <p:cNvSpPr/>
          <p:nvPr/>
        </p:nvSpPr>
        <p:spPr>
          <a:xfrm>
            <a:off x="1" y="2873970"/>
            <a:ext cx="4332413" cy="9139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399"/>
          </a:p>
        </p:txBody>
      </p:sp>
      <p:sp>
        <p:nvSpPr>
          <p:cNvPr id="18" name="矩形 17"/>
          <p:cNvSpPr/>
          <p:nvPr/>
        </p:nvSpPr>
        <p:spPr>
          <a:xfrm>
            <a:off x="1" y="1572563"/>
            <a:ext cx="4332413" cy="913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399"/>
          </a:p>
        </p:txBody>
      </p:sp>
      <p:sp>
        <p:nvSpPr>
          <p:cNvPr id="19" name="椭圆 18"/>
          <p:cNvSpPr/>
          <p:nvPr/>
        </p:nvSpPr>
        <p:spPr>
          <a:xfrm>
            <a:off x="4145355" y="1299142"/>
            <a:ext cx="680093" cy="6800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01</a:t>
            </a:r>
            <a:endParaRPr lang="zh-CN" altLang="en-US" sz="2000" dirty="0"/>
          </a:p>
        </p:txBody>
      </p:sp>
      <p:sp>
        <p:nvSpPr>
          <p:cNvPr id="20" name="椭圆 19"/>
          <p:cNvSpPr/>
          <p:nvPr/>
        </p:nvSpPr>
        <p:spPr>
          <a:xfrm>
            <a:off x="4145355" y="2596882"/>
            <a:ext cx="680093" cy="68009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02</a:t>
            </a:r>
            <a:endParaRPr lang="zh-CN" altLang="en-US" sz="2000" dirty="0"/>
          </a:p>
        </p:txBody>
      </p:sp>
      <p:sp>
        <p:nvSpPr>
          <p:cNvPr id="21" name="椭圆 20"/>
          <p:cNvSpPr/>
          <p:nvPr/>
        </p:nvSpPr>
        <p:spPr>
          <a:xfrm>
            <a:off x="4145355" y="3979889"/>
            <a:ext cx="680093" cy="6800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36" name="Title 1"/>
          <p:cNvSpPr txBox="1">
            <a:spLocks/>
          </p:cNvSpPr>
          <p:nvPr/>
        </p:nvSpPr>
        <p:spPr>
          <a:xfrm>
            <a:off x="92913" y="129846"/>
            <a:ext cx="439248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2"/>
                </a:solidFill>
                <a:latin typeface="微软雅黑" panose="020B0503020204020204" pitchFamily="34" charset="-122"/>
                <a:ea typeface="微软雅黑" panose="020B0503020204020204" pitchFamily="34" charset="-122"/>
              </a:rPr>
              <a:t>中文实体关系抽取任务所面对的</a:t>
            </a:r>
            <a:r>
              <a:rPr lang="zh-CN" altLang="en-US" sz="1800" dirty="0" smtClean="0">
                <a:solidFill>
                  <a:schemeClr val="tx2"/>
                </a:solidFill>
                <a:latin typeface="微软雅黑" panose="020B0503020204020204" pitchFamily="34" charset="-122"/>
                <a:ea typeface="微软雅黑" panose="020B0503020204020204" pitchFamily="34" charset="-122"/>
              </a:rPr>
              <a:t>挑战：</a:t>
            </a:r>
            <a:endParaRPr lang="en-GB" altLang="zh-CN" sz="1800" dirty="0">
              <a:solidFill>
                <a:schemeClr val="tx2"/>
              </a:solidFill>
              <a:latin typeface="微软雅黑" panose="020B0503020204020204" pitchFamily="34" charset="-122"/>
              <a:ea typeface="微软雅黑" panose="020B0503020204020204" pitchFamily="34" charset="-122"/>
            </a:endParaRPr>
          </a:p>
        </p:txBody>
      </p:sp>
      <p:sp>
        <p:nvSpPr>
          <p:cNvPr id="35" name="矩形 34"/>
          <p:cNvSpPr/>
          <p:nvPr/>
        </p:nvSpPr>
        <p:spPr>
          <a:xfrm>
            <a:off x="4975893" y="1199307"/>
            <a:ext cx="3744416" cy="1061829"/>
          </a:xfrm>
          <a:prstGeom prst="rect">
            <a:avLst/>
          </a:prstGeom>
        </p:spPr>
        <p:txBody>
          <a:bodyPr wrap="square">
            <a:spAutoFit/>
          </a:bodyPr>
          <a:lstStyle/>
          <a:p>
            <a:pPr>
              <a:lnSpc>
                <a:spcPct val="150000"/>
              </a:lnSpc>
            </a:pPr>
            <a:r>
              <a:rPr lang="zh-CN" altLang="en-US" sz="1400" dirty="0">
                <a:solidFill>
                  <a:schemeClr val="tx2"/>
                </a:solidFill>
                <a:latin typeface="微软雅黑" pitchFamily="34" charset="-122"/>
                <a:ea typeface="微软雅黑" pitchFamily="34" charset="-122"/>
              </a:rPr>
              <a:t>由于</a:t>
            </a:r>
            <a:r>
              <a:rPr lang="zh-CN" altLang="en-US" sz="1400" dirty="0">
                <a:solidFill>
                  <a:schemeClr val="accent2"/>
                </a:solidFill>
                <a:latin typeface="微软雅黑" pitchFamily="34" charset="-122"/>
                <a:ea typeface="微软雅黑" pitchFamily="34" charset="-122"/>
              </a:rPr>
              <a:t>中文分词工具的有限性</a:t>
            </a:r>
            <a:r>
              <a:rPr lang="zh-CN" altLang="en-US" sz="1400" dirty="0">
                <a:solidFill>
                  <a:schemeClr val="tx2"/>
                </a:solidFill>
                <a:latin typeface="微软雅黑" pitchFamily="34" charset="-122"/>
                <a:ea typeface="微软雅黑" pitchFamily="34" charset="-122"/>
              </a:rPr>
              <a:t>，在具体的实验语料中许多人名、地名、日期</a:t>
            </a:r>
            <a:r>
              <a:rPr lang="zh-CN" altLang="en-US" sz="1400" dirty="0" smtClean="0">
                <a:solidFill>
                  <a:schemeClr val="tx2"/>
                </a:solidFill>
                <a:latin typeface="微软雅黑" pitchFamily="34" charset="-122"/>
                <a:ea typeface="微软雅黑" pitchFamily="34" charset="-122"/>
              </a:rPr>
              <a:t>、数量</a:t>
            </a:r>
            <a:r>
              <a:rPr lang="zh-CN" altLang="en-US" sz="1400" dirty="0">
                <a:solidFill>
                  <a:schemeClr val="tx2"/>
                </a:solidFill>
                <a:latin typeface="微软雅黑" pitchFamily="34" charset="-122"/>
                <a:ea typeface="微软雅黑" pitchFamily="34" charset="-122"/>
              </a:rPr>
              <a:t>等无法正确识别</a:t>
            </a:r>
            <a:r>
              <a:rPr lang="zh-CN" altLang="en-US" sz="1400" dirty="0" smtClean="0">
                <a:solidFill>
                  <a:schemeClr val="tx2"/>
                </a:solidFill>
                <a:latin typeface="微软雅黑" pitchFamily="34" charset="-122"/>
                <a:ea typeface="微软雅黑" pitchFamily="34" charset="-122"/>
              </a:rPr>
              <a:t>出来。</a:t>
            </a:r>
            <a:endParaRPr lang="en-US" altLang="zh-CN" sz="1400" dirty="0">
              <a:solidFill>
                <a:schemeClr val="tx2"/>
              </a:solidFill>
              <a:latin typeface="微软雅黑" pitchFamily="34" charset="-122"/>
              <a:ea typeface="微软雅黑" pitchFamily="34" charset="-122"/>
            </a:endParaRPr>
          </a:p>
        </p:txBody>
      </p:sp>
      <p:sp>
        <p:nvSpPr>
          <p:cNvPr id="37" name="矩形 36"/>
          <p:cNvSpPr/>
          <p:nvPr/>
        </p:nvSpPr>
        <p:spPr>
          <a:xfrm>
            <a:off x="5004049" y="2480296"/>
            <a:ext cx="3744416" cy="1061829"/>
          </a:xfrm>
          <a:prstGeom prst="rect">
            <a:avLst/>
          </a:prstGeom>
        </p:spPr>
        <p:txBody>
          <a:bodyPr wrap="square">
            <a:spAutoFit/>
          </a:bodyPr>
          <a:lstStyle/>
          <a:p>
            <a:pPr>
              <a:lnSpc>
                <a:spcPct val="150000"/>
              </a:lnSpc>
            </a:pPr>
            <a:r>
              <a:rPr lang="zh-CN" altLang="en-US" sz="1400" dirty="0">
                <a:solidFill>
                  <a:schemeClr val="tx2"/>
                </a:solidFill>
                <a:latin typeface="微软雅黑" pitchFamily="34" charset="-122"/>
                <a:ea typeface="微软雅黑" pitchFamily="34" charset="-122"/>
              </a:rPr>
              <a:t>实体关系抽取中的特征选择</a:t>
            </a:r>
            <a:r>
              <a:rPr lang="zh-CN" altLang="en-US" sz="1400" dirty="0">
                <a:solidFill>
                  <a:schemeClr val="accent2"/>
                </a:solidFill>
                <a:latin typeface="微软雅黑" pitchFamily="34" charset="-122"/>
                <a:ea typeface="微软雅黑" pitchFamily="34" charset="-122"/>
              </a:rPr>
              <a:t>依赖于自然语言处理工具的处理结果</a:t>
            </a:r>
            <a:r>
              <a:rPr lang="zh-CN" altLang="en-US" sz="1400" dirty="0">
                <a:solidFill>
                  <a:schemeClr val="tx2"/>
                </a:solidFill>
                <a:latin typeface="微软雅黑" pitchFamily="34" charset="-122"/>
                <a:ea typeface="微软雅黑" pitchFamily="34" charset="-122"/>
              </a:rPr>
              <a:t>，中文</a:t>
            </a:r>
            <a:r>
              <a:rPr lang="zh-CN" altLang="en-US" sz="1400" dirty="0" smtClean="0">
                <a:solidFill>
                  <a:schemeClr val="tx2"/>
                </a:solidFill>
                <a:latin typeface="微软雅黑" pitchFamily="34" charset="-122"/>
                <a:ea typeface="微软雅黑" pitchFamily="34" charset="-122"/>
              </a:rPr>
              <a:t>语义结构</a:t>
            </a:r>
            <a:r>
              <a:rPr lang="zh-CN" altLang="en-US" sz="1400" dirty="0">
                <a:solidFill>
                  <a:schemeClr val="tx2"/>
                </a:solidFill>
                <a:latin typeface="微软雅黑" pitchFamily="34" charset="-122"/>
                <a:ea typeface="微软雅黑" pitchFamily="34" charset="-122"/>
              </a:rPr>
              <a:t>复杂，抽取中会遇到不可避免的</a:t>
            </a:r>
            <a:r>
              <a:rPr lang="zh-CN" altLang="en-US" sz="1400" dirty="0" smtClean="0">
                <a:solidFill>
                  <a:schemeClr val="tx2"/>
                </a:solidFill>
                <a:latin typeface="微软雅黑" pitchFamily="34" charset="-122"/>
                <a:ea typeface="微软雅黑" pitchFamily="34" charset="-122"/>
              </a:rPr>
              <a:t>错误。</a:t>
            </a:r>
            <a:endParaRPr lang="en-US" altLang="zh-CN" sz="1400" dirty="0">
              <a:solidFill>
                <a:schemeClr val="tx2"/>
              </a:solidFill>
              <a:latin typeface="微软雅黑" pitchFamily="34" charset="-122"/>
              <a:ea typeface="微软雅黑" pitchFamily="34" charset="-122"/>
            </a:endParaRPr>
          </a:p>
        </p:txBody>
      </p:sp>
      <p:sp>
        <p:nvSpPr>
          <p:cNvPr id="38" name="矩形 37"/>
          <p:cNvSpPr/>
          <p:nvPr/>
        </p:nvSpPr>
        <p:spPr>
          <a:xfrm>
            <a:off x="5004049" y="3970558"/>
            <a:ext cx="3744416" cy="1061829"/>
          </a:xfrm>
          <a:prstGeom prst="rect">
            <a:avLst/>
          </a:prstGeom>
        </p:spPr>
        <p:txBody>
          <a:bodyPr wrap="square">
            <a:spAutoFit/>
          </a:bodyPr>
          <a:lstStyle/>
          <a:p>
            <a:pPr>
              <a:lnSpc>
                <a:spcPct val="150000"/>
              </a:lnSpc>
            </a:pPr>
            <a:r>
              <a:rPr lang="zh-CN" altLang="en-US" sz="1400" dirty="0">
                <a:solidFill>
                  <a:schemeClr val="accent2"/>
                </a:solidFill>
                <a:latin typeface="微软雅黑" pitchFamily="34" charset="-122"/>
                <a:ea typeface="微软雅黑" pitchFamily="34" charset="-122"/>
              </a:rPr>
              <a:t>没有成熟的训练词向量的模型以及训练好的中文词向量表</a:t>
            </a:r>
            <a:r>
              <a:rPr lang="zh-CN" altLang="en-US" sz="1400" dirty="0">
                <a:solidFill>
                  <a:schemeClr val="tx2"/>
                </a:solidFill>
                <a:latin typeface="微软雅黑" pitchFamily="34" charset="-122"/>
                <a:ea typeface="微软雅黑" pitchFamily="34" charset="-122"/>
              </a:rPr>
              <a:t>，而英文中相关</a:t>
            </a:r>
            <a:r>
              <a:rPr lang="zh-CN" altLang="en-US" sz="1400" dirty="0" smtClean="0">
                <a:solidFill>
                  <a:schemeClr val="tx2"/>
                </a:solidFill>
                <a:latin typeface="微软雅黑" pitchFamily="34" charset="-122"/>
                <a:ea typeface="微软雅黑" pitchFamily="34" charset="-122"/>
              </a:rPr>
              <a:t>的技术</a:t>
            </a:r>
            <a:r>
              <a:rPr lang="zh-CN" altLang="en-US" sz="1400" dirty="0">
                <a:solidFill>
                  <a:schemeClr val="tx2"/>
                </a:solidFill>
                <a:latin typeface="微软雅黑" pitchFamily="34" charset="-122"/>
                <a:ea typeface="微软雅黑" pitchFamily="34" charset="-122"/>
              </a:rPr>
              <a:t>成熟，而且存在多种预先训练好的词向量</a:t>
            </a:r>
            <a:r>
              <a:rPr lang="zh-CN" altLang="en-US" sz="1400" dirty="0" smtClean="0">
                <a:solidFill>
                  <a:schemeClr val="tx2"/>
                </a:solidFill>
                <a:latin typeface="微软雅黑" pitchFamily="34" charset="-122"/>
                <a:ea typeface="微软雅黑" pitchFamily="34" charset="-122"/>
              </a:rPr>
              <a:t>表</a:t>
            </a:r>
            <a:r>
              <a:rPr lang="zh-CN" altLang="en-US" sz="1400" dirty="0">
                <a:solidFill>
                  <a:schemeClr val="tx2"/>
                </a:solidFill>
                <a:latin typeface="微软雅黑" pitchFamily="34" charset="-122"/>
                <a:ea typeface="微软雅黑" pitchFamily="34" charset="-122"/>
              </a:rPr>
              <a:t>。</a:t>
            </a:r>
            <a:endParaRPr lang="en-US" altLang="zh-CN" sz="1400"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32695516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par>
                          <p:cTn id="17" fill="hold">
                            <p:stCondLst>
                              <p:cond delay="7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483768" y="2067694"/>
            <a:ext cx="4608512" cy="769441"/>
          </a:xfrm>
          <a:prstGeom prst="rect">
            <a:avLst/>
          </a:prstGeom>
          <a:noFill/>
        </p:spPr>
        <p:txBody>
          <a:bodyPr wrap="square" rtlCol="0">
            <a:spAutoFit/>
          </a:bodyPr>
          <a:lstStyle/>
          <a:p>
            <a:pPr algn="ctr"/>
            <a:r>
              <a:rPr lang="zh-CN" altLang="en-US" sz="4400" dirty="0">
                <a:solidFill>
                  <a:schemeClr val="accent1"/>
                </a:solidFill>
                <a:latin typeface="叶根友特楷简体" panose="02010601030101010101" pitchFamily="2" charset="-122"/>
                <a:ea typeface="叶根友特楷简体" panose="02010601030101010101" pitchFamily="2" charset="-122"/>
              </a:rPr>
              <a:t>演 </a:t>
            </a:r>
            <a:r>
              <a:rPr lang="zh-CN" altLang="en-US" sz="4400" dirty="0" smtClean="0">
                <a:solidFill>
                  <a:schemeClr val="accent1"/>
                </a:solidFill>
                <a:latin typeface="叶根友特楷简体" panose="02010601030101010101" pitchFamily="2" charset="-122"/>
                <a:ea typeface="叶根友特楷简体" panose="02010601030101010101" pitchFamily="2" charset="-122"/>
              </a:rPr>
              <a:t>示 </a:t>
            </a:r>
            <a:r>
              <a:rPr lang="zh-CN" altLang="en-US" sz="4400" dirty="0">
                <a:solidFill>
                  <a:schemeClr val="accent1"/>
                </a:solidFill>
                <a:latin typeface="叶根友特楷简体" panose="02010601030101010101" pitchFamily="2" charset="-122"/>
                <a:ea typeface="叶根友特楷简体" panose="02010601030101010101" pitchFamily="2" charset="-122"/>
              </a:rPr>
              <a:t>完 毕</a:t>
            </a:r>
            <a:endParaRPr lang="zh-CN" altLang="en-US" sz="4400" dirty="0">
              <a:solidFill>
                <a:schemeClr val="accent2"/>
              </a:solidFill>
              <a:latin typeface="叶根友特楷简体" panose="02010601030101010101" pitchFamily="2" charset="-122"/>
              <a:ea typeface="叶根友特楷简体" panose="02010601030101010101" pitchFamily="2" charset="-122"/>
            </a:endParaRPr>
          </a:p>
        </p:txBody>
      </p:sp>
    </p:spTree>
    <p:extLst>
      <p:ext uri="{BB962C8B-B14F-4D97-AF65-F5344CB8AC3E}">
        <p14:creationId xmlns:p14="http://schemas.microsoft.com/office/powerpoint/2010/main" val="22642487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65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9"/>
                                        </p:tgtEl>
                                      </p:cBhvr>
                                    </p:animEffect>
                                    <p:animScale>
                                      <p:cBhvr>
                                        <p:cTn id="13"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483768" y="2383671"/>
            <a:ext cx="4176464" cy="677108"/>
          </a:xfrm>
          <a:prstGeom prst="rect">
            <a:avLst/>
          </a:prstGeom>
          <a:noFill/>
        </p:spPr>
        <p:txBody>
          <a:bodyPr wrap="square" lIns="0" tIns="0" rIns="0" bIns="0" rtlCol="0">
            <a:spAutoFit/>
          </a:bodyPr>
          <a:lstStyle/>
          <a:p>
            <a:pPr algn="ctr"/>
            <a:r>
              <a:rPr lang="zh-CN" altLang="en-US" sz="4400" dirty="0">
                <a:solidFill>
                  <a:schemeClr val="accent2"/>
                </a:solidFill>
                <a:latin typeface="微软雅黑" panose="020B0503020204020204" pitchFamily="34" charset="-122"/>
                <a:ea typeface="微软雅黑" panose="020B0503020204020204" pitchFamily="34" charset="-122"/>
                <a:cs typeface="+mn-ea"/>
                <a:sym typeface="+mn-lt"/>
              </a:rPr>
              <a:t>绪论</a:t>
            </a:r>
          </a:p>
        </p:txBody>
      </p:sp>
      <p:sp>
        <p:nvSpPr>
          <p:cNvPr id="64" name="TextBox 48"/>
          <p:cNvSpPr txBox="1"/>
          <p:nvPr/>
        </p:nvSpPr>
        <p:spPr>
          <a:xfrm>
            <a:off x="3829707" y="1124620"/>
            <a:ext cx="1484586" cy="1231106"/>
          </a:xfrm>
          <a:prstGeom prst="rect">
            <a:avLst/>
          </a:prstGeom>
          <a:noFill/>
        </p:spPr>
        <p:txBody>
          <a:bodyPr wrap="square" lIns="0" tIns="0" rIns="0" bIns="0" rtlCol="0">
            <a:spAutoFit/>
          </a:bodyPr>
          <a:lstStyle/>
          <a:p>
            <a:pPr algn="ctr"/>
            <a:r>
              <a:rPr lang="en-US" altLang="zh-CN" sz="8000" dirty="0">
                <a:solidFill>
                  <a:schemeClr val="accent1"/>
                </a:solidFill>
                <a:latin typeface="Ravie" panose="04040805050809020602" pitchFamily="82" charset="0"/>
                <a:ea typeface="华康雅宋体W9(P)" panose="02020900000000000000" pitchFamily="18" charset="-122"/>
                <a:cs typeface="+mn-ea"/>
                <a:sym typeface="+mn-lt"/>
              </a:rPr>
              <a:t>01</a:t>
            </a:r>
            <a:endParaRPr lang="en-GB" altLang="zh-CN" sz="8000" dirty="0">
              <a:solidFill>
                <a:schemeClr val="accent1"/>
              </a:solidFill>
              <a:latin typeface="Ravie" panose="04040805050809020602" pitchFamily="82" charset="0"/>
              <a:ea typeface="华康雅宋体W9(P)" panose="02020900000000000000" pitchFamily="18" charset="-122"/>
              <a:cs typeface="+mn-ea"/>
              <a:sym typeface="+mn-lt"/>
            </a:endParaRPr>
          </a:p>
        </p:txBody>
      </p:sp>
    </p:spTree>
    <p:extLst>
      <p:ext uri="{BB962C8B-B14F-4D97-AF65-F5344CB8AC3E}">
        <p14:creationId xmlns:p14="http://schemas.microsoft.com/office/powerpoint/2010/main" val="19320417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64"/>
                                        </p:tgtEl>
                                        <p:attrNameLst>
                                          <p:attrName>style.visibility</p:attrName>
                                        </p:attrNameLst>
                                      </p:cBhvr>
                                      <p:to>
                                        <p:strVal val="visible"/>
                                      </p:to>
                                    </p:set>
                                    <p:animEffect transition="in" filter="wipe(left)">
                                      <p:cBhvr>
                                        <p:cTn id="7" dur="200"/>
                                        <p:tgtEl>
                                          <p:spTgt spid="64"/>
                                        </p:tgtEl>
                                      </p:cBhvr>
                                    </p:animEffect>
                                  </p:childTnLst>
                                </p:cTn>
                              </p:par>
                            </p:childTnLst>
                          </p:cTn>
                        </p:par>
                        <p:par>
                          <p:cTn id="8" fill="hold">
                            <p:stCondLst>
                              <p:cond delay="26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7"/>
                                        </p:tgtEl>
                                        <p:attrNameLst>
                                          <p:attrName>style.visibility</p:attrName>
                                        </p:attrNameLst>
                                      </p:cBhvr>
                                      <p:to>
                                        <p:strVal val="visible"/>
                                      </p:to>
                                    </p:set>
                                    <p:animEffect transition="in" filter="wipe(left)">
                                      <p:cBhvr>
                                        <p:cTn id="11"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2"/>
                </a:solidFill>
                <a:latin typeface="微软雅黑" panose="020B0503020204020204" pitchFamily="34" charset="-122"/>
                <a:ea typeface="微软雅黑" panose="020B0503020204020204" pitchFamily="34" charset="-122"/>
              </a:rPr>
              <a:t>研究背景</a:t>
            </a:r>
          </a:p>
        </p:txBody>
      </p:sp>
      <p:sp>
        <p:nvSpPr>
          <p:cNvPr id="53" name="Rectangle 20"/>
          <p:cNvSpPr/>
          <p:nvPr/>
        </p:nvSpPr>
        <p:spPr>
          <a:xfrm>
            <a:off x="899592" y="1491630"/>
            <a:ext cx="7416824" cy="3096344"/>
          </a:xfrm>
          <a:prstGeom prst="rect">
            <a:avLst/>
          </a:prstGeom>
          <a:effectLst/>
        </p:spPr>
        <p:txBody>
          <a:bodyPr wrap="none" lIns="144000" tIns="0" rIns="144000" bIns="0">
            <a:normAutofit/>
          </a:bodyPr>
          <a:lstStyle/>
          <a:p>
            <a:pPr>
              <a:lnSpc>
                <a:spcPct val="150000"/>
              </a:lnSpc>
            </a:pPr>
            <a:r>
              <a:rPr lang="en-US" altLang="zh-CN" sz="2400" b="1" dirty="0">
                <a:solidFill>
                  <a:schemeClr val="accent1"/>
                </a:solidFill>
                <a:latin typeface="微软雅黑" panose="020B0503020204020204" pitchFamily="34" charset="-122"/>
                <a:ea typeface="微软雅黑" panose="020B0503020204020204" pitchFamily="34" charset="-122"/>
              </a:rPr>
              <a:t> </a:t>
            </a:r>
            <a:r>
              <a:rPr lang="en-US" altLang="zh-CN" sz="2400" b="1" dirty="0" smtClean="0">
                <a:solidFill>
                  <a:schemeClr val="accent1"/>
                </a:solidFill>
                <a:latin typeface="微软雅黑" panose="020B0503020204020204" pitchFamily="34" charset="-122"/>
                <a:ea typeface="微软雅黑" panose="020B0503020204020204" pitchFamily="34" charset="-122"/>
              </a:rPr>
              <a:t>  </a:t>
            </a:r>
            <a:r>
              <a:rPr lang="zh-CN" altLang="en-US" sz="2400" b="1" dirty="0" smtClean="0">
                <a:solidFill>
                  <a:schemeClr val="accent1"/>
                </a:solidFill>
                <a:latin typeface="微软雅黑" panose="020B0503020204020204" pitchFamily="34" charset="-122"/>
                <a:ea typeface="微软雅黑" panose="020B0503020204020204" pitchFamily="34" charset="-122"/>
              </a:rPr>
              <a:t>传统</a:t>
            </a:r>
            <a:r>
              <a:rPr lang="zh-CN" altLang="en-US" sz="2400" b="1" dirty="0">
                <a:solidFill>
                  <a:schemeClr val="accent1"/>
                </a:solidFill>
                <a:latin typeface="微软雅黑" panose="020B0503020204020204" pitchFamily="34" charset="-122"/>
                <a:ea typeface="微软雅黑" panose="020B0503020204020204" pitchFamily="34" charset="-122"/>
              </a:rPr>
              <a:t>的</a:t>
            </a:r>
            <a:r>
              <a:rPr lang="zh-CN" altLang="en-US" sz="2400" b="1" dirty="0" smtClean="0">
                <a:solidFill>
                  <a:schemeClr val="accent1"/>
                </a:solidFill>
                <a:latin typeface="微软雅黑" panose="020B0503020204020204" pitchFamily="34" charset="-122"/>
                <a:ea typeface="微软雅黑" panose="020B0503020204020204" pitchFamily="34" charset="-122"/>
              </a:rPr>
              <a:t>基于</a:t>
            </a:r>
            <a:r>
              <a:rPr lang="zh-CN" altLang="en-US" sz="2400" b="1" dirty="0">
                <a:solidFill>
                  <a:schemeClr val="accent1"/>
                </a:solidFill>
                <a:latin typeface="微软雅黑" panose="020B0503020204020204" pitchFamily="34" charset="-122"/>
                <a:ea typeface="微软雅黑" panose="020B0503020204020204" pitchFamily="34" charset="-122"/>
              </a:rPr>
              <a:t>机器</a:t>
            </a:r>
            <a:r>
              <a:rPr lang="zh-CN" altLang="en-US" sz="2400" b="1" dirty="0" smtClean="0">
                <a:solidFill>
                  <a:schemeClr val="accent1"/>
                </a:solidFill>
                <a:latin typeface="微软雅黑" panose="020B0503020204020204" pitchFamily="34" charset="-122"/>
                <a:ea typeface="微软雅黑" panose="020B0503020204020204" pitchFamily="34" charset="-122"/>
              </a:rPr>
              <a:t>学习</a:t>
            </a:r>
            <a:r>
              <a:rPr lang="zh-CN" altLang="en-US" sz="2400" b="1" dirty="0">
                <a:solidFill>
                  <a:schemeClr val="accent1"/>
                </a:solidFill>
                <a:latin typeface="微软雅黑" panose="020B0503020204020204" pitchFamily="34" charset="-122"/>
                <a:ea typeface="微软雅黑" panose="020B0503020204020204" pitchFamily="34" charset="-122"/>
              </a:rPr>
              <a:t>的方法针对</a:t>
            </a:r>
            <a:r>
              <a:rPr lang="zh-CN" altLang="en-US" sz="2400" b="1" dirty="0">
                <a:solidFill>
                  <a:schemeClr val="accent2"/>
                </a:solidFill>
                <a:latin typeface="微软雅黑" panose="020B0503020204020204" pitchFamily="34" charset="-122"/>
                <a:ea typeface="微软雅黑" panose="020B0503020204020204" pitchFamily="34" charset="-122"/>
              </a:rPr>
              <a:t>不同的</a:t>
            </a:r>
            <a:r>
              <a:rPr lang="zh-CN" altLang="en-US" sz="2400" b="1" dirty="0" smtClean="0">
                <a:solidFill>
                  <a:schemeClr val="accent2"/>
                </a:solidFill>
                <a:latin typeface="微软雅黑" panose="020B0503020204020204" pitchFamily="34" charset="-122"/>
                <a:ea typeface="微软雅黑" panose="020B0503020204020204" pitchFamily="34" charset="-122"/>
              </a:rPr>
              <a:t>自然语言</a:t>
            </a:r>
            <a:endParaRPr lang="en-US" altLang="zh-CN" sz="2400" b="1" dirty="0" smtClean="0">
              <a:solidFill>
                <a:schemeClr val="accent2"/>
              </a:solidFill>
              <a:latin typeface="微软雅黑" panose="020B0503020204020204" pitchFamily="34" charset="-122"/>
              <a:ea typeface="微软雅黑" panose="020B0503020204020204" pitchFamily="34" charset="-122"/>
            </a:endParaRPr>
          </a:p>
          <a:p>
            <a:pPr>
              <a:lnSpc>
                <a:spcPct val="150000"/>
              </a:lnSpc>
            </a:pPr>
            <a:r>
              <a:rPr lang="zh-CN" altLang="en-US" sz="2400" b="1" dirty="0" smtClean="0">
                <a:solidFill>
                  <a:schemeClr val="accent2"/>
                </a:solidFill>
                <a:latin typeface="微软雅黑" panose="020B0503020204020204" pitchFamily="34" charset="-122"/>
                <a:ea typeface="微软雅黑" panose="020B0503020204020204" pitchFamily="34" charset="-122"/>
              </a:rPr>
              <a:t>处理</a:t>
            </a:r>
            <a:r>
              <a:rPr lang="zh-CN" altLang="en-US" sz="2400" b="1" dirty="0">
                <a:solidFill>
                  <a:schemeClr val="accent2"/>
                </a:solidFill>
                <a:latin typeface="微软雅黑" panose="020B0503020204020204" pitchFamily="34" charset="-122"/>
                <a:ea typeface="微软雅黑" panose="020B0503020204020204" pitchFamily="34" charset="-122"/>
              </a:rPr>
              <a:t>任务时需要使用不同的统计模型和优化算法</a:t>
            </a:r>
            <a:r>
              <a:rPr lang="zh-CN" altLang="en-US" sz="2400" b="1" dirty="0" smtClean="0">
                <a:solidFill>
                  <a:schemeClr val="accent1"/>
                </a:solidFill>
                <a:latin typeface="微软雅黑" panose="020B0503020204020204" pitchFamily="34" charset="-122"/>
                <a:ea typeface="微软雅黑" panose="020B0503020204020204" pitchFamily="34" charset="-122"/>
              </a:rPr>
              <a:t>，</a:t>
            </a:r>
            <a:endParaRPr lang="en-US" altLang="zh-CN" sz="2400" b="1" dirty="0" smtClean="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2400" b="1" dirty="0" smtClean="0">
                <a:solidFill>
                  <a:schemeClr val="accent1"/>
                </a:solidFill>
                <a:latin typeface="微软雅黑" panose="020B0503020204020204" pitchFamily="34" charset="-122"/>
                <a:ea typeface="微软雅黑" panose="020B0503020204020204" pitchFamily="34" charset="-122"/>
              </a:rPr>
              <a:t>涉及</a:t>
            </a:r>
            <a:r>
              <a:rPr lang="zh-CN" altLang="en-US" sz="2400" b="1" dirty="0">
                <a:solidFill>
                  <a:schemeClr val="accent2"/>
                </a:solidFill>
                <a:latin typeface="微软雅黑" panose="020B0503020204020204" pitchFamily="34" charset="-122"/>
                <a:ea typeface="微软雅黑" panose="020B0503020204020204" pitchFamily="34" charset="-122"/>
              </a:rPr>
              <a:t>大量手工挑选</a:t>
            </a:r>
            <a:r>
              <a:rPr lang="zh-CN" altLang="en-US" sz="2400" b="1" dirty="0">
                <a:solidFill>
                  <a:schemeClr val="accent1"/>
                </a:solidFill>
                <a:latin typeface="微软雅黑" panose="020B0503020204020204" pitchFamily="34" charset="-122"/>
                <a:ea typeface="微软雅黑" panose="020B0503020204020204" pitchFamily="34" charset="-122"/>
              </a:rPr>
              <a:t>任务相关特征，同时选择</a:t>
            </a:r>
            <a:r>
              <a:rPr lang="zh-CN" altLang="en-US" sz="2400" b="1" dirty="0" smtClean="0">
                <a:solidFill>
                  <a:schemeClr val="accent1"/>
                </a:solidFill>
                <a:latin typeface="微软雅黑" panose="020B0503020204020204" pitchFamily="34" charset="-122"/>
                <a:ea typeface="微软雅黑" panose="020B0503020204020204" pitchFamily="34" charset="-122"/>
              </a:rPr>
              <a:t>结果、</a:t>
            </a:r>
            <a:endParaRPr lang="en-US" altLang="zh-CN" sz="2400" b="1" dirty="0" smtClean="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2400" b="1" dirty="0" smtClean="0">
                <a:solidFill>
                  <a:schemeClr val="accent1"/>
                </a:solidFill>
                <a:latin typeface="微软雅黑" panose="020B0503020204020204" pitchFamily="34" charset="-122"/>
                <a:ea typeface="微软雅黑" panose="020B0503020204020204" pitchFamily="34" charset="-122"/>
              </a:rPr>
              <a:t>受到</a:t>
            </a:r>
            <a:r>
              <a:rPr lang="zh-CN" altLang="en-US" sz="2400" b="1" dirty="0">
                <a:solidFill>
                  <a:schemeClr val="accent1"/>
                </a:solidFill>
                <a:latin typeface="微软雅黑" panose="020B0503020204020204" pitchFamily="34" charset="-122"/>
                <a:ea typeface="微软雅黑" panose="020B0503020204020204" pitchFamily="34" charset="-122"/>
              </a:rPr>
              <a:t>传统自然语言处理工具的影响，易造成</a:t>
            </a:r>
            <a:r>
              <a:rPr lang="zh-CN" altLang="en-US" sz="2400" b="1" dirty="0">
                <a:solidFill>
                  <a:schemeClr val="accent2"/>
                </a:solidFill>
                <a:latin typeface="微软雅黑" panose="020B0503020204020204" pitchFamily="34" charset="-122"/>
                <a:ea typeface="微软雅黑" panose="020B0503020204020204" pitchFamily="34" charset="-122"/>
              </a:rPr>
              <a:t>误差传播</a:t>
            </a:r>
          </a:p>
        </p:txBody>
      </p:sp>
    </p:spTree>
    <p:extLst>
      <p:ext uri="{BB962C8B-B14F-4D97-AF65-F5344CB8AC3E}">
        <p14:creationId xmlns:p14="http://schemas.microsoft.com/office/powerpoint/2010/main" val="2050400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483768" y="2383671"/>
            <a:ext cx="4176464" cy="492443"/>
          </a:xfrm>
          <a:prstGeom prst="rect">
            <a:avLst/>
          </a:prstGeom>
          <a:noFill/>
        </p:spPr>
        <p:txBody>
          <a:bodyPr wrap="square" lIns="0" tIns="0" rIns="0" bIns="0" rtlCol="0">
            <a:spAutoFit/>
          </a:bodyPr>
          <a:lstStyle/>
          <a:p>
            <a:pPr algn="ctr"/>
            <a:r>
              <a:rPr lang="zh-CN" altLang="en-US" sz="3200" dirty="0">
                <a:solidFill>
                  <a:schemeClr val="accent2"/>
                </a:solidFill>
                <a:latin typeface="微软雅黑" panose="020B0503020204020204" pitchFamily="34" charset="-122"/>
                <a:ea typeface="微软雅黑" panose="020B0503020204020204" pitchFamily="34" charset="-122"/>
                <a:cs typeface="+mn-ea"/>
                <a:sym typeface="+mn-lt"/>
              </a:rPr>
              <a:t>实体关系抽取方法研究</a:t>
            </a:r>
          </a:p>
        </p:txBody>
      </p:sp>
      <p:sp>
        <p:nvSpPr>
          <p:cNvPr id="64" name="TextBox 48"/>
          <p:cNvSpPr txBox="1"/>
          <p:nvPr/>
        </p:nvSpPr>
        <p:spPr>
          <a:xfrm>
            <a:off x="3768806" y="1124620"/>
            <a:ext cx="1606389" cy="1231106"/>
          </a:xfrm>
          <a:prstGeom prst="rect">
            <a:avLst/>
          </a:prstGeom>
          <a:noFill/>
        </p:spPr>
        <p:txBody>
          <a:bodyPr wrap="square" lIns="0" tIns="0" rIns="0" bIns="0" rtlCol="0">
            <a:spAutoFit/>
          </a:bodyPr>
          <a:lstStyle/>
          <a:p>
            <a:pPr algn="ctr"/>
            <a:r>
              <a:rPr lang="en-US" altLang="zh-CN" sz="8000" dirty="0">
                <a:solidFill>
                  <a:schemeClr val="accent1"/>
                </a:solidFill>
                <a:latin typeface="Ravie" panose="04040805050809020602" pitchFamily="82" charset="0"/>
                <a:ea typeface="华康雅宋体W9(P)" panose="02020900000000000000" pitchFamily="18" charset="-122"/>
                <a:cs typeface="+mn-ea"/>
                <a:sym typeface="+mn-lt"/>
              </a:rPr>
              <a:t>02</a:t>
            </a:r>
            <a:endParaRPr lang="en-GB" altLang="zh-CN" sz="8000" dirty="0">
              <a:solidFill>
                <a:schemeClr val="accent1"/>
              </a:solidFill>
              <a:latin typeface="Ravie" panose="04040805050809020602" pitchFamily="82" charset="0"/>
              <a:ea typeface="华康雅宋体W9(P)" panose="02020900000000000000" pitchFamily="18" charset="-122"/>
              <a:cs typeface="+mn-ea"/>
              <a:sym typeface="+mn-lt"/>
            </a:endParaRPr>
          </a:p>
        </p:txBody>
      </p:sp>
    </p:spTree>
    <p:extLst>
      <p:ext uri="{BB962C8B-B14F-4D97-AF65-F5344CB8AC3E}">
        <p14:creationId xmlns:p14="http://schemas.microsoft.com/office/powerpoint/2010/main" val="6673509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64"/>
                                        </p:tgtEl>
                                        <p:attrNameLst>
                                          <p:attrName>style.visibility</p:attrName>
                                        </p:attrNameLst>
                                      </p:cBhvr>
                                      <p:to>
                                        <p:strVal val="visible"/>
                                      </p:to>
                                    </p:set>
                                    <p:animEffect transition="in" filter="wipe(left)">
                                      <p:cBhvr>
                                        <p:cTn id="7" dur="200"/>
                                        <p:tgtEl>
                                          <p:spTgt spid="64"/>
                                        </p:tgtEl>
                                      </p:cBhvr>
                                    </p:animEffect>
                                  </p:childTnLst>
                                </p:cTn>
                              </p:par>
                            </p:childTnLst>
                          </p:cTn>
                        </p:par>
                        <p:par>
                          <p:cTn id="8" fill="hold">
                            <p:stCondLst>
                              <p:cond delay="26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7"/>
                                        </p:tgtEl>
                                        <p:attrNameLst>
                                          <p:attrName>style.visibility</p:attrName>
                                        </p:attrNameLst>
                                      </p:cBhvr>
                                      <p:to>
                                        <p:strVal val="visible"/>
                                      </p:to>
                                    </p:set>
                                    <p:animEffect transition="in" filter="wipe(left)">
                                      <p:cBhvr>
                                        <p:cTn id="11"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3"/>
          <p:cNvSpPr txBox="1"/>
          <p:nvPr/>
        </p:nvSpPr>
        <p:spPr>
          <a:xfrm>
            <a:off x="125419" y="2782023"/>
            <a:ext cx="276087" cy="1551194"/>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28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机器学习</a:t>
            </a:r>
            <a:endParaRPr lang="en-US" altLang="zh-CN" sz="28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48" name="Right Brace 112"/>
          <p:cNvSpPr/>
          <p:nvPr/>
        </p:nvSpPr>
        <p:spPr>
          <a:xfrm rot="10800000">
            <a:off x="539551" y="2280148"/>
            <a:ext cx="427545" cy="2303263"/>
          </a:xfrm>
          <a:prstGeom prst="rightBrace">
            <a:avLst>
              <a:gd name="adj1" fmla="val 47292"/>
              <a:gd name="adj2" fmla="val 50110"/>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233"/>
            <a:endParaRPr lang="en-US" sz="1350" dirty="0">
              <a:solidFill>
                <a:schemeClr val="accent1"/>
              </a:solidFill>
              <a:latin typeface="微软雅黑" panose="020B0503020204020204" pitchFamily="34" charset="-122"/>
              <a:ea typeface="微软雅黑" panose="020B0503020204020204" pitchFamily="34" charset="-122"/>
            </a:endParaRPr>
          </a:p>
        </p:txBody>
      </p:sp>
      <p:sp>
        <p:nvSpPr>
          <p:cNvPr id="60" name="TextBox 43"/>
          <p:cNvSpPr txBox="1"/>
          <p:nvPr/>
        </p:nvSpPr>
        <p:spPr>
          <a:xfrm>
            <a:off x="976022" y="2187246"/>
            <a:ext cx="5802466" cy="1189556"/>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有</a:t>
            </a:r>
            <a:r>
              <a:rPr lang="zh-CN" altLang="en-US"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监督学习：</a:t>
            </a:r>
            <a:r>
              <a:rPr lang="zh-CN" altLang="en-US"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针对特定领域，需预先定义关系类别：</a:t>
            </a:r>
          </a:p>
          <a:p>
            <a:pPr defTabSz="698756" fontAlgn="base">
              <a:lnSpc>
                <a:spcPct val="90000"/>
              </a:lnSpc>
              <a:spcBef>
                <a:spcPct val="0"/>
              </a:spcBef>
              <a:spcAft>
                <a:spcPts val="459"/>
              </a:spcAft>
              <a:buClr>
                <a:srgbClr val="FFFFFF"/>
              </a:buClr>
            </a:pPr>
            <a:r>
              <a:rPr lang="zh-CN" altLang="en-US"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  ①基于特征的关系抽取</a:t>
            </a:r>
          </a:p>
          <a:p>
            <a:pPr defTabSz="698756" fontAlgn="base">
              <a:lnSpc>
                <a:spcPct val="90000"/>
              </a:lnSpc>
              <a:spcBef>
                <a:spcPct val="0"/>
              </a:spcBef>
              <a:spcAft>
                <a:spcPts val="459"/>
              </a:spcAft>
              <a:buClr>
                <a:srgbClr val="FFFFFF"/>
              </a:buClr>
            </a:pPr>
            <a:r>
              <a:rPr lang="zh-CN" altLang="en-US"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  ②基于核函数的关系</a:t>
            </a:r>
            <a:r>
              <a:rPr lang="zh-CN" altLang="en-US"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抽取</a:t>
            </a:r>
            <a:endParaRPr lang="en-US" altLang="zh-CN"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en-US" altLang="zh-CN"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 </a:t>
            </a:r>
            <a:r>
              <a:rPr lang="en-US" altLang="zh-CN"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 </a:t>
            </a:r>
            <a:r>
              <a:rPr lang="zh-CN" altLang="zh-CN" spc="-38" dirty="0">
                <a:solidFill>
                  <a:schemeClr val="tx2"/>
                </a:solidFill>
                <a:latin typeface="微软雅黑" panose="020B0503020204020204" pitchFamily="34" charset="-122"/>
                <a:ea typeface="微软雅黑" panose="020B0503020204020204" pitchFamily="34" charset="-122"/>
                <a:cs typeface="Segoe UI" pitchFamily="34" charset="0"/>
              </a:rPr>
              <a:t>③</a:t>
            </a:r>
            <a:r>
              <a:rPr lang="zh-CN" altLang="en-US"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基于深度学习</a:t>
            </a:r>
            <a:endParaRPr lang="zh-CN" altLang="zh-CN" dirty="0"/>
          </a:p>
        </p:txBody>
      </p:sp>
      <p:sp>
        <p:nvSpPr>
          <p:cNvPr id="61" name="TextBox 43"/>
          <p:cNvSpPr txBox="1"/>
          <p:nvPr/>
        </p:nvSpPr>
        <p:spPr>
          <a:xfrm>
            <a:off x="967098" y="3834620"/>
            <a:ext cx="5533299" cy="747897"/>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无监督学习：</a:t>
            </a:r>
            <a:r>
              <a:rPr lang="zh-CN" altLang="en-US"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预先不需要大量的标注语料，多用于开放域的关系抽取，可扩展性强，但性能相对较差，容易引入过多的噪声</a:t>
            </a:r>
            <a:endParaRPr lang="en-US" altLang="zh-CN"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62" name="TextBox 43"/>
          <p:cNvSpPr txBox="1"/>
          <p:nvPr/>
        </p:nvSpPr>
        <p:spPr>
          <a:xfrm>
            <a:off x="539550" y="233408"/>
            <a:ext cx="4833175" cy="1189556"/>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目前实体关系抽取抽取方法主要分为：</a:t>
            </a:r>
            <a:endParaRPr lang="en-US" altLang="zh-CN"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en-US" altLang="zh-CN"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1.</a:t>
            </a:r>
            <a:r>
              <a:rPr lang="zh-CN" altLang="en-US"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基于模式匹配</a:t>
            </a:r>
            <a:endParaRPr lang="en-US" altLang="zh-CN"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en-US" altLang="zh-CN"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2.</a:t>
            </a:r>
            <a:r>
              <a:rPr lang="zh-CN" altLang="en-US"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基于词典驱动</a:t>
            </a:r>
            <a:endParaRPr lang="en-US" altLang="zh-CN"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en-US" altLang="zh-CN"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3.</a:t>
            </a:r>
            <a:r>
              <a:rPr lang="zh-CN" altLang="en-US"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基于机器学习（简单高效</a:t>
            </a:r>
            <a:r>
              <a:rPr lang="zh-CN" altLang="en-US"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，是主流</a:t>
            </a:r>
            <a:r>
              <a:rPr lang="zh-CN" altLang="en-US"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方法）</a:t>
            </a:r>
            <a:endParaRPr lang="en-US" altLang="zh-CN"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Tree>
    <p:extLst>
      <p:ext uri="{BB962C8B-B14F-4D97-AF65-F5344CB8AC3E}">
        <p14:creationId xmlns:p14="http://schemas.microsoft.com/office/powerpoint/2010/main" val="37309827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50"/>
                                        <p:tgtEl>
                                          <p:spTgt spid="25"/>
                                        </p:tgtEl>
                                      </p:cBhvr>
                                    </p:animEffect>
                                  </p:childTnLst>
                                </p:cTn>
                              </p:par>
                            </p:childTnLst>
                          </p:cTn>
                        </p:par>
                        <p:par>
                          <p:cTn id="12" fill="hold">
                            <p:stCondLst>
                              <p:cond delay="1250"/>
                            </p:stCondLst>
                            <p:childTnLst>
                              <p:par>
                                <p:cTn id="13" presetID="63" presetClass="path" presetSubtype="0" decel="100000" fill="hold" grpId="1" nodeType="afterEffect">
                                  <p:stCondLst>
                                    <p:cond delay="0"/>
                                  </p:stCondLst>
                                  <p:childTnLst>
                                    <p:animMotion origin="layout" path="M -0.02412 6.49115E-7 L -7.50574E-7 6.49115E-7 " pathEditMode="relative" rAng="0" ptsTypes="AA">
                                      <p:cBhvr>
                                        <p:cTn id="14" dur="500" fill="hold"/>
                                        <p:tgtEl>
                                          <p:spTgt spid="25"/>
                                        </p:tgtEl>
                                        <p:attrNameLst>
                                          <p:attrName>ppt_x</p:attrName>
                                          <p:attrName>ppt_y</p:attrName>
                                        </p:attrNameLst>
                                      </p:cBhvr>
                                      <p:rCtr x="1200" y="0"/>
                                    </p:animMotion>
                                  </p:childTnLst>
                                </p:cTn>
                              </p:par>
                            </p:childTnLst>
                          </p:cTn>
                        </p:par>
                        <p:par>
                          <p:cTn id="15" fill="hold">
                            <p:stCondLst>
                              <p:cond delay="1750"/>
                            </p:stCondLst>
                            <p:childTnLst>
                              <p:par>
                                <p:cTn id="16" presetID="6" presetClass="emph" presetSubtype="0" accel="100000" autoRev="1" fill="hold" grpId="2" nodeType="afterEffect">
                                  <p:stCondLst>
                                    <p:cond delay="0"/>
                                  </p:stCondLst>
                                  <p:childTnLst>
                                    <p:animScale>
                                      <p:cBhvr>
                                        <p:cTn id="17" dur="500" fill="hold"/>
                                        <p:tgtEl>
                                          <p:spTgt spid="25"/>
                                        </p:tgtEl>
                                      </p:cBhvr>
                                      <p:by x="92000" y="92000"/>
                                    </p:animScale>
                                  </p:childTnLst>
                                </p:cTn>
                              </p:par>
                            </p:childTnLst>
                          </p:cTn>
                        </p:par>
                        <p:par>
                          <p:cTn id="18" fill="hold">
                            <p:stCondLst>
                              <p:cond delay="2750"/>
                            </p:stCondLst>
                            <p:childTnLst>
                              <p:par>
                                <p:cTn id="19" presetID="10" presetClass="entr" presetSubtype="0"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750"/>
                                        <p:tgtEl>
                                          <p:spTgt spid="60"/>
                                        </p:tgtEl>
                                      </p:cBhvr>
                                    </p:animEffect>
                                  </p:childTnLst>
                                </p:cTn>
                              </p:par>
                            </p:childTnLst>
                          </p:cTn>
                        </p:par>
                        <p:par>
                          <p:cTn id="22" fill="hold">
                            <p:stCondLst>
                              <p:cond delay="3500"/>
                            </p:stCondLst>
                            <p:childTnLst>
                              <p:par>
                                <p:cTn id="23" presetID="63" presetClass="path" presetSubtype="0" decel="100000" fill="hold" grpId="1" nodeType="afterEffect">
                                  <p:stCondLst>
                                    <p:cond delay="0"/>
                                  </p:stCondLst>
                                  <p:childTnLst>
                                    <p:animMotion origin="layout" path="M -0.02412 6.49115E-7 L -7.50574E-7 6.49115E-7 " pathEditMode="relative" rAng="0" ptsTypes="AA">
                                      <p:cBhvr>
                                        <p:cTn id="24" dur="500" fill="hold"/>
                                        <p:tgtEl>
                                          <p:spTgt spid="60"/>
                                        </p:tgtEl>
                                        <p:attrNameLst>
                                          <p:attrName>ppt_x</p:attrName>
                                          <p:attrName>ppt_y</p:attrName>
                                        </p:attrNameLst>
                                      </p:cBhvr>
                                      <p:rCtr x="1200" y="0"/>
                                    </p:animMotion>
                                  </p:childTnLst>
                                </p:cTn>
                              </p:par>
                            </p:childTnLst>
                          </p:cTn>
                        </p:par>
                        <p:par>
                          <p:cTn id="25" fill="hold">
                            <p:stCondLst>
                              <p:cond delay="4000"/>
                            </p:stCondLst>
                            <p:childTnLst>
                              <p:par>
                                <p:cTn id="26" presetID="6" presetClass="emph" presetSubtype="0" accel="100000" autoRev="1" fill="hold" grpId="2" nodeType="afterEffect">
                                  <p:stCondLst>
                                    <p:cond delay="0"/>
                                  </p:stCondLst>
                                  <p:childTnLst>
                                    <p:animScale>
                                      <p:cBhvr>
                                        <p:cTn id="27" dur="500" fill="hold"/>
                                        <p:tgtEl>
                                          <p:spTgt spid="60"/>
                                        </p:tgtEl>
                                      </p:cBhvr>
                                      <p:by x="92000" y="92000"/>
                                    </p:animScale>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750"/>
                                        <p:tgtEl>
                                          <p:spTgt spid="61"/>
                                        </p:tgtEl>
                                      </p:cBhvr>
                                    </p:animEffect>
                                  </p:childTnLst>
                                </p:cTn>
                              </p:par>
                            </p:childTnLst>
                          </p:cTn>
                        </p:par>
                        <p:par>
                          <p:cTn id="32" fill="hold">
                            <p:stCondLst>
                              <p:cond delay="5750"/>
                            </p:stCondLst>
                            <p:childTnLst>
                              <p:par>
                                <p:cTn id="33" presetID="63" presetClass="path" presetSubtype="0" decel="100000" fill="hold" grpId="1" nodeType="afterEffect">
                                  <p:stCondLst>
                                    <p:cond delay="0"/>
                                  </p:stCondLst>
                                  <p:childTnLst>
                                    <p:animMotion origin="layout" path="M -0.02412 6.49115E-7 L -7.50574E-7 6.49115E-7 " pathEditMode="relative" rAng="0" ptsTypes="AA">
                                      <p:cBhvr>
                                        <p:cTn id="34" dur="500" fill="hold"/>
                                        <p:tgtEl>
                                          <p:spTgt spid="61"/>
                                        </p:tgtEl>
                                        <p:attrNameLst>
                                          <p:attrName>ppt_x</p:attrName>
                                          <p:attrName>ppt_y</p:attrName>
                                        </p:attrNameLst>
                                      </p:cBhvr>
                                      <p:rCtr x="1200" y="0"/>
                                    </p:animMotion>
                                  </p:childTnLst>
                                </p:cTn>
                              </p:par>
                            </p:childTnLst>
                          </p:cTn>
                        </p:par>
                        <p:par>
                          <p:cTn id="35" fill="hold">
                            <p:stCondLst>
                              <p:cond delay="6250"/>
                            </p:stCondLst>
                            <p:childTnLst>
                              <p:par>
                                <p:cTn id="36" presetID="6" presetClass="emph" presetSubtype="0" accel="100000" autoRev="1" fill="hold" grpId="2" nodeType="afterEffect">
                                  <p:stCondLst>
                                    <p:cond delay="0"/>
                                  </p:stCondLst>
                                  <p:childTnLst>
                                    <p:animScale>
                                      <p:cBhvr>
                                        <p:cTn id="37" dur="500" fill="hold"/>
                                        <p:tgtEl>
                                          <p:spTgt spid="61"/>
                                        </p:tgtEl>
                                      </p:cBhvr>
                                      <p:by x="92000" y="92000"/>
                                    </p:animScale>
                                  </p:childTnLst>
                                </p:cTn>
                              </p:par>
                            </p:childTnLst>
                          </p:cTn>
                        </p:par>
                        <p:par>
                          <p:cTn id="38" fill="hold">
                            <p:stCondLst>
                              <p:cond delay="7250"/>
                            </p:stCondLst>
                            <p:childTnLst>
                              <p:par>
                                <p:cTn id="39" presetID="10" presetClass="entr" presetSubtype="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750"/>
                                        <p:tgtEl>
                                          <p:spTgt spid="62"/>
                                        </p:tgtEl>
                                      </p:cBhvr>
                                    </p:animEffect>
                                  </p:childTnLst>
                                </p:cTn>
                              </p:par>
                            </p:childTnLst>
                          </p:cTn>
                        </p:par>
                        <p:par>
                          <p:cTn id="42" fill="hold">
                            <p:stCondLst>
                              <p:cond delay="8000"/>
                            </p:stCondLst>
                            <p:childTnLst>
                              <p:par>
                                <p:cTn id="43" presetID="63" presetClass="path" presetSubtype="0" decel="100000" fill="hold" grpId="1" nodeType="afterEffect">
                                  <p:stCondLst>
                                    <p:cond delay="0"/>
                                  </p:stCondLst>
                                  <p:childTnLst>
                                    <p:animMotion origin="layout" path="M -0.02412 6.49115E-7 L -7.50574E-7 6.49115E-7 " pathEditMode="relative" rAng="0" ptsTypes="AA">
                                      <p:cBhvr>
                                        <p:cTn id="44" dur="500" fill="hold"/>
                                        <p:tgtEl>
                                          <p:spTgt spid="62"/>
                                        </p:tgtEl>
                                        <p:attrNameLst>
                                          <p:attrName>ppt_x</p:attrName>
                                          <p:attrName>ppt_y</p:attrName>
                                        </p:attrNameLst>
                                      </p:cBhvr>
                                      <p:rCtr x="1200" y="0"/>
                                    </p:animMotion>
                                  </p:childTnLst>
                                </p:cTn>
                              </p:par>
                            </p:childTnLst>
                          </p:cTn>
                        </p:par>
                        <p:par>
                          <p:cTn id="45" fill="hold">
                            <p:stCondLst>
                              <p:cond delay="8500"/>
                            </p:stCondLst>
                            <p:childTnLst>
                              <p:par>
                                <p:cTn id="46" presetID="6" presetClass="emph" presetSubtype="0" accel="100000" autoRev="1" fill="hold" grpId="2" nodeType="afterEffect">
                                  <p:stCondLst>
                                    <p:cond delay="0"/>
                                  </p:stCondLst>
                                  <p:childTnLst>
                                    <p:animScale>
                                      <p:cBhvr>
                                        <p:cTn id="47" dur="500" fill="hold"/>
                                        <p:tgtEl>
                                          <p:spTgt spid="62"/>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5" grpId="2"/>
      <p:bldP spid="48" grpId="0" animBg="1"/>
      <p:bldP spid="60" grpId="0"/>
      <p:bldP spid="60" grpId="1"/>
      <p:bldP spid="60" grpId="2"/>
      <p:bldP spid="61" grpId="0"/>
      <p:bldP spid="61" grpId="1"/>
      <p:bldP spid="61" grpId="2"/>
      <p:bldP spid="62" grpId="0"/>
      <p:bldP spid="62" grpId="1"/>
      <p:bldP spid="62"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3"/>
          <p:cNvSpPr txBox="1"/>
          <p:nvPr/>
        </p:nvSpPr>
        <p:spPr>
          <a:xfrm>
            <a:off x="160796" y="1455957"/>
            <a:ext cx="276087" cy="1938992"/>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28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无监督学习</a:t>
            </a:r>
            <a:endParaRPr lang="en-US" altLang="zh-CN" sz="28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48" name="Right Brace 112"/>
          <p:cNvSpPr/>
          <p:nvPr/>
        </p:nvSpPr>
        <p:spPr>
          <a:xfrm rot="10800000">
            <a:off x="539551" y="267494"/>
            <a:ext cx="427545" cy="4315918"/>
          </a:xfrm>
          <a:prstGeom prst="rightBrace">
            <a:avLst>
              <a:gd name="adj1" fmla="val 47292"/>
              <a:gd name="adj2" fmla="val 50110"/>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233"/>
            <a:endParaRPr lang="en-US" sz="1350" dirty="0">
              <a:solidFill>
                <a:schemeClr val="accent1"/>
              </a:solidFill>
              <a:latin typeface="微软雅黑" panose="020B0503020204020204" pitchFamily="34" charset="-122"/>
              <a:ea typeface="微软雅黑" panose="020B0503020204020204" pitchFamily="34" charset="-122"/>
            </a:endParaRPr>
          </a:p>
        </p:txBody>
      </p:sp>
      <p:sp>
        <p:nvSpPr>
          <p:cNvPr id="65" name="TextBox 43"/>
          <p:cNvSpPr txBox="1"/>
          <p:nvPr/>
        </p:nvSpPr>
        <p:spPr>
          <a:xfrm>
            <a:off x="1259632" y="295193"/>
            <a:ext cx="6096544" cy="673518"/>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en-US" altLang="zh-CN" sz="1600" spc="-38" dirty="0" err="1"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Bootstapping</a:t>
            </a:r>
            <a:r>
              <a:rPr lang="zh-CN" altLang="en-US" sz="16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方法：</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总体思想：通过多次重复抽样某有限样本集的方法来重新构造新的样本</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缺点：容易产生语义漂移，影响抽取的准确率</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66" name="TextBox 43"/>
          <p:cNvSpPr txBox="1"/>
          <p:nvPr/>
        </p:nvSpPr>
        <p:spPr>
          <a:xfrm>
            <a:off x="1270991" y="1701060"/>
            <a:ext cx="6200194" cy="867417"/>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6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远距离监督：</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预先不需要标注预料，需要使用现有知识库蕴含的事实信息做支撑，获取到的大规模未标注的语料关系实例对现有的知识库进行补充，是一种启发式的对齐方式</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缺点：容易引入大量噪声训练实例，影响抽取性能</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10" name="TextBox 43"/>
          <p:cNvSpPr txBox="1"/>
          <p:nvPr/>
        </p:nvSpPr>
        <p:spPr>
          <a:xfrm>
            <a:off x="1270991" y="3244945"/>
            <a:ext cx="6200194" cy="1447576"/>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6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开放域的关系抽取：</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不需要标注任何预料，事先也不需要知道抽取的关系类型。输入为自然文本句子，输出为简单命题</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两大挑战：</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1.</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自然语言句子结构复杂多变，处理困难</a:t>
            </a:r>
          </a:p>
          <a:p>
            <a:pPr defTabSz="698756" fontAlgn="base">
              <a:lnSpc>
                <a:spcPct val="90000"/>
              </a:lnSpc>
              <a:spcBef>
                <a:spcPct val="0"/>
              </a:spcBef>
              <a:spcAft>
                <a:spcPts val="459"/>
              </a:spcAft>
              <a:buClr>
                <a:srgbClr val="FFFFFF"/>
              </a:buClr>
            </a:pPr>
            <a:r>
              <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2.</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获取到的命题中表述方式不同，但是有相同的语义关系，</a:t>
            </a:r>
          </a:p>
          <a:p>
            <a:pPr defTabSz="698756" fontAlgn="base">
              <a:lnSpc>
                <a:spcPct val="90000"/>
              </a:lnSpc>
              <a:spcBef>
                <a:spcPct val="0"/>
              </a:spcBef>
              <a:spcAft>
                <a:spcPts val="459"/>
              </a:spcAft>
              <a:buClr>
                <a:srgbClr val="FFFFFF"/>
              </a:buClr>
            </a:pP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需要将这些短语进行归一化整理</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Tree>
    <p:extLst>
      <p:ext uri="{BB962C8B-B14F-4D97-AF65-F5344CB8AC3E}">
        <p14:creationId xmlns:p14="http://schemas.microsoft.com/office/powerpoint/2010/main" val="14924077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50"/>
                                        <p:tgtEl>
                                          <p:spTgt spid="25"/>
                                        </p:tgtEl>
                                      </p:cBhvr>
                                    </p:animEffect>
                                  </p:childTnLst>
                                </p:cTn>
                              </p:par>
                            </p:childTnLst>
                          </p:cTn>
                        </p:par>
                        <p:par>
                          <p:cTn id="12" fill="hold">
                            <p:stCondLst>
                              <p:cond delay="1250"/>
                            </p:stCondLst>
                            <p:childTnLst>
                              <p:par>
                                <p:cTn id="13" presetID="63" presetClass="path" presetSubtype="0" decel="100000" fill="hold" grpId="1" nodeType="afterEffect">
                                  <p:stCondLst>
                                    <p:cond delay="0"/>
                                  </p:stCondLst>
                                  <p:childTnLst>
                                    <p:animMotion origin="layout" path="M -0.02412 6.49115E-7 L -7.50574E-7 6.49115E-7 " pathEditMode="relative" rAng="0" ptsTypes="AA">
                                      <p:cBhvr>
                                        <p:cTn id="14" dur="500" fill="hold"/>
                                        <p:tgtEl>
                                          <p:spTgt spid="25"/>
                                        </p:tgtEl>
                                        <p:attrNameLst>
                                          <p:attrName>ppt_x</p:attrName>
                                          <p:attrName>ppt_y</p:attrName>
                                        </p:attrNameLst>
                                      </p:cBhvr>
                                      <p:rCtr x="1200" y="0"/>
                                    </p:animMotion>
                                  </p:childTnLst>
                                </p:cTn>
                              </p:par>
                            </p:childTnLst>
                          </p:cTn>
                        </p:par>
                        <p:par>
                          <p:cTn id="15" fill="hold">
                            <p:stCondLst>
                              <p:cond delay="1750"/>
                            </p:stCondLst>
                            <p:childTnLst>
                              <p:par>
                                <p:cTn id="16" presetID="6" presetClass="emph" presetSubtype="0" accel="100000" autoRev="1" fill="hold" grpId="2" nodeType="afterEffect">
                                  <p:stCondLst>
                                    <p:cond delay="0"/>
                                  </p:stCondLst>
                                  <p:childTnLst>
                                    <p:animScale>
                                      <p:cBhvr>
                                        <p:cTn id="17" dur="500" fill="hold"/>
                                        <p:tgtEl>
                                          <p:spTgt spid="25"/>
                                        </p:tgtEl>
                                      </p:cBhvr>
                                      <p:by x="92000" y="92000"/>
                                    </p:animScale>
                                  </p:childTnLst>
                                </p:cTn>
                              </p:par>
                            </p:childTnLst>
                          </p:cTn>
                        </p:par>
                        <p:par>
                          <p:cTn id="18" fill="hold">
                            <p:stCondLst>
                              <p:cond delay="2750"/>
                            </p:stCondLst>
                            <p:childTnLst>
                              <p:par>
                                <p:cTn id="19" presetID="10" presetClass="entr" presetSubtype="0"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750"/>
                                        <p:tgtEl>
                                          <p:spTgt spid="65"/>
                                        </p:tgtEl>
                                      </p:cBhvr>
                                    </p:animEffect>
                                  </p:childTnLst>
                                </p:cTn>
                              </p:par>
                            </p:childTnLst>
                          </p:cTn>
                        </p:par>
                        <p:par>
                          <p:cTn id="22" fill="hold">
                            <p:stCondLst>
                              <p:cond delay="3500"/>
                            </p:stCondLst>
                            <p:childTnLst>
                              <p:par>
                                <p:cTn id="23" presetID="63" presetClass="path" presetSubtype="0" decel="100000" fill="hold" grpId="1" nodeType="afterEffect">
                                  <p:stCondLst>
                                    <p:cond delay="0"/>
                                  </p:stCondLst>
                                  <p:childTnLst>
                                    <p:animMotion origin="layout" path="M -0.02412 6.49115E-7 L -7.50574E-7 6.49115E-7 " pathEditMode="relative" rAng="0" ptsTypes="AA">
                                      <p:cBhvr>
                                        <p:cTn id="24" dur="500" fill="hold"/>
                                        <p:tgtEl>
                                          <p:spTgt spid="65"/>
                                        </p:tgtEl>
                                        <p:attrNameLst>
                                          <p:attrName>ppt_x</p:attrName>
                                          <p:attrName>ppt_y</p:attrName>
                                        </p:attrNameLst>
                                      </p:cBhvr>
                                      <p:rCtr x="1200" y="0"/>
                                    </p:animMotion>
                                  </p:childTnLst>
                                </p:cTn>
                              </p:par>
                            </p:childTnLst>
                          </p:cTn>
                        </p:par>
                        <p:par>
                          <p:cTn id="25" fill="hold">
                            <p:stCondLst>
                              <p:cond delay="4000"/>
                            </p:stCondLst>
                            <p:childTnLst>
                              <p:par>
                                <p:cTn id="26" presetID="6" presetClass="emph" presetSubtype="0" accel="100000" autoRev="1" fill="hold" grpId="2" nodeType="afterEffect">
                                  <p:stCondLst>
                                    <p:cond delay="0"/>
                                  </p:stCondLst>
                                  <p:childTnLst>
                                    <p:animScale>
                                      <p:cBhvr>
                                        <p:cTn id="27" dur="500" fill="hold"/>
                                        <p:tgtEl>
                                          <p:spTgt spid="65"/>
                                        </p:tgtEl>
                                      </p:cBhvr>
                                      <p:by x="92000" y="92000"/>
                                    </p:animScale>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750"/>
                                        <p:tgtEl>
                                          <p:spTgt spid="66"/>
                                        </p:tgtEl>
                                      </p:cBhvr>
                                    </p:animEffect>
                                  </p:childTnLst>
                                </p:cTn>
                              </p:par>
                            </p:childTnLst>
                          </p:cTn>
                        </p:par>
                        <p:par>
                          <p:cTn id="32" fill="hold">
                            <p:stCondLst>
                              <p:cond delay="5750"/>
                            </p:stCondLst>
                            <p:childTnLst>
                              <p:par>
                                <p:cTn id="33" presetID="63" presetClass="path" presetSubtype="0" decel="100000" fill="hold" grpId="1" nodeType="afterEffect">
                                  <p:stCondLst>
                                    <p:cond delay="0"/>
                                  </p:stCondLst>
                                  <p:childTnLst>
                                    <p:animMotion origin="layout" path="M -0.02412 6.49115E-7 L -7.50574E-7 6.49115E-7 " pathEditMode="relative" rAng="0" ptsTypes="AA">
                                      <p:cBhvr>
                                        <p:cTn id="34" dur="500" fill="hold"/>
                                        <p:tgtEl>
                                          <p:spTgt spid="66"/>
                                        </p:tgtEl>
                                        <p:attrNameLst>
                                          <p:attrName>ppt_x</p:attrName>
                                          <p:attrName>ppt_y</p:attrName>
                                        </p:attrNameLst>
                                      </p:cBhvr>
                                      <p:rCtr x="1200" y="0"/>
                                    </p:animMotion>
                                  </p:childTnLst>
                                </p:cTn>
                              </p:par>
                            </p:childTnLst>
                          </p:cTn>
                        </p:par>
                        <p:par>
                          <p:cTn id="35" fill="hold">
                            <p:stCondLst>
                              <p:cond delay="6250"/>
                            </p:stCondLst>
                            <p:childTnLst>
                              <p:par>
                                <p:cTn id="36" presetID="6" presetClass="emph" presetSubtype="0" accel="100000" autoRev="1" fill="hold" grpId="2" nodeType="afterEffect">
                                  <p:stCondLst>
                                    <p:cond delay="0"/>
                                  </p:stCondLst>
                                  <p:childTnLst>
                                    <p:animScale>
                                      <p:cBhvr>
                                        <p:cTn id="37" dur="500" fill="hold"/>
                                        <p:tgtEl>
                                          <p:spTgt spid="66"/>
                                        </p:tgtEl>
                                      </p:cBhvr>
                                      <p:by x="92000" y="92000"/>
                                    </p:animScale>
                                  </p:childTnLst>
                                </p:cTn>
                              </p:par>
                            </p:childTnLst>
                          </p:cTn>
                        </p:par>
                        <p:par>
                          <p:cTn id="38" fill="hold">
                            <p:stCondLst>
                              <p:cond delay="725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750"/>
                                        <p:tgtEl>
                                          <p:spTgt spid="10"/>
                                        </p:tgtEl>
                                      </p:cBhvr>
                                    </p:animEffect>
                                  </p:childTnLst>
                                </p:cTn>
                              </p:par>
                            </p:childTnLst>
                          </p:cTn>
                        </p:par>
                        <p:par>
                          <p:cTn id="42" fill="hold">
                            <p:stCondLst>
                              <p:cond delay="8000"/>
                            </p:stCondLst>
                            <p:childTnLst>
                              <p:par>
                                <p:cTn id="43" presetID="63" presetClass="path" presetSubtype="0" decel="100000" fill="hold" grpId="1" nodeType="afterEffect">
                                  <p:stCondLst>
                                    <p:cond delay="0"/>
                                  </p:stCondLst>
                                  <p:childTnLst>
                                    <p:animMotion origin="layout" path="M -0.02412 6.49115E-7 L -7.50574E-7 6.49115E-7 " pathEditMode="relative" rAng="0" ptsTypes="AA">
                                      <p:cBhvr>
                                        <p:cTn id="44" dur="500" fill="hold"/>
                                        <p:tgtEl>
                                          <p:spTgt spid="10"/>
                                        </p:tgtEl>
                                        <p:attrNameLst>
                                          <p:attrName>ppt_x</p:attrName>
                                          <p:attrName>ppt_y</p:attrName>
                                        </p:attrNameLst>
                                      </p:cBhvr>
                                      <p:rCtr x="1200" y="0"/>
                                    </p:animMotion>
                                  </p:childTnLst>
                                </p:cTn>
                              </p:par>
                            </p:childTnLst>
                          </p:cTn>
                        </p:par>
                        <p:par>
                          <p:cTn id="45" fill="hold">
                            <p:stCondLst>
                              <p:cond delay="8500"/>
                            </p:stCondLst>
                            <p:childTnLst>
                              <p:par>
                                <p:cTn id="46" presetID="6" presetClass="emph" presetSubtype="0" accel="100000" autoRev="1" fill="hold" grpId="2" nodeType="afterEffect">
                                  <p:stCondLst>
                                    <p:cond delay="0"/>
                                  </p:stCondLst>
                                  <p:childTnLst>
                                    <p:animScale>
                                      <p:cBhvr>
                                        <p:cTn id="47" dur="500" fill="hold"/>
                                        <p:tgtEl>
                                          <p:spTgt spid="10"/>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5" grpId="2"/>
      <p:bldP spid="48" grpId="0" animBg="1"/>
      <p:bldP spid="65" grpId="0"/>
      <p:bldP spid="65" grpId="1"/>
      <p:bldP spid="65" grpId="2"/>
      <p:bldP spid="66" grpId="0"/>
      <p:bldP spid="66" grpId="1"/>
      <p:bldP spid="66" grpId="2"/>
      <p:bldP spid="10" grpId="0"/>
      <p:bldP spid="10" grpId="1"/>
      <p:bldP spid="10"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3"/>
          <p:cNvSpPr txBox="1"/>
          <p:nvPr/>
        </p:nvSpPr>
        <p:spPr>
          <a:xfrm>
            <a:off x="160796" y="1455957"/>
            <a:ext cx="276087" cy="1938992"/>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28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有监督学习</a:t>
            </a:r>
            <a:endParaRPr lang="en-US" altLang="zh-CN" sz="28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48" name="Right Brace 112"/>
          <p:cNvSpPr/>
          <p:nvPr/>
        </p:nvSpPr>
        <p:spPr>
          <a:xfrm rot="10800000">
            <a:off x="539551" y="267494"/>
            <a:ext cx="427545" cy="4315918"/>
          </a:xfrm>
          <a:prstGeom prst="rightBrace">
            <a:avLst>
              <a:gd name="adj1" fmla="val 47292"/>
              <a:gd name="adj2" fmla="val 50110"/>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233"/>
            <a:endParaRPr lang="en-US" sz="1350" dirty="0">
              <a:solidFill>
                <a:schemeClr val="accent1"/>
              </a:solidFill>
              <a:latin typeface="微软雅黑" panose="020B0503020204020204" pitchFamily="34" charset="-122"/>
              <a:ea typeface="微软雅黑" panose="020B0503020204020204" pitchFamily="34" charset="-122"/>
            </a:endParaRPr>
          </a:p>
        </p:txBody>
      </p:sp>
      <p:sp>
        <p:nvSpPr>
          <p:cNvPr id="65" name="TextBox 43"/>
          <p:cNvSpPr txBox="1"/>
          <p:nvPr/>
        </p:nvSpPr>
        <p:spPr>
          <a:xfrm>
            <a:off x="1146301" y="378293"/>
            <a:ext cx="1512168" cy="645818"/>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基于特征的方法：</a:t>
            </a:r>
            <a:endParaRPr lang="en-US" altLang="zh-CN"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lnSpc>
                <a:spcPct val="90000"/>
              </a:lnSpc>
              <a:spcBef>
                <a:spcPct val="0"/>
              </a:spcBef>
              <a:spcAft>
                <a:spcPts val="459"/>
              </a:spcAft>
              <a:buClr>
                <a:srgbClr val="FFFFFF"/>
              </a:buClr>
            </a:pP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需要</a:t>
            </a: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人工定义</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各种离散的特征</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66" name="TextBox 43"/>
          <p:cNvSpPr txBox="1"/>
          <p:nvPr/>
        </p:nvSpPr>
        <p:spPr>
          <a:xfrm>
            <a:off x="1069764" y="1738940"/>
            <a:ext cx="6200194" cy="1356782"/>
          </a:xfrm>
          <a:prstGeom prst="rect">
            <a:avLst/>
          </a:prstGeom>
          <a:noFill/>
        </p:spPr>
        <p:txBody>
          <a:bodyPr wrap="square" lIns="0" tIns="0" rIns="0" bIns="0" rtlCol="0" anchor="ctr">
            <a:spAutoFit/>
          </a:bodyPr>
          <a:lstStyle/>
          <a:p>
            <a:pPr defTabSz="698756" fontAlgn="base">
              <a:spcBef>
                <a:spcPct val="0"/>
              </a:spcBef>
              <a:spcAft>
                <a:spcPts val="459"/>
              </a:spcAft>
              <a:buClr>
                <a:srgbClr val="FFFFFF"/>
              </a:buClr>
            </a:pP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基于核函数的方法：</a:t>
            </a:r>
            <a:r>
              <a:rPr lang="zh-CN" altLang="en-US"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需要借助自然语言处理中的句法分析工具</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，且</a:t>
            </a:r>
            <a:r>
              <a:rPr lang="zh-CN" altLang="en-US"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训练速度较慢</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a:t>
            </a:r>
            <a:r>
              <a:rPr lang="zh-CN" altLang="en-US"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不适用于数据集较大的情况</a:t>
            </a: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a:t>
            </a:r>
            <a:endParaRPr lang="en-US" altLang="zh-CN"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a:p>
            <a:pPr defTabSz="698756" fontAlgn="base">
              <a:spcBef>
                <a:spcPct val="0"/>
              </a:spcBef>
              <a:spcAft>
                <a:spcPts val="459"/>
              </a:spcAft>
              <a:buClr>
                <a:srgbClr val="FFFFFF"/>
              </a:buClr>
            </a:pP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无需人工定义大量的特征模板，一般是将句法分析的结果或者其各类变形作为树核函数的输入，优点是可以产生对象的大量语法特征，可以从中选择一些有用的特征用于特定的任务，间接的探索了隐含的高维特征空间，并且可以充分利用结构化信息，</a:t>
            </a: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这是基于特征的方法所无法表示的</a:t>
            </a: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10" name="TextBox 43"/>
          <p:cNvSpPr txBox="1"/>
          <p:nvPr/>
        </p:nvSpPr>
        <p:spPr>
          <a:xfrm>
            <a:off x="998748" y="3923767"/>
            <a:ext cx="2160136" cy="581698"/>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基于深度学习的方法：</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降低了</a:t>
            </a:r>
            <a:r>
              <a:rPr lang="zh-CN" altLang="en-US"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人工参与度</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以及</a:t>
            </a:r>
            <a:r>
              <a:rPr lang="zh-CN" altLang="en-US"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自然语言处理工具</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造成的误差传播</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7" name="Right Brace 112"/>
          <p:cNvSpPr/>
          <p:nvPr/>
        </p:nvSpPr>
        <p:spPr>
          <a:xfrm rot="10800000">
            <a:off x="3131841" y="3704451"/>
            <a:ext cx="281279" cy="1020330"/>
          </a:xfrm>
          <a:prstGeom prst="rightBrace">
            <a:avLst>
              <a:gd name="adj1" fmla="val 47292"/>
              <a:gd name="adj2" fmla="val 50110"/>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233"/>
            <a:endParaRPr lang="en-US" sz="1350" dirty="0">
              <a:solidFill>
                <a:schemeClr val="accent1"/>
              </a:solidFill>
              <a:latin typeface="微软雅黑" panose="020B0503020204020204" pitchFamily="34" charset="-122"/>
              <a:ea typeface="微软雅黑" panose="020B0503020204020204" pitchFamily="34" charset="-122"/>
            </a:endParaRPr>
          </a:p>
        </p:txBody>
      </p:sp>
      <p:sp>
        <p:nvSpPr>
          <p:cNvPr id="9" name="TextBox 43"/>
          <p:cNvSpPr txBox="1"/>
          <p:nvPr/>
        </p:nvSpPr>
        <p:spPr>
          <a:xfrm>
            <a:off x="2995836" y="197157"/>
            <a:ext cx="6048672" cy="581698"/>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支持向量机</a:t>
            </a:r>
            <a:r>
              <a:rPr lang="en-US" altLang="zh-CN"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(SVM):</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主要用来分析线性可分</a:t>
            </a:r>
            <a:r>
              <a:rPr lang="zh-CN" altLang="en-US" sz="1400" spc="-38" dirty="0" smtClean="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问题，但是也可以通过使用非线性映射算法解决线性不可分问题，算法原理是：为了使得高维特征空间能够对样本非线性特征进行线性分析，</a:t>
            </a:r>
            <a:r>
              <a:rPr lang="zh-CN" altLang="en-US"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将转化低维输入空间的样本到高维的特征空间中</a:t>
            </a:r>
            <a:endParaRPr lang="en-US" altLang="zh-CN" sz="1400" spc="-38" dirty="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11" name="TextBox 43"/>
          <p:cNvSpPr txBox="1"/>
          <p:nvPr/>
        </p:nvSpPr>
        <p:spPr>
          <a:xfrm>
            <a:off x="2987824" y="948848"/>
            <a:ext cx="5400600" cy="387798"/>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最大熵模型：</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基本思想是，在保证已知的知识不被违背的情况下，让未知的部分信息量最大化（熵最大）。用来进行概率估计的</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12" name="Right Brace 112"/>
          <p:cNvSpPr/>
          <p:nvPr/>
        </p:nvSpPr>
        <p:spPr>
          <a:xfrm rot="10800000">
            <a:off x="2627784" y="219365"/>
            <a:ext cx="281279" cy="1020330"/>
          </a:xfrm>
          <a:prstGeom prst="rightBrace">
            <a:avLst>
              <a:gd name="adj1" fmla="val 47292"/>
              <a:gd name="adj2" fmla="val 50110"/>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233"/>
            <a:endParaRPr lang="en-US" sz="1350" dirty="0">
              <a:solidFill>
                <a:schemeClr val="accent1"/>
              </a:solidFill>
              <a:latin typeface="微软雅黑" panose="020B0503020204020204" pitchFamily="34" charset="-122"/>
              <a:ea typeface="微软雅黑" panose="020B0503020204020204" pitchFamily="34" charset="-122"/>
            </a:endParaRPr>
          </a:p>
        </p:txBody>
      </p:sp>
      <p:sp>
        <p:nvSpPr>
          <p:cNvPr id="13" name="TextBox 43"/>
          <p:cNvSpPr txBox="1"/>
          <p:nvPr/>
        </p:nvSpPr>
        <p:spPr>
          <a:xfrm>
            <a:off x="3440163" y="3509746"/>
            <a:ext cx="4660229" cy="387798"/>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自动编码器：</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将原始的输入信号尽可能复现的神经网络，即要求最终得到的输出结果近似于原始的输入</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14" name="TextBox 43"/>
          <p:cNvSpPr txBox="1"/>
          <p:nvPr/>
        </p:nvSpPr>
        <p:spPr>
          <a:xfrm>
            <a:off x="3440163" y="4408517"/>
            <a:ext cx="4660229" cy="387798"/>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400" spc="-38" dirty="0" smtClean="0">
                <a:solidFill>
                  <a:schemeClr val="accent2"/>
                </a:solidFill>
                <a:latin typeface="微软雅黑" panose="020B0503020204020204" pitchFamily="34" charset="-122"/>
                <a:ea typeface="微软雅黑" panose="020B0503020204020204" pitchFamily="34" charset="-122"/>
                <a:cs typeface="Segoe UI" pitchFamily="34" charset="0"/>
                <a:sym typeface="Wingdings" pitchFamily="2" charset="2"/>
              </a:rPr>
              <a:t>深度置信网络：</a:t>
            </a:r>
            <a:r>
              <a:rPr lang="zh-CN" altLang="en-US"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rPr>
              <a:t>所建立的是实际观察道德数据和该数据所属标签之间的一个联合分布，是一个概率生成模型</a:t>
            </a:r>
            <a:endParaRPr lang="en-US" altLang="zh-CN" sz="1400" spc="-38" dirty="0">
              <a:solidFill>
                <a:schemeClr val="tx2"/>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Tree>
    <p:extLst>
      <p:ext uri="{BB962C8B-B14F-4D97-AF65-F5344CB8AC3E}">
        <p14:creationId xmlns:p14="http://schemas.microsoft.com/office/powerpoint/2010/main" val="19106277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50"/>
                                        <p:tgtEl>
                                          <p:spTgt spid="25"/>
                                        </p:tgtEl>
                                      </p:cBhvr>
                                    </p:animEffect>
                                  </p:childTnLst>
                                </p:cTn>
                              </p:par>
                            </p:childTnLst>
                          </p:cTn>
                        </p:par>
                        <p:par>
                          <p:cTn id="12" fill="hold">
                            <p:stCondLst>
                              <p:cond delay="1250"/>
                            </p:stCondLst>
                            <p:childTnLst>
                              <p:par>
                                <p:cTn id="13" presetID="63" presetClass="path" presetSubtype="0" decel="100000" fill="hold" grpId="1" nodeType="afterEffect">
                                  <p:stCondLst>
                                    <p:cond delay="0"/>
                                  </p:stCondLst>
                                  <p:childTnLst>
                                    <p:animMotion origin="layout" path="M -0.02412 6.49115E-7 L -7.50574E-7 6.49115E-7 " pathEditMode="relative" rAng="0" ptsTypes="AA">
                                      <p:cBhvr>
                                        <p:cTn id="14" dur="500" fill="hold"/>
                                        <p:tgtEl>
                                          <p:spTgt spid="25"/>
                                        </p:tgtEl>
                                        <p:attrNameLst>
                                          <p:attrName>ppt_x</p:attrName>
                                          <p:attrName>ppt_y</p:attrName>
                                        </p:attrNameLst>
                                      </p:cBhvr>
                                      <p:rCtr x="1200" y="0"/>
                                    </p:animMotion>
                                  </p:childTnLst>
                                </p:cTn>
                              </p:par>
                            </p:childTnLst>
                          </p:cTn>
                        </p:par>
                        <p:par>
                          <p:cTn id="15" fill="hold">
                            <p:stCondLst>
                              <p:cond delay="1750"/>
                            </p:stCondLst>
                            <p:childTnLst>
                              <p:par>
                                <p:cTn id="16" presetID="6" presetClass="emph" presetSubtype="0" accel="100000" autoRev="1" fill="hold" grpId="2" nodeType="afterEffect">
                                  <p:stCondLst>
                                    <p:cond delay="0"/>
                                  </p:stCondLst>
                                  <p:childTnLst>
                                    <p:animScale>
                                      <p:cBhvr>
                                        <p:cTn id="17" dur="500" fill="hold"/>
                                        <p:tgtEl>
                                          <p:spTgt spid="25"/>
                                        </p:tgtEl>
                                      </p:cBhvr>
                                      <p:by x="92000" y="92000"/>
                                    </p:animScale>
                                  </p:childTnLst>
                                </p:cTn>
                              </p:par>
                            </p:childTnLst>
                          </p:cTn>
                        </p:par>
                        <p:par>
                          <p:cTn id="18" fill="hold">
                            <p:stCondLst>
                              <p:cond delay="2750"/>
                            </p:stCondLst>
                            <p:childTnLst>
                              <p:par>
                                <p:cTn id="19" presetID="10" presetClass="entr" presetSubtype="0"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750"/>
                                        <p:tgtEl>
                                          <p:spTgt spid="65"/>
                                        </p:tgtEl>
                                      </p:cBhvr>
                                    </p:animEffect>
                                  </p:childTnLst>
                                </p:cTn>
                              </p:par>
                            </p:childTnLst>
                          </p:cTn>
                        </p:par>
                        <p:par>
                          <p:cTn id="22" fill="hold">
                            <p:stCondLst>
                              <p:cond delay="3500"/>
                            </p:stCondLst>
                            <p:childTnLst>
                              <p:par>
                                <p:cTn id="23" presetID="63" presetClass="path" presetSubtype="0" decel="100000" fill="hold" grpId="1" nodeType="afterEffect">
                                  <p:stCondLst>
                                    <p:cond delay="0"/>
                                  </p:stCondLst>
                                  <p:childTnLst>
                                    <p:animMotion origin="layout" path="M -0.02412 6.49115E-7 L -7.50574E-7 6.49115E-7 " pathEditMode="relative" rAng="0" ptsTypes="AA">
                                      <p:cBhvr>
                                        <p:cTn id="24" dur="500" fill="hold"/>
                                        <p:tgtEl>
                                          <p:spTgt spid="65"/>
                                        </p:tgtEl>
                                        <p:attrNameLst>
                                          <p:attrName>ppt_x</p:attrName>
                                          <p:attrName>ppt_y</p:attrName>
                                        </p:attrNameLst>
                                      </p:cBhvr>
                                      <p:rCtr x="1200" y="0"/>
                                    </p:animMotion>
                                  </p:childTnLst>
                                </p:cTn>
                              </p:par>
                            </p:childTnLst>
                          </p:cTn>
                        </p:par>
                        <p:par>
                          <p:cTn id="25" fill="hold">
                            <p:stCondLst>
                              <p:cond delay="4000"/>
                            </p:stCondLst>
                            <p:childTnLst>
                              <p:par>
                                <p:cTn id="26" presetID="6" presetClass="emph" presetSubtype="0" accel="100000" autoRev="1" fill="hold" grpId="2" nodeType="afterEffect">
                                  <p:stCondLst>
                                    <p:cond delay="0"/>
                                  </p:stCondLst>
                                  <p:childTnLst>
                                    <p:animScale>
                                      <p:cBhvr>
                                        <p:cTn id="27" dur="500" fill="hold"/>
                                        <p:tgtEl>
                                          <p:spTgt spid="65"/>
                                        </p:tgtEl>
                                      </p:cBhvr>
                                      <p:by x="92000" y="92000"/>
                                    </p:animScale>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750"/>
                                        <p:tgtEl>
                                          <p:spTgt spid="66"/>
                                        </p:tgtEl>
                                      </p:cBhvr>
                                    </p:animEffect>
                                  </p:childTnLst>
                                </p:cTn>
                              </p:par>
                            </p:childTnLst>
                          </p:cTn>
                        </p:par>
                        <p:par>
                          <p:cTn id="32" fill="hold">
                            <p:stCondLst>
                              <p:cond delay="5750"/>
                            </p:stCondLst>
                            <p:childTnLst>
                              <p:par>
                                <p:cTn id="33" presetID="63" presetClass="path" presetSubtype="0" decel="100000" fill="hold" grpId="1" nodeType="afterEffect">
                                  <p:stCondLst>
                                    <p:cond delay="0"/>
                                  </p:stCondLst>
                                  <p:childTnLst>
                                    <p:animMotion origin="layout" path="M -0.02412 6.49115E-7 L -7.50574E-7 6.49115E-7 " pathEditMode="relative" rAng="0" ptsTypes="AA">
                                      <p:cBhvr>
                                        <p:cTn id="34" dur="500" fill="hold"/>
                                        <p:tgtEl>
                                          <p:spTgt spid="66"/>
                                        </p:tgtEl>
                                        <p:attrNameLst>
                                          <p:attrName>ppt_x</p:attrName>
                                          <p:attrName>ppt_y</p:attrName>
                                        </p:attrNameLst>
                                      </p:cBhvr>
                                      <p:rCtr x="1200" y="0"/>
                                    </p:animMotion>
                                  </p:childTnLst>
                                </p:cTn>
                              </p:par>
                            </p:childTnLst>
                          </p:cTn>
                        </p:par>
                        <p:par>
                          <p:cTn id="35" fill="hold">
                            <p:stCondLst>
                              <p:cond delay="6250"/>
                            </p:stCondLst>
                            <p:childTnLst>
                              <p:par>
                                <p:cTn id="36" presetID="6" presetClass="emph" presetSubtype="0" accel="100000" autoRev="1" fill="hold" grpId="2" nodeType="afterEffect">
                                  <p:stCondLst>
                                    <p:cond delay="0"/>
                                  </p:stCondLst>
                                  <p:childTnLst>
                                    <p:animScale>
                                      <p:cBhvr>
                                        <p:cTn id="37" dur="500" fill="hold"/>
                                        <p:tgtEl>
                                          <p:spTgt spid="66"/>
                                        </p:tgtEl>
                                      </p:cBhvr>
                                      <p:by x="92000" y="92000"/>
                                    </p:animScale>
                                  </p:childTnLst>
                                </p:cTn>
                              </p:par>
                            </p:childTnLst>
                          </p:cTn>
                        </p:par>
                        <p:par>
                          <p:cTn id="38" fill="hold">
                            <p:stCondLst>
                              <p:cond delay="725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750"/>
                                        <p:tgtEl>
                                          <p:spTgt spid="10"/>
                                        </p:tgtEl>
                                      </p:cBhvr>
                                    </p:animEffect>
                                  </p:childTnLst>
                                </p:cTn>
                              </p:par>
                            </p:childTnLst>
                          </p:cTn>
                        </p:par>
                        <p:par>
                          <p:cTn id="42" fill="hold">
                            <p:stCondLst>
                              <p:cond delay="8000"/>
                            </p:stCondLst>
                            <p:childTnLst>
                              <p:par>
                                <p:cTn id="43" presetID="63" presetClass="path" presetSubtype="0" decel="100000" fill="hold" grpId="1" nodeType="afterEffect">
                                  <p:stCondLst>
                                    <p:cond delay="0"/>
                                  </p:stCondLst>
                                  <p:childTnLst>
                                    <p:animMotion origin="layout" path="M -0.02412 6.49115E-7 L -7.50574E-7 6.49115E-7 " pathEditMode="relative" rAng="0" ptsTypes="AA">
                                      <p:cBhvr>
                                        <p:cTn id="44" dur="500" fill="hold"/>
                                        <p:tgtEl>
                                          <p:spTgt spid="10"/>
                                        </p:tgtEl>
                                        <p:attrNameLst>
                                          <p:attrName>ppt_x</p:attrName>
                                          <p:attrName>ppt_y</p:attrName>
                                        </p:attrNameLst>
                                      </p:cBhvr>
                                      <p:rCtr x="1200" y="0"/>
                                    </p:animMotion>
                                  </p:childTnLst>
                                </p:cTn>
                              </p:par>
                            </p:childTnLst>
                          </p:cTn>
                        </p:par>
                        <p:par>
                          <p:cTn id="45" fill="hold">
                            <p:stCondLst>
                              <p:cond delay="8500"/>
                            </p:stCondLst>
                            <p:childTnLst>
                              <p:par>
                                <p:cTn id="46" presetID="6" presetClass="emph" presetSubtype="0" accel="100000" autoRev="1" fill="hold" grpId="2" nodeType="afterEffect">
                                  <p:stCondLst>
                                    <p:cond delay="0"/>
                                  </p:stCondLst>
                                  <p:childTnLst>
                                    <p:animScale>
                                      <p:cBhvr>
                                        <p:cTn id="47" dur="500" fill="hold"/>
                                        <p:tgtEl>
                                          <p:spTgt spid="10"/>
                                        </p:tgtEl>
                                      </p:cBhvr>
                                      <p:by x="92000" y="92000"/>
                                    </p:animScale>
                                  </p:childTnLst>
                                </p:cTn>
                              </p:par>
                            </p:childTnLst>
                          </p:cTn>
                        </p:par>
                        <p:par>
                          <p:cTn id="48" fill="hold">
                            <p:stCondLst>
                              <p:cond delay="9500"/>
                            </p:stCondLst>
                            <p:childTnLst>
                              <p:par>
                                <p:cTn id="49" presetID="22" presetClass="entr" presetSubtype="8"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par>
                          <p:cTn id="52" fill="hold">
                            <p:stCondLst>
                              <p:cond delay="10000"/>
                            </p:stCondLst>
                            <p:childTnLst>
                              <p:par>
                                <p:cTn id="53" presetID="10" presetClass="entr" presetSubtype="0"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750"/>
                                        <p:tgtEl>
                                          <p:spTgt spid="9"/>
                                        </p:tgtEl>
                                      </p:cBhvr>
                                    </p:animEffect>
                                  </p:childTnLst>
                                </p:cTn>
                              </p:par>
                            </p:childTnLst>
                          </p:cTn>
                        </p:par>
                        <p:par>
                          <p:cTn id="56" fill="hold">
                            <p:stCondLst>
                              <p:cond delay="10750"/>
                            </p:stCondLst>
                            <p:childTnLst>
                              <p:par>
                                <p:cTn id="57" presetID="63" presetClass="path" presetSubtype="0" decel="100000" fill="hold" grpId="1" nodeType="afterEffect">
                                  <p:stCondLst>
                                    <p:cond delay="0"/>
                                  </p:stCondLst>
                                  <p:childTnLst>
                                    <p:animMotion origin="layout" path="M -0.02412 6.49115E-7 L -7.50574E-7 6.49115E-7 " pathEditMode="relative" rAng="0" ptsTypes="AA">
                                      <p:cBhvr>
                                        <p:cTn id="58" dur="500" fill="hold"/>
                                        <p:tgtEl>
                                          <p:spTgt spid="9"/>
                                        </p:tgtEl>
                                        <p:attrNameLst>
                                          <p:attrName>ppt_x</p:attrName>
                                          <p:attrName>ppt_y</p:attrName>
                                        </p:attrNameLst>
                                      </p:cBhvr>
                                      <p:rCtr x="1200" y="0"/>
                                    </p:animMotion>
                                  </p:childTnLst>
                                </p:cTn>
                              </p:par>
                            </p:childTnLst>
                          </p:cTn>
                        </p:par>
                        <p:par>
                          <p:cTn id="59" fill="hold">
                            <p:stCondLst>
                              <p:cond delay="11250"/>
                            </p:stCondLst>
                            <p:childTnLst>
                              <p:par>
                                <p:cTn id="60" presetID="6" presetClass="emph" presetSubtype="0" accel="100000" autoRev="1" fill="hold" grpId="2" nodeType="afterEffect">
                                  <p:stCondLst>
                                    <p:cond delay="0"/>
                                  </p:stCondLst>
                                  <p:childTnLst>
                                    <p:animScale>
                                      <p:cBhvr>
                                        <p:cTn id="61" dur="500" fill="hold"/>
                                        <p:tgtEl>
                                          <p:spTgt spid="9"/>
                                        </p:tgtEl>
                                      </p:cBhvr>
                                      <p:by x="92000" y="92000"/>
                                    </p:animScale>
                                  </p:childTnLst>
                                </p:cTn>
                              </p:par>
                            </p:childTnLst>
                          </p:cTn>
                        </p:par>
                        <p:par>
                          <p:cTn id="62" fill="hold">
                            <p:stCondLst>
                              <p:cond delay="12250"/>
                            </p:stCondLst>
                            <p:childTnLst>
                              <p:par>
                                <p:cTn id="63" presetID="10" presetClass="entr" presetSubtype="0" fill="hold" grpId="0" nodeType="after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750"/>
                                        <p:tgtEl>
                                          <p:spTgt spid="11"/>
                                        </p:tgtEl>
                                      </p:cBhvr>
                                    </p:animEffect>
                                  </p:childTnLst>
                                </p:cTn>
                              </p:par>
                            </p:childTnLst>
                          </p:cTn>
                        </p:par>
                        <p:par>
                          <p:cTn id="66" fill="hold">
                            <p:stCondLst>
                              <p:cond delay="13000"/>
                            </p:stCondLst>
                            <p:childTnLst>
                              <p:par>
                                <p:cTn id="67" presetID="63" presetClass="path" presetSubtype="0" decel="100000" fill="hold" grpId="1" nodeType="afterEffect">
                                  <p:stCondLst>
                                    <p:cond delay="0"/>
                                  </p:stCondLst>
                                  <p:childTnLst>
                                    <p:animMotion origin="layout" path="M -0.02412 6.49115E-7 L -7.50574E-7 6.49115E-7 " pathEditMode="relative" rAng="0" ptsTypes="AA">
                                      <p:cBhvr>
                                        <p:cTn id="68" dur="500" fill="hold"/>
                                        <p:tgtEl>
                                          <p:spTgt spid="11"/>
                                        </p:tgtEl>
                                        <p:attrNameLst>
                                          <p:attrName>ppt_x</p:attrName>
                                          <p:attrName>ppt_y</p:attrName>
                                        </p:attrNameLst>
                                      </p:cBhvr>
                                      <p:rCtr x="1200" y="0"/>
                                    </p:animMotion>
                                  </p:childTnLst>
                                </p:cTn>
                              </p:par>
                            </p:childTnLst>
                          </p:cTn>
                        </p:par>
                        <p:par>
                          <p:cTn id="69" fill="hold">
                            <p:stCondLst>
                              <p:cond delay="13500"/>
                            </p:stCondLst>
                            <p:childTnLst>
                              <p:par>
                                <p:cTn id="70" presetID="6" presetClass="emph" presetSubtype="0" accel="100000" autoRev="1" fill="hold" grpId="2" nodeType="afterEffect">
                                  <p:stCondLst>
                                    <p:cond delay="0"/>
                                  </p:stCondLst>
                                  <p:childTnLst>
                                    <p:animScale>
                                      <p:cBhvr>
                                        <p:cTn id="71" dur="500" fill="hold"/>
                                        <p:tgtEl>
                                          <p:spTgt spid="11"/>
                                        </p:tgtEl>
                                      </p:cBhvr>
                                      <p:by x="92000" y="92000"/>
                                    </p:animScale>
                                  </p:childTnLst>
                                </p:cTn>
                              </p:par>
                            </p:childTnLst>
                          </p:cTn>
                        </p:par>
                        <p:par>
                          <p:cTn id="72" fill="hold">
                            <p:stCondLst>
                              <p:cond delay="14500"/>
                            </p:stCondLst>
                            <p:childTnLst>
                              <p:par>
                                <p:cTn id="73" presetID="22" presetClass="entr" presetSubtype="8"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left)">
                                      <p:cBhvr>
                                        <p:cTn id="75" dur="500"/>
                                        <p:tgtEl>
                                          <p:spTgt spid="12"/>
                                        </p:tgtEl>
                                      </p:cBhvr>
                                    </p:animEffect>
                                  </p:childTnLst>
                                </p:cTn>
                              </p:par>
                            </p:childTnLst>
                          </p:cTn>
                        </p:par>
                        <p:par>
                          <p:cTn id="76" fill="hold">
                            <p:stCondLst>
                              <p:cond delay="15000"/>
                            </p:stCondLst>
                            <p:childTnLst>
                              <p:par>
                                <p:cTn id="77" presetID="10" presetClass="entr" presetSubtype="0"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750"/>
                                        <p:tgtEl>
                                          <p:spTgt spid="13"/>
                                        </p:tgtEl>
                                      </p:cBhvr>
                                    </p:animEffect>
                                  </p:childTnLst>
                                </p:cTn>
                              </p:par>
                            </p:childTnLst>
                          </p:cTn>
                        </p:par>
                        <p:par>
                          <p:cTn id="80" fill="hold">
                            <p:stCondLst>
                              <p:cond delay="15750"/>
                            </p:stCondLst>
                            <p:childTnLst>
                              <p:par>
                                <p:cTn id="81" presetID="63" presetClass="path" presetSubtype="0" decel="100000" fill="hold" grpId="1" nodeType="afterEffect">
                                  <p:stCondLst>
                                    <p:cond delay="0"/>
                                  </p:stCondLst>
                                  <p:childTnLst>
                                    <p:animMotion origin="layout" path="M -0.02412 6.49115E-7 L -7.50574E-7 6.49115E-7 " pathEditMode="relative" rAng="0" ptsTypes="AA">
                                      <p:cBhvr>
                                        <p:cTn id="82" dur="500" fill="hold"/>
                                        <p:tgtEl>
                                          <p:spTgt spid="13"/>
                                        </p:tgtEl>
                                        <p:attrNameLst>
                                          <p:attrName>ppt_x</p:attrName>
                                          <p:attrName>ppt_y</p:attrName>
                                        </p:attrNameLst>
                                      </p:cBhvr>
                                      <p:rCtr x="1200" y="0"/>
                                    </p:animMotion>
                                  </p:childTnLst>
                                </p:cTn>
                              </p:par>
                            </p:childTnLst>
                          </p:cTn>
                        </p:par>
                        <p:par>
                          <p:cTn id="83" fill="hold">
                            <p:stCondLst>
                              <p:cond delay="16250"/>
                            </p:stCondLst>
                            <p:childTnLst>
                              <p:par>
                                <p:cTn id="84" presetID="6" presetClass="emph" presetSubtype="0" accel="100000" autoRev="1" fill="hold" grpId="2" nodeType="afterEffect">
                                  <p:stCondLst>
                                    <p:cond delay="0"/>
                                  </p:stCondLst>
                                  <p:childTnLst>
                                    <p:animScale>
                                      <p:cBhvr>
                                        <p:cTn id="85" dur="500" fill="hold"/>
                                        <p:tgtEl>
                                          <p:spTgt spid="13"/>
                                        </p:tgtEl>
                                      </p:cBhvr>
                                      <p:by x="92000" y="92000"/>
                                    </p:animScale>
                                  </p:childTnLst>
                                </p:cTn>
                              </p:par>
                            </p:childTnLst>
                          </p:cTn>
                        </p:par>
                        <p:par>
                          <p:cTn id="86" fill="hold">
                            <p:stCondLst>
                              <p:cond delay="17250"/>
                            </p:stCondLst>
                            <p:childTnLst>
                              <p:par>
                                <p:cTn id="87" presetID="10" presetClass="entr" presetSubtype="0"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750"/>
                                        <p:tgtEl>
                                          <p:spTgt spid="14"/>
                                        </p:tgtEl>
                                      </p:cBhvr>
                                    </p:animEffect>
                                  </p:childTnLst>
                                </p:cTn>
                              </p:par>
                            </p:childTnLst>
                          </p:cTn>
                        </p:par>
                        <p:par>
                          <p:cTn id="90" fill="hold">
                            <p:stCondLst>
                              <p:cond delay="18000"/>
                            </p:stCondLst>
                            <p:childTnLst>
                              <p:par>
                                <p:cTn id="91" presetID="63" presetClass="path" presetSubtype="0" decel="100000" fill="hold" grpId="1" nodeType="afterEffect">
                                  <p:stCondLst>
                                    <p:cond delay="0"/>
                                  </p:stCondLst>
                                  <p:childTnLst>
                                    <p:animMotion origin="layout" path="M -0.02412 6.49115E-7 L -7.50574E-7 6.49115E-7 " pathEditMode="relative" rAng="0" ptsTypes="AA">
                                      <p:cBhvr>
                                        <p:cTn id="92" dur="500" fill="hold"/>
                                        <p:tgtEl>
                                          <p:spTgt spid="14"/>
                                        </p:tgtEl>
                                        <p:attrNameLst>
                                          <p:attrName>ppt_x</p:attrName>
                                          <p:attrName>ppt_y</p:attrName>
                                        </p:attrNameLst>
                                      </p:cBhvr>
                                      <p:rCtr x="1200" y="0"/>
                                    </p:animMotion>
                                  </p:childTnLst>
                                </p:cTn>
                              </p:par>
                            </p:childTnLst>
                          </p:cTn>
                        </p:par>
                        <p:par>
                          <p:cTn id="93" fill="hold">
                            <p:stCondLst>
                              <p:cond delay="18500"/>
                            </p:stCondLst>
                            <p:childTnLst>
                              <p:par>
                                <p:cTn id="94" presetID="6" presetClass="emph" presetSubtype="0" accel="100000" autoRev="1" fill="hold" grpId="2" nodeType="afterEffect">
                                  <p:stCondLst>
                                    <p:cond delay="0"/>
                                  </p:stCondLst>
                                  <p:childTnLst>
                                    <p:animScale>
                                      <p:cBhvr>
                                        <p:cTn id="95" dur="500" fill="hold"/>
                                        <p:tgtEl>
                                          <p:spTgt spid="14"/>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5" grpId="2"/>
      <p:bldP spid="48" grpId="0" animBg="1"/>
      <p:bldP spid="65" grpId="0"/>
      <p:bldP spid="65" grpId="1"/>
      <p:bldP spid="65" grpId="2"/>
      <p:bldP spid="66" grpId="0"/>
      <p:bldP spid="66" grpId="1"/>
      <p:bldP spid="66" grpId="2"/>
      <p:bldP spid="10" grpId="0"/>
      <p:bldP spid="10" grpId="1"/>
      <p:bldP spid="10" grpId="2"/>
      <p:bldP spid="7" grpId="0" animBg="1"/>
      <p:bldP spid="9" grpId="0"/>
      <p:bldP spid="9" grpId="1"/>
      <p:bldP spid="9" grpId="2"/>
      <p:bldP spid="11" grpId="0"/>
      <p:bldP spid="11" grpId="1"/>
      <p:bldP spid="11" grpId="2"/>
      <p:bldP spid="12" grpId="0" animBg="1"/>
      <p:bldP spid="13" grpId="0"/>
      <p:bldP spid="13" grpId="1"/>
      <p:bldP spid="13" grpId="2"/>
      <p:bldP spid="14" grpId="0"/>
      <p:bldP spid="14" grpId="1"/>
      <p:bldP spid="14" grpId="2"/>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597">
      <a:dk1>
        <a:srgbClr val="000000"/>
      </a:dk1>
      <a:lt1>
        <a:srgbClr val="FFFFFF"/>
      </a:lt1>
      <a:dk2>
        <a:srgbClr val="7F7F7F"/>
      </a:dk2>
      <a:lt2>
        <a:srgbClr val="FFFFFF"/>
      </a:lt2>
      <a:accent1>
        <a:srgbClr val="70BCC6"/>
      </a:accent1>
      <a:accent2>
        <a:srgbClr val="FD7784"/>
      </a:accent2>
      <a:accent3>
        <a:srgbClr val="70BCC6"/>
      </a:accent3>
      <a:accent4>
        <a:srgbClr val="FD7784"/>
      </a:accent4>
      <a:accent5>
        <a:srgbClr val="70BCC6"/>
      </a:accent5>
      <a:accent6>
        <a:srgbClr val="FD7784"/>
      </a:accent6>
      <a:hlink>
        <a:srgbClr val="70BCC6"/>
      </a:hlink>
      <a:folHlink>
        <a:srgbClr val="FD778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w="15875">
          <a:noFill/>
        </a:ln>
        <a:effectLst>
          <a:innerShdw blurRad="63500" dist="25400" dir="8100000">
            <a:prstClr val="black">
              <a:alpha val="50000"/>
            </a:prstClr>
          </a:innerShdw>
        </a:effectLst>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6609</TotalTime>
  <Words>2927</Words>
  <Application>Microsoft Office PowerPoint</Application>
  <PresentationFormat>全屏显示(16:9)</PresentationFormat>
  <Paragraphs>190</Paragraphs>
  <Slides>39</Slides>
  <Notes>19</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Open Sans Light</vt:lpstr>
      <vt:lpstr>华康雅宋体W9(P)</vt:lpstr>
      <vt:lpstr>宋体</vt:lpstr>
      <vt:lpstr>微软雅黑</vt:lpstr>
      <vt:lpstr>叶根友特楷简体</vt:lpstr>
      <vt:lpstr>Arial</vt:lpstr>
      <vt:lpstr>Calibri</vt:lpstr>
      <vt:lpstr>Ravie</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周 纯英</cp:lastModifiedBy>
  <cp:revision>1788</cp:revision>
  <dcterms:created xsi:type="dcterms:W3CDTF">2016-03-09T04:37:28Z</dcterms:created>
  <dcterms:modified xsi:type="dcterms:W3CDTF">2019-10-13T08:05:52Z</dcterms:modified>
</cp:coreProperties>
</file>