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D6BE5-9713-4E60-B5EE-40E9221769A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39DCF-524F-43FD-9DEA-C1496CAA19F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·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08D9-4A71-422D-8C20-E440E917BF93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08D9-4A71-422D-8C20-E440E917BF93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3C94C9-16AB-497C-BC0C-1A66E9669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3C94C9-16AB-497C-BC0C-1A66E9669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3C94C9-16AB-497C-BC0C-1A66E9669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3C94C9-16AB-497C-BC0C-1A66E9669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062-C2A7-414D-B565-E22724D5220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8523-A59B-47B8-94A9-C55D7C312AA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062-C2A7-414D-B565-E22724D5220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8523-A59B-47B8-94A9-C55D7C312AA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062-C2A7-414D-B565-E22724D5220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8523-A59B-47B8-94A9-C55D7C312AA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062-C2A7-414D-B565-E22724D5220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8523-A59B-47B8-94A9-C55D7C312AA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062-C2A7-414D-B565-E22724D5220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8523-A59B-47B8-94A9-C55D7C312AA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062-C2A7-414D-B565-E22724D5220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8523-A59B-47B8-94A9-C55D7C312AA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062-C2A7-414D-B565-E22724D5220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8523-A59B-47B8-94A9-C55D7C312AA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062-C2A7-414D-B565-E22724D5220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8523-A59B-47B8-94A9-C55D7C312AA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062-C2A7-414D-B565-E22724D5220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8523-A59B-47B8-94A9-C55D7C312AA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062-C2A7-414D-B565-E22724D5220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8523-A59B-47B8-94A9-C55D7C312AA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062-C2A7-414D-B565-E22724D5220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8523-A59B-47B8-94A9-C55D7C312AA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27062-C2A7-414D-B565-E22724D5220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F8523-A59B-47B8-94A9-C55D7C312AA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5.png"/><Relationship Id="rId3" Type="http://schemas.openxmlformats.org/officeDocument/2006/relationships/tags" Target="../tags/tag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.jpeg"/><Relationship Id="rId6" Type="http://schemas.microsoft.com/office/2007/relationships/hdphoto" Target="../media/hdphoto3.wdp"/><Relationship Id="rId5" Type="http://schemas.openxmlformats.org/officeDocument/2006/relationships/image" Target="../media/image10.png"/><Relationship Id="rId4" Type="http://schemas.microsoft.com/office/2007/relationships/hdphoto" Target="../media/hdphoto2.wdp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524000" y="8384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 altLang="zh-CN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4530-26CC-4F42-A475-9489E3A0E8D7}" type="slidenum">
              <a:rPr lang="en-US" smtClean="0"/>
            </a:fld>
            <a:endParaRPr lang="en-US" dirty="0"/>
          </a:p>
        </p:txBody>
      </p:sp>
      <p:sp>
        <p:nvSpPr>
          <p:cNvPr id="22" name="椭圆 1"/>
          <p:cNvSpPr/>
          <p:nvPr/>
        </p:nvSpPr>
        <p:spPr>
          <a:xfrm rot="16200000" flipV="1">
            <a:off x="2268964" y="-349430"/>
            <a:ext cx="6866386" cy="7565241"/>
          </a:xfrm>
          <a:custGeom>
            <a:avLst/>
            <a:gdLst/>
            <a:ahLst/>
            <a:cxnLst/>
            <a:rect l="l" t="t" r="r" b="b"/>
            <a:pathLst>
              <a:path w="9152802" h="6768752">
                <a:moveTo>
                  <a:pt x="9144000" y="0"/>
                </a:moveTo>
                <a:lnTo>
                  <a:pt x="9152802" y="0"/>
                </a:lnTo>
                <a:lnTo>
                  <a:pt x="9152802" y="4063267"/>
                </a:lnTo>
                <a:cubicBezTo>
                  <a:pt x="8247426" y="5678091"/>
                  <a:pt x="6519080" y="6768752"/>
                  <a:pt x="4535996" y="6768752"/>
                </a:cubicBezTo>
                <a:cubicBezTo>
                  <a:pt x="2610856" y="6768752"/>
                  <a:pt x="925785" y="5740896"/>
                  <a:pt x="0" y="4203809"/>
                </a:cubicBezTo>
                <a:lnTo>
                  <a:pt x="0" y="3583692"/>
                </a:lnTo>
                <a:cubicBezTo>
                  <a:pt x="924895" y="5060875"/>
                  <a:pt x="2608345" y="6048672"/>
                  <a:pt x="4531634" y="6048672"/>
                </a:cubicBezTo>
                <a:cubicBezTo>
                  <a:pt x="6512811" y="6048672"/>
                  <a:pt x="8239495" y="5000517"/>
                  <a:pt x="9144000" y="3448627"/>
                </a:cubicBezTo>
                <a:close/>
              </a:path>
            </a:pathLst>
          </a:custGeom>
          <a:solidFill>
            <a:srgbClr val="BD1C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275" b="93134" l="4219" r="94063">
                        <a14:foregroundMark x1="27344" y1="71743" x2="27344" y2="71743"/>
                        <a14:foregroundMark x1="23594" y1="74032" x2="23594" y2="74032"/>
                        <a14:foregroundMark x1="22500" y1="78169" x2="22500" y2="78169"/>
                        <a14:foregroundMark x1="24063" y1="79313" x2="24063" y2="79313"/>
                        <a14:foregroundMark x1="23125" y1="79842" x2="23125" y2="79842"/>
                        <a14:foregroundMark x1="22656" y1="77025" x2="22656" y2="77025"/>
                        <a14:foregroundMark x1="24375" y1="72271" x2="24375" y2="72271"/>
                        <a14:foregroundMark x1="25000" y1="69278" x2="25000" y2="69278"/>
                        <a14:foregroundMark x1="24063" y1="71391" x2="24063" y2="71391"/>
                        <a14:foregroundMark x1="22500" y1="73151" x2="22500" y2="73151"/>
                        <a14:foregroundMark x1="23750" y1="70070" x2="23750" y2="70070"/>
                        <a14:foregroundMark x1="22500" y1="71831" x2="22500" y2="71831"/>
                        <a14:foregroundMark x1="21875" y1="74032" x2="21875" y2="74032"/>
                        <a14:foregroundMark x1="20938" y1="76144" x2="20938" y2="76144"/>
                        <a14:foregroundMark x1="20313" y1="76849" x2="20313" y2="76849"/>
                        <a14:foregroundMark x1="68281" y1="73768" x2="68281" y2="73768"/>
                        <a14:foregroundMark x1="70313" y1="76056" x2="70313" y2="76056"/>
                        <a14:foregroundMark x1="54844" y1="79489" x2="54844" y2="79489"/>
                        <a14:foregroundMark x1="54844" y1="80986" x2="54844" y2="80986"/>
                        <a14:foregroundMark x1="67656" y1="71743" x2="67656" y2="71743"/>
                        <a14:foregroundMark x1="65938" y1="70423" x2="65938" y2="70423"/>
                        <a14:foregroundMark x1="67500" y1="69894" x2="67500" y2="69894"/>
                        <a14:foregroundMark x1="69219" y1="71215" x2="69219" y2="71215"/>
                        <a14:foregroundMark x1="71094" y1="75176" x2="71094" y2="75176"/>
                        <a14:foregroundMark x1="72813" y1="78785" x2="72813" y2="78785"/>
                        <a14:foregroundMark x1="72813" y1="80370" x2="72813" y2="80370"/>
                        <a14:foregroundMark x1="14531" y1="82746" x2="14531" y2="82746"/>
                        <a14:foregroundMark x1="17969" y1="82923" x2="17969" y2="82923"/>
                        <a14:foregroundMark x1="12969" y1="83011" x2="12969" y2="83011"/>
                        <a14:backgroundMark x1="44219" y1="92430" x2="44219" y2="92430"/>
                        <a14:backgroundMark x1="56875" y1="91549" x2="56875" y2="915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8399" b="4851"/>
          <a:stretch>
            <a:fillRect/>
          </a:stretch>
        </p:blipFill>
        <p:spPr>
          <a:xfrm>
            <a:off x="6456040" y="4325815"/>
            <a:ext cx="3863662" cy="2520280"/>
          </a:xfrm>
          <a:prstGeom prst="rect">
            <a:avLst/>
          </a:prstGeom>
        </p:spPr>
      </p:pic>
      <p:sp>
        <p:nvSpPr>
          <p:cNvPr id="7" name="矩形 13"/>
          <p:cNvSpPr/>
          <p:nvPr/>
        </p:nvSpPr>
        <p:spPr>
          <a:xfrm>
            <a:off x="4119266" y="2327087"/>
            <a:ext cx="5400837" cy="18651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友邦智选康惠</a:t>
            </a:r>
            <a:r>
              <a:rPr lang="en-US" altLang="zh-CN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康逸</a:t>
            </a:r>
            <a:endParaRPr lang="en-US" altLang="zh-CN" sz="4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团体医疗保险</a:t>
            </a:r>
            <a:endParaRPr lang="zh-CN" altLang="en-US" sz="4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321874" y="5236912"/>
            <a:ext cx="27605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医疗保障首选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484995" y="160655"/>
            <a:ext cx="2389505" cy="1030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753600" y="6356351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EE062F5-AF08-4C86-BE42-3C887107872C}" type="slidenum">
              <a:rPr lang="en-US" smtClean="0"/>
            </a:fld>
            <a:endParaRPr lang="en-US" dirty="0"/>
          </a:p>
        </p:txBody>
      </p:sp>
      <p:graphicFrame>
        <p:nvGraphicFramePr>
          <p:cNvPr id="5" name="Table 12"/>
          <p:cNvGraphicFramePr>
            <a:graphicFrameLocks noGrp="1"/>
          </p:cNvGraphicFramePr>
          <p:nvPr/>
        </p:nvGraphicFramePr>
        <p:xfrm>
          <a:off x="1866401" y="1509760"/>
          <a:ext cx="7920590" cy="4608509"/>
        </p:xfrm>
        <a:graphic>
          <a:graphicData uri="http://schemas.openxmlformats.org/drawingml/2006/table">
            <a:tbl>
              <a:tblPr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49472"/>
                <a:gridCol w="946582"/>
                <a:gridCol w="936104"/>
                <a:gridCol w="1008112"/>
                <a:gridCol w="864096"/>
                <a:gridCol w="936104"/>
                <a:gridCol w="1080120"/>
              </a:tblGrid>
              <a:tr h="30190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solidFill>
                            <a:srgbClr val="D4003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产品名称</a:t>
                      </a:r>
                      <a:endParaRPr lang="zh-CN" altLang="en-US" sz="1200" b="1" i="0" u="none" strike="noStrike" dirty="0">
                        <a:solidFill>
                          <a:srgbClr val="D4003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u="none" strike="noStrike" dirty="0" smtClean="0">
                          <a:solidFill>
                            <a:srgbClr val="D4003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友邦</a:t>
                      </a:r>
                      <a:r>
                        <a:rPr lang="zh-CN" altLang="en-US" sz="1200" b="1" u="none" strike="noStrike" dirty="0" smtClean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</a:t>
                      </a:r>
                      <a:r>
                        <a:rPr lang="zh-CN" altLang="en-US" sz="1200" b="1" u="none" strike="noStrike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选康惠</a:t>
                      </a:r>
                      <a:r>
                        <a:rPr lang="zh-CN" altLang="en-US" sz="1200" b="1" u="none" strike="noStrike" dirty="0">
                          <a:solidFill>
                            <a:srgbClr val="D4003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团体医疗</a:t>
                      </a:r>
                      <a:r>
                        <a:rPr lang="zh-CN" altLang="en-US" sz="1200" b="1" u="none" strike="noStrike" dirty="0" smtClean="0">
                          <a:solidFill>
                            <a:srgbClr val="D4003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保险</a:t>
                      </a:r>
                      <a:r>
                        <a:rPr lang="en-US" altLang="zh-CN" sz="12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加保版</a:t>
                      </a:r>
                      <a:r>
                        <a:rPr lang="en-US" altLang="zh-CN" sz="12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b="0" i="0" u="none" strike="noStrike" dirty="0">
                        <a:solidFill>
                          <a:srgbClr val="D4003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 hMerge="1"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u="none" strike="noStrike" dirty="0" smtClean="0">
                          <a:solidFill>
                            <a:srgbClr val="D4003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友邦</a:t>
                      </a:r>
                      <a:r>
                        <a:rPr lang="zh-CN" altLang="en-US" sz="1200" b="1" u="none" strike="noStrike" dirty="0" smtClean="0">
                          <a:solidFill>
                            <a:srgbClr val="FFF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</a:t>
                      </a:r>
                      <a:r>
                        <a:rPr lang="zh-CN" altLang="en-US" sz="1200" b="1" u="none" strike="noStrike" dirty="0">
                          <a:solidFill>
                            <a:srgbClr val="FFF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选康逸</a:t>
                      </a:r>
                      <a:r>
                        <a:rPr lang="zh-CN" altLang="en-US" sz="1200" b="1" u="none" strike="noStrike" dirty="0">
                          <a:solidFill>
                            <a:srgbClr val="D4003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团体医疗</a:t>
                      </a:r>
                      <a:r>
                        <a:rPr lang="zh-CN" altLang="en-US" sz="1200" b="1" u="none" strike="noStrike" dirty="0" smtClean="0">
                          <a:solidFill>
                            <a:srgbClr val="D4003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保险</a:t>
                      </a:r>
                      <a:r>
                        <a:rPr lang="en-US" altLang="zh-CN" sz="12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加保版</a:t>
                      </a:r>
                      <a:r>
                        <a:rPr lang="en-US" altLang="zh-CN" sz="12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b="1" i="0" u="none" strike="noStrike" dirty="0">
                        <a:solidFill>
                          <a:srgbClr val="D4003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0189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住院及手术年限额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 </a:t>
                      </a:r>
                      <a:r>
                        <a:rPr lang="zh-CN" altLang="en-US" sz="12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zh-CN" altLang="en-US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 hMerge="1">
                  <a:tcPr marL="0" marR="0" marT="0" marB="0" anchor="b">
                    <a:solidFill>
                      <a:srgbClr val="FFC000"/>
                    </a:solidFill>
                  </a:tcPr>
                </a:tc>
                <a:tc hMerge="1">
                  <a:tcPr marL="0" marR="0" marT="0" marB="0" anchor="b">
                    <a:solidFill>
                      <a:srgbClr val="FFC000"/>
                    </a:solidFill>
                  </a:tcPr>
                </a:tc>
              </a:tr>
              <a:tr h="30189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特殊</a:t>
                      </a:r>
                      <a:r>
                        <a:rPr lang="en-US" altLang="zh-CN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住院前后门急诊年限额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 </a:t>
                      </a:r>
                      <a:r>
                        <a:rPr lang="zh-CN" altLang="en-US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 </a:t>
                      </a:r>
                      <a:r>
                        <a:rPr lang="zh-CN" altLang="en-US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 hMerge="1">
                  <a:tcPr marL="0" marR="0" marT="0" marB="0" anchor="b">
                    <a:solidFill>
                      <a:srgbClr val="FFC000"/>
                    </a:solidFill>
                  </a:tcPr>
                </a:tc>
                <a:tc hMerge="1">
                  <a:tcPr marL="0" marR="0" marT="0" marB="0" anchor="b">
                    <a:solidFill>
                      <a:srgbClr val="FFC000"/>
                    </a:solidFill>
                  </a:tcPr>
                </a:tc>
              </a:tr>
              <a:tr h="30189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床位费限额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无限额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2,500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 hMerge="1">
                  <a:tcPr marL="0" marR="0" marT="0" marB="0" anchor="b">
                    <a:solidFill>
                      <a:srgbClr val="FFC000"/>
                    </a:solidFill>
                  </a:tcPr>
                </a:tc>
                <a:tc hMerge="1">
                  <a:tcPr marL="0" marR="0" marT="0" marB="0" anchor="b">
                    <a:solidFill>
                      <a:srgbClr val="FFC000"/>
                    </a:solidFill>
                  </a:tcPr>
                </a:tc>
              </a:tr>
              <a:tr h="28294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年龄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免赔额</a:t>
                      </a:r>
                      <a:endParaRPr lang="zh-CN" altLang="en-US" sz="14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66AB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66AB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10,000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66AB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20,000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66AB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66AB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10,000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66AB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20,000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66ABCE"/>
                    </a:solidFill>
                  </a:tcPr>
                </a:tc>
              </a:tr>
              <a:tr h="23984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en-US" altLang="zh-CN" sz="1200" b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3,067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en-US" altLang="zh-CN" sz="1200" b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980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en-US" altLang="zh-CN" sz="1200" b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706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200" b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10,329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en-US" altLang="zh-CN" sz="1200" b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6,713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en-US" altLang="zh-CN" sz="1200" b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4,126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</a:tr>
              <a:tr h="23984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2,299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732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523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200" b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6,014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en-US" altLang="zh-CN" sz="1200" b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3,905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2,822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</a:tr>
              <a:tr h="23984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1,131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371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285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4,133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1,995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1,520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</a:tr>
              <a:tr h="23984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1,131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371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285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4,133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1,995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1,520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</a:tr>
              <a:tr h="23984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1,131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371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285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4,133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1,995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1,520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</a:tr>
              <a:tr h="23984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1,131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371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285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4,133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1,995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1,520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</a:tr>
              <a:tr h="23984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1,131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371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333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4,133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1,995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1,520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</a:tr>
              <a:tr h="23984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1,283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551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428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4,133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2,565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1,853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</a:tr>
              <a:tr h="23984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1,596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684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523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4,845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3,183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2,271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</a:tr>
              <a:tr h="23984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2,185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zh-CN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874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618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5,767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3,857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2,936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</a:tr>
              <a:tr h="23984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2,803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1,093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722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7,429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5,130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4,009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</a:tr>
              <a:tr h="23984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3,715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1,444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922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10,118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7,078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5,558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</a:tr>
              <a:tr h="23984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en-US" altLang="zh-CN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4,645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en-US" altLang="zh-CN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1,803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en-US" altLang="zh-CN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1,205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en-US" altLang="zh-CN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13,328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en-US" altLang="zh-CN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9,330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en-US" altLang="zh-CN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7,458 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11"/>
          <p:cNvSpPr txBox="1"/>
          <p:nvPr/>
        </p:nvSpPr>
        <p:spPr>
          <a:xfrm>
            <a:off x="1847818" y="476673"/>
            <a:ext cx="5040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友邦医疗险费率参考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（有社保的费率）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32305" y="1201983"/>
            <a:ext cx="8002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484995" y="160655"/>
            <a:ext cx="2389505" cy="1030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4530-26CC-4F42-A475-9489E3A0E8D7}" type="slidenum">
              <a:rPr lang="en-US" smtClean="0"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89" y="2060848"/>
            <a:ext cx="5062197" cy="3989012"/>
          </a:xfrm>
          <a:prstGeom prst="rect">
            <a:avLst/>
          </a:prstGeom>
        </p:spPr>
      </p:pic>
      <p:sp>
        <p:nvSpPr>
          <p:cNvPr id="8" name="Title 1"/>
          <p:cNvSpPr txBox="1">
            <a:spLocks noGrp="1"/>
          </p:cNvSpPr>
          <p:nvPr>
            <p:ph type="title"/>
            <p:custDataLst>
              <p:tags r:id="rId3"/>
            </p:custDataLst>
          </p:nvPr>
        </p:nvSpPr>
        <p:spPr bwMode="auto">
          <a:xfrm>
            <a:off x="1847528" y="494760"/>
            <a:ext cx="7620000" cy="3970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200" cap="all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友邦</a:t>
            </a:r>
            <a:r>
              <a:rPr lang="zh-CN" altLang="en-US" sz="2200" cap="all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智选康惠</a:t>
            </a:r>
            <a:r>
              <a:rPr lang="en-US" altLang="zh-CN" sz="2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智选康逸</a:t>
            </a:r>
            <a:r>
              <a:rPr lang="zh-CN" altLang="en-US" sz="2200" cap="all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团体医疗保险</a:t>
            </a:r>
            <a:endParaRPr lang="zh-CN" altLang="en-US" sz="2200" cap="all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1268761"/>
            <a:ext cx="4988866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3600" b="1" kern="0" dirty="0">
                <a:solidFill>
                  <a:srgbClr val="D31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中国团险史上多个</a:t>
            </a:r>
            <a:r>
              <a:rPr lang="en-US" altLang="zh-CN" sz="3600" b="1" kern="0" dirty="0">
                <a:solidFill>
                  <a:srgbClr val="D31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No.1</a:t>
            </a:r>
            <a:endParaRPr lang="en-US" altLang="zh-CN" sz="3600" b="1" kern="0" dirty="0">
              <a:solidFill>
                <a:srgbClr val="D311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4184" y="2018164"/>
            <a:ext cx="535595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kern="0" dirty="0">
                <a:solidFill>
                  <a:srgbClr val="D31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第一个专属企业员工可自选加保产品</a:t>
            </a:r>
            <a:endParaRPr lang="en-US" altLang="zh-CN" b="1" kern="0" dirty="0">
              <a:solidFill>
                <a:srgbClr val="D311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kern="0" dirty="0">
                <a:solidFill>
                  <a:srgbClr val="D31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第一个员工离职后可以保障继续携带的产品</a:t>
            </a:r>
            <a:endParaRPr lang="en-US" altLang="zh-CN" b="1" kern="0" dirty="0">
              <a:solidFill>
                <a:srgbClr val="D311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kern="0" dirty="0">
                <a:solidFill>
                  <a:srgbClr val="D31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第一个可保障终身的医疗产品（可续保至</a:t>
            </a:r>
            <a:r>
              <a:rPr lang="en-US" altLang="zh-CN" b="1" kern="0" dirty="0">
                <a:solidFill>
                  <a:srgbClr val="D31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</a:t>
            </a:r>
            <a:r>
              <a:rPr lang="zh-CN" altLang="en-US" b="1" kern="0" dirty="0">
                <a:solidFill>
                  <a:srgbClr val="D31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岁）</a:t>
            </a:r>
            <a:endParaRPr lang="en-US" altLang="zh-CN" b="1" kern="0" dirty="0">
              <a:solidFill>
                <a:srgbClr val="D311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3685086"/>
            <a:ext cx="1663114" cy="204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4127878" y="399577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Arial Black" panose="020B0A04020102020204" pitchFamily="34" charset="0"/>
              </a:rPr>
              <a:t>Dec</a:t>
            </a:r>
            <a:endParaRPr lang="zh-CN" altLang="en-U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70888" y="4437113"/>
            <a:ext cx="12170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prstClr val="white"/>
                </a:solidFill>
                <a:latin typeface="Arial Black" panose="020B0A04020102020204" pitchFamily="34" charset="0"/>
              </a:rPr>
              <a:t>1</a:t>
            </a:r>
            <a:endParaRPr lang="en-US" altLang="zh-CN" sz="2000" b="1" dirty="0">
              <a:solidFill>
                <a:prstClr val="white"/>
              </a:solidFill>
              <a:latin typeface="Arial Black" panose="020B0A040201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prstClr val="white"/>
                </a:solidFill>
                <a:latin typeface="Arial Black" panose="020B0A04020102020204" pitchFamily="34" charset="0"/>
              </a:rPr>
              <a:t>正式发售</a:t>
            </a:r>
            <a:endParaRPr lang="zh-CN" altLang="en-US" sz="20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图片 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484995" y="175895"/>
            <a:ext cx="2389505" cy="1030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351584" y="1772816"/>
          <a:ext cx="7488832" cy="26744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6224"/>
                <a:gridCol w="2520280"/>
                <a:gridCol w="2952328"/>
              </a:tblGrid>
              <a:tr h="473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保障项目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</a:t>
                      </a:r>
                      <a:r>
                        <a:rPr lang="zh-CN" altLang="en-US" sz="16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</a:t>
                      </a:r>
                      <a:r>
                        <a:rPr lang="zh-CN" altLang="en-US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康惠</a:t>
                      </a:r>
                      <a:endParaRPr lang="en-US" altLang="zh-CN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智选康逸</a:t>
                      </a: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C00000"/>
                    </a:solidFill>
                  </a:tcPr>
                </a:tc>
              </a:tr>
              <a:tr h="607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住院费用补偿</a:t>
                      </a:r>
                      <a:r>
                        <a:rPr lang="zh-CN" altLang="en-US" sz="13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金*</a:t>
                      </a:r>
                      <a:endParaRPr lang="en-US" sz="13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年度</a:t>
                      </a:r>
                      <a:r>
                        <a:rPr lang="en-US" altLang="zh-CN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  <a:r>
                        <a:rPr lang="zh-CN" altLang="en-US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万元</a:t>
                      </a:r>
                      <a:endParaRPr lang="en-US" altLang="zh-CN" sz="1600" kern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年度</a:t>
                      </a:r>
                      <a:r>
                        <a:rPr lang="en-US" altLang="zh-CN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r>
                        <a:rPr lang="zh-CN" altLang="en-US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万元</a:t>
                      </a:r>
                      <a:endParaRPr lang="en-US" altLang="zh-CN" sz="1600" kern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  <a:tr h="703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指定门急诊费用补偿</a:t>
                      </a:r>
                      <a:r>
                        <a:rPr lang="zh-CN" altLang="en-US" sz="13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金*</a:t>
                      </a:r>
                      <a:endParaRPr lang="en-US" sz="13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年度</a:t>
                      </a:r>
                      <a:r>
                        <a:rPr lang="en-US" altLang="zh-CN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zh-CN" altLang="en-US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万元</a:t>
                      </a:r>
                      <a:endParaRPr lang="en-US" sz="16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年度</a:t>
                      </a:r>
                      <a:r>
                        <a:rPr lang="en-US" altLang="zh-CN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r>
                        <a:rPr lang="zh-CN" altLang="en-US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万元</a:t>
                      </a:r>
                      <a:endParaRPr lang="en-US" sz="16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  <a:tr h="8902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医院、病房范围</a:t>
                      </a:r>
                      <a:endParaRPr lang="en-US" sz="13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二级及以上公立医院；</a:t>
                      </a:r>
                      <a:endParaRPr lang="en-US" altLang="zh-CN" sz="13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3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限普通病房、普通门诊</a:t>
                      </a:r>
                      <a:endParaRPr lang="en-US" sz="13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二级及以上公立医院、友邦指定医院*；</a:t>
                      </a:r>
                      <a:endParaRPr lang="en-US" altLang="zh-CN" sz="13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门诊涵盖特需门诊，病房涵盖特需部、国际部、</a:t>
                      </a:r>
                      <a:r>
                        <a:rPr lang="en-US" altLang="zh-CN" sz="13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VIP</a:t>
                      </a:r>
                      <a:r>
                        <a:rPr lang="zh-CN" altLang="en-US" sz="13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病房等</a:t>
                      </a:r>
                      <a:endParaRPr lang="en-US" altLang="zh-CN" sz="13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2"/>
          <p:cNvSpPr txBox="1"/>
          <p:nvPr/>
        </p:nvSpPr>
        <p:spPr>
          <a:xfrm>
            <a:off x="1854200" y="457201"/>
            <a:ext cx="7620000" cy="373063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cap="all">
                <a:solidFill>
                  <a:srgbClr val="40404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2400"/>
              </a:lnSpc>
              <a:defRPr/>
            </a:pP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-65" charset="-128"/>
              </a:rPr>
              <a:t>它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-65" charset="-128"/>
              </a:rPr>
              <a:t>拥有超百万的保额，可以突破社保限制</a:t>
            </a:r>
            <a:endParaRPr lang="zh-CN" altLang="en-US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 PGothic" panose="020B0600070205080204" pitchFamily="-65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07569" y="4941169"/>
            <a:ext cx="79624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住院保障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包含床位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膳食费、药品费、住院手术费、杂项费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指定门急诊保障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包含住院前后门急诊费用、门诊手术费用、放化疗、透析及器官移植后抗排异治疗门诊费用、门诊靶向药费用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友邦指定医院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请见友邦中国区官网实时更新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484995" y="191135"/>
            <a:ext cx="2389505" cy="1030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DFE1-1528-4DD3-8F37-28684D06395F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74798" y="6093297"/>
            <a:ext cx="741578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注：</a:t>
            </a:r>
            <a:endParaRPr lang="en-US" altLang="zh-CN" sz="10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1" hangingPunct="1"/>
            <a:r>
              <a:rPr lang="zh-CN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指定医院名单以本公司网站的最新公布信息为准，被保险人还可以通过</a:t>
            </a:r>
            <a:r>
              <a:rPr lang="zh-CN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服务热线进行查询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。</a:t>
            </a:r>
            <a:endParaRPr lang="en-US" altLang="zh-CN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1" hangingPunct="1"/>
            <a:r>
              <a: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AIA</a:t>
            </a:r>
            <a:r>
              <a:rPr lang="zh-CN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保留对上述医院名单做出调整或增减的权利</a:t>
            </a:r>
            <a:endParaRPr lang="zh-CN" altLang="en-US" sz="10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898905" y="460450"/>
            <a:ext cx="3837055" cy="49052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智选康逸产品的医院名单</a:t>
            </a:r>
            <a:endParaRPr lang="en-US" sz="2000" b="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51585" y="2004076"/>
          <a:ext cx="6480719" cy="4089221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952303"/>
                <a:gridCol w="2528239"/>
                <a:gridCol w="3000177"/>
              </a:tblGrid>
              <a:tr h="376573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城市</a:t>
                      </a:r>
                      <a:endParaRPr lang="zh-CN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65895" marR="105343" marT="33179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指定医院</a:t>
                      </a:r>
                      <a:endParaRPr lang="zh-CN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65895" marR="105343" marT="33179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地址</a:t>
                      </a:r>
                      <a:endParaRPr lang="zh-CN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65895" marR="105343" marT="33179" marB="0" anchor="ctr">
                    <a:solidFill>
                      <a:srgbClr val="C00000"/>
                    </a:solidFill>
                  </a:tcPr>
                </a:tc>
              </a:tr>
              <a:tr h="244396">
                <a:tc rowSpan="6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 smtClean="0">
                          <a:effectLst/>
                        </a:rPr>
                        <a:t>北京</a:t>
                      </a:r>
                      <a:endParaRPr lang="zh-CN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65895" marR="105343" marT="33179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北京美中宜和妇儿医院</a:t>
                      </a:r>
                      <a:endParaRPr lang="zh-CN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65895" marR="105343" marT="33179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丽都院区：北京市朝阳区芳园西路</a:t>
                      </a:r>
                      <a:r>
                        <a:rPr lang="en-US" sz="1000" dirty="0">
                          <a:effectLst/>
                        </a:rPr>
                        <a:t>9</a:t>
                      </a:r>
                      <a:r>
                        <a:rPr lang="zh-CN" sz="1000" dirty="0">
                          <a:effectLst/>
                        </a:rPr>
                        <a:t>号</a:t>
                      </a:r>
                      <a:endParaRPr lang="zh-CN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65895" marR="105343" marT="3317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6534">
                <a:tc vMerge="1">
                  <a:tcPr marL="0" marR="11430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北京美中宜和妇儿医院</a:t>
                      </a:r>
                      <a:endParaRPr lang="zh-CN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65895" marR="105343" marT="33179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亚运村院区：北京市朝阳区安慧北里逸园</a:t>
                      </a:r>
                      <a:r>
                        <a:rPr lang="en-US" sz="1000" dirty="0">
                          <a:effectLst/>
                        </a:rPr>
                        <a:t>5#</a:t>
                      </a:r>
                      <a:endParaRPr lang="zh-CN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65895" marR="105343" marT="3317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824">
                <a:tc vMerge="1">
                  <a:tcPr marL="0" marR="11430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北京新世纪儿童医院</a:t>
                      </a:r>
                      <a:endParaRPr lang="zh-CN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65895" marR="105343" marT="33179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北京市西城区南礼士路</a:t>
                      </a:r>
                      <a:r>
                        <a:rPr lang="en-US" sz="1000">
                          <a:effectLst/>
                        </a:rPr>
                        <a:t>56</a:t>
                      </a:r>
                      <a:r>
                        <a:rPr lang="zh-CN" sz="1000">
                          <a:effectLst/>
                        </a:rPr>
                        <a:t>号</a:t>
                      </a:r>
                      <a:endParaRPr lang="zh-CN" sz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65895" marR="105343" marT="3317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396">
                <a:tc vMerge="1">
                  <a:tcPr marL="0" marR="11430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北京新世纪妇儿医院</a:t>
                      </a:r>
                      <a:endParaRPr lang="zh-CN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65895" marR="105343" marT="33179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北京市朝阳区望京北路</a:t>
                      </a:r>
                      <a:r>
                        <a:rPr lang="en-US" sz="1000" dirty="0">
                          <a:effectLst/>
                        </a:rPr>
                        <a:t>51</a:t>
                      </a:r>
                      <a:r>
                        <a:rPr lang="zh-CN" sz="1000" dirty="0">
                          <a:effectLst/>
                        </a:rPr>
                        <a:t>号院</a:t>
                      </a:r>
                      <a:endParaRPr lang="zh-CN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65895" marR="105343" marT="3317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251">
                <a:tc vMerge="1">
                  <a:tcPr marL="0" marR="11430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北京天坛普华医院</a:t>
                      </a:r>
                      <a:endParaRPr lang="zh-CN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65895" marR="105343" marT="33179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北京市崇文区天坛南里</a:t>
                      </a:r>
                      <a:r>
                        <a:rPr lang="en-US" sz="1000">
                          <a:effectLst/>
                        </a:rPr>
                        <a:t>12</a:t>
                      </a:r>
                      <a:r>
                        <a:rPr lang="zh-CN" sz="1000">
                          <a:effectLst/>
                        </a:rPr>
                        <a:t>号</a:t>
                      </a:r>
                      <a:endParaRPr lang="zh-CN" sz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65895" marR="105343" marT="3317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396">
                <a:tc vMerge="1">
                  <a:tcPr marL="0" marR="11430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北京五洲妇儿医院</a:t>
                      </a:r>
                      <a:endParaRPr lang="zh-CN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65895" marR="105343" marT="33179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北京市朝阳区西大望路</a:t>
                      </a:r>
                      <a:r>
                        <a:rPr lang="en-US" sz="1000" dirty="0">
                          <a:effectLst/>
                        </a:rPr>
                        <a:t>24</a:t>
                      </a:r>
                      <a:r>
                        <a:rPr lang="zh-CN" sz="1000" dirty="0">
                          <a:effectLst/>
                        </a:rPr>
                        <a:t>号</a:t>
                      </a:r>
                      <a:endParaRPr lang="zh-CN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65895" marR="105343" marT="3317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969">
                <a:tc rowSpan="6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 smtClean="0">
                          <a:effectLst/>
                        </a:rPr>
                        <a:t>上海</a:t>
                      </a:r>
                      <a:endParaRPr lang="zh-CN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65895" marR="105343" marT="33179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上海华顺医</a:t>
                      </a:r>
                      <a:r>
                        <a:rPr lang="zh-CN" sz="1000" dirty="0" smtClean="0">
                          <a:effectLst/>
                        </a:rPr>
                        <a:t>院</a:t>
                      </a:r>
                      <a:r>
                        <a:rPr lang="zh-CN" altLang="en-US" sz="1000" dirty="0" smtClean="0">
                          <a:effectLst/>
                        </a:rPr>
                        <a:t>（华山医院附属国际部）</a:t>
                      </a:r>
                      <a:endParaRPr lang="zh-CN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65895" marR="105343" marT="33179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上海市乌鲁木齐中路</a:t>
                      </a:r>
                      <a:r>
                        <a:rPr lang="en-US" sz="1000" dirty="0">
                          <a:effectLst/>
                        </a:rPr>
                        <a:t>12</a:t>
                      </a:r>
                      <a:r>
                        <a:rPr lang="zh-CN" sz="1000" dirty="0">
                          <a:effectLst/>
                        </a:rPr>
                        <a:t>号</a:t>
                      </a:r>
                      <a:endParaRPr lang="zh-CN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65895" marR="105343" marT="3317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7542">
                <a:tc vMerge="1">
                  <a:tcPr marL="0" marR="11430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上海广慈医</a:t>
                      </a:r>
                      <a:r>
                        <a:rPr lang="zh-CN" sz="1000" dirty="0" smtClean="0">
                          <a:effectLst/>
                        </a:rPr>
                        <a:t>院</a:t>
                      </a:r>
                      <a:r>
                        <a:rPr lang="zh-CN" altLang="en-US" sz="1000" dirty="0" smtClean="0">
                          <a:effectLst/>
                        </a:rPr>
                        <a:t>（瑞金医院附属国际部）</a:t>
                      </a:r>
                      <a:endParaRPr lang="zh-CN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65895" marR="105343" marT="33179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上海市瑞金二路</a:t>
                      </a:r>
                      <a:r>
                        <a:rPr lang="en-US" sz="1000" dirty="0">
                          <a:effectLst/>
                        </a:rPr>
                        <a:t>197</a:t>
                      </a:r>
                      <a:r>
                        <a:rPr lang="zh-CN" sz="1000" dirty="0">
                          <a:effectLst/>
                        </a:rPr>
                        <a:t>号</a:t>
                      </a:r>
                      <a:endParaRPr lang="zh-CN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65895" marR="105343" marT="3317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7542">
                <a:tc vMerge="1">
                  <a:tcPr marL="0" marR="11430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上海逸仙医</a:t>
                      </a:r>
                      <a:r>
                        <a:rPr lang="zh-CN" sz="1000" dirty="0" smtClean="0">
                          <a:effectLst/>
                        </a:rPr>
                        <a:t>院</a:t>
                      </a:r>
                      <a:r>
                        <a:rPr lang="zh-CN" altLang="en-US" sz="1000" dirty="0" smtClean="0">
                          <a:effectLst/>
                        </a:rPr>
                        <a:t>（复旦大学医学院附属）</a:t>
                      </a:r>
                      <a:endParaRPr lang="zh-CN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65895" marR="105343" marT="33179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上海市枫林路</a:t>
                      </a:r>
                      <a:r>
                        <a:rPr lang="en-US" sz="1000" dirty="0">
                          <a:effectLst/>
                        </a:rPr>
                        <a:t>180</a:t>
                      </a:r>
                      <a:r>
                        <a:rPr lang="zh-CN" sz="1000" dirty="0">
                          <a:effectLst/>
                        </a:rPr>
                        <a:t>号</a:t>
                      </a:r>
                      <a:endParaRPr lang="zh-CN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65895" marR="105343" marT="3317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06">
                <a:tc vMerge="1">
                  <a:tcPr marL="0" marR="11430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上海博爱医院国际医疗服务中心</a:t>
                      </a:r>
                      <a:endParaRPr lang="zh-CN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65895" marR="105343" marT="33179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上海市淮海中路</a:t>
                      </a:r>
                      <a:r>
                        <a:rPr lang="en-US" sz="1000" dirty="0">
                          <a:effectLst/>
                        </a:rPr>
                        <a:t>1590</a:t>
                      </a:r>
                      <a:r>
                        <a:rPr lang="zh-CN" sz="1000" dirty="0">
                          <a:effectLst/>
                        </a:rPr>
                        <a:t>号</a:t>
                      </a:r>
                      <a:endParaRPr lang="zh-CN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65895" marR="105343" marT="3317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396">
                <a:tc vMerge="1">
                  <a:tcPr marL="0" marR="11430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上海禾新医</a:t>
                      </a:r>
                      <a:r>
                        <a:rPr lang="zh-CN" sz="1000" dirty="0" smtClean="0">
                          <a:effectLst/>
                        </a:rPr>
                        <a:t>院</a:t>
                      </a:r>
                      <a:r>
                        <a:rPr lang="zh-CN" altLang="en-US" sz="1000" dirty="0" smtClean="0">
                          <a:effectLst/>
                        </a:rPr>
                        <a:t>（首家台资医院）</a:t>
                      </a:r>
                      <a:endParaRPr lang="zh-CN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65895" marR="105343" marT="33179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上海市钦江路</a:t>
                      </a:r>
                      <a:r>
                        <a:rPr lang="en-US" sz="1000" dirty="0">
                          <a:effectLst/>
                        </a:rPr>
                        <a:t>102</a:t>
                      </a:r>
                      <a:r>
                        <a:rPr lang="zh-CN" sz="1000" dirty="0">
                          <a:effectLst/>
                        </a:rPr>
                        <a:t>号</a:t>
                      </a:r>
                      <a:endParaRPr lang="zh-CN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65895" marR="105343" marT="3317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824">
                <a:tc vMerge="1">
                  <a:tcPr marL="0" marR="11430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上海东方国际医</a:t>
                      </a:r>
                      <a:r>
                        <a:rPr lang="zh-CN" sz="1000" dirty="0" smtClean="0">
                          <a:effectLst/>
                        </a:rPr>
                        <a:t>院</a:t>
                      </a:r>
                      <a:r>
                        <a:rPr lang="zh-CN" altLang="en-US" sz="1000" dirty="0" smtClean="0">
                          <a:effectLst/>
                        </a:rPr>
                        <a:t>（东方医院国际）</a:t>
                      </a:r>
                      <a:endParaRPr lang="zh-CN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65895" marR="105343" marT="33179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上海市浦东南路</a:t>
                      </a:r>
                      <a:r>
                        <a:rPr lang="en-US" sz="1000" dirty="0">
                          <a:effectLst/>
                        </a:rPr>
                        <a:t>551</a:t>
                      </a:r>
                      <a:r>
                        <a:rPr lang="zh-CN" sz="1000" dirty="0">
                          <a:effectLst/>
                        </a:rPr>
                        <a:t>号</a:t>
                      </a:r>
                      <a:endParaRPr lang="zh-CN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65895" marR="105343" marT="3317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969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深圳</a:t>
                      </a:r>
                      <a:endParaRPr lang="zh-CN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65895" marR="105343" marT="33179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香港大学深圳医院</a:t>
                      </a:r>
                      <a:endParaRPr lang="zh-CN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65895" marR="105343" marT="33179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深圳市福田区海园一路</a:t>
                      </a:r>
                      <a:r>
                        <a:rPr lang="en-US" sz="1000" dirty="0">
                          <a:effectLst/>
                        </a:rPr>
                        <a:t>1</a:t>
                      </a:r>
                      <a:r>
                        <a:rPr lang="zh-CN" sz="1000" dirty="0">
                          <a:effectLst/>
                        </a:rPr>
                        <a:t>号</a:t>
                      </a:r>
                      <a:endParaRPr lang="zh-CN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65895" marR="105343" marT="3317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824">
                <a:tc rowSpan="2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 smtClean="0">
                          <a:effectLst/>
                        </a:rPr>
                        <a:t>江苏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zh-CN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65895" marR="105343" marT="33179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南京明基医院</a:t>
                      </a:r>
                      <a:endParaRPr lang="zh-CN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65895" marR="105343" marT="33179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南京市建邺区河西大街</a:t>
                      </a:r>
                      <a:r>
                        <a:rPr lang="en-US" sz="1000" dirty="0">
                          <a:effectLst/>
                        </a:rPr>
                        <a:t>71</a:t>
                      </a:r>
                      <a:r>
                        <a:rPr lang="zh-CN" sz="1000" dirty="0">
                          <a:effectLst/>
                        </a:rPr>
                        <a:t>号</a:t>
                      </a:r>
                      <a:endParaRPr lang="zh-CN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65895" marR="105343" marT="3317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751">
                <a:tc vMerge="1">
                  <a:tcPr marL="0" marR="11430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苏州九龙医</a:t>
                      </a:r>
                      <a:r>
                        <a:rPr lang="zh-CN" sz="1000" dirty="0" smtClean="0">
                          <a:effectLst/>
                        </a:rPr>
                        <a:t>院</a:t>
                      </a:r>
                      <a:r>
                        <a:rPr lang="zh-CN" altLang="en-US" sz="1000" dirty="0" smtClean="0">
                          <a:effectLst/>
                        </a:rPr>
                        <a:t>（交大和</a:t>
                      </a:r>
                      <a:r>
                        <a:rPr lang="zh-CN" altLang="en-US" sz="1000" baseline="0" dirty="0" smtClean="0">
                          <a:effectLst/>
                        </a:rPr>
                        <a:t>九龙集团合资</a:t>
                      </a:r>
                      <a:r>
                        <a:rPr lang="zh-CN" altLang="en-US" sz="1000" dirty="0" smtClean="0">
                          <a:effectLst/>
                        </a:rPr>
                        <a:t>）</a:t>
                      </a:r>
                      <a:endParaRPr lang="zh-CN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65895" marR="105343" marT="33179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苏州市工业园区万盛街</a:t>
                      </a:r>
                      <a:r>
                        <a:rPr lang="en-US" sz="1000" dirty="0">
                          <a:effectLst/>
                        </a:rPr>
                        <a:t>118</a:t>
                      </a:r>
                      <a:r>
                        <a:rPr lang="zh-CN" sz="1000" dirty="0">
                          <a:effectLst/>
                        </a:rPr>
                        <a:t>号</a:t>
                      </a:r>
                      <a:endParaRPr lang="zh-CN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65895" marR="105343" marT="3317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51585" y="1256215"/>
            <a:ext cx="6480719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b="1" dirty="0"/>
              <a:t>公立二级或二级以上医院（普通部和国际部均包含）</a:t>
            </a:r>
            <a:endParaRPr lang="zh-CN" altLang="en-US" b="1" dirty="0"/>
          </a:p>
        </p:txBody>
      </p:sp>
      <p:sp>
        <p:nvSpPr>
          <p:cNvPr id="7" name="Title 1"/>
          <p:cNvSpPr txBox="1"/>
          <p:nvPr/>
        </p:nvSpPr>
        <p:spPr>
          <a:xfrm>
            <a:off x="5339915" y="1410102"/>
            <a:ext cx="504056" cy="49052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40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en-US" sz="3600" b="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484995" y="160655"/>
            <a:ext cx="2389505" cy="1030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854200" y="1184931"/>
            <a:ext cx="7986216" cy="8925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自选加保，保障家人</a:t>
            </a:r>
            <a:endParaRPr lang="en-US" altLang="zh-CN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员工自选加保智选康惠或智选康逸产品同时可以为配偶、子女加保</a:t>
            </a:r>
            <a:endParaRPr lang="en-US" altLang="zh-CN" sz="1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55540" y="5157192"/>
            <a:ext cx="7416824" cy="123110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员工如选择智选康惠产品，则配偶子女只可以选择智选康惠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员工如选择智选康逸产品，则配偶子女可以选择智选康逸，也可以选择智选康惠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802" y="2632726"/>
            <a:ext cx="4555281" cy="2653812"/>
          </a:xfrm>
          <a:prstGeom prst="rect">
            <a:avLst/>
          </a:prstGeom>
        </p:spPr>
      </p:pic>
      <p:sp>
        <p:nvSpPr>
          <p:cNvPr id="10" name="Rectangle 2"/>
          <p:cNvSpPr txBox="1"/>
          <p:nvPr/>
        </p:nvSpPr>
        <p:spPr>
          <a:xfrm>
            <a:off x="1854200" y="457201"/>
            <a:ext cx="7620000" cy="373063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cap="all">
                <a:solidFill>
                  <a:srgbClr val="40404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2400"/>
              </a:lnSpc>
              <a:defRPr/>
            </a:pP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-65" charset="-128"/>
              </a:rPr>
              <a:t>配偶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-65" charset="-128"/>
              </a:rPr>
              <a:t>、子女也可以拥有</a:t>
            </a:r>
            <a:endParaRPr lang="zh-CN" altLang="en-US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 PGothic" panose="020B0600070205080204" pitchFamily="-65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29184" y="3027160"/>
            <a:ext cx="3553363" cy="122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投保年龄</a:t>
            </a:r>
            <a:r>
              <a:rPr lang="en-US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天到</a:t>
            </a:r>
            <a:r>
              <a:rPr lang="en-US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岁，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可续保至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周岁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endParaRPr lang="en-US" altLang="zh-CN" dirty="0"/>
          </a:p>
          <a:p>
            <a:pPr>
              <a:lnSpc>
                <a:spcPts val="2200"/>
              </a:lnSpc>
            </a:pPr>
            <a:endParaRPr lang="zh-CN" altLang="en-US" dirty="0"/>
          </a:p>
        </p:txBody>
      </p:sp>
      <p:pic>
        <p:nvPicPr>
          <p:cNvPr id="6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484995" y="160655"/>
            <a:ext cx="2389505" cy="1030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8"/>
          <p:cNvSpPr txBox="1"/>
          <p:nvPr/>
        </p:nvSpPr>
        <p:spPr>
          <a:xfrm>
            <a:off x="3935760" y="1456935"/>
            <a:ext cx="5544616" cy="584775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None/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 员工离职时可“免体检、免填健康告知”延续保障计划；</a:t>
            </a:r>
            <a:endParaRPr lang="en-US" altLang="zh-CN" dirty="0"/>
          </a:p>
          <a:p>
            <a:r>
              <a:rPr lang="zh-CN" altLang="en-US" dirty="0"/>
              <a:t> 离职转换为个人购买后，已使用额度清零、终身保额变四倍</a:t>
            </a:r>
            <a:endParaRPr lang="zh-CN" altLang="en-US" dirty="0"/>
          </a:p>
        </p:txBody>
      </p:sp>
      <p:sp>
        <p:nvSpPr>
          <p:cNvPr id="17" name="椭圆 3"/>
          <p:cNvSpPr/>
          <p:nvPr/>
        </p:nvSpPr>
        <p:spPr>
          <a:xfrm>
            <a:off x="4992385" y="3037863"/>
            <a:ext cx="2471766" cy="247176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5591944" y="3665394"/>
            <a:ext cx="1286481" cy="1231621"/>
            <a:chOff x="1713" y="2100"/>
            <a:chExt cx="938" cy="898"/>
          </a:xfrm>
          <a:solidFill>
            <a:srgbClr val="F5F5F5"/>
          </a:solidFill>
        </p:grpSpPr>
        <p:sp>
          <p:nvSpPr>
            <p:cNvPr id="19" name="Freeform 5"/>
            <p:cNvSpPr/>
            <p:nvPr/>
          </p:nvSpPr>
          <p:spPr bwMode="auto">
            <a:xfrm>
              <a:off x="1977" y="2564"/>
              <a:ext cx="243" cy="434"/>
            </a:xfrm>
            <a:custGeom>
              <a:avLst/>
              <a:gdLst>
                <a:gd name="T0" fmla="*/ 70 w 102"/>
                <a:gd name="T1" fmla="*/ 131 h 182"/>
                <a:gd name="T2" fmla="*/ 51 w 102"/>
                <a:gd name="T3" fmla="*/ 150 h 182"/>
                <a:gd name="T4" fmla="*/ 31 w 102"/>
                <a:gd name="T5" fmla="*/ 131 h 182"/>
                <a:gd name="T6" fmla="*/ 0 w 102"/>
                <a:gd name="T7" fmla="*/ 131 h 182"/>
                <a:gd name="T8" fmla="*/ 51 w 102"/>
                <a:gd name="T9" fmla="*/ 182 h 182"/>
                <a:gd name="T10" fmla="*/ 102 w 102"/>
                <a:gd name="T11" fmla="*/ 131 h 182"/>
                <a:gd name="T12" fmla="*/ 102 w 102"/>
                <a:gd name="T13" fmla="*/ 0 h 182"/>
                <a:gd name="T14" fmla="*/ 70 w 102"/>
                <a:gd name="T15" fmla="*/ 0 h 182"/>
                <a:gd name="T16" fmla="*/ 70 w 102"/>
                <a:gd name="T17" fmla="*/ 13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82">
                  <a:moveTo>
                    <a:pt x="70" y="131"/>
                  </a:moveTo>
                  <a:cubicBezTo>
                    <a:pt x="70" y="142"/>
                    <a:pt x="62" y="150"/>
                    <a:pt x="51" y="150"/>
                  </a:cubicBezTo>
                  <a:cubicBezTo>
                    <a:pt x="40" y="150"/>
                    <a:pt x="31" y="142"/>
                    <a:pt x="31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59"/>
                    <a:pt x="23" y="182"/>
                    <a:pt x="51" y="182"/>
                  </a:cubicBezTo>
                  <a:cubicBezTo>
                    <a:pt x="79" y="182"/>
                    <a:pt x="102" y="159"/>
                    <a:pt x="102" y="131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70" y="0"/>
                    <a:pt x="70" y="0"/>
                    <a:pt x="70" y="0"/>
                  </a:cubicBezTo>
                  <a:lnTo>
                    <a:pt x="70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6"/>
            <p:cNvSpPr/>
            <p:nvPr/>
          </p:nvSpPr>
          <p:spPr bwMode="auto">
            <a:xfrm>
              <a:off x="2254" y="2105"/>
              <a:ext cx="397" cy="428"/>
            </a:xfrm>
            <a:custGeom>
              <a:avLst/>
              <a:gdLst>
                <a:gd name="T0" fmla="*/ 0 w 167"/>
                <a:gd name="T1" fmla="*/ 0 h 180"/>
                <a:gd name="T2" fmla="*/ 39 w 167"/>
                <a:gd name="T3" fmla="*/ 40 h 180"/>
                <a:gd name="T4" fmla="*/ 86 w 167"/>
                <a:gd name="T5" fmla="*/ 180 h 180"/>
                <a:gd name="T6" fmla="*/ 167 w 167"/>
                <a:gd name="T7" fmla="*/ 180 h 180"/>
                <a:gd name="T8" fmla="*/ 0 w 167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180">
                  <a:moveTo>
                    <a:pt x="0" y="0"/>
                  </a:moveTo>
                  <a:cubicBezTo>
                    <a:pt x="12" y="9"/>
                    <a:pt x="26" y="22"/>
                    <a:pt x="39" y="40"/>
                  </a:cubicBezTo>
                  <a:cubicBezTo>
                    <a:pt x="60" y="68"/>
                    <a:pt x="83" y="114"/>
                    <a:pt x="86" y="180"/>
                  </a:cubicBezTo>
                  <a:cubicBezTo>
                    <a:pt x="131" y="180"/>
                    <a:pt x="164" y="180"/>
                    <a:pt x="167" y="180"/>
                  </a:cubicBezTo>
                  <a:cubicBezTo>
                    <a:pt x="164" y="89"/>
                    <a:pt x="9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7"/>
            <p:cNvSpPr/>
            <p:nvPr/>
          </p:nvSpPr>
          <p:spPr bwMode="auto">
            <a:xfrm>
              <a:off x="1713" y="2105"/>
              <a:ext cx="395" cy="428"/>
            </a:xfrm>
            <a:custGeom>
              <a:avLst/>
              <a:gdLst>
                <a:gd name="T0" fmla="*/ 166 w 166"/>
                <a:gd name="T1" fmla="*/ 0 h 180"/>
                <a:gd name="T2" fmla="*/ 0 w 166"/>
                <a:gd name="T3" fmla="*/ 180 h 180"/>
                <a:gd name="T4" fmla="*/ 81 w 166"/>
                <a:gd name="T5" fmla="*/ 180 h 180"/>
                <a:gd name="T6" fmla="*/ 127 w 166"/>
                <a:gd name="T7" fmla="*/ 40 h 180"/>
                <a:gd name="T8" fmla="*/ 166 w 166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80">
                  <a:moveTo>
                    <a:pt x="166" y="0"/>
                  </a:moveTo>
                  <a:cubicBezTo>
                    <a:pt x="74" y="14"/>
                    <a:pt x="3" y="89"/>
                    <a:pt x="0" y="180"/>
                  </a:cubicBezTo>
                  <a:cubicBezTo>
                    <a:pt x="3" y="180"/>
                    <a:pt x="36" y="180"/>
                    <a:pt x="81" y="180"/>
                  </a:cubicBezTo>
                  <a:cubicBezTo>
                    <a:pt x="84" y="114"/>
                    <a:pt x="106" y="68"/>
                    <a:pt x="127" y="40"/>
                  </a:cubicBezTo>
                  <a:cubicBezTo>
                    <a:pt x="141" y="22"/>
                    <a:pt x="154" y="9"/>
                    <a:pt x="1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8"/>
            <p:cNvSpPr/>
            <p:nvPr/>
          </p:nvSpPr>
          <p:spPr bwMode="auto">
            <a:xfrm>
              <a:off x="2196" y="2100"/>
              <a:ext cx="232" cy="433"/>
            </a:xfrm>
            <a:custGeom>
              <a:avLst/>
              <a:gdLst>
                <a:gd name="T0" fmla="*/ 97 w 97"/>
                <a:gd name="T1" fmla="*/ 182 h 182"/>
                <a:gd name="T2" fmla="*/ 54 w 97"/>
                <a:gd name="T3" fmla="*/ 50 h 182"/>
                <a:gd name="T4" fmla="*/ 0 w 97"/>
                <a:gd name="T5" fmla="*/ 0 h 182"/>
                <a:gd name="T6" fmla="*/ 0 w 97"/>
                <a:gd name="T7" fmla="*/ 182 h 182"/>
                <a:gd name="T8" fmla="*/ 97 w 97"/>
                <a:gd name="T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82">
                  <a:moveTo>
                    <a:pt x="97" y="182"/>
                  </a:moveTo>
                  <a:cubicBezTo>
                    <a:pt x="95" y="131"/>
                    <a:pt x="80" y="86"/>
                    <a:pt x="54" y="50"/>
                  </a:cubicBezTo>
                  <a:cubicBezTo>
                    <a:pt x="34" y="23"/>
                    <a:pt x="12" y="8"/>
                    <a:pt x="0" y="0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34" y="182"/>
                    <a:pt x="68" y="182"/>
                    <a:pt x="97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9"/>
            <p:cNvSpPr/>
            <p:nvPr/>
          </p:nvSpPr>
          <p:spPr bwMode="auto">
            <a:xfrm>
              <a:off x="1934" y="2100"/>
              <a:ext cx="234" cy="433"/>
            </a:xfrm>
            <a:custGeom>
              <a:avLst/>
              <a:gdLst>
                <a:gd name="T0" fmla="*/ 98 w 98"/>
                <a:gd name="T1" fmla="*/ 182 h 182"/>
                <a:gd name="T2" fmla="*/ 98 w 98"/>
                <a:gd name="T3" fmla="*/ 0 h 182"/>
                <a:gd name="T4" fmla="*/ 44 w 98"/>
                <a:gd name="T5" fmla="*/ 50 h 182"/>
                <a:gd name="T6" fmla="*/ 0 w 98"/>
                <a:gd name="T7" fmla="*/ 182 h 182"/>
                <a:gd name="T8" fmla="*/ 98 w 98"/>
                <a:gd name="T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82">
                  <a:moveTo>
                    <a:pt x="98" y="182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86" y="7"/>
                    <a:pt x="64" y="23"/>
                    <a:pt x="44" y="50"/>
                  </a:cubicBezTo>
                  <a:cubicBezTo>
                    <a:pt x="18" y="86"/>
                    <a:pt x="3" y="131"/>
                    <a:pt x="0" y="182"/>
                  </a:cubicBezTo>
                  <a:cubicBezTo>
                    <a:pt x="30" y="182"/>
                    <a:pt x="64" y="182"/>
                    <a:pt x="98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Line 5"/>
          <p:cNvSpPr>
            <a:spLocks noChangeShapeType="1"/>
          </p:cNvSpPr>
          <p:nvPr/>
        </p:nvSpPr>
        <p:spPr bwMode="auto">
          <a:xfrm flipV="1">
            <a:off x="2351585" y="4221087"/>
            <a:ext cx="2651889" cy="0"/>
          </a:xfrm>
          <a:prstGeom prst="line">
            <a:avLst/>
          </a:prstGeom>
          <a:solidFill>
            <a:srgbClr val="231F20"/>
          </a:solidFill>
          <a:ln w="19050">
            <a:solidFill>
              <a:srgbClr val="646464"/>
            </a:solidFill>
            <a:round/>
            <a:headEnd type="none" w="sm" len="sm"/>
            <a:tailEnd type="none" w="sm" len="sm"/>
          </a:ln>
        </p:spPr>
        <p:txBody>
          <a:bodyPr wrap="none" lIns="45720" rIns="45720" anchor="ctr" anchorCtr="1"/>
          <a:lstStyle/>
          <a:p>
            <a:endParaRPr lang="zh-CN" altLang="en-US">
              <a:solidFill>
                <a:srgbClr val="E7E6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Line 5"/>
          <p:cNvSpPr>
            <a:spLocks noChangeShapeType="1"/>
          </p:cNvSpPr>
          <p:nvPr/>
        </p:nvSpPr>
        <p:spPr bwMode="auto">
          <a:xfrm flipV="1">
            <a:off x="7464152" y="4258454"/>
            <a:ext cx="2651889" cy="0"/>
          </a:xfrm>
          <a:prstGeom prst="line">
            <a:avLst/>
          </a:prstGeom>
          <a:solidFill>
            <a:srgbClr val="231F20"/>
          </a:solidFill>
          <a:ln w="19050">
            <a:solidFill>
              <a:srgbClr val="646464"/>
            </a:solidFill>
            <a:round/>
            <a:headEnd type="none" w="sm" len="sm"/>
            <a:tailEnd type="none" w="sm" len="sm"/>
          </a:ln>
        </p:spPr>
        <p:txBody>
          <a:bodyPr wrap="none" lIns="45720" rIns="45720" anchor="ctr" anchorCtr="1"/>
          <a:lstStyle/>
          <a:p>
            <a:endParaRPr lang="zh-CN" altLang="en-US">
              <a:solidFill>
                <a:srgbClr val="E7E6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03495" y="3777660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在职期间总计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万额度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03495" y="4301776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在职期间总计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万额度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43699" y="3777660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离职后总计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万额度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43699" y="4301776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离职后总计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万额度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71780" y="3355485"/>
            <a:ext cx="110799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智选康惠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71780" y="4723375"/>
            <a:ext cx="110799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智选康逸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28364" y="3355485"/>
            <a:ext cx="110799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智选康惠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28364" y="4723375"/>
            <a:ext cx="110799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智选康逸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2"/>
          <p:cNvSpPr txBox="1"/>
          <p:nvPr/>
        </p:nvSpPr>
        <p:spPr>
          <a:xfrm>
            <a:off x="1854200" y="457201"/>
            <a:ext cx="7620000" cy="373063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cap="all">
                <a:solidFill>
                  <a:srgbClr val="40404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2400"/>
              </a:lnSpc>
              <a:defRPr/>
            </a:pP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-65" charset="-128"/>
              </a:rPr>
              <a:t>离职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-65" charset="-128"/>
              </a:rPr>
              <a:t>也可以带走，转换后终身保额多四倍</a:t>
            </a:r>
            <a:endParaRPr lang="zh-CN" altLang="en-US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 PGothic" panose="020B0600070205080204" pitchFamily="-65" charset="-128"/>
            </a:endParaRPr>
          </a:p>
        </p:txBody>
      </p:sp>
      <p:pic>
        <p:nvPicPr>
          <p:cNvPr id="6" name="图片 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484995" y="160655"/>
            <a:ext cx="2389505" cy="1030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77218" y="1876344"/>
          <a:ext cx="8600513" cy="4255708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2890"/>
                <a:gridCol w="541443"/>
                <a:gridCol w="557784"/>
                <a:gridCol w="1362456"/>
                <a:gridCol w="612648"/>
                <a:gridCol w="402336"/>
                <a:gridCol w="438912"/>
                <a:gridCol w="400340"/>
                <a:gridCol w="477484"/>
                <a:gridCol w="438912"/>
                <a:gridCol w="377183"/>
                <a:gridCol w="747529"/>
                <a:gridCol w="649224"/>
                <a:gridCol w="493776"/>
                <a:gridCol w="507596"/>
              </a:tblGrid>
              <a:tr h="2012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zh-CN" altLang="en-US" sz="105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治疗</a:t>
                      </a:r>
                      <a:endParaRPr lang="en-US" altLang="zh-CN" sz="1050" b="1" u="none" strike="noStrike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5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</a:t>
                      </a:r>
                      <a:endParaRPr lang="zh-CN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zh-CN" altLang="en-US" sz="105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治疗</a:t>
                      </a:r>
                      <a:endParaRPr lang="en-US" altLang="zh-CN" sz="1050" b="1" u="none" strike="noStrike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5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</a:t>
                      </a:r>
                      <a:endParaRPr lang="zh-CN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单支价格</a:t>
                      </a:r>
                      <a:endParaRPr lang="zh-CN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靶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向药物</a:t>
                      </a:r>
                      <a:endParaRPr lang="en-US" altLang="zh-CN" sz="1400" b="1" u="none" strike="noStrike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en-US" altLang="zh-CN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altLang="zh-CN" sz="1000" b="1" i="0" u="none" strike="noStrike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针对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疾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病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NSCLC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5812" marR="5812" marT="581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GC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CRC</a:t>
                      </a:r>
                      <a:endParaRPr lang="en-US" sz="105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HCC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BC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NPC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RCC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Lymphoma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Leukemia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MM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GIST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C00000"/>
                    </a:solidFill>
                  </a:tcPr>
                </a:tc>
              </a:tr>
              <a:tr h="201204">
                <a:tc vMerge="1">
                  <a:tcPr/>
                </a:tc>
                <a:tc vMerge="1">
                  <a:tcPr/>
                </a:tc>
                <a:tc vMerge="1"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 vMerge="1">
                  <a:tcPr marL="5812" marR="5812" marT="5812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非小</a:t>
                      </a:r>
                      <a:r>
                        <a:rPr lang="zh-CN" altLang="en-US" sz="105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细</a:t>
                      </a:r>
                      <a:endParaRPr lang="en-US" altLang="zh-CN" sz="1050" b="1" u="none" strike="noStrike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5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胞</a:t>
                      </a:r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肺癌</a:t>
                      </a:r>
                      <a:endParaRPr lang="zh-CN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胃癌</a:t>
                      </a:r>
                      <a:endParaRPr lang="zh-CN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</a:t>
                      </a:r>
                      <a:r>
                        <a:rPr lang="zh-CN" altLang="en-US" sz="105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</a:t>
                      </a:r>
                      <a:endParaRPr lang="en-US" altLang="zh-CN" sz="1050" b="1" u="none" strike="noStrike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5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肠癌</a:t>
                      </a:r>
                      <a:endParaRPr lang="zh-CN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肝癌</a:t>
                      </a:r>
                      <a:endParaRPr lang="zh-CN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乳腺癌</a:t>
                      </a:r>
                      <a:endParaRPr lang="zh-CN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鼻咽癌</a:t>
                      </a:r>
                      <a:endParaRPr lang="zh-CN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肾癌</a:t>
                      </a:r>
                      <a:endParaRPr lang="zh-CN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淋巴瘤</a:t>
                      </a:r>
                      <a:endParaRPr lang="zh-CN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白血病</a:t>
                      </a:r>
                      <a:endParaRPr lang="zh-CN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多发性</a:t>
                      </a:r>
                      <a:endParaRPr lang="en-US" altLang="zh-CN" sz="1050" b="1" u="none" strike="noStrike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5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骨髓瘤</a:t>
                      </a:r>
                      <a:endParaRPr lang="zh-CN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胃肠道</a:t>
                      </a:r>
                      <a:endParaRPr lang="en-US" altLang="zh-CN" sz="1050" b="1" u="none" strike="noStrike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5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间质</a:t>
                      </a:r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瘤</a:t>
                      </a:r>
                      <a:endParaRPr lang="zh-CN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C00000"/>
                    </a:solidFill>
                  </a:tcPr>
                </a:tc>
              </a:tr>
              <a:tr h="201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239,857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19,988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4,600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厄洛替尼</a:t>
                      </a:r>
                      <a:r>
                        <a:rPr lang="en-US" altLang="zh-CN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特罗凯</a:t>
                      </a:r>
                      <a:endParaRPr lang="zh-CN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201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200,750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16,729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5,500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吉非替尼</a:t>
                      </a:r>
                      <a:r>
                        <a:rPr lang="en-US" altLang="zh-CN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易瑞沙</a:t>
                      </a:r>
                      <a:endParaRPr lang="zh-CN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201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160,160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13,347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3,080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埃克替尼</a:t>
                      </a:r>
                      <a:r>
                        <a:rPr lang="en-US" altLang="zh-CN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凯美纳</a:t>
                      </a:r>
                      <a:endParaRPr lang="zh-CN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201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233,082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19,424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1,126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恩度</a:t>
                      </a:r>
                      <a:endParaRPr lang="zh-CN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201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343,000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28,583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24,500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曲妥珠单抗</a:t>
                      </a:r>
                      <a:r>
                        <a:rPr lang="en-US" altLang="zh-CN" sz="1050" b="1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50" b="1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赫赛汀</a:t>
                      </a:r>
                      <a:endParaRPr lang="zh-CN" altLang="en-US" sz="1050" b="1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201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413,244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34,437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5,298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贝伐珠单抗</a:t>
                      </a:r>
                      <a:r>
                        <a:rPr lang="en-US" altLang="zh-CN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安维汀</a:t>
                      </a:r>
                      <a:endParaRPr lang="zh-CN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201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980,728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81,727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4,648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西妥昔单抗</a:t>
                      </a:r>
                      <a:r>
                        <a:rPr lang="en-US" altLang="zh-CN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爱必妥</a:t>
                      </a:r>
                      <a:endParaRPr lang="zh-CN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201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345,600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28,800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28,800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碘美妥昔单抗</a:t>
                      </a:r>
                      <a:r>
                        <a:rPr lang="en-US" altLang="zh-CN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利卡汀</a:t>
                      </a:r>
                      <a:endParaRPr lang="zh-CN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201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613,005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51,084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25,912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索拉非尼</a:t>
                      </a:r>
                      <a:r>
                        <a:rPr lang="en-US" altLang="zh-CN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多吉美</a:t>
                      </a:r>
                      <a:endParaRPr lang="zh-CN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201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57,920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4,827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3,620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尼妥珠单抗</a:t>
                      </a:r>
                      <a:r>
                        <a:rPr lang="en-US" altLang="zh-CN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泰欣生</a:t>
                      </a:r>
                      <a:endParaRPr lang="zh-CN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201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613,005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51,084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25,192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索拉非尼</a:t>
                      </a:r>
                      <a:r>
                        <a:rPr lang="en-US" altLang="zh-CN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多吉美</a:t>
                      </a:r>
                      <a:endParaRPr lang="zh-CN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201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182,500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15,208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7,500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依维莫司</a:t>
                      </a:r>
                      <a:r>
                        <a:rPr lang="en-US" altLang="zh-CN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飞尼妥</a:t>
                      </a:r>
                      <a:endParaRPr lang="zh-CN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201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454,133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37,844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13,100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舒尼替尼</a:t>
                      </a:r>
                      <a:r>
                        <a:rPr lang="en-US" altLang="zh-CN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索坦</a:t>
                      </a:r>
                      <a:endParaRPr lang="zh-CN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201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194,800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16,233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4,400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利妥昔单抗</a:t>
                      </a:r>
                      <a:r>
                        <a:rPr lang="en-US" altLang="zh-CN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美罗华</a:t>
                      </a:r>
                      <a:endParaRPr lang="zh-CN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201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316,333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26,361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13,000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伊马替尼</a:t>
                      </a:r>
                      <a:r>
                        <a:rPr lang="en-US" altLang="zh-CN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格列卫</a:t>
                      </a:r>
                      <a:endParaRPr lang="zh-CN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201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476,325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39,694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39,150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尼洛替尼</a:t>
                      </a:r>
                      <a:r>
                        <a:rPr lang="en-US" altLang="zh-CN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达希纳</a:t>
                      </a:r>
                      <a:endParaRPr lang="zh-CN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201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477,481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39,790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15,698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达沙替尼</a:t>
                      </a:r>
                      <a:r>
                        <a:rPr lang="en-US" altLang="zh-CN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施达赛</a:t>
                      </a:r>
                      <a:endParaRPr lang="zh-CN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201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422,685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33,919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13,635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硼替佐米</a:t>
                      </a:r>
                      <a:r>
                        <a:rPr lang="en-US" altLang="zh-CN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万珂</a:t>
                      </a:r>
                      <a:endParaRPr lang="zh-CN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12" marR="5812" marT="5812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5721" y="1202838"/>
            <a:ext cx="3847637" cy="338554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None/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可赔付项目增加靶向药，尽显人性关怀</a:t>
            </a:r>
            <a:endParaRPr lang="zh-CN" altLang="en-US" dirty="0"/>
          </a:p>
        </p:txBody>
      </p:sp>
      <p:sp>
        <p:nvSpPr>
          <p:cNvPr id="15" name="TextBox 11"/>
          <p:cNvSpPr txBox="1"/>
          <p:nvPr/>
        </p:nvSpPr>
        <p:spPr>
          <a:xfrm>
            <a:off x="9445053" y="1628801"/>
            <a:ext cx="88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单位：元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664" y="2492897"/>
            <a:ext cx="164801" cy="1621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663" y="2702714"/>
            <a:ext cx="164801" cy="1621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807" y="2903386"/>
            <a:ext cx="164801" cy="1621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807" y="3102789"/>
            <a:ext cx="164801" cy="16210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241" y="4519630"/>
            <a:ext cx="164801" cy="1621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240" y="4720303"/>
            <a:ext cx="164801" cy="16210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384" y="4920975"/>
            <a:ext cx="164801" cy="16210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24" y="3309607"/>
            <a:ext cx="164801" cy="1621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1" y="3501723"/>
            <a:ext cx="164801" cy="16210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075" y="3710270"/>
            <a:ext cx="164801" cy="16210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705" y="3292322"/>
            <a:ext cx="164801" cy="16210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601" y="3917932"/>
            <a:ext cx="164801" cy="16210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745" y="4126479"/>
            <a:ext cx="164801" cy="16210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835" y="4316012"/>
            <a:ext cx="164801" cy="16210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313" y="5128796"/>
            <a:ext cx="164801" cy="16210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5" y="5955928"/>
            <a:ext cx="164801" cy="16210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786" y="5342970"/>
            <a:ext cx="164801" cy="16210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786" y="4921162"/>
            <a:ext cx="164801" cy="16210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353" y="5345208"/>
            <a:ext cx="164801" cy="16210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352" y="5545881"/>
            <a:ext cx="164801" cy="16210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496" y="5746553"/>
            <a:ext cx="164801" cy="16210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739816" y="1636494"/>
            <a:ext cx="46869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Roche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中国已上市的靶向药物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90596" y="6165304"/>
            <a:ext cx="8587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注：以上靶向药列于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AIA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公布的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《靶向药物表》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中；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《靶向药物表》以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AIA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网站的最新公布信息为准，被保险人还可以通过服务热线进行查询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AIA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保留对上述靶向药物做出调整或增减的权利，并结合临床应用的发展，适时更新《靶向药物表》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住院期间靶向药属于自费药范畴，亦可赔付。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74035" y="5908654"/>
            <a:ext cx="1728192" cy="25665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484995" y="160655"/>
            <a:ext cx="2389505" cy="1030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27338" y="120155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钱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7630" y="233745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资源</a:t>
            </a: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3927337" y="508110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性价比</a:t>
            </a:r>
            <a:endParaRPr lang="en-US" altLang="zh-CN" dirty="0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4419780" y="1417578"/>
            <a:ext cx="4327276" cy="4565"/>
          </a:xfrm>
          <a:prstGeom prst="line">
            <a:avLst/>
          </a:prstGeom>
          <a:solidFill>
            <a:srgbClr val="231F20"/>
          </a:solidFill>
          <a:ln w="19050">
            <a:solidFill>
              <a:srgbClr val="646464"/>
            </a:solidFill>
            <a:round/>
            <a:headEnd type="none" w="sm" len="sm"/>
            <a:tailEnd type="none" w="sm" len="sm"/>
          </a:ln>
        </p:spPr>
        <p:txBody>
          <a:bodyPr wrap="none" lIns="45720" rIns="45720" anchor="ctr" anchorCtr="1"/>
          <a:lstStyle/>
          <a:p>
            <a:endParaRPr lang="zh-CN" altLang="en-US">
              <a:solidFill>
                <a:srgbClr val="E7E6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 flipV="1">
            <a:off x="4727848" y="2564905"/>
            <a:ext cx="4019208" cy="32409"/>
          </a:xfrm>
          <a:prstGeom prst="line">
            <a:avLst/>
          </a:prstGeom>
          <a:solidFill>
            <a:srgbClr val="231F20"/>
          </a:solidFill>
          <a:ln w="19050">
            <a:solidFill>
              <a:srgbClr val="646464"/>
            </a:solidFill>
            <a:round/>
            <a:headEnd type="none" w="sm" len="sm"/>
            <a:tailEnd type="none" w="sm" len="sm"/>
          </a:ln>
        </p:spPr>
        <p:txBody>
          <a:bodyPr wrap="none" lIns="45720" rIns="45720" anchor="ctr" anchorCtr="1"/>
          <a:lstStyle/>
          <a:p>
            <a:endParaRPr lang="zh-CN" altLang="en-US">
              <a:solidFill>
                <a:srgbClr val="E7E6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V="1">
            <a:off x="5102524" y="5316289"/>
            <a:ext cx="3644532" cy="0"/>
          </a:xfrm>
          <a:prstGeom prst="line">
            <a:avLst/>
          </a:prstGeom>
          <a:solidFill>
            <a:srgbClr val="231F20"/>
          </a:solidFill>
          <a:ln w="19050">
            <a:solidFill>
              <a:srgbClr val="646464"/>
            </a:solidFill>
            <a:round/>
            <a:headEnd type="none" w="sm" len="sm"/>
            <a:tailEnd type="none" w="sm" len="sm"/>
          </a:ln>
        </p:spPr>
        <p:txBody>
          <a:bodyPr wrap="none" lIns="45720" rIns="45720" anchor="ctr" anchorCtr="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E7E6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2291" y="1579782"/>
            <a:ext cx="90281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智选康惠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2291" y="2062069"/>
            <a:ext cx="902811" cy="30777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智选康逸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12024" y="1595487"/>
            <a:ext cx="288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保额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终身保额最高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zh-CN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22970" y="2069139"/>
            <a:ext cx="3023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保额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终身保额最高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zh-CN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74621" y="2826510"/>
            <a:ext cx="90281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智选康惠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74621" y="3308797"/>
            <a:ext cx="902811" cy="30777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智选康逸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12024" y="2834747"/>
            <a:ext cx="2885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普通门诊、普通病房</a:t>
            </a:r>
            <a:endParaRPr lang="zh-CN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02525" y="5586133"/>
            <a:ext cx="90281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智选康惠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02525" y="6068420"/>
            <a:ext cx="902811" cy="30777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智选康逸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22970" y="5601360"/>
            <a:ext cx="3793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成本最低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：用最少的钱避免因病致贫</a:t>
            </a:r>
            <a:endParaRPr lang="zh-CN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33916" y="6075012"/>
            <a:ext cx="399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超高性价比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：用最少的钱享受全国一流医疗资源</a:t>
            </a:r>
            <a:endParaRPr lang="zh-CN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itle 1"/>
          <p:cNvSpPr txBox="1"/>
          <p:nvPr/>
        </p:nvSpPr>
        <p:spPr>
          <a:xfrm>
            <a:off x="1898905" y="460450"/>
            <a:ext cx="3341421" cy="49052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你会怎样选择？</a:t>
            </a:r>
            <a:endParaRPr lang="en-US" sz="2000" b="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13753" y="3308399"/>
            <a:ext cx="340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范围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至特需病房、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病房、国际部</a:t>
            </a:r>
            <a:endParaRPr lang="zh-CN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832" y="3791083"/>
            <a:ext cx="2160828" cy="14423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63650" r="35715"/>
          <a:stretch>
            <a:fillRect/>
          </a:stretch>
        </p:blipFill>
        <p:spPr>
          <a:xfrm>
            <a:off x="1524001" y="4141376"/>
            <a:ext cx="2483768" cy="2492896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69" b="61972" l="31094" r="72031">
                        <a14:foregroundMark x1="38750" y1="10123" x2="38750" y2="10123"/>
                        <a14:foregroundMark x1="39688" y1="8715" x2="39688" y2="8715"/>
                        <a14:foregroundMark x1="39375" y1="12588" x2="39375" y2="12588"/>
                        <a14:foregroundMark x1="36563" y1="33363" x2="36563" y2="33363"/>
                        <a14:foregroundMark x1="63594" y1="43750" x2="63594" y2="43750"/>
                        <a14:foregroundMark x1="63438" y1="39965" x2="63438" y2="39965"/>
                        <a14:foregroundMark x1="60625" y1="57923" x2="60625" y2="57923"/>
                        <a14:foregroundMark x1="63125" y1="53257" x2="63125" y2="53257"/>
                        <a14:foregroundMark x1="39375" y1="36972" x2="39375" y2="36972"/>
                      </a14:backgroundRemoval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506" t="6059" r="30106" b="37904"/>
          <a:stretch>
            <a:fillRect/>
          </a:stretch>
        </p:blipFill>
        <p:spPr>
          <a:xfrm>
            <a:off x="1731701" y="996904"/>
            <a:ext cx="1833284" cy="3768418"/>
          </a:xfrm>
        </p:spPr>
      </p:pic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7408611" y="3789040"/>
          <a:ext cx="2783423" cy="1305206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99247"/>
                <a:gridCol w="1584176"/>
              </a:tblGrid>
              <a:tr h="2139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医院</a:t>
                      </a:r>
                      <a:endParaRPr lang="zh-CN" altLang="en-US" sz="1000" dirty="0"/>
                    </a:p>
                  </a:txBody>
                  <a:tcPr marL="52746" marR="52746" marT="26373" marB="26373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2016</a:t>
                      </a:r>
                      <a:r>
                        <a:rPr lang="zh-CN" altLang="en-US" sz="1000" dirty="0" smtClean="0"/>
                        <a:t>年</a:t>
                      </a:r>
                      <a:r>
                        <a:rPr lang="en-US" altLang="zh-CN" sz="1000" dirty="0" smtClean="0"/>
                        <a:t>1-10</a:t>
                      </a:r>
                      <a:r>
                        <a:rPr lang="zh-CN" altLang="en-US" sz="1000" dirty="0" smtClean="0"/>
                        <a:t>月病床使用率</a:t>
                      </a:r>
                      <a:endParaRPr lang="zh-CN" altLang="en-US" sz="1000" dirty="0"/>
                    </a:p>
                  </a:txBody>
                  <a:tcPr marL="52746" marR="52746" marT="26373" marB="26373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213916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三级医院</a:t>
                      </a:r>
                      <a:endParaRPr lang="zh-CN" altLang="en-US" sz="1000" dirty="0"/>
                    </a:p>
                  </a:txBody>
                  <a:tcPr marL="52746" marR="52746" marT="26373" marB="26373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C00000"/>
                          </a:solidFill>
                        </a:rPr>
                        <a:t>98.7%</a:t>
                      </a:r>
                      <a:endParaRPr lang="zh-CN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52746" marR="52746" marT="26373" marB="26373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916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二级医院</a:t>
                      </a:r>
                      <a:endParaRPr lang="zh-CN" altLang="en-US" sz="1000" dirty="0"/>
                    </a:p>
                  </a:txBody>
                  <a:tcPr marL="52746" marR="52746" marT="26373" marB="26373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 smtClean="0">
                          <a:solidFill>
                            <a:srgbClr val="C00000"/>
                          </a:solidFill>
                        </a:rPr>
                        <a:t>85.4%</a:t>
                      </a:r>
                      <a:endParaRPr lang="zh-CN" altLang="en-US" sz="105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52746" marR="52746" marT="26373" marB="26373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916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一级医院</a:t>
                      </a:r>
                      <a:endParaRPr lang="zh-CN" altLang="en-US" sz="1000" dirty="0"/>
                    </a:p>
                  </a:txBody>
                  <a:tcPr marL="52746" marR="52746" marT="26373" marB="26373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61.6%</a:t>
                      </a:r>
                      <a:endParaRPr lang="zh-CN" altLang="en-US" sz="1000" dirty="0"/>
                    </a:p>
                  </a:txBody>
                  <a:tcPr marL="52746" marR="52746" marT="26373" marB="26373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916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社区卫生服务中心</a:t>
                      </a:r>
                      <a:endParaRPr lang="zh-CN" altLang="en-US" sz="1000" dirty="0"/>
                    </a:p>
                  </a:txBody>
                  <a:tcPr marL="52746" marR="52746" marT="26373" marB="26373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55.7%</a:t>
                      </a:r>
                      <a:endParaRPr lang="zh-CN" altLang="en-US" sz="1000" dirty="0"/>
                    </a:p>
                  </a:txBody>
                  <a:tcPr marL="52746" marR="52746" marT="26373" marB="26373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916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乡镇卫生院</a:t>
                      </a:r>
                      <a:endParaRPr lang="zh-CN" altLang="en-US" sz="1000" dirty="0"/>
                    </a:p>
                  </a:txBody>
                  <a:tcPr marL="52746" marR="52746" marT="26373" marB="26373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61.9%</a:t>
                      </a:r>
                      <a:endParaRPr lang="zh-CN" altLang="en-US" sz="1000" dirty="0"/>
                    </a:p>
                  </a:txBody>
                  <a:tcPr marL="52746" marR="52746" marT="26373" marB="26373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320136" y="5084234"/>
            <a:ext cx="3168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数据来源：卫生部公布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1-10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月全国医疗服务情况</a:t>
            </a:r>
            <a:endParaRPr lang="zh-CN" altLang="zh-CN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9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484995" y="160655"/>
            <a:ext cx="2389505" cy="1030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753600" y="6356351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EE062F5-AF08-4C86-BE42-3C887107872C}" type="slidenum">
              <a:rPr lang="en-US" smtClean="0"/>
            </a:fld>
            <a:endParaRPr lang="en-US" dirty="0"/>
          </a:p>
        </p:txBody>
      </p:sp>
      <p:sp>
        <p:nvSpPr>
          <p:cNvPr id="6" name="Rectangle 2"/>
          <p:cNvSpPr txBox="1"/>
          <p:nvPr/>
        </p:nvSpPr>
        <p:spPr>
          <a:xfrm>
            <a:off x="5230774" y="1093238"/>
            <a:ext cx="4522827" cy="574092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cap="all">
                <a:solidFill>
                  <a:srgbClr val="40404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ts val="1800"/>
              </a:lnSpc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友邦首推的团体医疗险，与企业给员工的保障无缝对接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1800"/>
              </a:lnSpc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企业为员工已支付的每一分钱，员工都无需重复支付</a:t>
            </a:r>
            <a:endParaRPr lang="zh-CN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30217" y="3422501"/>
            <a:ext cx="600557" cy="638071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/>
          <a:lstStyle/>
          <a:p>
            <a:pPr marL="457200" indent="-342900" defTabSz="457200" fontAlgn="base">
              <a:spcBef>
                <a:spcPct val="20000"/>
              </a:spcBef>
              <a:spcAft>
                <a:spcPct val="0"/>
              </a:spcAft>
              <a:buFontTx/>
              <a:buAutoNum type="arabicPeriod"/>
            </a:pPr>
            <a:endParaRPr lang="zh-CN" altLang="en-US" sz="1200">
              <a:solidFill>
                <a:srgbClr val="000000"/>
              </a:solidFill>
              <a:latin typeface="Arial" panose="020B0604020202020204" pitchFamily="34" charset="0"/>
              <a:ea typeface="Microsoft JhengHei" panose="020B0604030504040204" charset="-12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398925" y="3399490"/>
            <a:ext cx="600557" cy="665323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/>
          <a:lstStyle/>
          <a:p>
            <a:pPr marL="457200" indent="-342900" defTabSz="457200">
              <a:spcBef>
                <a:spcPct val="20000"/>
              </a:spcBef>
              <a:buFontTx/>
              <a:buAutoNum type="arabicPeriod"/>
            </a:pPr>
            <a:endParaRPr lang="zh-CN" altLang="en-US" sz="1200">
              <a:solidFill>
                <a:srgbClr val="000000"/>
              </a:solidFill>
              <a:latin typeface="Arial" panose="020B0604020202020204" pitchFamily="34" charset="0"/>
              <a:ea typeface="Microsoft JhengHei" panose="020B0604030504040204" charset="-12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093481" y="3395698"/>
            <a:ext cx="600557" cy="665323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/>
          <a:lstStyle/>
          <a:p>
            <a:pPr marL="457200" indent="-342900" defTabSz="457200">
              <a:spcBef>
                <a:spcPct val="20000"/>
              </a:spcBef>
              <a:buFontTx/>
              <a:buAutoNum type="arabicPeriod"/>
            </a:pPr>
            <a:endParaRPr lang="zh-CN" altLang="en-US" sz="1200">
              <a:solidFill>
                <a:srgbClr val="000000"/>
              </a:solidFill>
              <a:latin typeface="Arial" panose="020B0604020202020204" pitchFamily="34" charset="0"/>
              <a:ea typeface="Microsoft JhengHei" panose="020B0604030504040204" charset="-120"/>
              <a:cs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2361812" y="4095566"/>
            <a:ext cx="7171828" cy="96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 flipV="1">
            <a:off x="2266838" y="1738731"/>
            <a:ext cx="7410819" cy="45520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6398925" y="2730375"/>
            <a:ext cx="600557" cy="6653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/>
          <a:lstStyle/>
          <a:p>
            <a:pPr marL="457200" indent="-342900" defTabSz="457200" fontAlgn="base">
              <a:spcBef>
                <a:spcPct val="20000"/>
              </a:spcBef>
              <a:spcAft>
                <a:spcPct val="0"/>
              </a:spcAft>
              <a:buFontTx/>
              <a:buAutoNum type="arabicPeriod"/>
            </a:pPr>
            <a:endParaRPr lang="zh-CN" altLang="en-US" sz="1200">
              <a:solidFill>
                <a:srgbClr val="000000"/>
              </a:solidFill>
              <a:latin typeface="Arial" panose="020B0604020202020204" pitchFamily="34" charset="0"/>
              <a:ea typeface="Microsoft JhengHei" panose="020B0604030504040204" charset="-12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8093481" y="2294675"/>
            <a:ext cx="600557" cy="11010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/>
          <a:lstStyle/>
          <a:p>
            <a:pPr marL="457200" indent="-342900" defTabSz="457200">
              <a:spcBef>
                <a:spcPct val="20000"/>
              </a:spcBef>
              <a:buFontTx/>
              <a:buAutoNum type="arabicPeriod"/>
            </a:pPr>
            <a:endParaRPr lang="zh-CN" altLang="en-US" sz="1200">
              <a:solidFill>
                <a:srgbClr val="000000"/>
              </a:solidFill>
              <a:latin typeface="Arial" panose="020B0604020202020204" pitchFamily="34" charset="0"/>
              <a:ea typeface="Microsoft JhengHei" panose="020B0604030504040204" charset="-120"/>
              <a:cs typeface="Arial" panose="020B0604020202020204" pitchFamily="34" charset="0"/>
            </a:endParaRPr>
          </a:p>
        </p:txBody>
      </p:sp>
      <p:sp>
        <p:nvSpPr>
          <p:cNvPr id="18" name="TextBox 11"/>
          <p:cNvSpPr txBox="1"/>
          <p:nvPr/>
        </p:nvSpPr>
        <p:spPr>
          <a:xfrm>
            <a:off x="2766484" y="4110672"/>
            <a:ext cx="116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无社保</a:t>
            </a:r>
            <a:endParaRPr lang="en-US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1"/>
          <p:cNvSpPr txBox="1"/>
          <p:nvPr/>
        </p:nvSpPr>
        <p:spPr>
          <a:xfrm>
            <a:off x="4295969" y="4083723"/>
            <a:ext cx="1300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有社保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无商业医疗险</a:t>
            </a:r>
            <a:endParaRPr lang="en-US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5904732" y="4100390"/>
            <a:ext cx="1588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有社保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万元住院医疗险</a:t>
            </a:r>
            <a:endParaRPr lang="en-US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27014" y="3419271"/>
            <a:ext cx="416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社保</a:t>
            </a:r>
            <a:endParaRPr lang="zh-CN" altLang="en-US" dirty="0"/>
          </a:p>
        </p:txBody>
      </p:sp>
      <p:sp>
        <p:nvSpPr>
          <p:cNvPr id="23" name="Rectangle 22"/>
          <p:cNvSpPr/>
          <p:nvPr/>
        </p:nvSpPr>
        <p:spPr>
          <a:xfrm>
            <a:off x="8199343" y="3395698"/>
            <a:ext cx="416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社保</a:t>
            </a:r>
            <a:endParaRPr lang="zh-CN" altLang="en-US" dirty="0"/>
          </a:p>
        </p:txBody>
      </p:sp>
      <p:sp>
        <p:nvSpPr>
          <p:cNvPr id="27" name="TextBox 11"/>
          <p:cNvSpPr txBox="1"/>
          <p:nvPr/>
        </p:nvSpPr>
        <p:spPr>
          <a:xfrm>
            <a:off x="1991093" y="1528743"/>
            <a:ext cx="1882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充裕的住院医疗额度线</a:t>
            </a:r>
            <a:endParaRPr 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857094" y="1805743"/>
            <a:ext cx="600557" cy="22779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/>
          <a:lstStyle/>
          <a:p>
            <a:pPr marL="457200" indent="-342900" defTabSz="457200">
              <a:spcBef>
                <a:spcPct val="20000"/>
              </a:spcBef>
              <a:buFontTx/>
              <a:buAutoNum type="arabicPeriod"/>
            </a:pPr>
            <a:endParaRPr lang="zh-CN" altLang="en-US" sz="1200">
              <a:solidFill>
                <a:srgbClr val="000000"/>
              </a:solidFill>
              <a:latin typeface="Arial" panose="020B0604020202020204" pitchFamily="34" charset="0"/>
              <a:ea typeface="Microsoft JhengHei" panose="020B0604030504040204" charset="-12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766483" y="2010087"/>
            <a:ext cx="7216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免赔额医疗险计划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621762" y="1781855"/>
            <a:ext cx="600557" cy="1654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/>
          <a:lstStyle/>
          <a:p>
            <a:pPr marL="457200" indent="-342900" defTabSz="457200">
              <a:spcBef>
                <a:spcPct val="20000"/>
              </a:spcBef>
              <a:buFontTx/>
              <a:buAutoNum type="arabicPeriod"/>
            </a:pPr>
            <a:endParaRPr lang="zh-CN" altLang="en-US" sz="1200">
              <a:solidFill>
                <a:srgbClr val="000000"/>
              </a:solidFill>
              <a:latin typeface="Arial" panose="020B0604020202020204" pitchFamily="34" charset="0"/>
              <a:ea typeface="Microsoft JhengHei" panose="020B0604030504040204" charset="-12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398925" y="1779066"/>
            <a:ext cx="600557" cy="9560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/>
          <a:lstStyle/>
          <a:p>
            <a:pPr marL="457200" indent="-342900" defTabSz="457200">
              <a:spcBef>
                <a:spcPct val="20000"/>
              </a:spcBef>
              <a:buFontTx/>
              <a:buAutoNum type="arabicPeriod"/>
            </a:pPr>
            <a:endParaRPr lang="zh-CN" altLang="en-US" sz="1200">
              <a:solidFill>
                <a:srgbClr val="000000"/>
              </a:solidFill>
              <a:latin typeface="Arial" panose="020B0604020202020204" pitchFamily="34" charset="0"/>
              <a:ea typeface="Microsoft JhengHei" panose="020B0604030504040204" charset="-12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8093481" y="1772145"/>
            <a:ext cx="600557" cy="5297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/>
          <a:lstStyle/>
          <a:p>
            <a:pPr marL="457200" indent="-342900" defTabSz="457200">
              <a:spcBef>
                <a:spcPct val="20000"/>
              </a:spcBef>
              <a:buFontTx/>
              <a:buAutoNum type="arabicPeriod"/>
            </a:pPr>
            <a:endParaRPr lang="zh-CN" altLang="en-US" sz="1200">
              <a:solidFill>
                <a:srgbClr val="000000"/>
              </a:solidFill>
              <a:latin typeface="Arial" panose="020B0604020202020204" pitchFamily="34" charset="0"/>
              <a:ea typeface="Microsoft JhengHei" panose="020B0604030504040204" charset="-12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503709" y="3416331"/>
            <a:ext cx="416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社保</a:t>
            </a:r>
            <a:endParaRPr lang="zh-CN" altLang="en-US" dirty="0"/>
          </a:p>
        </p:txBody>
      </p:sp>
      <p:sp>
        <p:nvSpPr>
          <p:cNvPr id="41" name="TextBox 11"/>
          <p:cNvSpPr txBox="1"/>
          <p:nvPr/>
        </p:nvSpPr>
        <p:spPr>
          <a:xfrm>
            <a:off x="7636842" y="4100390"/>
            <a:ext cx="1588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有社保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万元住院医疗险</a:t>
            </a:r>
            <a:endParaRPr lang="en-US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67439" y="1891951"/>
            <a:ext cx="7216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免赔额医疗险计划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325371" y="1839230"/>
            <a:ext cx="721696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万元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免赔额医疗险计划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035310" y="1746466"/>
            <a:ext cx="721696" cy="5770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万元</a:t>
            </a:r>
            <a:endParaRPr lang="en-US" altLang="zh-CN" sz="10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免赔额医疗险计划</a:t>
            </a:r>
            <a:endParaRPr lang="zh-CN" altLang="en-US" sz="10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38354" y="2797345"/>
            <a:ext cx="721696" cy="5770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企业买</a:t>
            </a:r>
            <a:r>
              <a:rPr lang="en-US" altLang="zh-CN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万元住院医疗保险</a:t>
            </a:r>
            <a:endParaRPr lang="zh-CN" altLang="en-US" sz="10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035310" y="2445393"/>
            <a:ext cx="721696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企业买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万元住院医疗保险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标题 1"/>
          <p:cNvSpPr>
            <a:spLocks noGrp="1"/>
          </p:cNvSpPr>
          <p:nvPr/>
        </p:nvSpPr>
        <p:spPr>
          <a:xfrm>
            <a:off x="1834884" y="507685"/>
            <a:ext cx="7620000" cy="373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cap="all">
                <a:solidFill>
                  <a:srgbClr val="40404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-65" charset="-128"/>
              </a:rPr>
              <a:t>多种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-65" charset="-128"/>
              </a:rPr>
              <a:t>免赔额设计衔接现有商保，让价格变得更亲民！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 PGothic" panose="020B0600070205080204" pitchFamily="-65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39253" y="5805265"/>
            <a:ext cx="1236236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智选康惠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1672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智选康逸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4418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9967" y="5805265"/>
            <a:ext cx="1236236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/>
              <a:t>智选康惠</a:t>
            </a:r>
            <a:r>
              <a:rPr lang="en-US" altLang="zh-CN" b="1" dirty="0"/>
              <a:t>1131</a:t>
            </a:r>
            <a:r>
              <a:rPr lang="zh-CN" altLang="en-US" b="1" dirty="0"/>
              <a:t>元</a:t>
            </a:r>
            <a:endParaRPr lang="en-US" altLang="zh-CN" b="1" dirty="0"/>
          </a:p>
          <a:p>
            <a:r>
              <a:rPr lang="zh-CN" altLang="en-US" b="1" dirty="0"/>
              <a:t>智选康逸</a:t>
            </a:r>
            <a:r>
              <a:rPr lang="en-US" altLang="zh-CN" b="1" dirty="0"/>
              <a:t>4133</a:t>
            </a:r>
            <a:r>
              <a:rPr lang="zh-CN" altLang="en-US" b="1" dirty="0"/>
              <a:t>元</a:t>
            </a:r>
            <a:endParaRPr lang="zh-CN" alt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093676" y="5805265"/>
            <a:ext cx="1236236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/>
              <a:t>智选康惠</a:t>
            </a:r>
            <a:r>
              <a:rPr lang="en-US" altLang="zh-CN" b="1" dirty="0"/>
              <a:t>371</a:t>
            </a:r>
            <a:r>
              <a:rPr lang="zh-CN" altLang="en-US" b="1" dirty="0"/>
              <a:t>元</a:t>
            </a:r>
            <a:endParaRPr lang="en-US" altLang="zh-CN" b="1" dirty="0"/>
          </a:p>
          <a:p>
            <a:r>
              <a:rPr lang="zh-CN" altLang="en-US" b="1" dirty="0"/>
              <a:t>智选康逸</a:t>
            </a:r>
            <a:r>
              <a:rPr lang="en-US" altLang="zh-CN" b="1" dirty="0"/>
              <a:t>1995</a:t>
            </a:r>
            <a:r>
              <a:rPr lang="zh-CN" altLang="en-US" b="1" dirty="0"/>
              <a:t>元</a:t>
            </a:r>
            <a:endParaRPr lang="zh-CN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827385" y="5805265"/>
            <a:ext cx="1236236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/>
              <a:t>智选康惠</a:t>
            </a:r>
            <a:r>
              <a:rPr lang="en-US" altLang="zh-CN" b="1" dirty="0"/>
              <a:t>285</a:t>
            </a:r>
            <a:r>
              <a:rPr lang="zh-CN" altLang="en-US" b="1" dirty="0"/>
              <a:t>元</a:t>
            </a:r>
            <a:endParaRPr lang="en-US" altLang="zh-CN" b="1" dirty="0"/>
          </a:p>
          <a:p>
            <a:r>
              <a:rPr lang="zh-CN" altLang="en-US" b="1" dirty="0"/>
              <a:t>智选康逸</a:t>
            </a:r>
            <a:r>
              <a:rPr lang="en-US" altLang="zh-CN" b="1" dirty="0"/>
              <a:t>1520</a:t>
            </a:r>
            <a:r>
              <a:rPr lang="zh-CN" altLang="en-US" b="1" dirty="0"/>
              <a:t>元</a:t>
            </a:r>
            <a:endParaRPr lang="zh-CN" altLang="en-US" b="1" dirty="0"/>
          </a:p>
        </p:txBody>
      </p:sp>
      <p:sp>
        <p:nvSpPr>
          <p:cNvPr id="55" name="Oval 54"/>
          <p:cNvSpPr/>
          <p:nvPr/>
        </p:nvSpPr>
        <p:spPr>
          <a:xfrm>
            <a:off x="4355144" y="1468537"/>
            <a:ext cx="1123131" cy="3188997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054" y="5349952"/>
            <a:ext cx="560492" cy="55130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257" y="5373217"/>
            <a:ext cx="560492" cy="551309"/>
          </a:xfrm>
          <a:prstGeom prst="rect">
            <a:avLst/>
          </a:prstGeom>
        </p:spPr>
      </p:pic>
      <p:sp>
        <p:nvSpPr>
          <p:cNvPr id="40" name="Rectangle 1"/>
          <p:cNvSpPr/>
          <p:nvPr/>
        </p:nvSpPr>
        <p:spPr>
          <a:xfrm>
            <a:off x="2048097" y="5617652"/>
            <a:ext cx="398768" cy="646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latin typeface="黑体" panose="02010609060101010101" pitchFamily="49" charset="-122"/>
                <a:ea typeface="黑体" panose="02010609060101010101" pitchFamily="49" charset="-122"/>
              </a:rPr>
              <a:t>员工</a:t>
            </a:r>
            <a:endParaRPr lang="en-US" sz="11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" name="Rectangle 1"/>
          <p:cNvSpPr/>
          <p:nvPr/>
        </p:nvSpPr>
        <p:spPr>
          <a:xfrm>
            <a:off x="2040658" y="4769282"/>
            <a:ext cx="398768" cy="646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latin typeface="黑体" panose="02010609060101010101" pitchFamily="49" charset="-122"/>
                <a:ea typeface="黑体" panose="02010609060101010101" pitchFamily="49" charset="-122"/>
              </a:rPr>
              <a:t>企业</a:t>
            </a:r>
            <a:endParaRPr lang="en-US" sz="11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17774" y="5079612"/>
            <a:ext cx="607859" cy="261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无支出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96216" y="5069141"/>
            <a:ext cx="748923" cy="261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/>
              <a:t>社保支出</a:t>
            </a:r>
            <a:endParaRPr lang="zh-CN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6254175" y="5014338"/>
            <a:ext cx="906017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/>
              <a:t>社保支出</a:t>
            </a:r>
            <a:r>
              <a:rPr lang="en-US" altLang="zh-CN" b="1" dirty="0"/>
              <a:t>+</a:t>
            </a:r>
            <a:endParaRPr lang="en-US" altLang="zh-CN" b="1" dirty="0"/>
          </a:p>
          <a:p>
            <a:r>
              <a:rPr lang="zh-CN" altLang="en-US" b="1" dirty="0"/>
              <a:t>保费</a:t>
            </a:r>
            <a:r>
              <a:rPr lang="en-US" altLang="zh-CN" b="1" dirty="0"/>
              <a:t>XXX</a:t>
            </a:r>
            <a:r>
              <a:rPr lang="zh-CN" altLang="en-US" b="1" dirty="0"/>
              <a:t>元</a:t>
            </a:r>
            <a:endParaRPr lang="zh-CN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7995427" y="5014338"/>
            <a:ext cx="906017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/>
              <a:t>社保支出</a:t>
            </a:r>
            <a:r>
              <a:rPr lang="en-US" altLang="zh-CN" b="1" dirty="0"/>
              <a:t>+</a:t>
            </a:r>
            <a:endParaRPr lang="en-US" altLang="zh-CN" b="1" dirty="0"/>
          </a:p>
          <a:p>
            <a:r>
              <a:rPr lang="zh-CN" altLang="en-US" b="1" dirty="0"/>
              <a:t>保费</a:t>
            </a:r>
            <a:r>
              <a:rPr lang="en-US" altLang="zh-CN" b="1" dirty="0"/>
              <a:t>XXX</a:t>
            </a:r>
            <a:r>
              <a:rPr lang="zh-CN" altLang="en-US" b="1" dirty="0"/>
              <a:t>元</a:t>
            </a:r>
            <a:endParaRPr lang="zh-CN" alt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2418040" y="5515517"/>
            <a:ext cx="2284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岁男性每年加保保费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23185" y="4757047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每年为员工支出保费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Rectangle 1"/>
          <p:cNvSpPr/>
          <p:nvPr/>
        </p:nvSpPr>
        <p:spPr>
          <a:xfrm>
            <a:off x="2034777" y="1815005"/>
            <a:ext cx="398768" cy="22687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latin typeface="黑体" panose="02010609060101010101" pitchFamily="49" charset="-122"/>
                <a:ea typeface="黑体" panose="02010609060101010101" pitchFamily="49" charset="-122"/>
              </a:rPr>
              <a:t>企业团险</a:t>
            </a:r>
            <a:endParaRPr lang="en-US" altLang="zh-CN" sz="11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100" b="1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endParaRPr lang="en-US" altLang="zh-CN" sz="11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100" b="1" dirty="0">
                <a:latin typeface="黑体" panose="02010609060101010101" pitchFamily="49" charset="-122"/>
                <a:ea typeface="黑体" panose="02010609060101010101" pitchFamily="49" charset="-122"/>
              </a:rPr>
              <a:t>员工自选搭配计划</a:t>
            </a:r>
            <a:endParaRPr lang="en-US" sz="11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484995" y="160655"/>
            <a:ext cx="2389505" cy="1030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22" grpId="0"/>
      <p:bldP spid="23" grpId="0"/>
      <p:bldP spid="28" grpId="0" animBg="1"/>
      <p:bldP spid="29" grpId="0"/>
      <p:bldP spid="30" grpId="0" animBg="1"/>
      <p:bldP spid="32" grpId="0" animBg="1"/>
      <p:bldP spid="34" grpId="0" animBg="1"/>
      <p:bldP spid="39" grpId="0"/>
      <p:bldP spid="42" grpId="0"/>
      <p:bldP spid="43" grpId="0"/>
      <p:bldP spid="44" grpId="0"/>
      <p:bldP spid="45" grpId="0"/>
      <p:bldP spid="46" grpId="0"/>
      <p:bldP spid="49" grpId="0" animBg="1"/>
      <p:bldP spid="52" grpId="0" animBg="1"/>
      <p:bldP spid="53" grpId="0" animBg="1"/>
      <p:bldP spid="54" grpId="0" animBg="1"/>
      <p:bldP spid="55" grpId="0" animBg="1"/>
      <p:bldP spid="47" grpId="0" animBg="1"/>
      <p:bldP spid="51" grpId="0" animBg="1"/>
      <p:bldP spid="58" grpId="0" animBg="1"/>
      <p:bldP spid="59" grpId="0" animBg="1"/>
    </p:bldLst>
  </p:timing>
</p:sld>
</file>

<file path=ppt/tags/tag1.xml><?xml version="1.0" encoding="utf-8"?>
<p:tagLst xmlns:p="http://schemas.openxmlformats.org/presentationml/2006/main">
  <p:tag name="THINKCELLSHAPEDONOTDELETE" val="pchtqIjX1k0eXKAAPhBpJg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3501</Words>
  <Application>WPS 演示</Application>
  <PresentationFormat>Widescreen</PresentationFormat>
  <Paragraphs>815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黑体</vt:lpstr>
      <vt:lpstr>微软雅黑</vt:lpstr>
      <vt:lpstr>Arial Black</vt:lpstr>
      <vt:lpstr>MS PGothic</vt:lpstr>
      <vt:lpstr>Calibri</vt:lpstr>
      <vt:lpstr>Microsoft JhengHei</vt:lpstr>
      <vt:lpstr>Arial Unicode MS</vt:lpstr>
      <vt:lpstr>Calibri Light</vt:lpstr>
      <vt:lpstr>Office Theme</vt:lpstr>
      <vt:lpstr>PowerPoint 演示文稿</vt:lpstr>
      <vt:lpstr>友邦智选康惠/智选康逸团体医疗保险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Shawn-X</dc:creator>
  <cp:lastModifiedBy>fei</cp:lastModifiedBy>
  <cp:revision>5</cp:revision>
  <cp:lastPrinted>2017-04-19T02:41:00Z</cp:lastPrinted>
  <dcterms:created xsi:type="dcterms:W3CDTF">2017-04-19T02:20:00Z</dcterms:created>
  <dcterms:modified xsi:type="dcterms:W3CDTF">2017-09-08T15:03:57Z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2052-10.1.0.6747</vt:lpwstr>
  </property>
</Properties>
</file>