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73" r:id="rId5"/>
    <p:sldId id="274" r:id="rId6"/>
    <p:sldId id="283" r:id="rId7"/>
    <p:sldId id="267" r:id="rId8"/>
    <p:sldId id="264" r:id="rId9"/>
    <p:sldId id="285" r:id="rId10"/>
    <p:sldId id="259" r:id="rId11"/>
    <p:sldId id="290" r:id="rId12"/>
    <p:sldId id="289" r:id="rId13"/>
    <p:sldId id="291" r:id="rId14"/>
    <p:sldId id="270" r:id="rId15"/>
    <p:sldId id="282" r:id="rId16"/>
    <p:sldId id="278" r:id="rId17"/>
    <p:sldId id="287" r:id="rId18"/>
    <p:sldId id="286" r:id="rId19"/>
    <p:sldId id="288" r:id="rId20"/>
    <p:sldId id="292" r:id="rId21"/>
    <p:sldId id="280" r:id="rId22"/>
    <p:sldId id="258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3" autoAdjust="0"/>
    <p:restoredTop sz="94575"/>
  </p:normalViewPr>
  <p:slideViewPr>
    <p:cSldViewPr snapToGrid="0" snapToObjects="1" showGuides="1">
      <p:cViewPr>
        <p:scale>
          <a:sx n="100" d="100"/>
          <a:sy n="100" d="100"/>
        </p:scale>
        <p:origin x="2008" y="41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47900"/>
            <a:ext cx="5905500" cy="3924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r>
              <a:rPr lang="en-US" dirty="0" smtClean="0"/>
              <a:t>ludi@h2o.ai</a:t>
            </a:r>
          </a:p>
          <a:p>
            <a:r>
              <a:rPr lang="en-US" dirty="0" smtClean="0"/>
              <a:t>Silicon Valley Big Data Science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March 17, 2016</a:t>
            </a:r>
          </a:p>
          <a:p>
            <a:endParaRPr lang="en-US" dirty="0"/>
          </a:p>
          <a:p>
            <a:r>
              <a:rPr lang="en-US" sz="2200" dirty="0" smtClean="0"/>
              <a:t>(+ help from Tom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+ H2O		(model building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Gradle</a:t>
            </a: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/>
              <a:t>build)</a:t>
            </a:r>
          </a:p>
          <a:p>
            <a:endParaRPr lang="en-US" dirty="0" smtClean="0"/>
          </a:p>
          <a:p>
            <a:r>
              <a:rPr lang="en-US" dirty="0" smtClean="0"/>
              <a:t>Front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JavaScript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Back-end (hosted in Lambda)</a:t>
            </a:r>
          </a:p>
          <a:p>
            <a:pPr lvl="1"/>
            <a:r>
              <a:rPr lang="en-US" dirty="0" smtClean="0"/>
              <a:t>Java Handler</a:t>
            </a:r>
          </a:p>
          <a:p>
            <a:pPr lvl="1"/>
            <a:r>
              <a:rPr lang="en-US" dirty="0" err="1" smtClean="0"/>
              <a:t>Jython</a:t>
            </a:r>
            <a:endParaRPr lang="en-US" dirty="0"/>
          </a:p>
          <a:p>
            <a:pPr lvl="1"/>
            <a:r>
              <a:rPr lang="en-US" dirty="0"/>
              <a:t>H2O-generated model </a:t>
            </a:r>
            <a:r>
              <a:rPr lang="en-US" dirty="0" smtClean="0"/>
              <a:t>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Context context) </a:t>
            </a:r>
            <a:r>
              <a:rPr lang="en-US" b="1" dirty="0"/>
              <a:t>throws </a:t>
            </a:r>
            <a:r>
              <a:rPr lang="en-US" dirty="0" err="1"/>
              <a:t>PyException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//Prediction code is in </a:t>
            </a:r>
            <a:r>
              <a:rPr lang="en-US" i="1" dirty="0" err="1"/>
              <a:t>pymodule.py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/>
              <a:t>double</a:t>
            </a:r>
            <a:r>
              <a:rPr lang="en-US" dirty="0" smtClean="0"/>
              <a:t>[]predictions=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/>
              <a:t>predict(domain):</a:t>
            </a:r>
            <a:br>
              <a:rPr lang="en-US" sz="1600" dirty="0"/>
            </a:br>
            <a:r>
              <a:rPr lang="en-US" sz="1600" dirty="0"/>
              <a:t>  domain = </a:t>
            </a:r>
            <a:r>
              <a:rPr lang="en-US" sz="1600" dirty="0" err="1"/>
              <a:t>domain.split</a:t>
            </a:r>
            <a:r>
              <a:rPr lang="en-US" sz="1600" dirty="0"/>
              <a:t>(</a:t>
            </a:r>
            <a:r>
              <a:rPr lang="en-US" sz="1600" b="1" dirty="0"/>
              <a:t>'.'</a:t>
            </a:r>
            <a:r>
              <a:rPr lang="en-US" sz="1600" dirty="0"/>
              <a:t>)[0]</a:t>
            </a:r>
            <a:br>
              <a:rPr lang="en-US" sz="1600" dirty="0"/>
            </a:br>
            <a:r>
              <a:rPr lang="en-US" sz="1600" dirty="0"/>
              <a:t>  row = </a:t>
            </a:r>
            <a:r>
              <a:rPr lang="en-US" sz="1600" dirty="0" err="1"/>
              <a:t>RowData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functions = [</a:t>
            </a:r>
            <a:r>
              <a:rPr lang="en-US" sz="1600" dirty="0" err="1"/>
              <a:t>len</a:t>
            </a:r>
            <a:r>
              <a:rPr lang="en-US" sz="1600" dirty="0"/>
              <a:t>, entropy, </a:t>
            </a:r>
            <a:r>
              <a:rPr lang="en-US" sz="1600" dirty="0" err="1"/>
              <a:t>p_vowels</a:t>
            </a:r>
            <a:r>
              <a:rPr lang="en-US" sz="1600" dirty="0"/>
              <a:t>, </a:t>
            </a:r>
            <a:r>
              <a:rPr lang="en-US" sz="1600" dirty="0" err="1"/>
              <a:t>num_valid_substrings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eval_features</a:t>
            </a:r>
            <a:r>
              <a:rPr lang="en-US" sz="1600" dirty="0"/>
              <a:t> = [f(domain) </a:t>
            </a:r>
            <a:r>
              <a:rPr lang="en-US" sz="1600" b="1" dirty="0"/>
              <a:t>for </a:t>
            </a:r>
            <a:r>
              <a:rPr lang="en-US" sz="1600" dirty="0"/>
              <a:t>f </a:t>
            </a:r>
            <a:r>
              <a:rPr lang="en-US" sz="1600" b="1" dirty="0"/>
              <a:t>in </a:t>
            </a:r>
            <a:r>
              <a:rPr lang="en-US" sz="1600" dirty="0"/>
              <a:t>functions]</a:t>
            </a:r>
            <a:br>
              <a:rPr lang="en-US" sz="1600" dirty="0"/>
            </a:br>
            <a:r>
              <a:rPr lang="en-US" sz="1600" dirty="0"/>
              <a:t>  names = </a:t>
            </a:r>
            <a:r>
              <a:rPr lang="en-US" sz="1600" dirty="0" err="1"/>
              <a:t>NamesHolder_MaliciousDomainModel</a:t>
            </a:r>
            <a:r>
              <a:rPr lang="en-US" sz="1600" dirty="0"/>
              <a:t>().VALUES</a:t>
            </a:r>
            <a:br>
              <a:rPr lang="en-US" sz="1600" dirty="0"/>
            </a:br>
            <a:r>
              <a:rPr lang="en-US" sz="1600" dirty="0"/>
              <a:t>  beta = </a:t>
            </a:r>
            <a:r>
              <a:rPr lang="en-US" sz="1600" dirty="0" err="1"/>
              <a:t>MaliciousDomainModel</a:t>
            </a:r>
            <a:r>
              <a:rPr lang="en-US" sz="1600" dirty="0"/>
              <a:t>().BETA().VALUES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feature_coef_product</a:t>
            </a:r>
            <a:r>
              <a:rPr lang="en-US" sz="1600" dirty="0"/>
              <a:t> = [beta[</a:t>
            </a:r>
            <a:r>
              <a:rPr lang="en-US" sz="1600" dirty="0" err="1"/>
              <a:t>len</a:t>
            </a:r>
            <a:r>
              <a:rPr lang="en-US" sz="1600" dirty="0"/>
              <a:t>(beta) - 1]]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(names)):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row.put</a:t>
            </a:r>
            <a:r>
              <a:rPr lang="en-US" sz="1600" dirty="0"/>
              <a:t>(names[</a:t>
            </a:r>
            <a:r>
              <a:rPr lang="en-US" sz="1600" dirty="0" err="1"/>
              <a:t>i</a:t>
            </a:r>
            <a:r>
              <a:rPr lang="en-US" sz="1600" dirty="0"/>
              <a:t>], float(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feature_coef_product.append</a:t>
            </a:r>
            <a:r>
              <a:rPr lang="en-US" sz="1600" dirty="0"/>
              <a:t>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beta[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#prediction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model = </a:t>
            </a:r>
            <a:r>
              <a:rPr lang="en-US" sz="1600" dirty="0" err="1"/>
              <a:t>EasyPredictModelWrapper</a:t>
            </a:r>
            <a:r>
              <a:rPr lang="en-US" sz="1600" dirty="0"/>
              <a:t>(</a:t>
            </a:r>
            <a:r>
              <a:rPr lang="en-US" sz="1600" dirty="0" err="1"/>
              <a:t>MaliciousDomainModel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p = </a:t>
            </a:r>
            <a:r>
              <a:rPr lang="en-US" sz="1600" dirty="0" err="1"/>
              <a:t>model.predictBinomial</a:t>
            </a:r>
            <a:r>
              <a:rPr lang="en-US" sz="1600" dirty="0"/>
              <a:t>(row)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#[label, class0Prob, class1Prob], [intercept], [features] = 3 + 1 + x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b="1" dirty="0"/>
              <a:t>return </a:t>
            </a:r>
            <a:r>
              <a:rPr lang="en-US" sz="1600" dirty="0"/>
              <a:t>[float(</a:t>
            </a:r>
            <a:r>
              <a:rPr lang="en-US" sz="1600" dirty="0" err="1"/>
              <a:t>p.label</a:t>
            </a:r>
            <a:r>
              <a:rPr lang="en-US" sz="1600" dirty="0"/>
              <a:t>), </a:t>
            </a:r>
            <a:r>
              <a:rPr lang="en-US" sz="1600" dirty="0" err="1"/>
              <a:t>p.classProbabilities</a:t>
            </a:r>
            <a:r>
              <a:rPr lang="en-US" sz="1600" dirty="0"/>
              <a:t>[0], </a:t>
            </a:r>
            <a:r>
              <a:rPr lang="en-US" sz="1600" dirty="0" err="1"/>
              <a:t>p.classProbabilities</a:t>
            </a:r>
            <a:r>
              <a:rPr lang="en-US" sz="1600" dirty="0"/>
              <a:t>[1]] + </a:t>
            </a:r>
            <a:r>
              <a:rPr lang="en-US" sz="1600" dirty="0" err="1"/>
              <a:t>feature_coef_product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static final class </a:t>
            </a:r>
            <a:r>
              <a:rPr lang="en-US" dirty="0"/>
              <a:t>BETA_0 </a:t>
            </a:r>
            <a:r>
              <a:rPr lang="en-US" b="1" dirty="0"/>
              <a:t>implements </a:t>
            </a:r>
            <a:r>
              <a:rPr lang="en-US" dirty="0" err="1"/>
              <a:t>java.io.Serializable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static final void </a:t>
            </a:r>
            <a:r>
              <a:rPr lang="en-US" dirty="0"/>
              <a:t>fill(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sa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[0] = 1.49207826021648;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[1] = 2.8502716978560194;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[2] = -8.839804567200542;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[3] = -0.7977065034624655;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[4] = -14.94132841574946;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trying, eventually 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your Lambda function code in a stateless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Avoid declaring any function variables outside the scope of the handler</a:t>
            </a:r>
          </a:p>
          <a:p>
            <a:r>
              <a:rPr lang="en-US" dirty="0" smtClean="0"/>
              <a:t>Minimize startup </a:t>
            </a:r>
            <a:r>
              <a:rPr lang="en-US" dirty="0"/>
              <a:t>code not directly related to processing the current event.</a:t>
            </a:r>
          </a:p>
          <a:p>
            <a:r>
              <a:rPr lang="en-US" dirty="0"/>
              <a:t>Use the built-in </a:t>
            </a:r>
            <a:r>
              <a:rPr lang="en-US" dirty="0" err="1"/>
              <a:t>CloudWatch</a:t>
            </a:r>
            <a:r>
              <a:rPr lang="en-US" dirty="0"/>
              <a:t> monitoring of your Lambda functions to view and optimize request latencies.</a:t>
            </a:r>
          </a:p>
          <a:p>
            <a:r>
              <a:rPr lang="en-US" dirty="0"/>
              <a:t>Delete old Lambda functions that you are no longer using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191868"/>
              </p:ext>
            </p:extLst>
          </p:nvPr>
        </p:nvGraphicFramePr>
        <p:xfrm>
          <a:off x="457200" y="1041241"/>
          <a:ext cx="8229600" cy="3484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Memory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512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seconds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Concurrent executions per region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100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4997"/>
              </p:ext>
            </p:extLst>
          </p:nvPr>
        </p:nvGraphicFramePr>
        <p:xfrm>
          <a:off x="457200" y="4695296"/>
          <a:ext cx="8229600" cy="2026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106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1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99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250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First 1 million per month are free</a:t>
            </a:r>
          </a:p>
          <a:p>
            <a:pPr lvl="1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1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  <a:endParaRPr lang="en-US" dirty="0"/>
          </a:p>
          <a:p>
            <a:r>
              <a:rPr lang="en-US" dirty="0" smtClean="0"/>
              <a:t>Estimate: $0.37/hour with 10 threads after free-tier</a:t>
            </a:r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093200" cy="881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 – “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18324"/>
              </p:ext>
            </p:extLst>
          </p:nvPr>
        </p:nvGraphicFramePr>
        <p:xfrm>
          <a:off x="457198" y="2034381"/>
          <a:ext cx="8423775" cy="1584960"/>
        </p:xfrm>
        <a:graphic>
          <a:graphicData uri="http://schemas.openxmlformats.org/drawingml/2006/table">
            <a:tbl>
              <a:tblPr/>
              <a:tblGrid>
                <a:gridCol w="900045"/>
                <a:gridCol w="886651"/>
                <a:gridCol w="744855"/>
                <a:gridCol w="914718"/>
                <a:gridCol w="859155"/>
                <a:gridCol w="731430"/>
                <a:gridCol w="731430"/>
                <a:gridCol w="755983"/>
                <a:gridCol w="18995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Memory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MB)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% Error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Throughput </a:t>
                      </a:r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calls/sec)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2137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effectLst/>
                        </a:rPr>
                        <a:t>8.4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30330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30307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600">
                          <a:effectLst/>
                        </a:rPr>
                        <a:t>0.43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168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0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err="1" smtClean="0"/>
              <a:t>Github</a:t>
            </a:r>
            <a:r>
              <a:rPr lang="en-US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 smtClean="0"/>
              <a:t> h2oai/h2o-tutorials/tree/master/tutorials/</a:t>
            </a:r>
            <a:r>
              <a:rPr lang="en-US" sz="2300" dirty="0" err="1" smtClean="0"/>
              <a:t>aws</a:t>
            </a:r>
            <a:r>
              <a:rPr lang="en-US" sz="2300" dirty="0" smtClean="0"/>
              <a:t>-lambda-app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</a:t>
            </a:r>
            <a:r>
              <a:rPr lang="en-US" sz="2300" dirty="0" smtClean="0"/>
              <a:t>://h2o-release.s3.amazonaws.com/h2o/rel-turan/3/docs-website/h2o-genmodel/javadoc/index.html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ludi@h2o.ai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</a:t>
            </a:r>
            <a:r>
              <a:rPr lang="en-US" dirty="0" smtClean="0"/>
              <a:t>POJO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 Write code for Lambda handler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(.zip file) and 				upload to Lambda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CONCRETE 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activity - 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4724401"/>
          <a:ext cx="7442200" cy="1478280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356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and whether they 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English 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Input is the domain name, which is a string. How do we use models that require numbers?</a:t>
            </a:r>
          </a:p>
          <a:p>
            <a:pPr marL="0" indent="0">
              <a:buNone/>
            </a:pPr>
            <a:r>
              <a:rPr lang="en-US" dirty="0" smtClean="0"/>
              <a:t>A:		String </a:t>
            </a:r>
            <a:r>
              <a:rPr lang="en-US" dirty="0" err="1" smtClean="0"/>
              <a:t>munging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Proportion of all possible substrings &gt;= 2 chars that 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3931974"/>
            <a:ext cx="3737609" cy="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679573"/>
            <a:ext cx="5435600" cy="4787901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2174875"/>
            <a:ext cx="4146550" cy="1898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	GLM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4622800"/>
          <a:ext cx="4685504" cy="1663383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3832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FPR </a:t>
                      </a:r>
                    </a:p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pt-BR" dirty="0" smtClean="0"/>
                        <a:t>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FNR</a:t>
                      </a:r>
                    </a:p>
                    <a:p>
                      <a:pPr algn="ctr"/>
                      <a:r>
                        <a:rPr lang="nb-NO" dirty="0" smtClean="0"/>
                        <a:t>0.0333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994" y="3780936"/>
            <a:ext cx="4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Confusion matrix on validation data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17977" y="523990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4" y="4234974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246964" y="2330019"/>
            <a:ext cx="2057400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246964" y="3416728"/>
            <a:ext cx="2057399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080839" y="4537304"/>
            <a:ext cx="2389647" cy="12856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54401" y="11112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612900" y="5568949"/>
            <a:ext cx="1727200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194731" y="5568949"/>
            <a:ext cx="187011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275664" y="2063750"/>
            <a:ext cx="3" cy="266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275664" y="3151286"/>
            <a:ext cx="0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75663" y="4271862"/>
            <a:ext cx="1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476501" y="5180127"/>
            <a:ext cx="604339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470486" y="5180127"/>
            <a:ext cx="659302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4219" y="4785661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7258" y="482149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4" y="3223627"/>
            <a:ext cx="779575" cy="7570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DIAGRAM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78158" y="3142019"/>
            <a:ext cx="684840" cy="119380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3218727"/>
            <a:ext cx="731520" cy="7315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3402694"/>
            <a:ext cx="951250" cy="3922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3553557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358316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2186526"/>
            <a:ext cx="1944286" cy="3214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8" y="2687019"/>
            <a:ext cx="5182741" cy="2171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3128812"/>
            <a:ext cx="932688" cy="938728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3128812"/>
            <a:ext cx="914400" cy="938728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3128812"/>
            <a:ext cx="931670" cy="938728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353086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4" y="2887771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5" y="289425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0" y="3866679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4" y="3696124"/>
            <a:ext cx="663927" cy="7529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1" y="1458641"/>
            <a:ext cx="544781" cy="65373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3536739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35311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7458</TotalTime>
  <Words>738</Words>
  <Application>Microsoft Macintosh PowerPoint</Application>
  <PresentationFormat>On-screen Show 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Helvetica Neue</vt:lpstr>
      <vt:lpstr>Times New Roman</vt:lpstr>
      <vt:lpstr>Arial</vt:lpstr>
      <vt:lpstr>Custom Design</vt:lpstr>
      <vt:lpstr>BUILDING A MACHINE LEARNING APPLICATION WITH AWS LAMBDA</vt:lpstr>
      <vt:lpstr>BUILDING A MACHINE LEARNING APPLICATION WITH AWS LAMBDA</vt:lpstr>
      <vt:lpstr>MAJOR STEPS</vt:lpstr>
      <vt:lpstr>A CONCRETE USE CASE: DOMAIN NAME CLASSIFICATION</vt:lpstr>
      <vt:lpstr>DATA</vt:lpstr>
      <vt:lpstr>FEATURES</vt:lpstr>
      <vt:lpstr>MODEL INFORMATION</vt:lpstr>
      <vt:lpstr>WORKFLOW FOR THIS APP</vt:lpstr>
      <vt:lpstr>APP ARCHITECTURE DIAGRAM</vt:lpstr>
      <vt:lpstr>SOFTWARE PIECES</vt:lpstr>
      <vt:lpstr>LAMBDA FUNCTION HANDLER</vt:lpstr>
      <vt:lpstr>JYTHON FEATURE MUNGING</vt:lpstr>
      <vt:lpstr>H2O MODEL POJO</vt:lpstr>
      <vt:lpstr>HANDS-ON DEMONSTRATION</vt:lpstr>
      <vt:lpstr>TROUBLESHOOTING</vt:lpstr>
      <vt:lpstr>BEST PRACTICES FOR LAMBDA FUNCTIONS</vt:lpstr>
      <vt:lpstr>CONFIGURING LAMBDA FUNCTIONS</vt:lpstr>
      <vt:lpstr>AWS LAMBDA RESOURCE LIMITS</vt:lpstr>
      <vt:lpstr>LAMBDA PRICING</vt:lpstr>
      <vt:lpstr>LAMBDA PERFORMANCE</vt:lpstr>
      <vt:lpstr>RELATED EXAMPLES</vt:lpstr>
      <vt:lpstr>RESOURCES ON THE WEB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charlene Windom</cp:lastModifiedBy>
  <cp:revision>375</cp:revision>
  <cp:lastPrinted>2015-11-06T17:28:13Z</cp:lastPrinted>
  <dcterms:created xsi:type="dcterms:W3CDTF">2015-09-15T15:26:47Z</dcterms:created>
  <dcterms:modified xsi:type="dcterms:W3CDTF">2016-03-15T01:22:56Z</dcterms:modified>
</cp:coreProperties>
</file>