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2" r:id="rId4"/>
    <p:sldId id="273" r:id="rId5"/>
    <p:sldId id="274" r:id="rId6"/>
    <p:sldId id="283" r:id="rId7"/>
    <p:sldId id="267" r:id="rId8"/>
    <p:sldId id="264" r:id="rId9"/>
    <p:sldId id="285" r:id="rId10"/>
    <p:sldId id="259" r:id="rId11"/>
    <p:sldId id="290" r:id="rId12"/>
    <p:sldId id="289" r:id="rId13"/>
    <p:sldId id="291" r:id="rId14"/>
    <p:sldId id="270" r:id="rId15"/>
    <p:sldId id="282" r:id="rId16"/>
    <p:sldId id="278" r:id="rId17"/>
    <p:sldId id="287" r:id="rId18"/>
    <p:sldId id="286" r:id="rId19"/>
    <p:sldId id="288" r:id="rId20"/>
    <p:sldId id="280" r:id="rId21"/>
    <p:sldId id="258" r:id="rId22"/>
    <p:sldId id="281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534"/>
  </p:normalViewPr>
  <p:slideViewPr>
    <p:cSldViewPr snapToGrid="0" snapToObjects="1" showGuides="1">
      <p:cViewPr>
        <p:scale>
          <a:sx n="100" d="100"/>
          <a:sy n="100" d="100"/>
        </p:scale>
        <p:origin x="576" y="4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5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6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7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3883"/>
            <a:ext cx="7772400" cy="707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1" y="2861905"/>
            <a:ext cx="4066505" cy="1237074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5178380"/>
            <a:ext cx="9144000" cy="39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58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4" y="1247445"/>
            <a:ext cx="4946875" cy="16450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3128228"/>
            <a:ext cx="4946650" cy="1551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4984750"/>
            <a:ext cx="494665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1247445"/>
            <a:ext cx="0" cy="5108905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3004806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4837811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1247775"/>
            <a:ext cx="2913062" cy="1644650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3128963"/>
            <a:ext cx="2913062" cy="1550987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4984750"/>
            <a:ext cx="2913062" cy="13716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466"/>
            <a:ext cx="8229600" cy="88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8910"/>
            <a:ext cx="7772400" cy="163419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2247900"/>
            <a:ext cx="5905500" cy="3924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Ludi</a:t>
            </a:r>
            <a:r>
              <a:rPr lang="en-US" dirty="0" smtClean="0"/>
              <a:t> </a:t>
            </a:r>
            <a:r>
              <a:rPr lang="en-US" dirty="0" err="1" smtClean="0"/>
              <a:t>Rehak</a:t>
            </a:r>
            <a:endParaRPr lang="en-US" dirty="0" smtClean="0"/>
          </a:p>
          <a:p>
            <a:r>
              <a:rPr lang="en-US" dirty="0" smtClean="0"/>
              <a:t>ludi@h2o.ai</a:t>
            </a:r>
          </a:p>
          <a:p>
            <a:r>
              <a:rPr lang="en-US" dirty="0" smtClean="0"/>
              <a:t>Silicon Valley Big Data Science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March 17, 2016</a:t>
            </a:r>
          </a:p>
          <a:p>
            <a:endParaRPr lang="en-US" dirty="0"/>
          </a:p>
          <a:p>
            <a:r>
              <a:rPr lang="en-US" sz="2200" dirty="0" smtClean="0"/>
              <a:t>(+ help from Tom and </a:t>
            </a:r>
            <a:r>
              <a:rPr lang="en-US" sz="2200" dirty="0" err="1" smtClean="0"/>
              <a:t>Prithvi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Offline</a:t>
            </a:r>
          </a:p>
          <a:p>
            <a:pPr lvl="1"/>
            <a:r>
              <a:rPr lang="en-US" dirty="0" err="1"/>
              <a:t>Py</a:t>
            </a:r>
            <a:r>
              <a:rPr lang="en-US" dirty="0"/>
              <a:t> + H2O		(model building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Gradle</a:t>
            </a: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/>
              <a:t>build)</a:t>
            </a:r>
          </a:p>
          <a:p>
            <a:endParaRPr lang="en-US" dirty="0" smtClean="0"/>
          </a:p>
          <a:p>
            <a:r>
              <a:rPr lang="en-US" dirty="0" smtClean="0"/>
              <a:t>Front</a:t>
            </a:r>
            <a:r>
              <a:rPr lang="en-US" dirty="0"/>
              <a:t>-end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JavaScript </a:t>
            </a:r>
            <a:r>
              <a:rPr lang="en-US" dirty="0" smtClean="0"/>
              <a:t>application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Back-end (hosted in Lambda)</a:t>
            </a:r>
          </a:p>
          <a:p>
            <a:pPr lvl="1"/>
            <a:r>
              <a:rPr lang="en-US" dirty="0" smtClean="0"/>
              <a:t>Java Handler</a:t>
            </a:r>
          </a:p>
          <a:p>
            <a:pPr lvl="1"/>
            <a:r>
              <a:rPr lang="en-US" dirty="0" err="1" smtClean="0"/>
              <a:t>Jython</a:t>
            </a:r>
            <a:endParaRPr lang="en-US" dirty="0"/>
          </a:p>
          <a:p>
            <a:pPr lvl="1"/>
            <a:r>
              <a:rPr lang="en-US" dirty="0"/>
              <a:t>H2O-generated model </a:t>
            </a:r>
            <a:r>
              <a:rPr lang="en-US" dirty="0" smtClean="0"/>
              <a:t>POJO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dirty="0" err="1"/>
              <a:t>ResponseClass</a:t>
            </a:r>
            <a:r>
              <a:rPr lang="en-US" dirty="0"/>
              <a:t> </a:t>
            </a:r>
            <a:r>
              <a:rPr lang="en-US" dirty="0" err="1"/>
              <a:t>myHandler</a:t>
            </a:r>
            <a:r>
              <a:rPr lang="en-US" dirty="0"/>
              <a:t>(</a:t>
            </a:r>
            <a:r>
              <a:rPr lang="en-US" dirty="0" err="1"/>
              <a:t>RequestClass</a:t>
            </a:r>
            <a:r>
              <a:rPr lang="en-US" dirty="0"/>
              <a:t> request, Context context) </a:t>
            </a:r>
            <a:r>
              <a:rPr lang="en-US" b="1" dirty="0"/>
              <a:t>throws </a:t>
            </a:r>
            <a:r>
              <a:rPr lang="en-US" dirty="0" err="1"/>
              <a:t>PyException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PyModule</a:t>
            </a:r>
            <a:r>
              <a:rPr lang="en-US" dirty="0"/>
              <a:t> module = </a:t>
            </a:r>
            <a:r>
              <a:rPr lang="en-US" b="1" dirty="0"/>
              <a:t>new </a:t>
            </a:r>
            <a:r>
              <a:rPr lang="en-US" dirty="0" err="1"/>
              <a:t>PyModule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//Prediction code is in </a:t>
            </a:r>
            <a:r>
              <a:rPr lang="en-US" i="1" dirty="0" err="1"/>
              <a:t>pymodule.py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b="1" dirty="0"/>
              <a:t>double</a:t>
            </a:r>
            <a:r>
              <a:rPr lang="en-US" dirty="0" smtClean="0"/>
              <a:t>[]predictions=</a:t>
            </a:r>
            <a:r>
              <a:rPr lang="en-US" dirty="0" err="1" smtClean="0"/>
              <a:t>module.predict</a:t>
            </a:r>
            <a:r>
              <a:rPr lang="en-US" dirty="0" smtClean="0"/>
              <a:t>(</a:t>
            </a:r>
            <a:r>
              <a:rPr lang="en-US" dirty="0" err="1" smtClean="0"/>
              <a:t>request.domain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return new </a:t>
            </a:r>
            <a:r>
              <a:rPr lang="en-US" dirty="0" err="1"/>
              <a:t>ResponseClass</a:t>
            </a:r>
            <a:r>
              <a:rPr lang="en-US" dirty="0"/>
              <a:t>(predictions);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5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JYTHON FEATURE MUNGING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dirty="0"/>
              <a:t>predict(domain):</a:t>
            </a:r>
            <a:br>
              <a:rPr lang="en-US" sz="1600" dirty="0"/>
            </a:br>
            <a:r>
              <a:rPr lang="en-US" sz="1600" dirty="0"/>
              <a:t>  domain = </a:t>
            </a:r>
            <a:r>
              <a:rPr lang="en-US" sz="1600" dirty="0" err="1"/>
              <a:t>domain.split</a:t>
            </a:r>
            <a:r>
              <a:rPr lang="en-US" sz="1600" dirty="0"/>
              <a:t>(</a:t>
            </a:r>
            <a:r>
              <a:rPr lang="en-US" sz="1600" b="1" dirty="0"/>
              <a:t>'.'</a:t>
            </a:r>
            <a:r>
              <a:rPr lang="en-US" sz="1600" dirty="0"/>
              <a:t>)[</a:t>
            </a:r>
            <a:r>
              <a:rPr lang="en-US" sz="1600" dirty="0"/>
              <a:t>0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  row = </a:t>
            </a:r>
            <a:r>
              <a:rPr lang="en-US" sz="1600" dirty="0" err="1"/>
              <a:t>RowData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  functions = [</a:t>
            </a:r>
            <a:r>
              <a:rPr lang="en-US" sz="1600" dirty="0" err="1"/>
              <a:t>len</a:t>
            </a:r>
            <a:r>
              <a:rPr lang="en-US" sz="1600" dirty="0"/>
              <a:t>, entropy, </a:t>
            </a:r>
            <a:r>
              <a:rPr lang="en-US" sz="1600" dirty="0" err="1"/>
              <a:t>p_vowels</a:t>
            </a:r>
            <a:r>
              <a:rPr lang="en-US" sz="1600" dirty="0"/>
              <a:t>, </a:t>
            </a:r>
            <a:r>
              <a:rPr lang="en-US" sz="1600" dirty="0" err="1"/>
              <a:t>num_valid_substrings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eval_features</a:t>
            </a:r>
            <a:r>
              <a:rPr lang="en-US" sz="1600" dirty="0"/>
              <a:t> = [f(domain) </a:t>
            </a:r>
            <a:r>
              <a:rPr lang="en-US" sz="1600" b="1" dirty="0"/>
              <a:t>for </a:t>
            </a:r>
            <a:r>
              <a:rPr lang="en-US" sz="1600" dirty="0"/>
              <a:t>f </a:t>
            </a:r>
            <a:r>
              <a:rPr lang="en-US" sz="1600" b="1" dirty="0"/>
              <a:t>in </a:t>
            </a:r>
            <a:r>
              <a:rPr lang="en-US" sz="1600" dirty="0"/>
              <a:t>functions]</a:t>
            </a:r>
            <a:br>
              <a:rPr lang="en-US" sz="1600" dirty="0"/>
            </a:br>
            <a:r>
              <a:rPr lang="en-US" sz="1600" dirty="0"/>
              <a:t>  names = </a:t>
            </a:r>
            <a:r>
              <a:rPr lang="en-US" sz="1600" dirty="0" err="1"/>
              <a:t>NamesHolder_MaliciousDomainModel</a:t>
            </a:r>
            <a:r>
              <a:rPr lang="en-US" sz="1600" dirty="0"/>
              <a:t>().VALUES</a:t>
            </a:r>
            <a:br>
              <a:rPr lang="en-US" sz="1600" dirty="0"/>
            </a:br>
            <a:r>
              <a:rPr lang="en-US" sz="1600" dirty="0"/>
              <a:t>  beta = </a:t>
            </a:r>
            <a:r>
              <a:rPr lang="en-US" sz="1600" dirty="0" err="1"/>
              <a:t>MaliciousDomainModel</a:t>
            </a:r>
            <a:r>
              <a:rPr lang="en-US" sz="1600" dirty="0"/>
              <a:t>().BETA().VALUES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feature_coef_product</a:t>
            </a:r>
            <a:r>
              <a:rPr lang="en-US" sz="1600" dirty="0"/>
              <a:t> = [beta[</a:t>
            </a:r>
            <a:r>
              <a:rPr lang="en-US" sz="1600" dirty="0" err="1"/>
              <a:t>len</a:t>
            </a:r>
            <a:r>
              <a:rPr lang="en-US" sz="1600" dirty="0"/>
              <a:t>(beta) - </a:t>
            </a:r>
            <a:r>
              <a:rPr lang="en-US" sz="1600" dirty="0"/>
              <a:t>1</a:t>
            </a:r>
            <a:r>
              <a:rPr lang="en-US" sz="1600" dirty="0"/>
              <a:t>]]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/>
              <a:t>in </a:t>
            </a:r>
            <a:r>
              <a:rPr lang="en-US" sz="1600" dirty="0"/>
              <a:t>range(</a:t>
            </a:r>
            <a:r>
              <a:rPr lang="en-US" sz="1600" dirty="0" err="1"/>
              <a:t>len</a:t>
            </a:r>
            <a:r>
              <a:rPr lang="en-US" sz="1600" dirty="0"/>
              <a:t>(names)):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row.put</a:t>
            </a:r>
            <a:r>
              <a:rPr lang="en-US" sz="1600" dirty="0"/>
              <a:t>(names[</a:t>
            </a:r>
            <a:r>
              <a:rPr lang="en-US" sz="1600" dirty="0" err="1"/>
              <a:t>i</a:t>
            </a:r>
            <a:r>
              <a:rPr lang="en-US" sz="1600" dirty="0"/>
              <a:t>], float(</a:t>
            </a:r>
            <a:r>
              <a:rPr lang="en-US" sz="1600" dirty="0" err="1"/>
              <a:t>eval_features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feature_coef_product.append</a:t>
            </a:r>
            <a:r>
              <a:rPr lang="en-US" sz="1600" dirty="0"/>
              <a:t>(</a:t>
            </a:r>
            <a:r>
              <a:rPr lang="en-US" sz="1600" dirty="0" err="1"/>
              <a:t>eval_features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* beta[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i="1" dirty="0"/>
              <a:t>#prediction</a:t>
            </a: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dirty="0"/>
              <a:t>model = </a:t>
            </a:r>
            <a:r>
              <a:rPr lang="en-US" sz="1600" dirty="0" err="1"/>
              <a:t>EasyPredictModelWrapper</a:t>
            </a:r>
            <a:r>
              <a:rPr lang="en-US" sz="1600" dirty="0"/>
              <a:t>(</a:t>
            </a:r>
            <a:r>
              <a:rPr lang="en-US" sz="1600" dirty="0" err="1"/>
              <a:t>MaliciousDomainModel</a:t>
            </a:r>
            <a:r>
              <a:rPr lang="en-US" sz="1600" dirty="0"/>
              <a:t>())</a:t>
            </a:r>
            <a:br>
              <a:rPr lang="en-US" sz="1600" dirty="0"/>
            </a:br>
            <a:r>
              <a:rPr lang="en-US" sz="1600" dirty="0"/>
              <a:t>  p = </a:t>
            </a:r>
            <a:r>
              <a:rPr lang="en-US" sz="1600" dirty="0" err="1"/>
              <a:t>model.predictBinomial</a:t>
            </a:r>
            <a:r>
              <a:rPr lang="en-US" sz="1600" dirty="0"/>
              <a:t>(row)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i="1" dirty="0"/>
              <a:t>#[label, class0Prob, class1Prob], [intercept], [features] = 3 + 1 + x</a:t>
            </a: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b="1" dirty="0"/>
              <a:t>return </a:t>
            </a:r>
            <a:r>
              <a:rPr lang="en-US" sz="1600" dirty="0"/>
              <a:t>[float(</a:t>
            </a:r>
            <a:r>
              <a:rPr lang="en-US" sz="1600" dirty="0" err="1"/>
              <a:t>p.label</a:t>
            </a:r>
            <a:r>
              <a:rPr lang="en-US" sz="1600" dirty="0"/>
              <a:t>), </a:t>
            </a:r>
            <a:r>
              <a:rPr lang="en-US" sz="1600" dirty="0" err="1"/>
              <a:t>p.classProbabilities</a:t>
            </a:r>
            <a:r>
              <a:rPr lang="en-US" sz="1600" dirty="0"/>
              <a:t>[</a:t>
            </a:r>
            <a:r>
              <a:rPr lang="en-US" sz="1600" dirty="0"/>
              <a:t>0</a:t>
            </a:r>
            <a:r>
              <a:rPr lang="en-US" sz="1600" dirty="0"/>
              <a:t>], </a:t>
            </a:r>
            <a:r>
              <a:rPr lang="en-US" sz="1600" dirty="0" err="1"/>
              <a:t>p.classProbabilities</a:t>
            </a:r>
            <a:r>
              <a:rPr lang="en-US" sz="1600" dirty="0"/>
              <a:t>[</a:t>
            </a:r>
            <a:r>
              <a:rPr lang="en-US" sz="1600" dirty="0"/>
              <a:t>1</a:t>
            </a:r>
            <a:r>
              <a:rPr lang="en-US" sz="1600" dirty="0"/>
              <a:t>]] + </a:t>
            </a:r>
            <a:r>
              <a:rPr lang="en-US" sz="1600" dirty="0" err="1"/>
              <a:t>feature_coef_product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00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MODEL POJO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static final class </a:t>
            </a:r>
            <a:r>
              <a:rPr lang="en-US" dirty="0"/>
              <a:t>BETA_0 </a:t>
            </a:r>
            <a:r>
              <a:rPr lang="en-US" b="1" dirty="0"/>
              <a:t>implements </a:t>
            </a:r>
            <a:r>
              <a:rPr lang="en-US" dirty="0" err="1"/>
              <a:t>java.io.Serializable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static final void </a:t>
            </a:r>
            <a:r>
              <a:rPr lang="en-US" dirty="0"/>
              <a:t>fill(</a:t>
            </a:r>
            <a:r>
              <a:rPr lang="en-US" b="1" dirty="0"/>
              <a:t>double</a:t>
            </a:r>
            <a:r>
              <a:rPr lang="en-US" dirty="0"/>
              <a:t>[] </a:t>
            </a:r>
            <a:r>
              <a:rPr lang="en-US" dirty="0" err="1"/>
              <a:t>sa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</a:t>
            </a:r>
            <a:r>
              <a:rPr lang="en-US" dirty="0"/>
              <a:t>0</a:t>
            </a:r>
            <a:r>
              <a:rPr lang="en-US" dirty="0"/>
              <a:t>] = </a:t>
            </a:r>
            <a:r>
              <a:rPr lang="en-US" dirty="0"/>
              <a:t>1.49207826021648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</a:t>
            </a:r>
            <a:r>
              <a:rPr lang="en-US" dirty="0"/>
              <a:t>1</a:t>
            </a:r>
            <a:r>
              <a:rPr lang="en-US" dirty="0"/>
              <a:t>] = </a:t>
            </a:r>
            <a:r>
              <a:rPr lang="en-US" dirty="0"/>
              <a:t>2.8502716978560194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</a:t>
            </a:r>
            <a:r>
              <a:rPr lang="en-US" dirty="0"/>
              <a:t>2</a:t>
            </a:r>
            <a:r>
              <a:rPr lang="en-US" dirty="0"/>
              <a:t>] = -</a:t>
            </a:r>
            <a:r>
              <a:rPr lang="en-US" dirty="0"/>
              <a:t>8.839804567200542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</a:t>
            </a:r>
            <a:r>
              <a:rPr lang="en-US" dirty="0"/>
              <a:t>3</a:t>
            </a:r>
            <a:r>
              <a:rPr lang="en-US" dirty="0"/>
              <a:t>] = -</a:t>
            </a:r>
            <a:r>
              <a:rPr lang="en-US" dirty="0"/>
              <a:t>0.7977065034624655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sa</a:t>
            </a:r>
            <a:r>
              <a:rPr lang="en-US" dirty="0"/>
              <a:t>[</a:t>
            </a:r>
            <a:r>
              <a:rPr lang="en-US" dirty="0"/>
              <a:t>4</a:t>
            </a:r>
            <a:r>
              <a:rPr lang="en-US" dirty="0"/>
              <a:t>] = -</a:t>
            </a:r>
            <a:r>
              <a:rPr lang="en-US" dirty="0"/>
              <a:t>14.94132841574946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97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991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 smtClean="0"/>
              <a:t>1: Build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/h2oai/app-malicious-domains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cd app-consumer-loan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wrapper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./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smtClean="0"/>
              <a:t>build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Create Lambda function and set API endpoint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See instructions and screenshots in </a:t>
            </a:r>
            <a:r>
              <a:rPr lang="en-US" dirty="0" err="1" smtClean="0"/>
              <a:t>README.md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3:  Use the app </a:t>
            </a:r>
            <a:r>
              <a:rPr lang="en-US" dirty="0"/>
              <a:t>i</a:t>
            </a:r>
            <a:r>
              <a:rPr lang="en-US" dirty="0" smtClean="0"/>
              <a:t>n a web browser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./</a:t>
            </a:r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jettyRunWar</a:t>
            </a:r>
            <a:r>
              <a:rPr lang="en-US" dirty="0" smtClean="0"/>
              <a:t> –x </a:t>
            </a:r>
            <a:r>
              <a:rPr lang="en-US" dirty="0" err="1" smtClean="0"/>
              <a:t>generateModel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Py</a:t>
            </a:r>
            <a:r>
              <a:rPr lang="en-US" dirty="0" smtClean="0"/>
              <a:t> errors</a:t>
            </a:r>
          </a:p>
          <a:p>
            <a:pPr lvl="1"/>
            <a:r>
              <a:rPr lang="en-US" dirty="0" smtClean="0"/>
              <a:t>Another H2O is already running</a:t>
            </a:r>
          </a:p>
          <a:p>
            <a:pPr lvl="2"/>
            <a:r>
              <a:rPr lang="en-US" dirty="0" err="1" smtClean="0"/>
              <a:t>Py</a:t>
            </a:r>
            <a:r>
              <a:rPr lang="en-US" dirty="0" smtClean="0"/>
              <a:t> script can’t find the data in h2o.import_file()</a:t>
            </a:r>
          </a:p>
          <a:p>
            <a:r>
              <a:rPr lang="en-US" dirty="0" smtClean="0"/>
              <a:t>Common Java errors</a:t>
            </a:r>
          </a:p>
          <a:p>
            <a:pPr lvl="1"/>
            <a:r>
              <a:rPr lang="en-US" dirty="0" smtClean="0"/>
              <a:t>Java not installed at all</a:t>
            </a:r>
          </a:p>
          <a:p>
            <a:pPr lvl="2"/>
            <a:r>
              <a:rPr lang="en-US" dirty="0" smtClean="0"/>
              <a:t>Also, must install a JDK (Java Development Kit) so that the Java compiler is available (JRE is not sufficient)</a:t>
            </a:r>
          </a:p>
          <a:p>
            <a:pPr lvl="1"/>
            <a:r>
              <a:rPr lang="en-US" dirty="0" smtClean="0"/>
              <a:t>Not connected to the internet</a:t>
            </a:r>
          </a:p>
          <a:p>
            <a:pPr lvl="2"/>
            <a:r>
              <a:rPr lang="en-US" dirty="0" err="1" smtClean="0"/>
              <a:t>Gradle</a:t>
            </a:r>
            <a:r>
              <a:rPr lang="en-US" dirty="0" smtClean="0"/>
              <a:t> needs to fetch some dependencies from the internet</a:t>
            </a:r>
          </a:p>
          <a:p>
            <a:r>
              <a:rPr lang="en-US" dirty="0" smtClean="0"/>
              <a:t>Common Lambda errors</a:t>
            </a:r>
          </a:p>
          <a:p>
            <a:pPr lvl="1"/>
            <a:r>
              <a:rPr lang="en-US" dirty="0" smtClean="0"/>
              <a:t>Error in uploading .zip file</a:t>
            </a:r>
          </a:p>
          <a:p>
            <a:pPr lvl="2"/>
            <a:r>
              <a:rPr lang="en-US" dirty="0" smtClean="0"/>
              <a:t>Check if the function already exists and, if not, try again. For slower internet connections, try uploading .zip file with S3 link.</a:t>
            </a:r>
          </a:p>
          <a:p>
            <a:pPr lvl="1"/>
            <a:r>
              <a:rPr lang="en-US" dirty="0" smtClean="0"/>
              <a:t>Timeout error when testing Lambda function</a:t>
            </a:r>
          </a:p>
          <a:p>
            <a:pPr lvl="2"/>
            <a:r>
              <a:rPr lang="en-US" dirty="0" smtClean="0"/>
              <a:t>Go to advanced settings and increase Timeout value</a:t>
            </a:r>
          </a:p>
          <a:p>
            <a:pPr lvl="1"/>
            <a:r>
              <a:rPr lang="en-US" dirty="0" smtClean="0"/>
              <a:t>Gateway Timeout (504 error)</a:t>
            </a:r>
          </a:p>
          <a:p>
            <a:pPr lvl="2"/>
            <a:r>
              <a:rPr lang="en-US" dirty="0" smtClean="0"/>
              <a:t>This is Lambda’s cold start behavior. Keep </a:t>
            </a:r>
            <a:r>
              <a:rPr lang="en-US" dirty="0" smtClean="0"/>
              <a:t>trying, eventually </a:t>
            </a:r>
            <a:r>
              <a:rPr lang="en-US" dirty="0" smtClean="0"/>
              <a:t>Lambda kicks 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5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 FOR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your Lambda function code in a stateless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Avoid declaring any function variables outside the scope of the </a:t>
            </a:r>
            <a:r>
              <a:rPr lang="en-US" dirty="0" smtClean="0"/>
              <a:t>handler</a:t>
            </a:r>
          </a:p>
          <a:p>
            <a:r>
              <a:rPr lang="en-US" dirty="0" smtClean="0"/>
              <a:t>Minimize </a:t>
            </a:r>
            <a:r>
              <a:rPr lang="en-US" dirty="0" smtClean="0"/>
              <a:t>startup </a:t>
            </a:r>
            <a:r>
              <a:rPr lang="en-US" dirty="0"/>
              <a:t>code not directly related to processing the current event.</a:t>
            </a:r>
          </a:p>
          <a:p>
            <a:r>
              <a:rPr lang="en-US" dirty="0"/>
              <a:t>Use the built-in </a:t>
            </a:r>
            <a:r>
              <a:rPr lang="en-US" dirty="0" err="1"/>
              <a:t>CloudWatch</a:t>
            </a:r>
            <a:r>
              <a:rPr lang="en-US" dirty="0"/>
              <a:t> monitoring of your Lambda functions to view and optimize request latencies.</a:t>
            </a:r>
          </a:p>
          <a:p>
            <a:r>
              <a:rPr lang="en-US" dirty="0"/>
              <a:t>Delete old Lambda functions that you are no longer using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llocates </a:t>
            </a:r>
            <a:r>
              <a:rPr lang="en-US" dirty="0"/>
              <a:t>proportional </a:t>
            </a:r>
            <a:r>
              <a:rPr lang="en-US" dirty="0" smtClean="0"/>
              <a:t>CPU </a:t>
            </a:r>
            <a:r>
              <a:rPr lang="en-US" dirty="0"/>
              <a:t>power, network bandwidth, and disk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 smtClean="0"/>
              <a:t>Easy single-dial solution </a:t>
            </a:r>
          </a:p>
          <a:p>
            <a:pPr lvl="1"/>
            <a:r>
              <a:rPr lang="en-US" dirty="0" smtClean="0"/>
              <a:t>Log shows how much memory was used for tuning and cost savings</a:t>
            </a:r>
          </a:p>
          <a:p>
            <a:r>
              <a:rPr lang="en-US" dirty="0"/>
              <a:t>T</a:t>
            </a:r>
            <a:r>
              <a:rPr lang="en-US" dirty="0" smtClean="0"/>
              <a:t>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 RESOURCE LIMITS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766187"/>
              </p:ext>
            </p:extLst>
          </p:nvPr>
        </p:nvGraphicFramePr>
        <p:xfrm>
          <a:off x="457200" y="1292701"/>
          <a:ext cx="8229600" cy="30835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Ephemeral disk capacity ("/tmp" space)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512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Number of file descriptors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1,024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Number of processes and threads (combined total)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1,024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Maximum execution duration per request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300 seconds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request </a:t>
                      </a:r>
                      <a:r>
                        <a:rPr lang="en-US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Invoke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response </a:t>
                      </a:r>
                      <a:r>
                        <a:rPr lang="en-US" dirty="0">
                          <a:effectLst/>
                        </a:rPr>
                        <a:t>body payload size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59339"/>
              </p:ext>
            </p:extLst>
          </p:nvPr>
        </p:nvGraphicFramePr>
        <p:xfrm>
          <a:off x="457200" y="4526121"/>
          <a:ext cx="8229600" cy="20269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Item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Default Limit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Lambda function deployment package size (.zip/.jar file)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50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Size of code/dependencies that you can zip into a deployment package (uncompressed zip/jar size)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dirty="0">
                          <a:effectLst/>
                        </a:rPr>
                        <a:t>250 MB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First 1 million per month are free</a:t>
            </a:r>
          </a:p>
          <a:p>
            <a:pPr lvl="1"/>
            <a:r>
              <a:rPr lang="en-US" dirty="0"/>
              <a:t>$0.20 per 1 million requests </a:t>
            </a:r>
            <a:r>
              <a:rPr lang="en-US" dirty="0" smtClean="0"/>
              <a:t>thereafter</a:t>
            </a:r>
          </a:p>
          <a:p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400,000 GB-seconds of compute time per </a:t>
            </a:r>
            <a:r>
              <a:rPr lang="en-US" dirty="0" smtClean="0"/>
              <a:t>month are free</a:t>
            </a:r>
          </a:p>
          <a:p>
            <a:pPr lvl="1"/>
            <a:r>
              <a:rPr lang="en-US" dirty="0"/>
              <a:t>$0.00001667 for every GB-second </a:t>
            </a:r>
            <a:r>
              <a:rPr lang="en-US" dirty="0" smtClean="0"/>
              <a:t>thereafter</a:t>
            </a:r>
          </a:p>
        </p:txBody>
      </p:sp>
    </p:spTree>
    <p:extLst>
      <p:ext uri="{BB962C8B-B14F-4D97-AF65-F5344CB8AC3E}">
        <p14:creationId xmlns:p14="http://schemas.microsoft.com/office/powerpoint/2010/main" val="204098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"/>
            <a:ext cx="9093200" cy="8815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MACHINE LEARNING APPLICATION WITH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Q:		What is AWS Lambda?</a:t>
            </a:r>
          </a:p>
          <a:p>
            <a:pPr marL="0" indent="0">
              <a:buNone/>
            </a:pPr>
            <a:r>
              <a:rPr lang="en-US" dirty="0" smtClean="0"/>
              <a:t>A:		AWS Lambda</a:t>
            </a:r>
            <a:r>
              <a:rPr lang="en-US" dirty="0"/>
              <a:t> </a:t>
            </a:r>
            <a:r>
              <a:rPr lang="en-US" dirty="0" smtClean="0"/>
              <a:t>is a compute service that runs </a:t>
            </a:r>
            <a:r>
              <a:rPr lang="en-US" dirty="0" smtClean="0"/>
              <a:t>code –a </a:t>
            </a:r>
            <a:r>
              <a:rPr lang="en-US" b="1" i="1" dirty="0" smtClean="0"/>
              <a:t>Lambda function </a:t>
            </a:r>
            <a:r>
              <a:rPr lang="en-US" dirty="0" smtClean="0"/>
              <a:t>- on-demand</a:t>
            </a:r>
            <a:r>
              <a:rPr lang="en-US" dirty="0" smtClean="0"/>
              <a:t>. It simplifies the process of running code in the cloud by managing compute resources automatically.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Offloads </a:t>
            </a:r>
            <a:r>
              <a:rPr lang="en-US" dirty="0" err="1" smtClean="0"/>
              <a:t>DevOps</a:t>
            </a:r>
            <a:r>
              <a:rPr lang="en-US" dirty="0" smtClean="0"/>
              <a:t> tasks related to VMs:</a:t>
            </a:r>
          </a:p>
          <a:p>
            <a:r>
              <a:rPr lang="en-US" dirty="0" smtClean="0"/>
              <a:t>Server and operating system maintenance</a:t>
            </a:r>
          </a:p>
          <a:p>
            <a:r>
              <a:rPr lang="en-US" dirty="0" smtClean="0"/>
              <a:t>Capacity provisioning</a:t>
            </a:r>
          </a:p>
          <a:p>
            <a:r>
              <a:rPr lang="en-US" dirty="0" smtClean="0"/>
              <a:t>Scaling – “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limit to the number of requests your code can </a:t>
            </a:r>
            <a:r>
              <a:rPr lang="en-US" dirty="0" smtClean="0"/>
              <a:t>handle”</a:t>
            </a:r>
            <a:endParaRPr lang="en-US" dirty="0" smtClean="0"/>
          </a:p>
          <a:p>
            <a:r>
              <a:rPr lang="en-US" dirty="0" smtClean="0"/>
              <a:t>Code monitoring and logging</a:t>
            </a:r>
          </a:p>
          <a:p>
            <a:r>
              <a:rPr lang="en-US" dirty="0" smtClean="0"/>
              <a:t>Security patches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2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H2O Generated Model POJO in a Java Servlet container</a:t>
            </a:r>
          </a:p>
          <a:p>
            <a:pPr lvl="1"/>
            <a:r>
              <a:rPr lang="en-US" dirty="0" err="1" smtClean="0"/>
              <a:t>Github</a:t>
            </a:r>
            <a:r>
              <a:rPr lang="en-US"/>
              <a:t>: h2oai/app-consumer-loan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H2O Generated Model POJO in a Storm bolt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 h2oai/</a:t>
            </a:r>
            <a:r>
              <a:rPr lang="en-US" dirty="0"/>
              <a:t>h2o-world-2015-</a:t>
            </a:r>
            <a:r>
              <a:rPr lang="en-US" dirty="0" smtClean="0"/>
              <a:t>training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/streaming/storm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H2O Generated Model POJO in Spark Streaming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h2oai</a:t>
            </a:r>
            <a:r>
              <a:rPr lang="en-US" dirty="0"/>
              <a:t>/sparkling-</a:t>
            </a:r>
            <a:r>
              <a:rPr lang="en-US" dirty="0" smtClean="0"/>
              <a:t>water</a:t>
            </a:r>
          </a:p>
          <a:p>
            <a:pPr lvl="1"/>
            <a:r>
              <a:rPr lang="en-US" dirty="0"/>
              <a:t>examples/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/org/apache/spark/examples/h2o/</a:t>
            </a:r>
            <a:r>
              <a:rPr lang="en-US" dirty="0" err="1"/>
              <a:t>CraigslistJobTitlesStreamingApp.scala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0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Slides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 smtClean="0"/>
              <a:t> h2oai/h2o-tutorials/tree/master/tutorials/</a:t>
            </a:r>
            <a:r>
              <a:rPr lang="en-US" sz="2300" dirty="0" err="1" smtClean="0"/>
              <a:t>aws</a:t>
            </a:r>
            <a:r>
              <a:rPr lang="en-US" sz="2300" dirty="0" smtClean="0"/>
              <a:t>-lambda-app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sz="2300" dirty="0" err="1" smtClean="0"/>
              <a:t>GitHub</a:t>
            </a:r>
            <a:r>
              <a:rPr lang="en-US" sz="2300" dirty="0"/>
              <a:t> h2oai/app-malicious-domains</a:t>
            </a:r>
            <a:r>
              <a:rPr lang="en-US" dirty="0" smtClean="0"/>
              <a:t>	</a:t>
            </a:r>
          </a:p>
          <a:p>
            <a:r>
              <a:rPr lang="en-US" dirty="0" smtClean="0"/>
              <a:t>Latest stable H2O for Python release</a:t>
            </a:r>
          </a:p>
          <a:p>
            <a:pPr lvl="1"/>
            <a:r>
              <a:rPr lang="en-US" sz="2300" dirty="0"/>
              <a:t>http://h2o.ai/download/h2o/python</a:t>
            </a:r>
            <a:endParaRPr lang="en-US" sz="2300" dirty="0" smtClean="0"/>
          </a:p>
          <a:p>
            <a:r>
              <a:rPr lang="en-US" dirty="0" smtClean="0"/>
              <a:t>Generated POJO model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sz="2300" dirty="0"/>
              <a:t>http</a:t>
            </a:r>
            <a:r>
              <a:rPr lang="en-US" sz="2300" dirty="0" smtClean="0"/>
              <a:t>://h2o-release.s3.amazonaws.com/h2o/rel-turan/3/docs-website/h2o-genmodel/javadoc/index.html</a:t>
            </a:r>
          </a:p>
          <a:p>
            <a:r>
              <a:rPr lang="en-US" dirty="0" smtClean="0"/>
              <a:t>AWS Lambda </a:t>
            </a:r>
          </a:p>
          <a:p>
            <a:pPr lvl="1"/>
            <a:r>
              <a:rPr lang="en-US" sz="2300" dirty="0"/>
              <a:t>http://</a:t>
            </a:r>
            <a:r>
              <a:rPr lang="en-US" sz="2300" dirty="0" err="1"/>
              <a:t>docs.aws.amazon.com</a:t>
            </a:r>
            <a:r>
              <a:rPr lang="en-US" sz="2300" dirty="0"/>
              <a:t>/lambda/latest/dg/</a:t>
            </a:r>
            <a:r>
              <a:rPr lang="en-US" sz="2300" dirty="0" err="1"/>
              <a:t>welcome.html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908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err="1" smtClean="0"/>
              <a:t>Ludi</a:t>
            </a:r>
            <a:r>
              <a:rPr lang="en-US" dirty="0" smtClean="0"/>
              <a:t> </a:t>
            </a:r>
            <a:r>
              <a:rPr lang="en-US" dirty="0" err="1" smtClean="0"/>
              <a:t>Rehak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ludi@h2o.ai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</a:t>
            </a:r>
            <a:r>
              <a:rPr lang="en-US" dirty="0" smtClean="0"/>
              <a:t>:  Identify problem to solve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2:  </a:t>
            </a:r>
            <a:r>
              <a:rPr lang="en-US" dirty="0" smtClean="0"/>
              <a:t>Train model on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3:  </a:t>
            </a:r>
            <a:r>
              <a:rPr lang="en-US" dirty="0" smtClean="0"/>
              <a:t>Export </a:t>
            </a:r>
            <a:r>
              <a:rPr lang="en-US" dirty="0"/>
              <a:t>the </a:t>
            </a:r>
            <a:r>
              <a:rPr lang="en-US" dirty="0" smtClean="0"/>
              <a:t>model </a:t>
            </a:r>
            <a:r>
              <a:rPr lang="en-US" dirty="0"/>
              <a:t>as a </a:t>
            </a:r>
            <a:r>
              <a:rPr lang="en-US" dirty="0" smtClean="0"/>
              <a:t>POJO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Step 4:  Write code for </a:t>
            </a:r>
            <a:r>
              <a:rPr lang="en-US" dirty="0" smtClean="0"/>
              <a:t>Lambda handler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Build deployment package </a:t>
            </a:r>
            <a:r>
              <a:rPr lang="en-US" dirty="0" smtClean="0"/>
              <a:t>(.zip file) and 				upload </a:t>
            </a:r>
            <a:r>
              <a:rPr lang="en-US" dirty="0" smtClean="0"/>
              <a:t>to </a:t>
            </a:r>
            <a:r>
              <a:rPr lang="en-US" dirty="0" smtClean="0"/>
              <a:t>Lambda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Map API endpoint to Lambda 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</a:t>
            </a:r>
            <a:r>
              <a:rPr lang="en-US" dirty="0" smtClean="0"/>
              <a:t>7:  Embed endpoint 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CONCRETE USE CASE: DOMAIN NAME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Malicious domains</a:t>
            </a:r>
          </a:p>
          <a:p>
            <a:r>
              <a:rPr lang="en-US" dirty="0" smtClean="0"/>
              <a:t>Carry out malicious activity - botnets, phishing, malware hosting,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Names are generated by algorithms to defeat security systems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Classify domains as legitimate vs. malicious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20691"/>
              </p:ext>
            </p:extLst>
          </p:nvPr>
        </p:nvGraphicFramePr>
        <p:xfrm>
          <a:off x="762000" y="4724401"/>
          <a:ext cx="7442200" cy="1478280"/>
        </p:xfrm>
        <a:graphic>
          <a:graphicData uri="http://schemas.openxmlformats.org/drawingml/2006/table">
            <a:tbl>
              <a:tblPr firstRow="1" bandRow="1"/>
              <a:tblGrid>
                <a:gridCol w="3721100"/>
                <a:gridCol w="3721100"/>
              </a:tblGrid>
              <a:tr h="3564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2D050"/>
                          </a:solidFill>
                        </a:rPr>
                        <a:t>Legitimate</a:t>
                      </a:r>
                      <a:endParaRPr 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Malicious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zyxgifnjobqhzptuodmzov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-cart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c3p4j7zdxexg1f2tuzk117wyzn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fedoraforum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batdtrbtrikw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Domains and </a:t>
            </a:r>
            <a:r>
              <a:rPr lang="en-US" dirty="0" smtClean="0"/>
              <a:t>whether </a:t>
            </a:r>
            <a:r>
              <a:rPr lang="en-US" dirty="0" smtClean="0"/>
              <a:t>they </a:t>
            </a:r>
            <a:r>
              <a:rPr lang="en-US" dirty="0" smtClean="0"/>
              <a:t>are malicious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 smtClean="0"/>
              <a:t>datadrivensecurity.info</a:t>
            </a:r>
            <a:r>
              <a:rPr lang="en-US" sz="1800" dirty="0" smtClean="0"/>
              <a:t>/blog/data/2014/10/legit-</a:t>
            </a:r>
            <a:r>
              <a:rPr lang="en-US" sz="1800" dirty="0" err="1" smtClean="0"/>
              <a:t>dga_domains.csv.zip</a:t>
            </a:r>
            <a:endParaRPr lang="en-US" sz="1800" dirty="0" smtClean="0"/>
          </a:p>
          <a:p>
            <a:pPr lvl="1"/>
            <a:r>
              <a:rPr lang="is-IS" dirty="0"/>
              <a:t>133,927</a:t>
            </a:r>
            <a:r>
              <a:rPr lang="en-US" dirty="0"/>
              <a:t> </a:t>
            </a:r>
            <a:r>
              <a:rPr lang="en-US" dirty="0" smtClean="0"/>
              <a:t>rows</a:t>
            </a:r>
            <a:endParaRPr lang="en-US" dirty="0"/>
          </a:p>
          <a:p>
            <a:r>
              <a:rPr lang="en-US" dirty="0" smtClean="0"/>
              <a:t>English </a:t>
            </a:r>
            <a:r>
              <a:rPr lang="en-US" dirty="0" smtClean="0"/>
              <a:t>words</a:t>
            </a:r>
          </a:p>
          <a:p>
            <a:pPr lvl="1"/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 smtClean="0"/>
              <a:t>raw.githubusercontent.com</a:t>
            </a:r>
            <a:r>
              <a:rPr lang="en-US" sz="1800" dirty="0" smtClean="0"/>
              <a:t>/</a:t>
            </a:r>
            <a:r>
              <a:rPr lang="en-US" sz="1800" dirty="0" err="1" smtClean="0"/>
              <a:t>dwyl</a:t>
            </a:r>
            <a:r>
              <a:rPr lang="en-US" sz="1800" dirty="0" smtClean="0"/>
              <a:t>/</a:t>
            </a:r>
            <a:r>
              <a:rPr lang="en-US" sz="1800" dirty="0" err="1" smtClean="0"/>
              <a:t>english</a:t>
            </a:r>
            <a:r>
              <a:rPr lang="en-US" sz="1800" dirty="0" smtClean="0"/>
              <a:t>-words/master/</a:t>
            </a:r>
            <a:r>
              <a:rPr lang="en-US" sz="1800" dirty="0" err="1" smtClean="0"/>
              <a:t>words.txt</a:t>
            </a:r>
            <a:endParaRPr lang="en-US" sz="1800" dirty="0" smtClean="0"/>
          </a:p>
          <a:p>
            <a:pPr lvl="1"/>
            <a:r>
              <a:rPr lang="cs-CZ" dirty="0" smtClean="0"/>
              <a:t>354,985 </a:t>
            </a:r>
            <a:r>
              <a:rPr lang="en-US" dirty="0" smtClean="0"/>
              <a:t>rows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0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Q:		Input is the domain name, which is a string. How do we use models that require numbers?</a:t>
            </a:r>
          </a:p>
          <a:p>
            <a:pPr marL="0" indent="0">
              <a:buNone/>
            </a:pPr>
            <a:r>
              <a:rPr lang="en-US" dirty="0" smtClean="0"/>
              <a:t>A:		String </a:t>
            </a:r>
            <a:r>
              <a:rPr lang="en-US" dirty="0" err="1" smtClean="0"/>
              <a:t>munging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String length</a:t>
            </a:r>
          </a:p>
          <a:p>
            <a:r>
              <a:rPr lang="en-US" dirty="0" smtClean="0"/>
              <a:t>Shannon Entropy</a:t>
            </a:r>
          </a:p>
          <a:p>
            <a:pPr lvl="1"/>
            <a:r>
              <a:rPr lang="en-US" dirty="0" smtClean="0"/>
              <a:t>Measure of uncertainty in a random variable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Proportion of all possible substrings &gt;= 2 chars that are English words</a:t>
            </a:r>
          </a:p>
          <a:p>
            <a:r>
              <a:rPr lang="en-US" dirty="0" smtClean="0"/>
              <a:t>Proportion of vowels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1" y="3931974"/>
            <a:ext cx="3737609" cy="7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4200" y="1679573"/>
            <a:ext cx="5435600" cy="4787901"/>
          </a:xfrm>
          <a:prstGeom prst="rect">
            <a:avLst/>
          </a:prstGeom>
          <a:gradFill flip="none" rotWithShape="1">
            <a:gsLst>
              <a:gs pos="99000">
                <a:schemeClr val="bg2">
                  <a:lumMod val="60000"/>
                  <a:lumOff val="4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Malicious Domain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7950" y="2174875"/>
            <a:ext cx="4146550" cy="1898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Algorithm: 				GLM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Model family:			Binomial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Regularization:			Ridge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Threshold (max F1):	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nb-NO" sz="2000" dirty="0">
                <a:solidFill>
                  <a:schemeClr val="tx1"/>
                </a:solidFill>
              </a:rPr>
              <a:t>0.4935</a:t>
            </a:r>
            <a:endParaRPr lang="nb-NO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b-NO" sz="2000" dirty="0" smtClean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7768"/>
              </p:ext>
            </p:extLst>
          </p:nvPr>
        </p:nvGraphicFramePr>
        <p:xfrm>
          <a:off x="2324894" y="4622800"/>
          <a:ext cx="4685504" cy="1663383"/>
        </p:xfrm>
        <a:graphic>
          <a:graphicData uri="http://schemas.openxmlformats.org/drawingml/2006/table">
            <a:tbl>
              <a:tblPr firstRow="1" bandRow="1"/>
              <a:tblGrid>
                <a:gridCol w="1171376"/>
                <a:gridCol w="1171376"/>
                <a:gridCol w="1171376"/>
                <a:gridCol w="1171376"/>
              </a:tblGrid>
              <a:tr h="3832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Error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15889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FPR </a:t>
                      </a:r>
                      <a:endParaRPr lang="nb-NO" dirty="0" smtClean="0"/>
                    </a:p>
                    <a:p>
                      <a:pPr algn="ctr"/>
                      <a:r>
                        <a:rPr lang="nb-NO" dirty="0" smtClean="0"/>
                        <a:t>0.</a:t>
                      </a:r>
                      <a:r>
                        <a:rPr lang="pt-BR" dirty="0" smtClean="0"/>
                        <a:t>0194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10043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FNR</a:t>
                      </a:r>
                    </a:p>
                    <a:p>
                      <a:pPr algn="ctr"/>
                      <a:r>
                        <a:rPr lang="nb-NO" dirty="0" smtClean="0"/>
                        <a:t>0.0333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81994" y="3780936"/>
            <a:ext cx="415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Confusion matrix on validation data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17977" y="5239904"/>
            <a:ext cx="10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Actual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4" y="4234974"/>
            <a:ext cx="221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Predicted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590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FOR THIS APP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3246964" y="2330019"/>
            <a:ext cx="2057400" cy="8212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domain name</a:t>
            </a:r>
          </a:p>
        </p:txBody>
      </p:sp>
      <p:sp>
        <p:nvSpPr>
          <p:cNvPr id="6" name="Process 5"/>
          <p:cNvSpPr/>
          <p:nvPr/>
        </p:nvSpPr>
        <p:spPr>
          <a:xfrm>
            <a:off x="3246964" y="3416728"/>
            <a:ext cx="2057399" cy="8551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Get Predictions</a:t>
            </a:r>
            <a:endParaRPr lang="en-US" sz="2000" dirty="0"/>
          </a:p>
        </p:txBody>
      </p:sp>
      <p:sp>
        <p:nvSpPr>
          <p:cNvPr id="7" name="Decision 6"/>
          <p:cNvSpPr/>
          <p:nvPr/>
        </p:nvSpPr>
        <p:spPr>
          <a:xfrm>
            <a:off x="3080839" y="4537304"/>
            <a:ext cx="2389647" cy="128564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Malicious Domain?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454401" y="1111250"/>
            <a:ext cx="1642532" cy="952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Visit web page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612900" y="5568949"/>
            <a:ext cx="1727200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Malicious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194731" y="5568949"/>
            <a:ext cx="1870114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Legitimate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4"/>
            <a:endCxn id="3" idx="0"/>
          </p:cNvCxnSpPr>
          <p:nvPr/>
        </p:nvCxnSpPr>
        <p:spPr>
          <a:xfrm flipH="1">
            <a:off x="4275664" y="2063750"/>
            <a:ext cx="3" cy="266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6" idx="0"/>
          </p:cNvCxnSpPr>
          <p:nvPr/>
        </p:nvCxnSpPr>
        <p:spPr>
          <a:xfrm>
            <a:off x="4275664" y="3151286"/>
            <a:ext cx="0" cy="26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4275663" y="4271862"/>
            <a:ext cx="1" cy="26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9" idx="0"/>
          </p:cNvCxnSpPr>
          <p:nvPr/>
        </p:nvCxnSpPr>
        <p:spPr>
          <a:xfrm rot="10800000" flipV="1">
            <a:off x="2476501" y="5180127"/>
            <a:ext cx="604339" cy="3888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0" idx="0"/>
          </p:cNvCxnSpPr>
          <p:nvPr/>
        </p:nvCxnSpPr>
        <p:spPr>
          <a:xfrm>
            <a:off x="5470486" y="5180127"/>
            <a:ext cx="659302" cy="3888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54219" y="4785661"/>
            <a:ext cx="6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617258" y="4821491"/>
            <a:ext cx="51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3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821414" y="3223627"/>
            <a:ext cx="779575" cy="7570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ARCHITECTURE DIAGRAM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78158" y="3142019"/>
            <a:ext cx="684840" cy="1193800"/>
            <a:chOff x="3751726" y="2638601"/>
            <a:chExt cx="736601" cy="1193800"/>
          </a:xfrm>
        </p:grpSpPr>
        <p:sp>
          <p:nvSpPr>
            <p:cNvPr id="12" name="TextBox 11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pic>
        <p:nvPicPr>
          <p:cNvPr id="28" name="Picture 2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9" y="3218727"/>
            <a:ext cx="731520" cy="7315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5641" y="3402694"/>
            <a:ext cx="951250" cy="3922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JavaScript App</a:t>
            </a:r>
            <a:endParaRPr lang="en-US" b="1" kern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5703" y="3553557"/>
            <a:ext cx="729276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94389" y="3583160"/>
            <a:ext cx="640080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1336" y="2186526"/>
            <a:ext cx="1944286" cy="32149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Lambda</a:t>
            </a:r>
            <a:endParaRPr lang="en-US" b="1" kern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592958" y="2687019"/>
            <a:ext cx="5182741" cy="217170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78046" y="3128812"/>
            <a:ext cx="932688" cy="938728"/>
            <a:chOff x="4816407" y="2901247"/>
            <a:chExt cx="990599" cy="938728"/>
          </a:xfrm>
        </p:grpSpPr>
        <p:sp>
          <p:nvSpPr>
            <p:cNvPr id="93" name="Rectangle 9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3180" y="3128812"/>
            <a:ext cx="914400" cy="938728"/>
            <a:chOff x="4479533" y="2785119"/>
            <a:chExt cx="990599" cy="938728"/>
          </a:xfrm>
        </p:grpSpPr>
        <p:sp>
          <p:nvSpPr>
            <p:cNvPr id="96" name="Rectangle 9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56740" y="3128812"/>
            <a:ext cx="931670" cy="938728"/>
            <a:chOff x="6027023" y="3743671"/>
            <a:chExt cx="1006563" cy="938728"/>
          </a:xfrm>
        </p:grpSpPr>
        <p:sp>
          <p:nvSpPr>
            <p:cNvPr id="99" name="Rectangle 9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939222" y="353086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41154" y="2887771"/>
            <a:ext cx="12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 POST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2935" y="2894250"/>
            <a:ext cx="96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omain name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61620" y="3866679"/>
            <a:ext cx="100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prediction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772664" y="3696124"/>
            <a:ext cx="663927" cy="7529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1" y="1458641"/>
            <a:ext cx="544781" cy="653738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7191844" y="3536739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1878" y="3531120"/>
            <a:ext cx="294834" cy="254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7182</TotalTime>
  <Words>695</Words>
  <Application>Microsoft Macintosh PowerPoint</Application>
  <PresentationFormat>On-screen Show (4:3)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 New</vt:lpstr>
      <vt:lpstr>Helvetica Neue</vt:lpstr>
      <vt:lpstr>Times New Roman</vt:lpstr>
      <vt:lpstr>Arial</vt:lpstr>
      <vt:lpstr>Custom Design</vt:lpstr>
      <vt:lpstr>BUILDING A MACHINE LEARNING APPLICATION WITH AWS LAMBDA</vt:lpstr>
      <vt:lpstr>BUILDING A MACHINE LEARNING APPLICATION WITH AWS LAMBDA</vt:lpstr>
      <vt:lpstr>MAJOR STEPS</vt:lpstr>
      <vt:lpstr>A CONCRETE USE CASE: DOMAIN NAME CLASSIFICATION</vt:lpstr>
      <vt:lpstr>DATA</vt:lpstr>
      <vt:lpstr>FEATURES</vt:lpstr>
      <vt:lpstr>MODEL INFORMATION</vt:lpstr>
      <vt:lpstr>WORKFLOW FOR THIS APP</vt:lpstr>
      <vt:lpstr>APP ARCHITECTURE DIAGRAM</vt:lpstr>
      <vt:lpstr>SOFTWARE PIECES</vt:lpstr>
      <vt:lpstr>LAMBDA FUNCTION HANDLER</vt:lpstr>
      <vt:lpstr>JYTHON FEATURE MUNGING</vt:lpstr>
      <vt:lpstr>H2O MODEL POJO</vt:lpstr>
      <vt:lpstr>HANDS-ON DEMONSTRATION</vt:lpstr>
      <vt:lpstr>TROUBLESHOOTING</vt:lpstr>
      <vt:lpstr>BEST PRACTICES FOR LAMBDA FUNCTIONS</vt:lpstr>
      <vt:lpstr>CONFIGURING LAMBDA FUNCTIONS</vt:lpstr>
      <vt:lpstr>AWS LAMBDA RESOURCE LIMITS</vt:lpstr>
      <vt:lpstr>LAMBDA PRICING</vt:lpstr>
      <vt:lpstr>RELATED EXAMPLES</vt:lpstr>
      <vt:lpstr>RESOURCES ON THE WEB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charlene Windom</cp:lastModifiedBy>
  <cp:revision>370</cp:revision>
  <cp:lastPrinted>2015-11-06T17:28:13Z</cp:lastPrinted>
  <dcterms:created xsi:type="dcterms:W3CDTF">2015-09-15T15:26:47Z</dcterms:created>
  <dcterms:modified xsi:type="dcterms:W3CDTF">2016-03-14T06:44:36Z</dcterms:modified>
</cp:coreProperties>
</file>