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62" r:id="rId6"/>
    <p:sldId id="274" r:id="rId7"/>
    <p:sldId id="265" r:id="rId8"/>
    <p:sldId id="264" r:id="rId9"/>
    <p:sldId id="263" r:id="rId10"/>
    <p:sldId id="267" r:id="rId11"/>
    <p:sldId id="259" r:id="rId12"/>
    <p:sldId id="271" r:id="rId13"/>
    <p:sldId id="270" r:id="rId14"/>
    <p:sldId id="275" r:id="rId15"/>
    <p:sldId id="272" r:id="rId16"/>
    <p:sldId id="278" r:id="rId17"/>
    <p:sldId id="279" r:id="rId18"/>
    <p:sldId id="280" r:id="rId19"/>
    <p:sldId id="276" r:id="rId20"/>
    <p:sldId id="281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 xmlns:mv="urn:schemas-microsoft-com:mac:vml" xmlns:mc="http://schemas.openxmlformats.org/markup-compatibility/2006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04"/>
  </p:normalViewPr>
  <p:slideViewPr>
    <p:cSldViewPr snapToGrid="0" snapToObjects="1" showGuides="1">
      <p:cViewPr>
        <p:scale>
          <a:sx n="100" d="100"/>
          <a:sy n="100" d="100"/>
        </p:scale>
        <p:origin x="-2072" y="-34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6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7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8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9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4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5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3883"/>
            <a:ext cx="7772400" cy="707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1" y="2861905"/>
            <a:ext cx="4066505" cy="1237074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5178380"/>
            <a:ext cx="9144000" cy="39843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776" y="5582804"/>
            <a:ext cx="1138671" cy="1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758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4" y="1247445"/>
            <a:ext cx="4946875" cy="16450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3128228"/>
            <a:ext cx="4946650" cy="1551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4984750"/>
            <a:ext cx="494665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1247445"/>
            <a:ext cx="0" cy="5108905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3004806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4837811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1247775"/>
            <a:ext cx="2913062" cy="1644650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3128963"/>
            <a:ext cx="2913062" cy="1550987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4984750"/>
            <a:ext cx="2913062" cy="13716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872066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1976" y="5900230"/>
            <a:ext cx="781849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9466"/>
            <a:ext cx="8229600" cy="88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assify.h2o.a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8910"/>
            <a:ext cx="7772400" cy="163419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SMARTER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0" y="2400300"/>
            <a:ext cx="5346700" cy="3924300"/>
          </a:xfrm>
        </p:spPr>
        <p:txBody>
          <a:bodyPr>
            <a:normAutofit/>
          </a:bodyPr>
          <a:lstStyle/>
          <a:p>
            <a:r>
              <a:rPr lang="en-US" dirty="0" smtClean="0"/>
              <a:t>Tom Kraljevic</a:t>
            </a:r>
          </a:p>
          <a:p>
            <a:r>
              <a:rPr lang="en-US" dirty="0" smtClean="0"/>
              <a:t>tomk@h2o.ai</a:t>
            </a:r>
          </a:p>
          <a:p>
            <a:r>
              <a:rPr lang="en-US" dirty="0" smtClean="0"/>
              <a:t>H2O World 2015</a:t>
            </a:r>
          </a:p>
          <a:p>
            <a:r>
              <a:rPr lang="en-US" dirty="0" smtClean="0"/>
              <a:t>Nov. 9, </a:t>
            </a:r>
            <a:r>
              <a:rPr lang="en-US" dirty="0" smtClean="0"/>
              <a:t>2015</a:t>
            </a:r>
            <a:endParaRPr lang="en-US" dirty="0" smtClean="0"/>
          </a:p>
          <a:p>
            <a:endParaRPr lang="en-US" dirty="0"/>
          </a:p>
          <a:p>
            <a:r>
              <a:rPr lang="en-US" sz="2200" dirty="0" smtClean="0"/>
              <a:t>(+ help from Amy and </a:t>
            </a:r>
            <a:r>
              <a:rPr lang="en-US" sz="2200" dirty="0" err="1" smtClean="0"/>
              <a:t>Prithvi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6625" y="1625600"/>
            <a:ext cx="3676650" cy="4140200"/>
          </a:xfrm>
          <a:prstGeom prst="rect">
            <a:avLst/>
          </a:prstGeom>
          <a:gradFill flip="none" rotWithShape="1">
            <a:gsLst>
              <a:gs pos="99000">
                <a:schemeClr val="bg2">
                  <a:lumMod val="60000"/>
                  <a:lumOff val="4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7850" y="1625600"/>
            <a:ext cx="3676650" cy="4140200"/>
          </a:xfrm>
          <a:prstGeom prst="rect">
            <a:avLst/>
          </a:prstGeom>
          <a:gradFill flip="none" rotWithShape="1">
            <a:gsLst>
              <a:gs pos="99000">
                <a:schemeClr val="bg2">
                  <a:lumMod val="60000"/>
                  <a:lumOff val="4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535113"/>
            <a:ext cx="4040188" cy="639762"/>
          </a:xfrm>
        </p:spPr>
        <p:txBody>
          <a:bodyPr/>
          <a:lstStyle/>
          <a:p>
            <a:r>
              <a:rPr lang="en-US" dirty="0" smtClean="0"/>
              <a:t>Bad Loan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750" y="2174875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/>
              <a:t>Algorithm: 		GBM</a:t>
            </a:r>
          </a:p>
          <a:p>
            <a:pPr marL="0" indent="0">
              <a:buNone/>
            </a:pPr>
            <a:r>
              <a:rPr lang="en-US" sz="2000" dirty="0" smtClean="0"/>
              <a:t>Model category:	Binary</a:t>
            </a:r>
          </a:p>
          <a:p>
            <a:pPr marL="0" indent="0">
              <a:buNone/>
            </a:pPr>
            <a:r>
              <a:rPr lang="en-US" sz="2000" dirty="0" smtClean="0"/>
              <a:t>				Classification</a:t>
            </a:r>
          </a:p>
          <a:p>
            <a:pPr marL="0" indent="0">
              <a:buNone/>
            </a:pPr>
            <a:r>
              <a:rPr lang="en-US" sz="2000" dirty="0" err="1"/>
              <a:t>n</a:t>
            </a:r>
            <a:r>
              <a:rPr lang="en-US" sz="2000" dirty="0" err="1" smtClean="0"/>
              <a:t>trees</a:t>
            </a:r>
            <a:r>
              <a:rPr lang="en-US" sz="2000" dirty="0" smtClean="0"/>
              <a:t>:			100</a:t>
            </a:r>
          </a:p>
          <a:p>
            <a:pPr marL="0" indent="0">
              <a:buNone/>
            </a:pPr>
            <a:r>
              <a:rPr lang="en-US" sz="2000" dirty="0" err="1" smtClean="0"/>
              <a:t>max_depth</a:t>
            </a:r>
            <a:r>
              <a:rPr lang="en-US" sz="2000" dirty="0" smtClean="0"/>
              <a:t>:		5</a:t>
            </a:r>
          </a:p>
          <a:p>
            <a:pPr marL="0" indent="0">
              <a:buNone/>
            </a:pPr>
            <a:r>
              <a:rPr lang="en-US" sz="2000" dirty="0" err="1" smtClean="0"/>
              <a:t>learn_rate</a:t>
            </a:r>
            <a:r>
              <a:rPr lang="en-US" sz="2000" dirty="0" smtClean="0"/>
              <a:t>:		0.05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AUC on valid:	.685</a:t>
            </a:r>
          </a:p>
          <a:p>
            <a:pPr marL="0" indent="0">
              <a:buNone/>
            </a:pPr>
            <a:r>
              <a:rPr lang="en-US" sz="2000" dirty="0" smtClean="0"/>
              <a:t>max F1:			0.202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5525" y="1535113"/>
            <a:ext cx="4041775" cy="639762"/>
          </a:xfrm>
        </p:spPr>
        <p:txBody>
          <a:bodyPr/>
          <a:lstStyle/>
          <a:p>
            <a:r>
              <a:rPr lang="en-US" dirty="0" smtClean="0"/>
              <a:t>Interest Rate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4575" y="2174875"/>
            <a:ext cx="4041775" cy="3951288"/>
          </a:xfrm>
        </p:spPr>
        <p:txBody>
          <a:bodyPr/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/>
              <a:t>Algorithm:		GBM</a:t>
            </a:r>
          </a:p>
          <a:p>
            <a:pPr marL="0" indent="0">
              <a:buNone/>
            </a:pPr>
            <a:r>
              <a:rPr lang="en-US" sz="2000" dirty="0" smtClean="0"/>
              <a:t>Model category:	Regression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/>
              <a:t>n</a:t>
            </a:r>
            <a:r>
              <a:rPr lang="en-US" sz="2000" dirty="0" err="1" smtClean="0"/>
              <a:t>trees</a:t>
            </a:r>
            <a:r>
              <a:rPr lang="en-US" sz="2000" dirty="0" smtClean="0"/>
              <a:t>:			100</a:t>
            </a:r>
          </a:p>
          <a:p>
            <a:pPr marL="0" indent="0">
              <a:buNone/>
            </a:pPr>
            <a:r>
              <a:rPr lang="en-US" sz="2000" dirty="0" err="1" smtClean="0"/>
              <a:t>max_depth</a:t>
            </a:r>
            <a:r>
              <a:rPr lang="en-US" sz="2000" dirty="0" smtClean="0"/>
              <a:t>:		5</a:t>
            </a:r>
          </a:p>
          <a:p>
            <a:pPr marL="0" indent="0">
              <a:buNone/>
            </a:pPr>
            <a:r>
              <a:rPr lang="en-US" sz="2000" dirty="0" err="1"/>
              <a:t>l</a:t>
            </a:r>
            <a:r>
              <a:rPr lang="en-US" sz="2000" dirty="0" err="1" smtClean="0"/>
              <a:t>earn_rate</a:t>
            </a:r>
            <a:r>
              <a:rPr lang="en-US" sz="2000" dirty="0" smtClean="0"/>
              <a:t>:		0.05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MSE:			11.1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R2:				0.424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4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Offline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	(build)</a:t>
            </a:r>
          </a:p>
          <a:p>
            <a:pPr lvl="1"/>
            <a:r>
              <a:rPr lang="en-US" dirty="0"/>
              <a:t>R + H2O	(model building)</a:t>
            </a:r>
          </a:p>
          <a:p>
            <a:endParaRPr lang="en-US" dirty="0" smtClean="0"/>
          </a:p>
          <a:p>
            <a:r>
              <a:rPr lang="en-US" dirty="0" smtClean="0"/>
              <a:t>Front</a:t>
            </a:r>
            <a:r>
              <a:rPr lang="en-US" dirty="0"/>
              <a:t>-end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/>
              <a:t>JavaScript application (run in the browser)</a:t>
            </a:r>
          </a:p>
          <a:p>
            <a:endParaRPr lang="en-US" dirty="0"/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Jetty servlet container</a:t>
            </a:r>
          </a:p>
          <a:p>
            <a:pPr lvl="1"/>
            <a:r>
              <a:rPr lang="en-US" dirty="0"/>
              <a:t>H2O-generated model POJO (hosted by servlet container)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</a:t>
            </a:r>
            <a:r>
              <a:rPr lang="en-US" dirty="0" smtClean="0"/>
              <a:t>NEED FOR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78200"/>
            <a:ext cx="8229600" cy="2616200"/>
          </a:xfrm>
        </p:spPr>
        <p:txBody>
          <a:bodyPr>
            <a:normAutofit/>
          </a:bodyPr>
          <a:lstStyle/>
          <a:p>
            <a:r>
              <a:rPr lang="en-US" dirty="0" smtClean="0"/>
              <a:t>R </a:t>
            </a:r>
            <a:r>
              <a:rPr lang="en-US" dirty="0" smtClean="0"/>
              <a:t>and the H2O R </a:t>
            </a:r>
            <a:r>
              <a:rPr lang="en-US" dirty="0" smtClean="0"/>
              <a:t>package (from USB)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radle</a:t>
            </a:r>
            <a:r>
              <a:rPr lang="en-US" dirty="0" smtClean="0"/>
              <a:t> (from </a:t>
            </a:r>
            <a:r>
              <a:rPr lang="en-US" dirty="0" smtClean="0"/>
              <a:t>USB)</a:t>
            </a:r>
            <a:endParaRPr lang="en-US" dirty="0" smtClean="0"/>
          </a:p>
          <a:p>
            <a:r>
              <a:rPr lang="en-US" dirty="0" smtClean="0"/>
              <a:t>app-consumer-loan (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smtClean="0"/>
              <a:t>USB)</a:t>
            </a:r>
            <a:endParaRPr lang="en-US" dirty="0" smtClean="0"/>
          </a:p>
          <a:p>
            <a:pPr lvl="1"/>
            <a:r>
              <a:rPr lang="en-US" dirty="0" smtClean="0"/>
              <a:t>Code and data is self-contained in this directory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9854"/>
            <a:ext cx="13716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7998" y="1633983"/>
            <a:ext cx="216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have R installed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55" y="1339854"/>
            <a:ext cx="1371600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2818" y="1627153"/>
            <a:ext cx="216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have H2O Installed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9911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If you are already running H2O on your laptop, please stop it so the </a:t>
            </a:r>
            <a:r>
              <a:rPr lang="en-US" b="1" i="1" dirty="0" err="1" smtClean="0"/>
              <a:t>gradle</a:t>
            </a:r>
            <a:r>
              <a:rPr lang="en-US" b="1" i="1" dirty="0" smtClean="0"/>
              <a:t> script runs properly!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1:  Compile and run (From the command line)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 smtClean="0"/>
              <a:t>:&gt; cd path\to</a:t>
            </a:r>
            <a:r>
              <a:rPr lang="en-US" dirty="0" smtClean="0"/>
              <a:t>\H2OWorld2015\USB\</a:t>
            </a:r>
            <a:r>
              <a:rPr lang="en-US" dirty="0" smtClean="0"/>
              <a:t>image</a:t>
            </a:r>
          </a:p>
          <a:p>
            <a:pPr marL="0" indent="0">
              <a:buNone/>
            </a:pPr>
            <a:r>
              <a:rPr lang="en-US" dirty="0" smtClean="0"/>
              <a:t>C:&gt; cd app</a:t>
            </a:r>
            <a:r>
              <a:rPr lang="en-US" dirty="0"/>
              <a:t>-consumer-loan</a:t>
            </a:r>
          </a:p>
          <a:p>
            <a:pPr marL="0" indent="0">
              <a:buNone/>
            </a:pPr>
            <a:r>
              <a:rPr lang="en-US" dirty="0" smtClean="0"/>
              <a:t>C:&gt; </a:t>
            </a:r>
            <a:r>
              <a:rPr lang="en-US" dirty="0" smtClean="0"/>
              <a:t>..\</a:t>
            </a:r>
            <a:r>
              <a:rPr lang="en-US" dirty="0" smtClean="0"/>
              <a:t>gradle</a:t>
            </a:r>
            <a:r>
              <a:rPr lang="en-US" dirty="0"/>
              <a:t>-</a:t>
            </a:r>
            <a:r>
              <a:rPr lang="en-US" dirty="0" smtClean="0"/>
              <a:t>2.8\bin</a:t>
            </a:r>
            <a:r>
              <a:rPr lang="en-US" dirty="0"/>
              <a:t>\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jettyRunWar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 Use the app (In a web browser)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http://localhost:8080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(Future) STEP 3:  Rerun without rebuilding the models or recompiling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:&gt; ..\gradle-2.8\bin\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err="1" smtClean="0"/>
              <a:t>jettyRunWar</a:t>
            </a:r>
            <a:r>
              <a:rPr lang="en-US" dirty="0" smtClean="0"/>
              <a:t> -x war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Offline</a:t>
            </a:r>
          </a:p>
          <a:p>
            <a:pPr lvl="1"/>
            <a:r>
              <a:rPr lang="en-US" b="1" dirty="0" err="1"/>
              <a:t>build.gradle</a:t>
            </a:r>
            <a:endParaRPr lang="en-US" b="1" dirty="0"/>
          </a:p>
          <a:p>
            <a:pPr lvl="1"/>
            <a:r>
              <a:rPr lang="en-US" b="1" dirty="0" smtClean="0"/>
              <a:t>data</a:t>
            </a:r>
            <a:r>
              <a:rPr lang="en-US" b="1" dirty="0"/>
              <a:t>/</a:t>
            </a:r>
            <a:r>
              <a:rPr lang="en-US" b="1" dirty="0" err="1"/>
              <a:t>loan.csv</a:t>
            </a:r>
            <a:endParaRPr lang="en-US" b="1" dirty="0"/>
          </a:p>
          <a:p>
            <a:pPr lvl="1"/>
            <a:r>
              <a:rPr lang="en-US" b="1" dirty="0" err="1"/>
              <a:t>script.R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Front-end</a:t>
            </a:r>
          </a:p>
          <a:p>
            <a:pPr lvl="1"/>
            <a:r>
              <a:rPr lang="en-US" b="1" dirty="0" err="1"/>
              <a:t>s</a:t>
            </a:r>
            <a:r>
              <a:rPr lang="en-US" b="1" dirty="0" err="1" smtClean="0"/>
              <a:t>rc</a:t>
            </a:r>
            <a:r>
              <a:rPr lang="en-US" b="1" dirty="0" smtClean="0"/>
              <a:t>/main/</a:t>
            </a:r>
            <a:r>
              <a:rPr lang="en-US" b="1" dirty="0" err="1" smtClean="0"/>
              <a:t>webapp</a:t>
            </a:r>
            <a:r>
              <a:rPr lang="en-US" b="1" dirty="0" smtClean="0"/>
              <a:t>/</a:t>
            </a:r>
            <a:r>
              <a:rPr lang="en-US" b="1" dirty="0" err="1" smtClean="0"/>
              <a:t>index.html</a:t>
            </a:r>
            <a:endParaRPr lang="en-US" b="1" dirty="0" smtClean="0"/>
          </a:p>
          <a:p>
            <a:pPr lvl="1"/>
            <a:r>
              <a:rPr lang="en-US" b="1" dirty="0" err="1"/>
              <a:t>s</a:t>
            </a:r>
            <a:r>
              <a:rPr lang="en-US" b="1" dirty="0" err="1" smtClean="0"/>
              <a:t>rc</a:t>
            </a:r>
            <a:r>
              <a:rPr lang="en-US" b="1" dirty="0" smtClean="0"/>
              <a:t>/main/</a:t>
            </a:r>
            <a:r>
              <a:rPr lang="en-US" b="1" dirty="0" err="1" smtClean="0"/>
              <a:t>webapp</a:t>
            </a:r>
            <a:r>
              <a:rPr lang="en-US" b="1" dirty="0" smtClean="0"/>
              <a:t>/</a:t>
            </a:r>
            <a:r>
              <a:rPr lang="en-US" b="1" dirty="0" err="1" smtClean="0"/>
              <a:t>app.js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Back-end</a:t>
            </a:r>
          </a:p>
          <a:p>
            <a:pPr lvl="1"/>
            <a:r>
              <a:rPr lang="en-US" b="1" dirty="0" err="1"/>
              <a:t>src</a:t>
            </a:r>
            <a:r>
              <a:rPr lang="en-US" b="1" dirty="0"/>
              <a:t>/main/java/org/</a:t>
            </a:r>
            <a:r>
              <a:rPr lang="en-US" b="1" dirty="0" err="1"/>
              <a:t>gradle</a:t>
            </a:r>
            <a:r>
              <a:rPr lang="en-US" b="1" dirty="0"/>
              <a:t>/</a:t>
            </a:r>
            <a:r>
              <a:rPr lang="en-US" b="1" dirty="0" err="1"/>
              <a:t>PredictServlet.java</a:t>
            </a:r>
            <a:endParaRPr lang="en-US" b="1" dirty="0"/>
          </a:p>
          <a:p>
            <a:pPr lvl="1"/>
            <a:r>
              <a:rPr lang="en-US" i="1" dirty="0" smtClean="0"/>
              <a:t>lib</a:t>
            </a:r>
            <a:r>
              <a:rPr lang="en-US" i="1" dirty="0"/>
              <a:t>/h2o-</a:t>
            </a:r>
            <a:r>
              <a:rPr lang="en-US" i="1" dirty="0" smtClean="0"/>
              <a:t>genmodel.jar (downloaded)</a:t>
            </a:r>
          </a:p>
          <a:p>
            <a:pPr lvl="1"/>
            <a:r>
              <a:rPr lang="en-US" i="1" dirty="0" err="1" smtClean="0"/>
              <a:t>src</a:t>
            </a:r>
            <a:r>
              <a:rPr lang="en-US" i="1" dirty="0"/>
              <a:t>/main/java/org/</a:t>
            </a:r>
            <a:r>
              <a:rPr lang="en-US" i="1" dirty="0" err="1"/>
              <a:t>gradle</a:t>
            </a:r>
            <a:r>
              <a:rPr lang="en-US" i="1" dirty="0"/>
              <a:t>/</a:t>
            </a:r>
            <a:r>
              <a:rPr lang="en-US" i="1" dirty="0" err="1" smtClean="0"/>
              <a:t>BadLoanModel.java</a:t>
            </a:r>
            <a:r>
              <a:rPr lang="en-US" i="1" dirty="0" smtClean="0"/>
              <a:t> (generated)</a:t>
            </a:r>
          </a:p>
          <a:p>
            <a:pPr lvl="1"/>
            <a:r>
              <a:rPr lang="en-US" i="1" dirty="0" err="1"/>
              <a:t>src</a:t>
            </a:r>
            <a:r>
              <a:rPr lang="en-US" i="1" dirty="0"/>
              <a:t>/main/java/org/</a:t>
            </a:r>
            <a:r>
              <a:rPr lang="en-US" i="1" dirty="0" err="1"/>
              <a:t>gradle</a:t>
            </a:r>
            <a:r>
              <a:rPr lang="en-US" i="1" dirty="0"/>
              <a:t>/</a:t>
            </a:r>
            <a:r>
              <a:rPr lang="en-US" i="1" dirty="0" err="1" smtClean="0"/>
              <a:t>InterestRateModel.java</a:t>
            </a:r>
            <a:r>
              <a:rPr lang="en-US" i="1" dirty="0" smtClean="0"/>
              <a:t> (generated)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72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POST-DEMO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POJO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dirty="0"/>
              <a:t>http://h2o-release.s3.amazonaws.com/h2o/</a:t>
            </a:r>
            <a:r>
              <a:rPr lang="en-US" dirty="0" err="1"/>
              <a:t>rel-tibshirani</a:t>
            </a:r>
            <a:r>
              <a:rPr lang="en-US" dirty="0"/>
              <a:t>/2/docs-website/h2o-genmodel/</a:t>
            </a:r>
            <a:r>
              <a:rPr lang="en-US" dirty="0" err="1"/>
              <a:t>javadoc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5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STEPS: CLOSING THE FEEDBACK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  <a:p>
            <a:pPr lvl="1"/>
            <a:r>
              <a:rPr lang="en-US" dirty="0"/>
              <a:t>Judging how good the predictions really are</a:t>
            </a:r>
          </a:p>
          <a:p>
            <a:pPr lvl="1"/>
            <a:r>
              <a:rPr lang="en-US" dirty="0"/>
              <a:t>Need to get the correct answers from somewhere</a:t>
            </a:r>
          </a:p>
          <a:p>
            <a:endParaRPr lang="en-US" dirty="0"/>
          </a:p>
          <a:p>
            <a:r>
              <a:rPr lang="en-US" dirty="0"/>
              <a:t>Storing predictions (and the correct answers)</a:t>
            </a:r>
          </a:p>
          <a:p>
            <a:pPr lvl="1"/>
            <a:r>
              <a:rPr lang="en-US" dirty="0"/>
              <a:t>Often Hadoop</a:t>
            </a:r>
          </a:p>
          <a:p>
            <a:pPr lvl="1"/>
            <a:r>
              <a:rPr lang="en-US" dirty="0"/>
              <a:t>This can be a lot of work to organize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5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STEPS: RETRAINING AND DEPLOYING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 update frequency</a:t>
            </a:r>
          </a:p>
          <a:p>
            <a:pPr lvl="1"/>
            <a:r>
              <a:rPr lang="en-US" dirty="0"/>
              <a:t>Need depends on the use case</a:t>
            </a:r>
          </a:p>
          <a:p>
            <a:pPr lvl="1"/>
            <a:r>
              <a:rPr lang="en-US" dirty="0"/>
              <a:t>Hourly, daily, monthly?</a:t>
            </a:r>
          </a:p>
          <a:p>
            <a:pPr lvl="1"/>
            <a:r>
              <a:rPr lang="en-US" dirty="0"/>
              <a:t>Time cost of training the model is a factor</a:t>
            </a:r>
          </a:p>
          <a:p>
            <a:pPr lvl="1"/>
            <a:endParaRPr lang="en-US" dirty="0"/>
          </a:p>
          <a:p>
            <a:r>
              <a:rPr lang="en-US" dirty="0"/>
              <a:t>Hot swapping the model</a:t>
            </a:r>
          </a:p>
          <a:p>
            <a:pPr lvl="1"/>
            <a:r>
              <a:rPr lang="en-US" dirty="0"/>
              <a:t>Separating front-end and back-end makes this easier</a:t>
            </a:r>
          </a:p>
          <a:p>
            <a:pPr lvl="1"/>
            <a:r>
              <a:rPr lang="en-US" dirty="0"/>
              <a:t>Java reflection for in-process hot-swap</a:t>
            </a:r>
          </a:p>
          <a:p>
            <a:pPr lvl="1"/>
            <a:r>
              <a:rPr lang="en-US" dirty="0"/>
              <a:t>Load balancer for servlet container hot-swap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H2O Generated Model POJO in a Storm bolt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 h2oai/</a:t>
            </a:r>
            <a:r>
              <a:rPr lang="en-US" dirty="0"/>
              <a:t>h2o-world-2015-</a:t>
            </a:r>
            <a:r>
              <a:rPr lang="en-US" dirty="0" smtClean="0"/>
              <a:t>training</a:t>
            </a:r>
            <a:endParaRPr lang="en-US" dirty="0"/>
          </a:p>
          <a:p>
            <a:pPr lvl="1"/>
            <a:r>
              <a:rPr lang="en-US" dirty="0" smtClean="0"/>
              <a:t>tutorials</a:t>
            </a:r>
            <a:r>
              <a:rPr lang="en-US" dirty="0"/>
              <a:t>/streaming/storm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H2O Generated Model POJO in Spark Streaming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h2oai</a:t>
            </a:r>
            <a:r>
              <a:rPr lang="en-US" dirty="0"/>
              <a:t>/sparkling-</a:t>
            </a:r>
            <a:r>
              <a:rPr lang="en-US" dirty="0" smtClean="0"/>
              <a:t>water</a:t>
            </a:r>
          </a:p>
          <a:p>
            <a:pPr lvl="1"/>
            <a:r>
              <a:rPr lang="en-US" dirty="0"/>
              <a:t>examples/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/org/apache/spark/examples/h2o/</a:t>
            </a:r>
            <a:r>
              <a:rPr lang="en-US" dirty="0" err="1"/>
              <a:t>CraigslistJobTitlesStreamingApp.scala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03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“Ask Craig” app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classify.h2o.ai</a:t>
            </a:r>
            <a:endParaRPr lang="en-US" dirty="0" smtClean="0"/>
          </a:p>
          <a:p>
            <a:r>
              <a:rPr lang="en-US" dirty="0" smtClean="0"/>
              <a:t>Uses Spark word2vec, H2O </a:t>
            </a:r>
            <a:r>
              <a:rPr lang="en-US" dirty="0" err="1" smtClean="0"/>
              <a:t>gbm</a:t>
            </a:r>
            <a:endParaRPr lang="en-US" dirty="0" smtClean="0"/>
          </a:p>
          <a:p>
            <a:r>
              <a:rPr lang="en-US" dirty="0" smtClean="0"/>
              <a:t>Multinomial classification problem</a:t>
            </a:r>
          </a:p>
          <a:p>
            <a:pPr lvl="1"/>
            <a:r>
              <a:rPr lang="en-US" dirty="0" smtClean="0"/>
              <a:t>Given the words for a new job posting, figure out the right category for the job</a:t>
            </a:r>
          </a:p>
          <a:p>
            <a:r>
              <a:rPr lang="en-US" dirty="0" smtClean="0"/>
              <a:t>See H2O.ai </a:t>
            </a:r>
            <a:r>
              <a:rPr lang="en-US" dirty="0"/>
              <a:t>blog about this Sparkling Water app</a:t>
            </a:r>
          </a:p>
          <a:p>
            <a:pPr lvl="1"/>
            <a:r>
              <a:rPr lang="en-US" dirty="0"/>
              <a:t>Do a web search for “h2o ask </a:t>
            </a:r>
            <a:r>
              <a:rPr lang="en-US" dirty="0" err="1"/>
              <a:t>craig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h2oai/app</a:t>
            </a:r>
            <a:r>
              <a:rPr lang="en-US" dirty="0"/>
              <a:t>-ask-</a:t>
            </a:r>
            <a:r>
              <a:rPr lang="en-US" dirty="0" err="1"/>
              <a:t>craig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SMARTER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Q:		What is a Smarter Application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A:		An application that learns from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[From rules-based to model-based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Combining applications with models</a:t>
            </a:r>
          </a:p>
          <a:p>
            <a:pPr lvl="1"/>
            <a:r>
              <a:rPr lang="en-US" dirty="0" smtClean="0"/>
              <a:t>Deploying models into production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Target audience:</a:t>
            </a:r>
            <a:endParaRPr lang="en-US" dirty="0"/>
          </a:p>
          <a:p>
            <a:pPr lvl="1"/>
            <a:r>
              <a:rPr lang="en-US" sz="2400" b="1" i="1" dirty="0" smtClean="0"/>
              <a:t>Developers</a:t>
            </a:r>
            <a:r>
              <a:rPr lang="en-US" sz="2400" dirty="0" smtClean="0"/>
              <a:t> adding Machine Learning to apps</a:t>
            </a:r>
            <a:endParaRPr lang="en-US" sz="2400" dirty="0" smtClean="0"/>
          </a:p>
          <a:p>
            <a:pPr lvl="1"/>
            <a:r>
              <a:rPr lang="en-US" sz="2400" b="1" i="1" dirty="0" smtClean="0"/>
              <a:t>Data Scientists/</a:t>
            </a:r>
            <a:r>
              <a:rPr lang="en-US" sz="2400" b="1" i="1" dirty="0" err="1" smtClean="0"/>
              <a:t>DevOps</a:t>
            </a:r>
            <a:r>
              <a:rPr lang="en-US" sz="2400" b="1" i="1" dirty="0" smtClean="0"/>
              <a:t> </a:t>
            </a:r>
            <a:r>
              <a:rPr lang="en-US" sz="2400" dirty="0" smtClean="0"/>
              <a:t>putting models into production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8426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attending!</a:t>
            </a:r>
          </a:p>
          <a:p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smtClean="0"/>
              <a:t>Tom Kraljevic</a:t>
            </a:r>
          </a:p>
          <a:p>
            <a:pPr marL="0" indent="0" algn="ctr">
              <a:buNone/>
            </a:pPr>
            <a:r>
              <a:rPr lang="en-US" dirty="0" smtClean="0"/>
              <a:t>tomk@h2o.ai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Slides and material for this talk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h2oai/h2o-world-2015-training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utorials/building-a-smarter-application</a:t>
            </a:r>
            <a:endParaRPr lang="en-US" dirty="0" smtClean="0"/>
          </a:p>
          <a:p>
            <a:r>
              <a:rPr lang="en-US" dirty="0" smtClean="0"/>
              <a:t>Source </a:t>
            </a:r>
            <a:r>
              <a:rPr lang="en-US" dirty="0" smtClean="0"/>
              <a:t>code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h2oai</a:t>
            </a:r>
            <a:r>
              <a:rPr lang="en-US" dirty="0" smtClean="0"/>
              <a:t>/app-consumer-loan	</a:t>
            </a:r>
          </a:p>
          <a:p>
            <a:r>
              <a:rPr lang="en-US" dirty="0" smtClean="0"/>
              <a:t>H2O </a:t>
            </a:r>
            <a:r>
              <a:rPr lang="en-US" dirty="0" err="1" smtClean="0"/>
              <a:t>Tibshirani</a:t>
            </a:r>
            <a:r>
              <a:rPr lang="en-US" dirty="0" smtClean="0"/>
              <a:t> </a:t>
            </a:r>
            <a:r>
              <a:rPr lang="en-US" dirty="0" smtClean="0"/>
              <a:t>release (on USB)</a:t>
            </a:r>
            <a:endParaRPr lang="en-US" dirty="0" smtClean="0"/>
          </a:p>
          <a:p>
            <a:pPr lvl="1"/>
            <a:r>
              <a:rPr lang="en-US" dirty="0" smtClean="0"/>
              <a:t>http://h2o.ai/download</a:t>
            </a:r>
          </a:p>
          <a:p>
            <a:r>
              <a:rPr lang="en-US" dirty="0" smtClean="0"/>
              <a:t>Generated POJO model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dirty="0"/>
              <a:t>http://h2o-release.s3.amazonaws.com/h2o/</a:t>
            </a:r>
            <a:r>
              <a:rPr lang="en-US" dirty="0" err="1"/>
              <a:t>rel-tibshirani</a:t>
            </a:r>
            <a:r>
              <a:rPr lang="en-US" dirty="0"/>
              <a:t>/2/docs-website/h2o-genmodel/</a:t>
            </a:r>
            <a:r>
              <a:rPr lang="en-US" dirty="0" err="1"/>
              <a:t>javadoc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CONCRETE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building a consumer loan app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end-user </a:t>
            </a:r>
            <a:r>
              <a:rPr lang="en-US" dirty="0" smtClean="0"/>
              <a:t>is applying for a loan</a:t>
            </a:r>
          </a:p>
          <a:p>
            <a:r>
              <a:rPr lang="en-US" dirty="0" smtClean="0"/>
              <a:t>Imagine the website is a lender</a:t>
            </a:r>
          </a:p>
          <a:p>
            <a:r>
              <a:rPr lang="en-US" dirty="0" smtClean="0"/>
              <a:t>Should a loan be offered?</a:t>
            </a:r>
          </a:p>
          <a:p>
            <a:r>
              <a:rPr lang="en-US" dirty="0" smtClean="0"/>
              <a:t>Two predictive models</a:t>
            </a:r>
          </a:p>
          <a:p>
            <a:pPr lvl="1"/>
            <a:r>
              <a:rPr lang="en-US" dirty="0" smtClean="0"/>
              <a:t>Is the loan predicted to be bad (yes/no)</a:t>
            </a:r>
          </a:p>
          <a:p>
            <a:pPr lvl="1"/>
            <a:r>
              <a:rPr lang="en-US" dirty="0" smtClean="0"/>
              <a:t>If no, what is the interest rate to be offered?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BUILDING A SMARTER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Step 1:  Picking the question </a:t>
            </a:r>
            <a:r>
              <a:rPr lang="en-US" dirty="0" smtClean="0"/>
              <a:t>your model will </a:t>
            </a:r>
            <a:r>
              <a:rPr lang="en-US" dirty="0"/>
              <a:t>answer</a:t>
            </a:r>
          </a:p>
          <a:p>
            <a:pPr marL="0" indent="0">
              <a:buNone/>
            </a:pPr>
            <a:r>
              <a:rPr lang="en-US" dirty="0"/>
              <a:t>Step 2:  Using your data to build a model</a:t>
            </a:r>
          </a:p>
          <a:p>
            <a:pPr marL="0" indent="0">
              <a:buNone/>
            </a:pPr>
            <a:r>
              <a:rPr lang="en-US" dirty="0"/>
              <a:t>Step 3:  Exporting the generated model as a Java POJO</a:t>
            </a:r>
          </a:p>
          <a:p>
            <a:pPr marL="0" indent="0">
              <a:buNone/>
            </a:pPr>
            <a:r>
              <a:rPr lang="en-US" dirty="0"/>
              <a:t>Step 4:  Compiling the model</a:t>
            </a:r>
          </a:p>
          <a:p>
            <a:pPr marL="0" indent="0">
              <a:buNone/>
            </a:pPr>
            <a:r>
              <a:rPr lang="en-US" dirty="0"/>
              <a:t>Step 5:  Hosting the model in a servlet container</a:t>
            </a:r>
          </a:p>
          <a:p>
            <a:pPr marL="0" indent="0">
              <a:buNone/>
            </a:pPr>
            <a:r>
              <a:rPr lang="en-US" dirty="0"/>
              <a:t>Step 6:  Running the JavaScript app in a browser</a:t>
            </a:r>
          </a:p>
          <a:p>
            <a:pPr marL="0" indent="0">
              <a:buNone/>
            </a:pPr>
            <a:r>
              <a:rPr lang="en-US" dirty="0"/>
              <a:t>Step 7:  Using a REST API to make predictions</a:t>
            </a:r>
          </a:p>
          <a:p>
            <a:pPr marL="0" indent="0">
              <a:buNone/>
            </a:pPr>
            <a:r>
              <a:rPr lang="en-US" dirty="0"/>
              <a:t>Step 8:  Incorporating the prediction into your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3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Lending club loans from 2007 to June 2015</a:t>
            </a:r>
          </a:p>
          <a:p>
            <a:r>
              <a:rPr lang="en-US" dirty="0" smtClean="0"/>
              <a:t>Only loans that have a known good or bad outcome are used to build the model</a:t>
            </a:r>
          </a:p>
          <a:p>
            <a:r>
              <a:rPr lang="en-US" dirty="0" smtClean="0"/>
              <a:t>163,987 rows</a:t>
            </a:r>
          </a:p>
          <a:p>
            <a:r>
              <a:rPr lang="en-US" dirty="0" smtClean="0"/>
              <a:t>15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99912"/>
              </p:ext>
            </p:extLst>
          </p:nvPr>
        </p:nvGraphicFramePr>
        <p:xfrm>
          <a:off x="101600" y="952501"/>
          <a:ext cx="8978901" cy="408421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51100"/>
                <a:gridCol w="4775200"/>
                <a:gridCol w="1752601"/>
              </a:tblGrid>
              <a:tr h="2803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Predictor</a:t>
                      </a:r>
                      <a:r>
                        <a:rPr lang="en-US" sz="1800" baseline="0" dirty="0" smtClean="0"/>
                        <a:t> Variable</a:t>
                      </a:r>
                      <a:endParaRPr lang="en-US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Units</a:t>
                      </a:r>
                      <a:endParaRPr lang="en-US" sz="1800" dirty="0"/>
                    </a:p>
                  </a:txBody>
                  <a:tcPr marT="0" marB="0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loan_amnt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Requested</a:t>
                      </a:r>
                      <a:r>
                        <a:rPr lang="en-US" sz="1800" baseline="0" dirty="0" smtClean="0"/>
                        <a:t> l</a:t>
                      </a:r>
                      <a:r>
                        <a:rPr lang="en-US" sz="1800" dirty="0" smtClean="0"/>
                        <a:t>oan amount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US dollars</a:t>
                      </a:r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term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Loan term length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months</a:t>
                      </a:r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emp_length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Employment length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years</a:t>
                      </a:r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home_ownership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Housing status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categorical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annual_inc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Annual income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US dollars</a:t>
                      </a:r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verification_status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Income verification</a:t>
                      </a:r>
                      <a:r>
                        <a:rPr lang="en-US" sz="1800" baseline="0" dirty="0" smtClean="0"/>
                        <a:t> status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categorical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purpose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Purpose for the loan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categorical</a:t>
                      </a:r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addr_state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State</a:t>
                      </a:r>
                      <a:r>
                        <a:rPr lang="en-US" sz="1800" baseline="0" dirty="0" smtClean="0"/>
                        <a:t> of residence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categorical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dti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Debt</a:t>
                      </a:r>
                      <a:r>
                        <a:rPr lang="en-US" sz="1800" baseline="0" dirty="0" smtClean="0"/>
                        <a:t> to income ratio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%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delinq_2yrs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delinquencies in the past 2 years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integer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revol_util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Revolving credit line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utilized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%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total_acc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 accounts (number</a:t>
                      </a:r>
                      <a:r>
                        <a:rPr lang="en-US" sz="1800" baseline="0" dirty="0" smtClean="0"/>
                        <a:t> of </a:t>
                      </a:r>
                      <a:r>
                        <a:rPr lang="en-US" sz="1800" dirty="0" smtClean="0"/>
                        <a:t>credit lines)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integer</a:t>
                      </a:r>
                      <a:endParaRPr lang="en-US" sz="1800" dirty="0"/>
                    </a:p>
                  </a:txBody>
                  <a:tcPr marT="0" marB="18288"/>
                </a:tc>
              </a:tr>
              <a:tr h="28030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longest_credit_length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 of oldest</a:t>
                      </a:r>
                      <a:r>
                        <a:rPr lang="en-US" sz="1800" baseline="0" dirty="0" smtClean="0"/>
                        <a:t> active </a:t>
                      </a:r>
                      <a:r>
                        <a:rPr lang="en-US" sz="1800" dirty="0" smtClean="0"/>
                        <a:t>account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years</a:t>
                      </a:r>
                      <a:endParaRPr lang="en-US" sz="1800" dirty="0"/>
                    </a:p>
                  </a:txBody>
                  <a:tcPr marT="0" marB="182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45455"/>
              </p:ext>
            </p:extLst>
          </p:nvPr>
        </p:nvGraphicFramePr>
        <p:xfrm>
          <a:off x="101600" y="5306059"/>
          <a:ext cx="8978900" cy="87782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51100"/>
                <a:gridCol w="4000500"/>
                <a:gridCol w="2527300"/>
              </a:tblGrid>
              <a:tr h="1701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Response</a:t>
                      </a:r>
                      <a:r>
                        <a:rPr lang="en-US" sz="1800" baseline="0" dirty="0" smtClean="0"/>
                        <a:t> Variable</a:t>
                      </a:r>
                      <a:endParaRPr lang="en-US" sz="1800" b="1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b="1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Model Category</a:t>
                      </a:r>
                      <a:endParaRPr lang="en-US" sz="1800" b="1" dirty="0"/>
                    </a:p>
                  </a:txBody>
                  <a:tcPr marT="0" marB="18288"/>
                </a:tc>
              </a:tr>
              <a:tr h="1701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bad_loan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Is this loan likely to be bad?</a:t>
                      </a:r>
                      <a:r>
                        <a:rPr lang="en-US" sz="1800" baseline="0" dirty="0" smtClean="0"/>
                        <a:t>                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Binomial classification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  <a:tr h="1701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int_rate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What should the</a:t>
                      </a:r>
                      <a:r>
                        <a:rPr lang="en-US" sz="1800" baseline="0" dirty="0" smtClean="0"/>
                        <a:t> interest rate be?     </a:t>
                      </a:r>
                      <a:endParaRPr lang="en-US" sz="1800" dirty="0"/>
                    </a:p>
                  </a:txBody>
                  <a:tcPr marT="0" marB="1828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Regression</a:t>
                      </a:r>
                      <a:endParaRPr lang="en-US" sz="1800" dirty="0" smtClean="0"/>
                    </a:p>
                  </a:txBody>
                  <a:tcPr marT="0" marB="182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77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FOR THIS APP</a:t>
            </a:r>
            <a:endParaRPr lang="en-US" dirty="0"/>
          </a:p>
        </p:txBody>
      </p:sp>
      <p:sp>
        <p:nvSpPr>
          <p:cNvPr id="3" name="Process 2"/>
          <p:cNvSpPr/>
          <p:nvPr/>
        </p:nvSpPr>
        <p:spPr>
          <a:xfrm>
            <a:off x="2413001" y="2241550"/>
            <a:ext cx="1642531" cy="8212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Edit form field value</a:t>
            </a:r>
          </a:p>
        </p:txBody>
      </p:sp>
      <p:sp>
        <p:nvSpPr>
          <p:cNvPr id="6" name="Process 5"/>
          <p:cNvSpPr/>
          <p:nvPr/>
        </p:nvSpPr>
        <p:spPr>
          <a:xfrm>
            <a:off x="2413001" y="3469213"/>
            <a:ext cx="1642532" cy="8551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Get Predictions</a:t>
            </a:r>
            <a:endParaRPr lang="en-US" sz="2000" dirty="0"/>
          </a:p>
        </p:txBody>
      </p:sp>
      <p:sp>
        <p:nvSpPr>
          <p:cNvPr id="7" name="Decision 6"/>
          <p:cNvSpPr/>
          <p:nvPr/>
        </p:nvSpPr>
        <p:spPr>
          <a:xfrm>
            <a:off x="2413000" y="4688416"/>
            <a:ext cx="1642531" cy="1032933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Bad Loan?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2413001" y="1009650"/>
            <a:ext cx="1642532" cy="952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Visit web page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1301753" y="5839883"/>
            <a:ext cx="1667934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Declined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769784" y="5839883"/>
            <a:ext cx="2827866" cy="745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Accepted: Show Interest Rate</a:t>
            </a:r>
            <a:endParaRPr lang="en-US" sz="2000" dirty="0"/>
          </a:p>
        </p:txBody>
      </p:sp>
      <p:sp>
        <p:nvSpPr>
          <p:cNvPr id="11" name="Right Arrow 10"/>
          <p:cNvSpPr/>
          <p:nvPr/>
        </p:nvSpPr>
        <p:spPr>
          <a:xfrm>
            <a:off x="1244600" y="1174750"/>
            <a:ext cx="1066798" cy="5990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Start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4"/>
            <a:endCxn id="3" idx="0"/>
          </p:cNvCxnSpPr>
          <p:nvPr/>
        </p:nvCxnSpPr>
        <p:spPr>
          <a:xfrm>
            <a:off x="3234267" y="1962150"/>
            <a:ext cx="0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6" idx="0"/>
          </p:cNvCxnSpPr>
          <p:nvPr/>
        </p:nvCxnSpPr>
        <p:spPr>
          <a:xfrm>
            <a:off x="3234267" y="3062817"/>
            <a:ext cx="0" cy="40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234266" y="4324347"/>
            <a:ext cx="1" cy="364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9" idx="0"/>
          </p:cNvCxnSpPr>
          <p:nvPr/>
        </p:nvCxnSpPr>
        <p:spPr>
          <a:xfrm rot="10800000" flipV="1">
            <a:off x="2135720" y="5204883"/>
            <a:ext cx="277280" cy="635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10" idx="0"/>
          </p:cNvCxnSpPr>
          <p:nvPr/>
        </p:nvCxnSpPr>
        <p:spPr>
          <a:xfrm>
            <a:off x="4055531" y="5204883"/>
            <a:ext cx="1128186" cy="635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65884" y="4806950"/>
            <a:ext cx="62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43417" y="4805461"/>
            <a:ext cx="51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502378" y="2289942"/>
            <a:ext cx="3235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data point</a:t>
            </a:r>
          </a:p>
          <a:p>
            <a:r>
              <a:rPr lang="en-US" sz="2000" dirty="0" smtClean="0"/>
              <a:t>(e.g. loan amount, income)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502378" y="3549650"/>
            <a:ext cx="3778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Is the loan predicted to be bad?</a:t>
            </a:r>
          </a:p>
          <a:p>
            <a:r>
              <a:rPr lang="en-US" sz="2000" dirty="0" smtClean="0"/>
              <a:t>What is the interest rate?</a:t>
            </a:r>
          </a:p>
        </p:txBody>
      </p:sp>
    </p:spTree>
    <p:extLst>
      <p:ext uri="{BB962C8B-B14F-4D97-AF65-F5344CB8AC3E}">
        <p14:creationId xmlns:p14="http://schemas.microsoft.com/office/powerpoint/2010/main" val="241631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4700" y="1217940"/>
            <a:ext cx="1701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Back-end</a:t>
            </a:r>
          </a:p>
        </p:txBody>
      </p:sp>
      <p:sp>
        <p:nvSpPr>
          <p:cNvPr id="7" name="Oval 6"/>
          <p:cNvSpPr/>
          <p:nvPr/>
        </p:nvSpPr>
        <p:spPr>
          <a:xfrm>
            <a:off x="5416550" y="2514600"/>
            <a:ext cx="2739978" cy="2743200"/>
          </a:xfrm>
          <a:prstGeom prst="ellips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81700" y="2908300"/>
            <a:ext cx="1651000" cy="1936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/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(</a:t>
            </a:r>
            <a:r>
              <a:rPr lang="en-US" sz="1800" dirty="0" err="1" smtClean="0"/>
              <a:t>webapp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     html, </a:t>
            </a:r>
            <a:r>
              <a:rPr lang="en-US" sz="1800" dirty="0" err="1" smtClean="0"/>
              <a:t>css</a:t>
            </a:r>
            <a:r>
              <a:rPr lang="en-US" sz="1800" dirty="0" smtClean="0"/>
              <a:t>, </a:t>
            </a:r>
            <a:r>
              <a:rPr lang="en-US" sz="1800" dirty="0" err="1" smtClean="0"/>
              <a:t>js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/predict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(servlet)</a:t>
            </a:r>
          </a:p>
          <a:p>
            <a:r>
              <a:rPr lang="en-US" sz="1800" dirty="0" smtClean="0"/>
              <a:t>     java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394450" y="2613223"/>
            <a:ext cx="803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.war 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6550" y="2001906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Jetty servlet container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27150" y="1217940"/>
            <a:ext cx="174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Front-end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0656" y="2001906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Web browser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844550" y="2514600"/>
            <a:ext cx="2739978" cy="2743200"/>
          </a:xfrm>
          <a:prstGeom prst="ellips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92906" y="3346450"/>
            <a:ext cx="1213794" cy="1047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Javascript</a:t>
            </a:r>
            <a:endParaRPr lang="en-US" sz="1800" dirty="0"/>
          </a:p>
          <a:p>
            <a:r>
              <a:rPr lang="en-US" sz="1800" dirty="0" smtClean="0"/>
              <a:t>application</a:t>
            </a:r>
            <a:endParaRPr lang="en-US" sz="1800" dirty="0"/>
          </a:p>
        </p:txBody>
      </p:sp>
      <p:cxnSp>
        <p:nvCxnSpPr>
          <p:cNvPr id="16" name="Straight Arrow Connector 15"/>
          <p:cNvCxnSpPr>
            <a:stCxn id="8" idx="1"/>
          </p:cNvCxnSpPr>
          <p:nvPr/>
        </p:nvCxnSpPr>
        <p:spPr>
          <a:xfrm flipH="1">
            <a:off x="4935121" y="3876675"/>
            <a:ext cx="1046579" cy="0"/>
          </a:xfrm>
          <a:prstGeom prst="straightConnector1">
            <a:avLst/>
          </a:prstGeom>
          <a:ln w="76200" cmpd="sng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89543" y="3265238"/>
            <a:ext cx="52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</a:t>
            </a:r>
          </a:p>
          <a:p>
            <a:r>
              <a:rPr lang="en-US" sz="1200" dirty="0" smtClean="0"/>
              <a:t>8080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08400" y="3736975"/>
            <a:ext cx="911508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08400" y="4070350"/>
            <a:ext cx="911508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4701" y="5505906"/>
            <a:ext cx="765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 HTTP GET with query parameters (</a:t>
            </a:r>
            <a:r>
              <a:rPr lang="en-US" sz="2000" dirty="0" err="1" smtClean="0"/>
              <a:t>loan_amt</a:t>
            </a:r>
            <a:r>
              <a:rPr lang="en-US" sz="2000" dirty="0" smtClean="0"/>
              <a:t>, </a:t>
            </a:r>
            <a:r>
              <a:rPr lang="en-US" sz="2000" dirty="0" err="1" smtClean="0"/>
              <a:t>annual_inc</a:t>
            </a:r>
            <a:r>
              <a:rPr lang="en-US" sz="2000" dirty="0" smtClean="0"/>
              <a:t>, etc.)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97608" y="3265238"/>
            <a:ext cx="32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997608" y="4156075"/>
            <a:ext cx="327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44701" y="5915799"/>
            <a:ext cx="419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 JSON response with predictions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46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942</Words>
  <Application>Microsoft Macintosh PowerPoint</Application>
  <PresentationFormat>On-screen Show (4:3)</PresentationFormat>
  <Paragraphs>256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 Design</vt:lpstr>
      <vt:lpstr>BUILDING A SMARTER APPLICATION</vt:lpstr>
      <vt:lpstr>BUILDING A SMARTER APPLICATION</vt:lpstr>
      <vt:lpstr>RESOURCES ON THE WEB</vt:lpstr>
      <vt:lpstr>A CONCRETE USE CASE</vt:lpstr>
      <vt:lpstr>STEPS TO BUILDING A SMARTER APP</vt:lpstr>
      <vt:lpstr>THE DATA</vt:lpstr>
      <vt:lpstr>DATA DICTIONARY</vt:lpstr>
      <vt:lpstr>WORKFLOW FOR THIS APP</vt:lpstr>
      <vt:lpstr>APP ARCHITECTURE DIAGRAM</vt:lpstr>
      <vt:lpstr>MODEL INFORMATION</vt:lpstr>
      <vt:lpstr>SOFTWARE PIECES</vt:lpstr>
      <vt:lpstr>WHAT YOU NEED FOR HANDS-ON</vt:lpstr>
      <vt:lpstr>HANDS-ON DEMONSTRATION</vt:lpstr>
      <vt:lpstr>KEY FILES</vt:lpstr>
      <vt:lpstr>POST-DEMO POINTERS</vt:lpstr>
      <vt:lpstr>NEXT STEPS: CLOSING THE FEEDBACK LOOP</vt:lpstr>
      <vt:lpstr>NEXT STEPS: RETRAINING AND DEPLOYING</vt:lpstr>
      <vt:lpstr>RELATED EXAMPLES</vt:lpstr>
      <vt:lpstr>BONUS APP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Tom Kraljevic</cp:lastModifiedBy>
  <cp:revision>281</cp:revision>
  <cp:lastPrinted>2015-11-06T17:28:13Z</cp:lastPrinted>
  <dcterms:created xsi:type="dcterms:W3CDTF">2015-09-15T15:26:47Z</dcterms:created>
  <dcterms:modified xsi:type="dcterms:W3CDTF">2015-11-06T18:02:22Z</dcterms:modified>
</cp:coreProperties>
</file>