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2" r:id="rId4"/>
    <p:sldId id="273" r:id="rId5"/>
    <p:sldId id="274" r:id="rId6"/>
    <p:sldId id="283" r:id="rId7"/>
    <p:sldId id="267" r:id="rId8"/>
    <p:sldId id="264" r:id="rId9"/>
    <p:sldId id="285" r:id="rId10"/>
    <p:sldId id="290" r:id="rId11"/>
    <p:sldId id="289" r:id="rId12"/>
    <p:sldId id="291" r:id="rId13"/>
    <p:sldId id="270" r:id="rId14"/>
    <p:sldId id="282" r:id="rId15"/>
    <p:sldId id="278" r:id="rId16"/>
    <p:sldId id="287" r:id="rId17"/>
    <p:sldId id="286" r:id="rId18"/>
    <p:sldId id="288" r:id="rId19"/>
    <p:sldId id="292" r:id="rId20"/>
    <p:sldId id="293" r:id="rId21"/>
    <p:sldId id="280" r:id="rId22"/>
    <p:sldId id="258" r:id="rId23"/>
    <p:sldId id="281" r:id="rId2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BE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7" autoAdjust="0"/>
    <p:restoredTop sz="94575"/>
  </p:normalViewPr>
  <p:slideViewPr>
    <p:cSldViewPr snapToGrid="0" snapToObjects="1" showGuides="1">
      <p:cViewPr>
        <p:scale>
          <a:sx n="100" d="100"/>
          <a:sy n="100" d="100"/>
        </p:scale>
        <p:origin x="936" y="41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66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4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5.wdp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6.wdp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7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3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3883"/>
            <a:ext cx="7772400" cy="70718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3251" y="2861905"/>
            <a:ext cx="4066505" cy="1237074"/>
          </a:xfrm>
        </p:spPr>
        <p:txBody>
          <a:bodyPr>
            <a:normAutofit/>
          </a:bodyPr>
          <a:lstStyle>
            <a:lvl1pPr marL="0" indent="0" algn="ctr">
              <a:buNone/>
              <a:defRPr sz="2800" i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824414">
            <a:off x="-1894247" y="5178380"/>
            <a:ext cx="9144000" cy="398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4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0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78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758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2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marL="0" marR="0" lvl="0" indent="0" rtl="0">
              <a:lnSpc>
                <a:spcPct val="207142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cap="none" spc="300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lang="en-US" sz="2800" b="1" i="0" u="none" strike="noStrike" cap="none" spc="300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924" y="1247445"/>
            <a:ext cx="4946875" cy="164507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40149" y="3128228"/>
            <a:ext cx="4946650" cy="1551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740150" y="4984750"/>
            <a:ext cx="4946650" cy="137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009" y="1247445"/>
            <a:ext cx="0" cy="5108905"/>
          </a:xfrm>
          <a:prstGeom prst="line">
            <a:avLst/>
          </a:prstGeom>
          <a:ln w="57150" cmpd="sng">
            <a:solidFill>
              <a:srgbClr val="FBE9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3740150" y="3004806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740150" y="4837811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211138" y="1247775"/>
            <a:ext cx="2913062" cy="1644650"/>
          </a:xfrm>
        </p:spPr>
        <p:txBody>
          <a:bodyPr>
            <a:normAutofit/>
          </a:bodyPr>
          <a:lstStyle>
            <a:lvl1pPr marL="0" indent="0" algn="ctr">
              <a:buNone/>
              <a:defRPr sz="4000" b="0" i="0"/>
            </a:lvl1pPr>
            <a:lvl2pPr marL="457200" indent="0" algn="ctr">
              <a:buNone/>
              <a:defRPr baseline="0"/>
            </a:lvl2pPr>
          </a:lstStyle>
          <a:p>
            <a:pPr lvl="0"/>
            <a:r>
              <a:rPr lang="en-US" dirty="0" smtClean="0"/>
              <a:t>Topic 1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211138" y="3128963"/>
            <a:ext cx="2913062" cy="1550987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2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 hasCustomPrompt="1"/>
          </p:nvPr>
        </p:nvSpPr>
        <p:spPr>
          <a:xfrm>
            <a:off x="211138" y="4984750"/>
            <a:ext cx="2913062" cy="137160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6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7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8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3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3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85000"/>
                <a:alpha val="4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9466"/>
            <a:ext cx="8229600" cy="881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0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4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3200" b="1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Courier New"/>
        <a:buChar char="o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8910"/>
            <a:ext cx="7772400" cy="1634190"/>
          </a:xfrm>
        </p:spPr>
        <p:txBody>
          <a:bodyPr>
            <a:normAutofit/>
          </a:bodyPr>
          <a:lstStyle/>
          <a:p>
            <a:r>
              <a:rPr lang="en-US" dirty="0" smtClean="0"/>
              <a:t>BUILDING A MACHINE LEARNING APPLICATION WITH AWS LAMBDA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250" y="2247900"/>
            <a:ext cx="5905500" cy="39243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Ludi</a:t>
            </a:r>
            <a:r>
              <a:rPr lang="en-US" dirty="0" smtClean="0"/>
              <a:t> </a:t>
            </a:r>
            <a:r>
              <a:rPr lang="en-US" dirty="0" err="1" smtClean="0"/>
              <a:t>Rehak</a:t>
            </a:r>
            <a:endParaRPr lang="en-US" dirty="0" smtClean="0"/>
          </a:p>
          <a:p>
            <a:r>
              <a:rPr lang="en-US" dirty="0" smtClean="0"/>
              <a:t>ludi@h2o.ai</a:t>
            </a:r>
          </a:p>
          <a:p>
            <a:r>
              <a:rPr lang="en-US" dirty="0" smtClean="0"/>
              <a:t>Silicon Valley Big Data Science </a:t>
            </a:r>
            <a:r>
              <a:rPr lang="en-US" dirty="0" err="1" smtClean="0"/>
              <a:t>Meetup</a:t>
            </a:r>
            <a:endParaRPr lang="en-US" dirty="0" smtClean="0"/>
          </a:p>
          <a:p>
            <a:r>
              <a:rPr lang="en-US" dirty="0" smtClean="0"/>
              <a:t>March 17, 2016</a:t>
            </a:r>
          </a:p>
          <a:p>
            <a:endParaRPr lang="en-US" dirty="0"/>
          </a:p>
          <a:p>
            <a:r>
              <a:rPr lang="en-US" sz="2200" dirty="0" smtClean="0"/>
              <a:t>(+ help from Tom and </a:t>
            </a:r>
            <a:r>
              <a:rPr lang="en-US" sz="2200" dirty="0" err="1" smtClean="0"/>
              <a:t>Prithvi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446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public static </a:t>
            </a:r>
            <a:r>
              <a:rPr lang="en-US" dirty="0" err="1"/>
              <a:t>ResponseClass</a:t>
            </a:r>
            <a:r>
              <a:rPr lang="en-US" dirty="0"/>
              <a:t> </a:t>
            </a:r>
            <a:r>
              <a:rPr lang="en-US" dirty="0" err="1"/>
              <a:t>myHandler</a:t>
            </a:r>
            <a:r>
              <a:rPr lang="en-US" dirty="0"/>
              <a:t>(</a:t>
            </a:r>
            <a:r>
              <a:rPr lang="en-US" dirty="0" err="1"/>
              <a:t>RequestClass</a:t>
            </a:r>
            <a:r>
              <a:rPr lang="en-US" dirty="0"/>
              <a:t> request, Context context) </a:t>
            </a:r>
            <a:r>
              <a:rPr lang="en-US" b="1" dirty="0"/>
              <a:t>throws </a:t>
            </a:r>
            <a:r>
              <a:rPr lang="en-US" dirty="0" err="1"/>
              <a:t>PyException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PyModule</a:t>
            </a:r>
            <a:r>
              <a:rPr lang="en-US" dirty="0"/>
              <a:t> module = </a:t>
            </a:r>
            <a:r>
              <a:rPr lang="en-US" b="1" dirty="0"/>
              <a:t>new </a:t>
            </a:r>
            <a:r>
              <a:rPr lang="en-US" dirty="0" err="1"/>
              <a:t>PyModule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//Prediction code is in </a:t>
            </a:r>
            <a:r>
              <a:rPr lang="en-US" i="1" dirty="0" err="1"/>
              <a:t>pymodule.py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</a:t>
            </a:r>
            <a:r>
              <a:rPr lang="en-US" b="1" dirty="0"/>
              <a:t>double</a:t>
            </a:r>
            <a:r>
              <a:rPr lang="en-US" dirty="0" smtClean="0"/>
              <a:t>[]predictions=</a:t>
            </a:r>
            <a:r>
              <a:rPr lang="en-US" dirty="0" err="1" smtClean="0"/>
              <a:t>module.predict</a:t>
            </a:r>
            <a:r>
              <a:rPr lang="en-US" dirty="0" smtClean="0"/>
              <a:t>(</a:t>
            </a:r>
            <a:r>
              <a:rPr lang="en-US" dirty="0" err="1" smtClean="0"/>
              <a:t>request.domain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/>
              <a:t>return new </a:t>
            </a:r>
            <a:r>
              <a:rPr lang="en-US" dirty="0" err="1"/>
              <a:t>ResponseClass</a:t>
            </a:r>
            <a:r>
              <a:rPr lang="en-US" dirty="0"/>
              <a:t>(predictions);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2316058" y="5217500"/>
            <a:ext cx="684840" cy="1193800"/>
            <a:chOff x="3751726" y="2638601"/>
            <a:chExt cx="736601" cy="1193800"/>
          </a:xfrm>
        </p:grpSpPr>
        <p:sp>
          <p:nvSpPr>
            <p:cNvPr id="130" name="TextBox 129"/>
            <p:cNvSpPr txBox="1"/>
            <p:nvPr/>
          </p:nvSpPr>
          <p:spPr>
            <a:xfrm>
              <a:off x="3751726" y="3493902"/>
              <a:ext cx="736601" cy="3384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REST endpoint</a:t>
              </a:r>
              <a:endParaRPr lang="en-US" b="1" kern="1200" dirty="0"/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391" y="2638601"/>
              <a:ext cx="619353" cy="696245"/>
            </a:xfrm>
            <a:prstGeom prst="rect">
              <a:avLst/>
            </a:prstGeom>
          </p:spPr>
        </p:pic>
      </p:grpSp>
      <p:grpSp>
        <p:nvGrpSpPr>
          <p:cNvPr id="132" name="Group 131"/>
          <p:cNvGrpSpPr/>
          <p:nvPr/>
        </p:nvGrpSpPr>
        <p:grpSpPr>
          <a:xfrm>
            <a:off x="4715946" y="5204293"/>
            <a:ext cx="932688" cy="938728"/>
            <a:chOff x="4816407" y="2901247"/>
            <a:chExt cx="990599" cy="938728"/>
          </a:xfrm>
        </p:grpSpPr>
        <p:sp>
          <p:nvSpPr>
            <p:cNvPr id="133" name="Rectangle 132"/>
            <p:cNvSpPr/>
            <p:nvPr/>
          </p:nvSpPr>
          <p:spPr>
            <a:xfrm>
              <a:off x="4856413" y="2901247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816407" y="3049945"/>
              <a:ext cx="990599" cy="4119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err="1" smtClean="0"/>
                <a:t>Jython</a:t>
              </a:r>
              <a:endParaRPr lang="en-US" b="1" kern="1200" dirty="0" smtClean="0"/>
            </a:p>
            <a:p>
              <a:pPr algn="ctr"/>
              <a:r>
                <a:rPr lang="en-US" b="1" kern="1200" dirty="0" smtClean="0"/>
                <a:t>Feature </a:t>
              </a:r>
              <a:r>
                <a:rPr lang="en-US" b="1" kern="1200" dirty="0" err="1" smtClean="0"/>
                <a:t>Munging</a:t>
              </a:r>
              <a:endParaRPr lang="en-US" b="1" kern="12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421080" y="5204293"/>
            <a:ext cx="914400" cy="938728"/>
            <a:chOff x="4479533" y="2785119"/>
            <a:chExt cx="990599" cy="938728"/>
          </a:xfrm>
        </p:grpSpPr>
        <p:sp>
          <p:nvSpPr>
            <p:cNvPr id="136" name="Rectangle 135"/>
            <p:cNvSpPr/>
            <p:nvPr/>
          </p:nvSpPr>
          <p:spPr>
            <a:xfrm>
              <a:off x="4556384" y="2785119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479533" y="2933414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Lambda</a:t>
              </a:r>
            </a:p>
            <a:p>
              <a:pPr algn="ctr"/>
              <a:r>
                <a:rPr lang="en-US" b="1" kern="1200" dirty="0" smtClean="0"/>
                <a:t>Function</a:t>
              </a:r>
            </a:p>
            <a:p>
              <a:pPr algn="ctr"/>
              <a:r>
                <a:rPr lang="en-US" b="1" kern="1200" dirty="0" smtClean="0"/>
                <a:t>Handler</a:t>
              </a:r>
              <a:endParaRPr lang="en-US" b="1" kern="1200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994640" y="5204293"/>
            <a:ext cx="931670" cy="938728"/>
            <a:chOff x="6027023" y="3743671"/>
            <a:chExt cx="1006563" cy="938728"/>
          </a:xfrm>
        </p:grpSpPr>
        <p:sp>
          <p:nvSpPr>
            <p:cNvPr id="139" name="Rectangle 138"/>
            <p:cNvSpPr/>
            <p:nvPr/>
          </p:nvSpPr>
          <p:spPr>
            <a:xfrm>
              <a:off x="6042987" y="3743671"/>
              <a:ext cx="990599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027023" y="3862363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H2O Model POJO Prediction</a:t>
              </a:r>
              <a:endParaRPr lang="en-US" b="1" kern="1200" dirty="0"/>
            </a:p>
          </p:txBody>
        </p:sp>
      </p:grpSp>
      <p:cxnSp>
        <p:nvCxnSpPr>
          <p:cNvPr id="141" name="Straight Arrow Connector 140"/>
          <p:cNvCxnSpPr/>
          <p:nvPr/>
        </p:nvCxnSpPr>
        <p:spPr>
          <a:xfrm>
            <a:off x="4377122" y="5606341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629744" y="5612220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3029778" y="5606601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/>
          <p:cNvSpPr/>
          <p:nvPr/>
        </p:nvSpPr>
        <p:spPr>
          <a:xfrm>
            <a:off x="4713598" y="4953000"/>
            <a:ext cx="2474601" cy="1562100"/>
          </a:xfrm>
          <a:prstGeom prst="roundRect">
            <a:avLst/>
          </a:prstGeom>
          <a:solidFill>
            <a:schemeClr val="tx1">
              <a:alpha val="3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/>
          <p:cNvSpPr/>
          <p:nvPr/>
        </p:nvSpPr>
        <p:spPr>
          <a:xfrm>
            <a:off x="2197100" y="4953000"/>
            <a:ext cx="1182338" cy="1562100"/>
          </a:xfrm>
          <a:prstGeom prst="roundRect">
            <a:avLst/>
          </a:prstGeom>
          <a:solidFill>
            <a:schemeClr val="tx1">
              <a:alpha val="3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JYTHON FEATURE MUNGING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dirty="0"/>
              <a:t>predict(domain):</a:t>
            </a:r>
            <a:br>
              <a:rPr lang="en-US" sz="1600" dirty="0"/>
            </a:br>
            <a:r>
              <a:rPr lang="en-US" sz="1600" dirty="0"/>
              <a:t>  domain = </a:t>
            </a:r>
            <a:r>
              <a:rPr lang="en-US" sz="1600" dirty="0" err="1"/>
              <a:t>domain.split</a:t>
            </a:r>
            <a:r>
              <a:rPr lang="en-US" sz="1600" dirty="0"/>
              <a:t>(</a:t>
            </a:r>
            <a:r>
              <a:rPr lang="en-US" sz="1600" b="1" dirty="0"/>
              <a:t>'.'</a:t>
            </a:r>
            <a:r>
              <a:rPr lang="en-US" sz="1600" dirty="0"/>
              <a:t>)[0]</a:t>
            </a:r>
            <a:br>
              <a:rPr lang="en-US" sz="1600" dirty="0"/>
            </a:br>
            <a:r>
              <a:rPr lang="en-US" sz="1600" dirty="0"/>
              <a:t>  row = </a:t>
            </a:r>
            <a:r>
              <a:rPr lang="en-US" sz="1600" dirty="0" err="1"/>
              <a:t>RowData</a:t>
            </a:r>
            <a:r>
              <a:rPr lang="en-US" sz="1600" dirty="0"/>
              <a:t>()</a:t>
            </a:r>
            <a:br>
              <a:rPr lang="en-US" sz="1600" dirty="0"/>
            </a:br>
            <a:r>
              <a:rPr lang="en-US" sz="1600" dirty="0"/>
              <a:t>  functions = [</a:t>
            </a:r>
            <a:r>
              <a:rPr lang="en-US" sz="1600" dirty="0" err="1"/>
              <a:t>len</a:t>
            </a:r>
            <a:r>
              <a:rPr lang="en-US" sz="1600" dirty="0"/>
              <a:t>, entropy, </a:t>
            </a:r>
            <a:r>
              <a:rPr lang="en-US" sz="1600" dirty="0" err="1"/>
              <a:t>p_vowels</a:t>
            </a:r>
            <a:r>
              <a:rPr lang="en-US" sz="1600" dirty="0"/>
              <a:t>, </a:t>
            </a:r>
            <a:r>
              <a:rPr lang="en-US" sz="1600" dirty="0" err="1"/>
              <a:t>num_valid_substrings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 err="1"/>
              <a:t>eval_features</a:t>
            </a:r>
            <a:r>
              <a:rPr lang="en-US" sz="1600" dirty="0"/>
              <a:t> = [f(domain) </a:t>
            </a:r>
            <a:r>
              <a:rPr lang="en-US" sz="1600" b="1" dirty="0"/>
              <a:t>for </a:t>
            </a:r>
            <a:r>
              <a:rPr lang="en-US" sz="1600" dirty="0"/>
              <a:t>f </a:t>
            </a:r>
            <a:r>
              <a:rPr lang="en-US" sz="1600" b="1" dirty="0"/>
              <a:t>in </a:t>
            </a:r>
            <a:r>
              <a:rPr lang="en-US" sz="1600" dirty="0"/>
              <a:t>functions]</a:t>
            </a:r>
            <a:br>
              <a:rPr lang="en-US" sz="1600" dirty="0"/>
            </a:br>
            <a:r>
              <a:rPr lang="en-US" sz="1600" dirty="0"/>
              <a:t>  names = </a:t>
            </a:r>
            <a:r>
              <a:rPr lang="en-US" sz="1600" dirty="0" err="1"/>
              <a:t>NamesHolder_MaliciousDomainModel</a:t>
            </a:r>
            <a:r>
              <a:rPr lang="en-US" sz="1600" dirty="0"/>
              <a:t>().VALUES</a:t>
            </a:r>
            <a:br>
              <a:rPr lang="en-US" sz="1600" dirty="0"/>
            </a:br>
            <a:r>
              <a:rPr lang="en-US" sz="1600" dirty="0"/>
              <a:t>  beta = </a:t>
            </a:r>
            <a:r>
              <a:rPr lang="en-US" sz="1600" dirty="0" err="1"/>
              <a:t>MaliciousDomainModel</a:t>
            </a:r>
            <a:r>
              <a:rPr lang="en-US" sz="1600" dirty="0"/>
              <a:t>().BETA().VALUES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 err="1"/>
              <a:t>feature_coef_product</a:t>
            </a:r>
            <a:r>
              <a:rPr lang="en-US" sz="1600" dirty="0"/>
              <a:t> = [beta[</a:t>
            </a:r>
            <a:r>
              <a:rPr lang="en-US" sz="1600" dirty="0" err="1"/>
              <a:t>len</a:t>
            </a:r>
            <a:r>
              <a:rPr lang="en-US" sz="1600" dirty="0"/>
              <a:t>(beta) - 1]]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b="1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b="1" dirty="0"/>
              <a:t>in </a:t>
            </a:r>
            <a:r>
              <a:rPr lang="en-US" sz="1600" dirty="0"/>
              <a:t>range(</a:t>
            </a:r>
            <a:r>
              <a:rPr lang="en-US" sz="1600" dirty="0" err="1"/>
              <a:t>len</a:t>
            </a:r>
            <a:r>
              <a:rPr lang="en-US" sz="1600" dirty="0"/>
              <a:t>(names)):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row.put</a:t>
            </a:r>
            <a:r>
              <a:rPr lang="en-US" sz="1600" dirty="0"/>
              <a:t>(names[</a:t>
            </a:r>
            <a:r>
              <a:rPr lang="en-US" sz="1600" dirty="0" err="1"/>
              <a:t>i</a:t>
            </a:r>
            <a:r>
              <a:rPr lang="en-US" sz="1600" dirty="0"/>
              <a:t>], float(</a:t>
            </a:r>
            <a:r>
              <a:rPr lang="en-US" sz="1600" dirty="0" err="1"/>
              <a:t>eval_features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]))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feature_coef_product.append</a:t>
            </a:r>
            <a:r>
              <a:rPr lang="en-US" sz="1600" dirty="0"/>
              <a:t>(</a:t>
            </a:r>
            <a:r>
              <a:rPr lang="en-US" sz="1600" dirty="0" err="1"/>
              <a:t>eval_features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 * beta[</a:t>
            </a:r>
            <a:r>
              <a:rPr lang="en-US" sz="1600" dirty="0" err="1"/>
              <a:t>i</a:t>
            </a:r>
            <a:r>
              <a:rPr lang="en-US" sz="1600" dirty="0"/>
              <a:t>])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i="1" dirty="0"/>
              <a:t>#prediction</a:t>
            </a:r>
            <a:br>
              <a:rPr lang="en-US" sz="1600" i="1" dirty="0"/>
            </a:br>
            <a:r>
              <a:rPr lang="en-US" sz="1600" i="1" dirty="0"/>
              <a:t>  </a:t>
            </a:r>
            <a:r>
              <a:rPr lang="en-US" sz="1600" dirty="0"/>
              <a:t>model = </a:t>
            </a:r>
            <a:r>
              <a:rPr lang="en-US" sz="1600" dirty="0" err="1"/>
              <a:t>EasyPredictModelWrapper</a:t>
            </a:r>
            <a:r>
              <a:rPr lang="en-US" sz="1600" dirty="0"/>
              <a:t>(</a:t>
            </a:r>
            <a:r>
              <a:rPr lang="en-US" sz="1600" dirty="0" err="1"/>
              <a:t>MaliciousDomainModel</a:t>
            </a:r>
            <a:r>
              <a:rPr lang="en-US" sz="1600" dirty="0"/>
              <a:t>())</a:t>
            </a:r>
            <a:br>
              <a:rPr lang="en-US" sz="1600" dirty="0"/>
            </a:br>
            <a:r>
              <a:rPr lang="en-US" sz="1600" dirty="0"/>
              <a:t>  p = </a:t>
            </a:r>
            <a:r>
              <a:rPr lang="en-US" sz="1600" dirty="0" err="1"/>
              <a:t>model.predictBinomial</a:t>
            </a:r>
            <a:r>
              <a:rPr lang="en-US" sz="1600" dirty="0"/>
              <a:t>(row</a:t>
            </a:r>
            <a:r>
              <a:rPr lang="en-US" sz="1600" dirty="0" smtClean="0"/>
              <a:t>)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2316058" y="5217500"/>
            <a:ext cx="684840" cy="1193800"/>
            <a:chOff x="3751726" y="2638601"/>
            <a:chExt cx="736601" cy="1193800"/>
          </a:xfrm>
        </p:grpSpPr>
        <p:sp>
          <p:nvSpPr>
            <p:cNvPr id="5" name="TextBox 4"/>
            <p:cNvSpPr txBox="1"/>
            <p:nvPr/>
          </p:nvSpPr>
          <p:spPr>
            <a:xfrm>
              <a:off x="3751726" y="3493902"/>
              <a:ext cx="736601" cy="3384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REST endpoint</a:t>
              </a:r>
              <a:endParaRPr lang="en-US" b="1" kern="12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391" y="2638601"/>
              <a:ext cx="619353" cy="696245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4715946" y="5204293"/>
            <a:ext cx="932688" cy="938728"/>
            <a:chOff x="4816407" y="2901247"/>
            <a:chExt cx="990599" cy="938728"/>
          </a:xfrm>
        </p:grpSpPr>
        <p:sp>
          <p:nvSpPr>
            <p:cNvPr id="8" name="Rectangle 7"/>
            <p:cNvSpPr/>
            <p:nvPr/>
          </p:nvSpPr>
          <p:spPr>
            <a:xfrm>
              <a:off x="4856413" y="2901247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16407" y="3049945"/>
              <a:ext cx="990599" cy="4119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err="1" smtClean="0"/>
                <a:t>Jython</a:t>
              </a:r>
              <a:endParaRPr lang="en-US" b="1" kern="1200" dirty="0" smtClean="0"/>
            </a:p>
            <a:p>
              <a:pPr algn="ctr"/>
              <a:r>
                <a:rPr lang="en-US" b="1" kern="1200" dirty="0" smtClean="0"/>
                <a:t>Feature </a:t>
              </a:r>
              <a:r>
                <a:rPr lang="en-US" b="1" kern="1200" dirty="0" err="1" smtClean="0"/>
                <a:t>Munging</a:t>
              </a:r>
              <a:endParaRPr lang="en-US" b="1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21080" y="5204293"/>
            <a:ext cx="914400" cy="938728"/>
            <a:chOff x="4479533" y="2785119"/>
            <a:chExt cx="990599" cy="938728"/>
          </a:xfrm>
        </p:grpSpPr>
        <p:sp>
          <p:nvSpPr>
            <p:cNvPr id="11" name="Rectangle 10"/>
            <p:cNvSpPr/>
            <p:nvPr/>
          </p:nvSpPr>
          <p:spPr>
            <a:xfrm>
              <a:off x="4556384" y="2785119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79533" y="2933414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Lambda</a:t>
              </a:r>
            </a:p>
            <a:p>
              <a:pPr algn="ctr"/>
              <a:r>
                <a:rPr lang="en-US" b="1" kern="1200" dirty="0" smtClean="0"/>
                <a:t>Function</a:t>
              </a:r>
            </a:p>
            <a:p>
              <a:pPr algn="ctr"/>
              <a:r>
                <a:rPr lang="en-US" b="1" kern="1200" dirty="0" smtClean="0"/>
                <a:t>Handler</a:t>
              </a:r>
              <a:endParaRPr lang="en-US" b="1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94640" y="5204293"/>
            <a:ext cx="931670" cy="938728"/>
            <a:chOff x="6027023" y="3743671"/>
            <a:chExt cx="1006563" cy="938728"/>
          </a:xfrm>
        </p:grpSpPr>
        <p:sp>
          <p:nvSpPr>
            <p:cNvPr id="14" name="Rectangle 13"/>
            <p:cNvSpPr/>
            <p:nvPr/>
          </p:nvSpPr>
          <p:spPr>
            <a:xfrm>
              <a:off x="6042987" y="3743671"/>
              <a:ext cx="990599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27023" y="3862363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H2O Model POJO Prediction</a:t>
              </a:r>
              <a:endParaRPr lang="en-US" b="1" kern="1200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4377122" y="5606341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29744" y="5612220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29778" y="5606601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874994" y="4953000"/>
            <a:ext cx="1313205" cy="1562100"/>
          </a:xfrm>
          <a:prstGeom prst="roundRect">
            <a:avLst/>
          </a:prstGeom>
          <a:solidFill>
            <a:schemeClr val="tx1">
              <a:alpha val="3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197100" y="4953000"/>
            <a:ext cx="2448784" cy="1562100"/>
          </a:xfrm>
          <a:prstGeom prst="roundRect">
            <a:avLst/>
          </a:prstGeom>
          <a:solidFill>
            <a:schemeClr val="tx1">
              <a:alpha val="3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H2O MODEL POJO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62300"/>
          </a:xfrm>
        </p:spPr>
        <p:txBody>
          <a:bodyPr>
            <a:normAutofit/>
          </a:bodyPr>
          <a:lstStyle/>
          <a:p>
            <a:r>
              <a:rPr lang="en-US" sz="2000" b="1" dirty="0"/>
              <a:t>static final class </a:t>
            </a:r>
            <a:r>
              <a:rPr lang="en-US" sz="2000" dirty="0"/>
              <a:t>BETA_0 </a:t>
            </a:r>
            <a:r>
              <a:rPr lang="en-US" sz="2000" b="1" dirty="0"/>
              <a:t>implements </a:t>
            </a:r>
            <a:r>
              <a:rPr lang="en-US" sz="2000" dirty="0" err="1"/>
              <a:t>java.io.Serializable</a:t>
            </a:r>
            <a:r>
              <a:rPr lang="en-US" sz="2000" dirty="0"/>
              <a:t> {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b="1" dirty="0"/>
              <a:t>static final void </a:t>
            </a:r>
            <a:r>
              <a:rPr lang="en-US" sz="2000" dirty="0"/>
              <a:t>fill(</a:t>
            </a:r>
            <a:r>
              <a:rPr lang="en-US" sz="2000" b="1" dirty="0"/>
              <a:t>double</a:t>
            </a:r>
            <a:r>
              <a:rPr lang="en-US" sz="2000" dirty="0"/>
              <a:t>[] </a:t>
            </a:r>
            <a:r>
              <a:rPr lang="en-US" sz="2000" dirty="0" err="1"/>
              <a:t>sa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sa</a:t>
            </a:r>
            <a:r>
              <a:rPr lang="en-US" sz="2000" dirty="0"/>
              <a:t>[0] = 1.49207826021648;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sa</a:t>
            </a:r>
            <a:r>
              <a:rPr lang="en-US" sz="2000" dirty="0"/>
              <a:t>[1] = 2.8502716978560194;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sa</a:t>
            </a:r>
            <a:r>
              <a:rPr lang="en-US" sz="2000" dirty="0"/>
              <a:t>[2] = -8.839804567200542;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sa</a:t>
            </a:r>
            <a:r>
              <a:rPr lang="en-US" sz="2000" dirty="0"/>
              <a:t>[3] = -0.7977065034624655;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sa</a:t>
            </a:r>
            <a:r>
              <a:rPr lang="en-US" sz="2000" dirty="0"/>
              <a:t>[4] = -14.94132841574946;</a:t>
            </a:r>
            <a:br>
              <a:rPr lang="en-US" sz="2000" dirty="0"/>
            </a:br>
            <a:r>
              <a:rPr lang="en-US" sz="2000" dirty="0"/>
              <a:t>  }</a:t>
            </a:r>
            <a:br>
              <a:rPr lang="en-US" sz="2000" dirty="0"/>
            </a:br>
            <a:r>
              <a:rPr lang="en-US" sz="2000" dirty="0"/>
              <a:t>}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16058" y="5217500"/>
            <a:ext cx="684840" cy="1193800"/>
            <a:chOff x="3751726" y="2638601"/>
            <a:chExt cx="736601" cy="1193800"/>
          </a:xfrm>
        </p:grpSpPr>
        <p:sp>
          <p:nvSpPr>
            <p:cNvPr id="23" name="TextBox 22"/>
            <p:cNvSpPr txBox="1"/>
            <p:nvPr/>
          </p:nvSpPr>
          <p:spPr>
            <a:xfrm>
              <a:off x="3751726" y="3493902"/>
              <a:ext cx="736601" cy="3384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REST endpoint</a:t>
              </a:r>
              <a:endParaRPr lang="en-US" b="1" kern="1200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391" y="2638601"/>
              <a:ext cx="619353" cy="696245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4715946" y="5204293"/>
            <a:ext cx="932688" cy="938728"/>
            <a:chOff x="4816407" y="2901247"/>
            <a:chExt cx="990599" cy="938728"/>
          </a:xfrm>
        </p:grpSpPr>
        <p:sp>
          <p:nvSpPr>
            <p:cNvPr id="26" name="Rectangle 25"/>
            <p:cNvSpPr/>
            <p:nvPr/>
          </p:nvSpPr>
          <p:spPr>
            <a:xfrm>
              <a:off x="4856413" y="2901247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16407" y="3049945"/>
              <a:ext cx="990599" cy="4119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err="1" smtClean="0"/>
                <a:t>Jython</a:t>
              </a:r>
              <a:endParaRPr lang="en-US" b="1" kern="1200" dirty="0" smtClean="0"/>
            </a:p>
            <a:p>
              <a:pPr algn="ctr"/>
              <a:r>
                <a:rPr lang="en-US" b="1" kern="1200" dirty="0" smtClean="0"/>
                <a:t>Feature </a:t>
              </a:r>
              <a:r>
                <a:rPr lang="en-US" b="1" kern="1200" dirty="0" err="1" smtClean="0"/>
                <a:t>Munging</a:t>
              </a:r>
              <a:endParaRPr lang="en-US" b="1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421080" y="5204293"/>
            <a:ext cx="914400" cy="938728"/>
            <a:chOff x="4479533" y="2785119"/>
            <a:chExt cx="990599" cy="938728"/>
          </a:xfrm>
        </p:grpSpPr>
        <p:sp>
          <p:nvSpPr>
            <p:cNvPr id="29" name="Rectangle 28"/>
            <p:cNvSpPr/>
            <p:nvPr/>
          </p:nvSpPr>
          <p:spPr>
            <a:xfrm>
              <a:off x="4556384" y="2785119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79533" y="2933414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Lambda</a:t>
              </a:r>
            </a:p>
            <a:p>
              <a:pPr algn="ctr"/>
              <a:r>
                <a:rPr lang="en-US" b="1" kern="1200" dirty="0" smtClean="0"/>
                <a:t>Function</a:t>
              </a:r>
            </a:p>
            <a:p>
              <a:pPr algn="ctr"/>
              <a:r>
                <a:rPr lang="en-US" b="1" kern="1200" dirty="0" smtClean="0"/>
                <a:t>Handler</a:t>
              </a:r>
              <a:endParaRPr lang="en-US" b="1" kern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94640" y="5204293"/>
            <a:ext cx="931670" cy="938728"/>
            <a:chOff x="6027023" y="3743671"/>
            <a:chExt cx="1006563" cy="938728"/>
          </a:xfrm>
        </p:grpSpPr>
        <p:sp>
          <p:nvSpPr>
            <p:cNvPr id="32" name="Rectangle 31"/>
            <p:cNvSpPr/>
            <p:nvPr/>
          </p:nvSpPr>
          <p:spPr>
            <a:xfrm>
              <a:off x="6042987" y="3743671"/>
              <a:ext cx="990599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27023" y="3862363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H2O Model POJO Prediction</a:t>
              </a:r>
              <a:endParaRPr lang="en-US" b="1" kern="1200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4377122" y="5606341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629744" y="5612220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029778" y="5606601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2209800" y="4953000"/>
            <a:ext cx="3714778" cy="1562100"/>
          </a:xfrm>
          <a:prstGeom prst="roundRect">
            <a:avLst/>
          </a:prstGeom>
          <a:solidFill>
            <a:schemeClr val="tx1">
              <a:alpha val="3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7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9911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STEP 1: Build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</a:t>
            </a:r>
            <a:r>
              <a:rPr lang="en-US" dirty="0" err="1"/>
              <a:t>github.com</a:t>
            </a:r>
            <a:r>
              <a:rPr lang="en-US" dirty="0"/>
              <a:t>/h2oai/app-malicious-domains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cd app-consumer-loan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gradle</a:t>
            </a:r>
            <a:r>
              <a:rPr lang="en-US" dirty="0"/>
              <a:t> </a:t>
            </a:r>
            <a:r>
              <a:rPr lang="en-US" dirty="0" smtClean="0"/>
              <a:t>wrapper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./</a:t>
            </a:r>
            <a:r>
              <a:rPr lang="en-US" dirty="0" err="1"/>
              <a:t>gradlew</a:t>
            </a:r>
            <a:r>
              <a:rPr lang="en-US" dirty="0"/>
              <a:t> </a:t>
            </a:r>
            <a:r>
              <a:rPr lang="en-US" dirty="0" smtClean="0"/>
              <a:t>build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2: Create Lambda function and set API endpoint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See instructions and screenshots in </a:t>
            </a:r>
            <a:r>
              <a:rPr lang="en-US" dirty="0" err="1" smtClean="0"/>
              <a:t>README.md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3:  Use the app </a:t>
            </a:r>
            <a:r>
              <a:rPr lang="en-US" dirty="0"/>
              <a:t>i</a:t>
            </a:r>
            <a:r>
              <a:rPr lang="en-US" dirty="0" smtClean="0"/>
              <a:t>n a web browser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 ./</a:t>
            </a:r>
            <a:r>
              <a:rPr lang="en-US" dirty="0" err="1" smtClean="0"/>
              <a:t>gradlew</a:t>
            </a:r>
            <a:r>
              <a:rPr lang="en-US" dirty="0" smtClean="0"/>
              <a:t> </a:t>
            </a:r>
            <a:r>
              <a:rPr lang="en-US" dirty="0" err="1" smtClean="0"/>
              <a:t>jettyRunWar</a:t>
            </a:r>
            <a:r>
              <a:rPr lang="en-US" dirty="0" smtClean="0"/>
              <a:t> –x </a:t>
            </a:r>
            <a:r>
              <a:rPr lang="en-US" dirty="0" err="1" smtClean="0"/>
              <a:t>generateModel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http://localhost:8080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87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Common </a:t>
            </a:r>
            <a:r>
              <a:rPr lang="en-US" dirty="0" err="1" smtClean="0"/>
              <a:t>Py</a:t>
            </a:r>
            <a:r>
              <a:rPr lang="en-US" dirty="0" smtClean="0"/>
              <a:t> errors</a:t>
            </a:r>
          </a:p>
          <a:p>
            <a:pPr lvl="1"/>
            <a:r>
              <a:rPr lang="en-US" dirty="0" smtClean="0"/>
              <a:t>Another H2O is already running</a:t>
            </a:r>
          </a:p>
          <a:p>
            <a:pPr lvl="2"/>
            <a:r>
              <a:rPr lang="en-US" dirty="0" err="1" smtClean="0"/>
              <a:t>Py</a:t>
            </a:r>
            <a:r>
              <a:rPr lang="en-US" dirty="0" smtClean="0"/>
              <a:t> script can’t find the data in h2o.import_file()</a:t>
            </a:r>
          </a:p>
          <a:p>
            <a:r>
              <a:rPr lang="en-US" dirty="0" smtClean="0"/>
              <a:t>Common Java errors</a:t>
            </a:r>
          </a:p>
          <a:p>
            <a:pPr lvl="1"/>
            <a:r>
              <a:rPr lang="en-US" dirty="0" smtClean="0"/>
              <a:t>Java not installed at all</a:t>
            </a:r>
          </a:p>
          <a:p>
            <a:pPr lvl="2"/>
            <a:r>
              <a:rPr lang="en-US" dirty="0" smtClean="0"/>
              <a:t>Also, must install a JDK (Java Development Kit) so that the Java compiler is available (JRE is not sufficient)</a:t>
            </a:r>
          </a:p>
          <a:p>
            <a:pPr lvl="1"/>
            <a:r>
              <a:rPr lang="en-US" dirty="0" smtClean="0"/>
              <a:t>Not connected to the internet</a:t>
            </a:r>
          </a:p>
          <a:p>
            <a:pPr lvl="2"/>
            <a:r>
              <a:rPr lang="en-US" dirty="0" err="1" smtClean="0"/>
              <a:t>Gradle</a:t>
            </a:r>
            <a:r>
              <a:rPr lang="en-US" dirty="0" smtClean="0"/>
              <a:t> needs to fetch some dependencies from the internet</a:t>
            </a:r>
          </a:p>
          <a:p>
            <a:r>
              <a:rPr lang="en-US" dirty="0" smtClean="0"/>
              <a:t>Common Lambda errors</a:t>
            </a:r>
          </a:p>
          <a:p>
            <a:pPr lvl="1"/>
            <a:r>
              <a:rPr lang="en-US" dirty="0" smtClean="0"/>
              <a:t>Error in uploading .zip file</a:t>
            </a:r>
          </a:p>
          <a:p>
            <a:pPr lvl="2"/>
            <a:r>
              <a:rPr lang="en-US" dirty="0" smtClean="0"/>
              <a:t>Check if the function already exists and, if not, try again. For slower internet connections, try uploading .zip file with S3 link.</a:t>
            </a:r>
          </a:p>
          <a:p>
            <a:pPr lvl="1"/>
            <a:r>
              <a:rPr lang="en-US" dirty="0" smtClean="0"/>
              <a:t>Timeout error when testing Lambda function</a:t>
            </a:r>
          </a:p>
          <a:p>
            <a:pPr lvl="2"/>
            <a:r>
              <a:rPr lang="en-US" dirty="0" smtClean="0"/>
              <a:t>Go to advanced settings and increase Timeout value</a:t>
            </a:r>
          </a:p>
          <a:p>
            <a:pPr lvl="1"/>
            <a:r>
              <a:rPr lang="en-US" dirty="0" smtClean="0"/>
              <a:t>Gateway Timeout (504 error)</a:t>
            </a:r>
          </a:p>
          <a:p>
            <a:pPr lvl="2"/>
            <a:r>
              <a:rPr lang="en-US" dirty="0" smtClean="0"/>
              <a:t>This is Lambda’s cold start behavior. Keep trying, eventually Lambda kicks in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05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100"/>
          </a:xfrm>
        </p:spPr>
        <p:txBody>
          <a:bodyPr>
            <a:normAutofit/>
          </a:bodyPr>
          <a:lstStyle/>
          <a:p>
            <a:r>
              <a:rPr lang="en-US" dirty="0" smtClean="0"/>
              <a:t>Stateless</a:t>
            </a:r>
            <a:endParaRPr lang="en-US" dirty="0" smtClean="0"/>
          </a:p>
          <a:p>
            <a:r>
              <a:rPr lang="en-US" dirty="0" smtClean="0"/>
              <a:t>Cold start behavior</a:t>
            </a:r>
          </a:p>
          <a:p>
            <a:pPr lvl="1"/>
            <a:r>
              <a:rPr lang="en-US" dirty="0"/>
              <a:t>containers are </a:t>
            </a:r>
            <a:r>
              <a:rPr lang="en-US" dirty="0" smtClean="0"/>
              <a:t>instantiated and reused </a:t>
            </a:r>
            <a:r>
              <a:rPr lang="en-US" dirty="0"/>
              <a:t>after the first request and stay active for </a:t>
            </a:r>
            <a:r>
              <a:rPr lang="en-US" dirty="0" smtClean="0"/>
              <a:t>a window of time (10-20 </a:t>
            </a:r>
            <a:r>
              <a:rPr lang="en-US" dirty="0"/>
              <a:t>minutes)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/>
              <a:t>the longer I leave it between invocations, the longer the function takes to warm </a:t>
            </a:r>
            <a:r>
              <a:rPr lang="en-US" dirty="0" smtClean="0"/>
              <a:t>up”</a:t>
            </a:r>
          </a:p>
          <a:p>
            <a:r>
              <a:rPr lang="en-US" dirty="0" smtClean="0"/>
              <a:t>API Gateway timeout of 10 </a:t>
            </a:r>
            <a:r>
              <a:rPr lang="en-US" dirty="0" err="1" smtClean="0"/>
              <a:t>secs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5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llocates </a:t>
            </a:r>
            <a:r>
              <a:rPr lang="en-US" dirty="0"/>
              <a:t>proportional </a:t>
            </a:r>
            <a:r>
              <a:rPr lang="en-US" dirty="0" smtClean="0"/>
              <a:t>CPU </a:t>
            </a:r>
            <a:r>
              <a:rPr lang="en-US" dirty="0"/>
              <a:t>power, network bandwidth, and disk </a:t>
            </a:r>
            <a:r>
              <a:rPr lang="en-US" dirty="0" smtClean="0"/>
              <a:t>I/O</a:t>
            </a:r>
            <a:endParaRPr lang="en-US" dirty="0"/>
          </a:p>
          <a:p>
            <a:pPr lvl="1"/>
            <a:r>
              <a:rPr lang="en-US" dirty="0" smtClean="0"/>
              <a:t>Easy single-dial solution </a:t>
            </a:r>
          </a:p>
          <a:p>
            <a:pPr lvl="1"/>
            <a:r>
              <a:rPr lang="en-US" dirty="0" smtClean="0"/>
              <a:t>Log shows how much memory was used for tuning and cost savings</a:t>
            </a:r>
          </a:p>
          <a:p>
            <a:r>
              <a:rPr lang="en-US" dirty="0"/>
              <a:t>T</a:t>
            </a:r>
            <a:r>
              <a:rPr lang="en-US" dirty="0" smtClean="0"/>
              <a:t>imeout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LAMBDA RESOURCE LIMITS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191868"/>
              </p:ext>
            </p:extLst>
          </p:nvPr>
        </p:nvGraphicFramePr>
        <p:xfrm>
          <a:off x="457200" y="1041241"/>
          <a:ext cx="8229600" cy="348488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Resource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Default Limit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Memory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dirty="0">
                          <a:effectLst/>
                        </a:rPr>
                        <a:t>512 MB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Number of file descriptors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1,024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Number of processes and threads (combined total)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1,024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Maximum execution duration per request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300 seconds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Invoke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 request </a:t>
                      </a:r>
                      <a:r>
                        <a:rPr lang="en-US" dirty="0">
                          <a:effectLst/>
                        </a:rPr>
                        <a:t>body payload size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6 MB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Invoke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 response </a:t>
                      </a:r>
                      <a:r>
                        <a:rPr lang="en-US" dirty="0">
                          <a:effectLst/>
                        </a:rPr>
                        <a:t>body payload size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6 MB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Concurrent executions per region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100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24997"/>
              </p:ext>
            </p:extLst>
          </p:nvPr>
        </p:nvGraphicFramePr>
        <p:xfrm>
          <a:off x="457200" y="4695296"/>
          <a:ext cx="8229600" cy="202692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51061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</a:rPr>
                        <a:t>Item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Default Limit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9102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Lambda function deployment package size (.zip/.jar file)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50 MB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099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Size of code/dependencies that you can zip into a deployment package (uncompressed zip/jar size)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dirty="0">
                          <a:effectLst/>
                        </a:rPr>
                        <a:t>250 MB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33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Lambda</a:t>
            </a:r>
          </a:p>
          <a:p>
            <a:pPr lvl="1"/>
            <a:r>
              <a:rPr lang="en-US" dirty="0" smtClean="0"/>
              <a:t>Requests</a:t>
            </a:r>
            <a:endParaRPr lang="en-US" dirty="0" smtClean="0"/>
          </a:p>
          <a:p>
            <a:pPr lvl="2"/>
            <a:r>
              <a:rPr lang="en-US" dirty="0" smtClean="0"/>
              <a:t>First 1 million per month are free</a:t>
            </a:r>
          </a:p>
          <a:p>
            <a:pPr lvl="2"/>
            <a:r>
              <a:rPr lang="en-US" dirty="0"/>
              <a:t>$0.20 per 1 million requests </a:t>
            </a:r>
            <a:r>
              <a:rPr lang="en-US" dirty="0" smtClean="0"/>
              <a:t>thereafter</a:t>
            </a:r>
          </a:p>
          <a:p>
            <a:pPr lvl="1"/>
            <a:r>
              <a:rPr lang="en-US" dirty="0" smtClean="0"/>
              <a:t>Duration</a:t>
            </a:r>
          </a:p>
          <a:p>
            <a:pPr lvl="2"/>
            <a:r>
              <a:rPr lang="en-US" dirty="0" smtClean="0"/>
              <a:t>First </a:t>
            </a:r>
            <a:r>
              <a:rPr lang="en-US" dirty="0"/>
              <a:t>400,000 GB-seconds of compute time per </a:t>
            </a:r>
            <a:r>
              <a:rPr lang="en-US" dirty="0" smtClean="0"/>
              <a:t>month are free</a:t>
            </a:r>
          </a:p>
          <a:p>
            <a:pPr lvl="2"/>
            <a:r>
              <a:rPr lang="en-US" dirty="0"/>
              <a:t>$0.00001667 for every GB-second </a:t>
            </a:r>
            <a:r>
              <a:rPr lang="en-US" dirty="0" smtClean="0"/>
              <a:t>thereafter</a:t>
            </a:r>
            <a:endParaRPr lang="en-US" dirty="0"/>
          </a:p>
          <a:p>
            <a:r>
              <a:rPr lang="en-US" dirty="0" smtClean="0"/>
              <a:t>API Gateway</a:t>
            </a:r>
          </a:p>
          <a:p>
            <a:pPr lvl="1"/>
            <a:r>
              <a:rPr lang="en-US" dirty="0" smtClean="0"/>
              <a:t>$3.50 per million API calls received plus data transfer costs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Estimate for Malicious Domain Application: </a:t>
            </a:r>
          </a:p>
          <a:p>
            <a:pPr marL="742950" lvl="2" indent="-342900"/>
            <a:r>
              <a:rPr lang="en-US" dirty="0" smtClean="0"/>
              <a:t>Lambda: $0.37/hour </a:t>
            </a:r>
            <a:r>
              <a:rPr lang="en-US" dirty="0"/>
              <a:t>with 10 threads after </a:t>
            </a:r>
            <a:r>
              <a:rPr lang="en-US" dirty="0" smtClean="0"/>
              <a:t>free-tier</a:t>
            </a:r>
          </a:p>
          <a:p>
            <a:pPr marL="742950" lvl="2" indent="-342900"/>
            <a:r>
              <a:rPr lang="en-US" dirty="0" smtClean="0"/>
              <a:t>API Gateway: $0.71/hour</a:t>
            </a:r>
          </a:p>
          <a:p>
            <a:pPr marL="742950" lvl="2" indent="-342900"/>
            <a:r>
              <a:rPr lang="en-US" dirty="0" smtClean="0"/>
              <a:t>Total: ~$1/</a:t>
            </a:r>
            <a:r>
              <a:rPr lang="en-US" dirty="0" err="1" smtClean="0"/>
              <a:t>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050895"/>
              </p:ext>
            </p:extLst>
          </p:nvPr>
        </p:nvGraphicFramePr>
        <p:xfrm>
          <a:off x="457198" y="2034381"/>
          <a:ext cx="8423775" cy="1584960"/>
        </p:xfrm>
        <a:graphic>
          <a:graphicData uri="http://schemas.openxmlformats.org/drawingml/2006/table">
            <a:tbl>
              <a:tblPr/>
              <a:tblGrid>
                <a:gridCol w="900045"/>
                <a:gridCol w="886651"/>
                <a:gridCol w="744855"/>
                <a:gridCol w="914718"/>
                <a:gridCol w="859155"/>
                <a:gridCol w="731430"/>
                <a:gridCol w="731430"/>
                <a:gridCol w="755983"/>
                <a:gridCol w="18995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Memory </a:t>
                      </a:r>
                      <a:endParaRPr lang="en-US" sz="1600" dirty="0" smtClean="0">
                        <a:effectLst/>
                      </a:endParaRPr>
                    </a:p>
                    <a:p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MB)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Threads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Loops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Samples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Median</a:t>
                      </a:r>
                    </a:p>
                    <a:p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 err="1" smtClean="0">
                          <a:effectLst/>
                        </a:rPr>
                        <a:t>ms</a:t>
                      </a:r>
                      <a:r>
                        <a:rPr lang="en-US" sz="1600" dirty="0" smtClean="0">
                          <a:effectLst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Min</a:t>
                      </a:r>
                    </a:p>
                    <a:p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 err="1" smtClean="0">
                          <a:effectLst/>
                        </a:rPr>
                        <a:t>ms</a:t>
                      </a:r>
                      <a:r>
                        <a:rPr lang="en-US" sz="1600" dirty="0" smtClean="0">
                          <a:effectLst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Max</a:t>
                      </a:r>
                    </a:p>
                    <a:p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 err="1" smtClean="0">
                          <a:effectLst/>
                        </a:rPr>
                        <a:t>ms</a:t>
                      </a:r>
                      <a:r>
                        <a:rPr lang="en-US" sz="1600" dirty="0" smtClean="0">
                          <a:effectLst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% Error 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Throughput </a:t>
                      </a:r>
                      <a:endParaRPr lang="en-US" sz="1600" dirty="0" smtClean="0">
                        <a:effectLst/>
                      </a:endParaRPr>
                    </a:p>
                    <a:p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calls/sec)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512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10000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10000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i-FI" sz="1600">
                          <a:effectLst/>
                        </a:rPr>
                        <a:t>102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2137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>
                          <a:effectLst/>
                        </a:rPr>
                        <a:t>8.4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512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1000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10000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i-FI" sz="1600">
                          <a:effectLst/>
                        </a:rPr>
                        <a:t>102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30330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1600">
                          <a:effectLst/>
                        </a:rPr>
                        <a:t>0.18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512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10000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149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>
                          <a:effectLst/>
                        </a:rPr>
                        <a:t>30307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1600">
                          <a:effectLst/>
                        </a:rPr>
                        <a:t>0.43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>
                          <a:effectLst/>
                        </a:rPr>
                        <a:t>168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7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700"/>
            <a:ext cx="9093200" cy="8815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 A MACHINE LEARNING APPLICATION WITH AWS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73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Q:		What is AWS Lambda?</a:t>
            </a:r>
          </a:p>
          <a:p>
            <a:pPr marL="0" indent="0">
              <a:buNone/>
            </a:pPr>
            <a:r>
              <a:rPr lang="en-US" dirty="0" smtClean="0"/>
              <a:t>A:		AWS Lambda</a:t>
            </a:r>
            <a:r>
              <a:rPr lang="en-US" dirty="0"/>
              <a:t> </a:t>
            </a:r>
            <a:r>
              <a:rPr lang="en-US" dirty="0" smtClean="0"/>
              <a:t>is a compute service that runs code –a </a:t>
            </a:r>
            <a:r>
              <a:rPr lang="en-US" b="1" i="1" dirty="0" smtClean="0"/>
              <a:t>Lambda function </a:t>
            </a:r>
            <a:r>
              <a:rPr lang="en-US" dirty="0" smtClean="0"/>
              <a:t>- on-demand. It simplifies the process of running code in the cloud by managing compute resources automatically.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Offloads </a:t>
            </a:r>
            <a:r>
              <a:rPr lang="en-US" dirty="0" err="1" smtClean="0"/>
              <a:t>DevOps</a:t>
            </a:r>
            <a:r>
              <a:rPr lang="en-US" dirty="0" smtClean="0"/>
              <a:t> tasks related to VMs:</a:t>
            </a:r>
          </a:p>
          <a:p>
            <a:r>
              <a:rPr lang="en-US" dirty="0" smtClean="0"/>
              <a:t>Server and operating system maintenance</a:t>
            </a:r>
          </a:p>
          <a:p>
            <a:r>
              <a:rPr lang="en-US" dirty="0" smtClean="0"/>
              <a:t>Capacity provisioning</a:t>
            </a:r>
          </a:p>
          <a:p>
            <a:r>
              <a:rPr lang="en-US" dirty="0" smtClean="0"/>
              <a:t>Scaling</a:t>
            </a:r>
            <a:endParaRPr lang="en-US" dirty="0" smtClean="0"/>
          </a:p>
          <a:p>
            <a:r>
              <a:rPr lang="en-US" dirty="0" smtClean="0"/>
              <a:t>Code monitoring and logging</a:t>
            </a:r>
          </a:p>
          <a:p>
            <a:r>
              <a:rPr lang="en-US" dirty="0" smtClean="0"/>
              <a:t>Security patches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426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/>
              <a:t>utomatically scales to support the rate of incoming </a:t>
            </a:r>
            <a:r>
              <a:rPr lang="en-US" dirty="0" smtClean="0"/>
              <a:t>requests</a:t>
            </a:r>
          </a:p>
          <a:p>
            <a:r>
              <a:rPr lang="en-US" dirty="0" smtClean="0"/>
              <a:t>“No </a:t>
            </a:r>
            <a:r>
              <a:rPr lang="en-US" dirty="0"/>
              <a:t>limit to the number of requests your code can </a:t>
            </a:r>
            <a:r>
              <a:rPr lang="en-US" dirty="0" smtClean="0"/>
              <a:t>handle”</a:t>
            </a:r>
          </a:p>
          <a:p>
            <a:r>
              <a:rPr lang="en-US" dirty="0" smtClean="0"/>
              <a:t>Starts </a:t>
            </a:r>
            <a:r>
              <a:rPr lang="en-US" dirty="0"/>
              <a:t>as many instances of </a:t>
            </a:r>
            <a:r>
              <a:rPr lang="en-US" dirty="0" smtClean="0"/>
              <a:t>Lambda function as </a:t>
            </a:r>
            <a:r>
              <a:rPr lang="en-US" dirty="0"/>
              <a:t>needed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0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H2O Generated Model POJO in a Java Servlet container</a:t>
            </a:r>
          </a:p>
          <a:p>
            <a:pPr lvl="1"/>
            <a:r>
              <a:rPr lang="en-US" dirty="0" err="1" smtClean="0"/>
              <a:t>Github</a:t>
            </a:r>
            <a:r>
              <a:rPr lang="en-US"/>
              <a:t>: h2oai/app-consumer-loan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H2O Generated Model POJO in a Storm bolt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:  h2oai/</a:t>
            </a:r>
            <a:r>
              <a:rPr lang="en-US" dirty="0"/>
              <a:t>h2o-world-2015-</a:t>
            </a:r>
            <a:r>
              <a:rPr lang="en-US" dirty="0" smtClean="0"/>
              <a:t>training</a:t>
            </a:r>
            <a:endParaRPr lang="en-US" dirty="0"/>
          </a:p>
          <a:p>
            <a:pPr lvl="1"/>
            <a:r>
              <a:rPr lang="en-US" dirty="0" smtClean="0"/>
              <a:t>tutorials</a:t>
            </a:r>
            <a:r>
              <a:rPr lang="en-US" dirty="0"/>
              <a:t>/streaming/storm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H2O Generated Model POJO in Spark Streaming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: h2oai</a:t>
            </a:r>
            <a:r>
              <a:rPr lang="en-US" dirty="0"/>
              <a:t>/sparkling-</a:t>
            </a:r>
            <a:r>
              <a:rPr lang="en-US" dirty="0" smtClean="0"/>
              <a:t>water</a:t>
            </a:r>
          </a:p>
          <a:p>
            <a:pPr lvl="1"/>
            <a:r>
              <a:rPr lang="en-US" dirty="0"/>
              <a:t>examples/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scala</a:t>
            </a:r>
            <a:r>
              <a:rPr lang="en-US" dirty="0"/>
              <a:t>/org/apache/spark/examples/h2o/</a:t>
            </a:r>
            <a:r>
              <a:rPr lang="en-US" dirty="0" err="1"/>
              <a:t>CraigslistJobTitlesStreamingApp.scala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03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Slides</a:t>
            </a:r>
          </a:p>
          <a:p>
            <a:pPr lvl="1"/>
            <a:r>
              <a:rPr lang="en-US" sz="2300" dirty="0" err="1" smtClean="0"/>
              <a:t>GitHub</a:t>
            </a:r>
            <a:r>
              <a:rPr lang="en-US" sz="2300" dirty="0" smtClean="0"/>
              <a:t> h2oai/h2o-tutorials/tree/master/tutorials/</a:t>
            </a:r>
            <a:r>
              <a:rPr lang="en-US" sz="2300" dirty="0" err="1" smtClean="0"/>
              <a:t>aws</a:t>
            </a:r>
            <a:r>
              <a:rPr lang="en-US" sz="2300" dirty="0" smtClean="0"/>
              <a:t>-lambda-app</a:t>
            </a:r>
          </a:p>
          <a:p>
            <a:r>
              <a:rPr lang="en-US" dirty="0" smtClean="0"/>
              <a:t>Source code</a:t>
            </a:r>
          </a:p>
          <a:p>
            <a:pPr lvl="1"/>
            <a:r>
              <a:rPr lang="en-US" sz="2300" dirty="0" err="1" smtClean="0"/>
              <a:t>GitHub</a:t>
            </a:r>
            <a:r>
              <a:rPr lang="en-US" sz="2300" dirty="0"/>
              <a:t> h2oai/app-malicious-domains</a:t>
            </a:r>
            <a:r>
              <a:rPr lang="en-US" dirty="0" smtClean="0"/>
              <a:t>	</a:t>
            </a:r>
          </a:p>
          <a:p>
            <a:r>
              <a:rPr lang="en-US" dirty="0" smtClean="0"/>
              <a:t>Latest stable H2O for Python release</a:t>
            </a:r>
          </a:p>
          <a:p>
            <a:pPr lvl="1"/>
            <a:r>
              <a:rPr lang="en-US" sz="2300" dirty="0"/>
              <a:t>http://h2o.ai/download/h2o/python</a:t>
            </a:r>
            <a:endParaRPr lang="en-US" sz="2300" dirty="0" smtClean="0"/>
          </a:p>
          <a:p>
            <a:r>
              <a:rPr lang="en-US" dirty="0" smtClean="0"/>
              <a:t>Generated POJO model </a:t>
            </a:r>
            <a:r>
              <a:rPr lang="en-US" dirty="0" err="1" smtClean="0"/>
              <a:t>Javadoc</a:t>
            </a:r>
            <a:endParaRPr lang="en-US" dirty="0" smtClean="0"/>
          </a:p>
          <a:p>
            <a:pPr lvl="1"/>
            <a:r>
              <a:rPr lang="en-US" sz="2300" dirty="0"/>
              <a:t>http</a:t>
            </a:r>
            <a:r>
              <a:rPr lang="en-US" sz="2300" dirty="0" smtClean="0"/>
              <a:t>://h2o-release.s3.amazonaws.com/h2o/rel-turan/3/docs-website/h2o-genmodel/javadoc/index.html</a:t>
            </a:r>
          </a:p>
          <a:p>
            <a:r>
              <a:rPr lang="en-US" dirty="0" smtClean="0"/>
              <a:t>AWS Lambda </a:t>
            </a:r>
          </a:p>
          <a:p>
            <a:pPr lvl="1"/>
            <a:r>
              <a:rPr lang="en-US" sz="2300" dirty="0"/>
              <a:t>http://</a:t>
            </a:r>
            <a:r>
              <a:rPr lang="en-US" sz="2300" dirty="0" err="1"/>
              <a:t>docs.aws.amazon.com</a:t>
            </a:r>
            <a:r>
              <a:rPr lang="en-US" sz="2300" dirty="0"/>
              <a:t>/lambda/latest/dg/</a:t>
            </a:r>
            <a:r>
              <a:rPr lang="en-US" sz="2300" dirty="0" err="1"/>
              <a:t>welcome.html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6908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for attending!</a:t>
            </a:r>
          </a:p>
          <a:p>
            <a:endParaRPr lang="en-US" dirty="0" smtClean="0"/>
          </a:p>
          <a:p>
            <a:r>
              <a:rPr lang="en-US" dirty="0" smtClean="0"/>
              <a:t>Send follow up questions to:</a:t>
            </a:r>
          </a:p>
          <a:p>
            <a:endParaRPr lang="en-US" sz="800" dirty="0" smtClean="0"/>
          </a:p>
          <a:p>
            <a:pPr marL="0" indent="0" algn="ctr">
              <a:buNone/>
            </a:pPr>
            <a:r>
              <a:rPr lang="en-US" dirty="0" err="1" smtClean="0"/>
              <a:t>Ludi</a:t>
            </a:r>
            <a:r>
              <a:rPr lang="en-US" dirty="0" smtClean="0"/>
              <a:t> </a:t>
            </a:r>
            <a:r>
              <a:rPr lang="en-US" dirty="0" err="1" smtClean="0"/>
              <a:t>Rehak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ludi@h2o.ai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2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600200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Step 1</a:t>
            </a:r>
            <a:r>
              <a:rPr lang="en-US" dirty="0" smtClean="0"/>
              <a:t>:  Identify problem to solve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Step 2:  </a:t>
            </a:r>
            <a:r>
              <a:rPr lang="en-US" dirty="0" smtClean="0"/>
              <a:t>Train model on 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Step 3:  </a:t>
            </a:r>
            <a:r>
              <a:rPr lang="en-US" dirty="0" smtClean="0"/>
              <a:t>Export </a:t>
            </a:r>
            <a:r>
              <a:rPr lang="en-US" dirty="0"/>
              <a:t>the </a:t>
            </a:r>
            <a:r>
              <a:rPr lang="en-US" dirty="0" smtClean="0"/>
              <a:t>model </a:t>
            </a:r>
            <a:r>
              <a:rPr lang="en-US" dirty="0"/>
              <a:t>as a </a:t>
            </a:r>
            <a:r>
              <a:rPr lang="en-US" dirty="0" smtClean="0"/>
              <a:t>POJO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Step 4:  Write code for Lambda handler</a:t>
            </a:r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5</a:t>
            </a:r>
            <a:r>
              <a:rPr lang="en-US" dirty="0" smtClean="0"/>
              <a:t>: </a:t>
            </a:r>
            <a:r>
              <a:rPr lang="en-US" dirty="0"/>
              <a:t> </a:t>
            </a:r>
            <a:r>
              <a:rPr lang="en-US" dirty="0" smtClean="0"/>
              <a:t>Build deployment package (.zip file) and 				upload to Lambda</a:t>
            </a:r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6</a:t>
            </a:r>
            <a:r>
              <a:rPr lang="en-US" dirty="0" smtClean="0"/>
              <a:t>: </a:t>
            </a:r>
            <a:r>
              <a:rPr lang="en-US" dirty="0"/>
              <a:t> </a:t>
            </a:r>
            <a:r>
              <a:rPr lang="en-US" dirty="0" smtClean="0"/>
              <a:t>Map API endpoint to Lambda function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Step </a:t>
            </a:r>
            <a:r>
              <a:rPr lang="en-US" dirty="0" smtClean="0"/>
              <a:t>7:  Embed endpoint in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CONCRETE USE CASE: DOMAIN NAME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Malicious domains</a:t>
            </a:r>
          </a:p>
          <a:p>
            <a:r>
              <a:rPr lang="en-US" dirty="0" smtClean="0"/>
              <a:t>Carry out malicious activity - botnets, phishing, malware hosting,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Names are generated by algorithms to defeat security systems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Classify domains as legitimate vs. malicious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20691"/>
              </p:ext>
            </p:extLst>
          </p:nvPr>
        </p:nvGraphicFramePr>
        <p:xfrm>
          <a:off x="762000" y="4724401"/>
          <a:ext cx="7442200" cy="1478280"/>
        </p:xfrm>
        <a:graphic>
          <a:graphicData uri="http://schemas.openxmlformats.org/drawingml/2006/table">
            <a:tbl>
              <a:tblPr firstRow="1" bandRow="1"/>
              <a:tblGrid>
                <a:gridCol w="3721100"/>
                <a:gridCol w="3721100"/>
              </a:tblGrid>
              <a:tr h="35644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2D050"/>
                          </a:solidFill>
                        </a:rPr>
                        <a:t>Legitimate</a:t>
                      </a:r>
                      <a:endParaRPr 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Malicious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h2o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zyxgifnjobqhzptuodmzov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-cart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c3p4j7zdxexg1f2tuzk117wyzn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fedoraforum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batdtrbtrikw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07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Domains and whether they are malicious</a:t>
            </a:r>
          </a:p>
          <a:p>
            <a:pPr lvl="1"/>
            <a:r>
              <a:rPr lang="en-US" sz="1800" dirty="0" smtClean="0"/>
              <a:t>http</a:t>
            </a:r>
            <a:r>
              <a:rPr lang="en-US" sz="1800" dirty="0"/>
              <a:t>://</a:t>
            </a:r>
            <a:r>
              <a:rPr lang="en-US" sz="1800" dirty="0" err="1" smtClean="0"/>
              <a:t>datadrivensecurity.info</a:t>
            </a:r>
            <a:r>
              <a:rPr lang="en-US" sz="1800" dirty="0" smtClean="0"/>
              <a:t>/blog/data/2014/10/legit-</a:t>
            </a:r>
            <a:r>
              <a:rPr lang="en-US" sz="1800" dirty="0" err="1" smtClean="0"/>
              <a:t>dga_domains.csv.zip</a:t>
            </a:r>
            <a:endParaRPr lang="en-US" sz="1800" dirty="0" smtClean="0"/>
          </a:p>
          <a:p>
            <a:pPr lvl="1"/>
            <a:r>
              <a:rPr lang="is-IS" dirty="0"/>
              <a:t>133,927</a:t>
            </a:r>
            <a:r>
              <a:rPr lang="en-US" dirty="0"/>
              <a:t> </a:t>
            </a:r>
            <a:r>
              <a:rPr lang="en-US" dirty="0" smtClean="0"/>
              <a:t>rows</a:t>
            </a:r>
            <a:endParaRPr lang="en-US" dirty="0"/>
          </a:p>
          <a:p>
            <a:r>
              <a:rPr lang="en-US" dirty="0" smtClean="0"/>
              <a:t>English words</a:t>
            </a:r>
          </a:p>
          <a:p>
            <a:pPr lvl="1"/>
            <a:r>
              <a:rPr lang="en-US" sz="1800" dirty="0" smtClean="0"/>
              <a:t>https</a:t>
            </a:r>
            <a:r>
              <a:rPr lang="en-US" sz="1800" dirty="0"/>
              <a:t>://</a:t>
            </a:r>
            <a:r>
              <a:rPr lang="en-US" sz="1800" dirty="0" err="1" smtClean="0"/>
              <a:t>raw.githubusercontent.com</a:t>
            </a:r>
            <a:r>
              <a:rPr lang="en-US" sz="1800" dirty="0" smtClean="0"/>
              <a:t>/</a:t>
            </a:r>
            <a:r>
              <a:rPr lang="en-US" sz="1800" dirty="0" err="1" smtClean="0"/>
              <a:t>dwyl</a:t>
            </a:r>
            <a:r>
              <a:rPr lang="en-US" sz="1800" dirty="0" smtClean="0"/>
              <a:t>/</a:t>
            </a:r>
            <a:r>
              <a:rPr lang="en-US" sz="1800" dirty="0" err="1" smtClean="0"/>
              <a:t>english</a:t>
            </a:r>
            <a:r>
              <a:rPr lang="en-US" sz="1800" dirty="0" smtClean="0"/>
              <a:t>-words/master/</a:t>
            </a:r>
            <a:r>
              <a:rPr lang="en-US" sz="1800" dirty="0" err="1" smtClean="0"/>
              <a:t>words.txt</a:t>
            </a:r>
            <a:endParaRPr lang="en-US" sz="1800" dirty="0" smtClean="0"/>
          </a:p>
          <a:p>
            <a:pPr lvl="1"/>
            <a:r>
              <a:rPr lang="cs-CZ" dirty="0" smtClean="0"/>
              <a:t>354,985 </a:t>
            </a:r>
            <a:r>
              <a:rPr lang="en-US" dirty="0" smtClean="0"/>
              <a:t>rows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009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5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Q:		Input is the domain name, which is a string. How do we use models that require numbers?</a:t>
            </a:r>
          </a:p>
          <a:p>
            <a:pPr marL="0" indent="0">
              <a:buNone/>
            </a:pPr>
            <a:r>
              <a:rPr lang="en-US" dirty="0" smtClean="0"/>
              <a:t>A:		String </a:t>
            </a:r>
            <a:r>
              <a:rPr lang="en-US" dirty="0" err="1" smtClean="0"/>
              <a:t>munging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String length</a:t>
            </a:r>
          </a:p>
          <a:p>
            <a:r>
              <a:rPr lang="en-US" dirty="0" smtClean="0"/>
              <a:t>Shannon Entropy</a:t>
            </a:r>
          </a:p>
          <a:p>
            <a:pPr lvl="1"/>
            <a:r>
              <a:rPr lang="en-US" dirty="0" smtClean="0"/>
              <a:t>Measure of uncertainty in a random variable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Number of substrings that </a:t>
            </a:r>
            <a:r>
              <a:rPr lang="en-US" dirty="0" smtClean="0"/>
              <a:t>are English words</a:t>
            </a:r>
          </a:p>
          <a:p>
            <a:r>
              <a:rPr lang="en-US" dirty="0" smtClean="0"/>
              <a:t>Proportion of vowels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1" y="4211374"/>
            <a:ext cx="3737609" cy="79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54200" y="1679573"/>
            <a:ext cx="5435600" cy="4787901"/>
          </a:xfrm>
          <a:prstGeom prst="rect">
            <a:avLst/>
          </a:prstGeom>
          <a:gradFill flip="none" rotWithShape="1">
            <a:gsLst>
              <a:gs pos="99000">
                <a:schemeClr val="bg2">
                  <a:lumMod val="60000"/>
                  <a:lumOff val="40000"/>
                  <a:alpha val="2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8900" y="1535113"/>
            <a:ext cx="4040188" cy="639762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Malicious Domain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7950" y="2174875"/>
            <a:ext cx="4146550" cy="18986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Algorithm: 				GLM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Model family:			Binomial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Regularization:			Ridge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Threshold (max F1):	</a:t>
            </a: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nb-NO" sz="2000" dirty="0">
                <a:solidFill>
                  <a:schemeClr val="tx1"/>
                </a:solidFill>
              </a:rPr>
              <a:t>0.4935</a:t>
            </a:r>
            <a:endParaRPr lang="nb-NO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b-NO" sz="2000" dirty="0" smtClean="0"/>
              <a:t> 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7768"/>
              </p:ext>
            </p:extLst>
          </p:nvPr>
        </p:nvGraphicFramePr>
        <p:xfrm>
          <a:off x="2324894" y="4622800"/>
          <a:ext cx="4685504" cy="1663383"/>
        </p:xfrm>
        <a:graphic>
          <a:graphicData uri="http://schemas.openxmlformats.org/drawingml/2006/table">
            <a:tbl>
              <a:tblPr firstRow="1" bandRow="1"/>
              <a:tblGrid>
                <a:gridCol w="1171376"/>
                <a:gridCol w="1171376"/>
                <a:gridCol w="1171376"/>
                <a:gridCol w="1171376"/>
              </a:tblGrid>
              <a:tr h="38322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Error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15889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FPR </a:t>
                      </a:r>
                    </a:p>
                    <a:p>
                      <a:pPr algn="ctr"/>
                      <a:r>
                        <a:rPr lang="nb-NO" dirty="0" smtClean="0"/>
                        <a:t>0.</a:t>
                      </a:r>
                      <a:r>
                        <a:rPr lang="pt-BR" dirty="0" smtClean="0"/>
                        <a:t>0194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10043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 smtClean="0"/>
                        <a:t>FNR</a:t>
                      </a:r>
                    </a:p>
                    <a:p>
                      <a:pPr algn="ctr"/>
                      <a:r>
                        <a:rPr lang="nb-NO" dirty="0" smtClean="0"/>
                        <a:t>0.0333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81994" y="3780936"/>
            <a:ext cx="415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Confusion matrix on validation data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617977" y="5239904"/>
            <a:ext cx="101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Actual</a:t>
            </a:r>
            <a:endParaRPr lang="en-US" sz="1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88594" y="4234974"/>
            <a:ext cx="221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Predicted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5590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WORKFLOW FOR THIS APP</a:t>
            </a:r>
            <a:endParaRPr lang="en-US" dirty="0"/>
          </a:p>
        </p:txBody>
      </p:sp>
      <p:sp>
        <p:nvSpPr>
          <p:cNvPr id="3" name="Process 2"/>
          <p:cNvSpPr/>
          <p:nvPr/>
        </p:nvSpPr>
        <p:spPr>
          <a:xfrm>
            <a:off x="3246964" y="2330019"/>
            <a:ext cx="2057400" cy="82126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Input domain name</a:t>
            </a:r>
          </a:p>
        </p:txBody>
      </p:sp>
      <p:sp>
        <p:nvSpPr>
          <p:cNvPr id="6" name="Process 5"/>
          <p:cNvSpPr/>
          <p:nvPr/>
        </p:nvSpPr>
        <p:spPr>
          <a:xfrm>
            <a:off x="3246964" y="3416728"/>
            <a:ext cx="2057399" cy="85513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Get Predictions</a:t>
            </a:r>
            <a:endParaRPr lang="en-US" sz="2000" dirty="0"/>
          </a:p>
        </p:txBody>
      </p:sp>
      <p:sp>
        <p:nvSpPr>
          <p:cNvPr id="7" name="Decision 6"/>
          <p:cNvSpPr/>
          <p:nvPr/>
        </p:nvSpPr>
        <p:spPr>
          <a:xfrm>
            <a:off x="3080839" y="4537304"/>
            <a:ext cx="2389647" cy="1285645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Malicious Domain?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3454401" y="1111250"/>
            <a:ext cx="1642532" cy="9525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Visit web page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1612900" y="5568949"/>
            <a:ext cx="1727200" cy="7450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Malicious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5194731" y="5568949"/>
            <a:ext cx="1870114" cy="7450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Legitimate</a:t>
            </a:r>
            <a:endParaRPr lang="en-US" sz="2000" dirty="0"/>
          </a:p>
        </p:txBody>
      </p:sp>
      <p:cxnSp>
        <p:nvCxnSpPr>
          <p:cNvPr id="13" name="Straight Arrow Connector 12"/>
          <p:cNvCxnSpPr>
            <a:stCxn id="8" idx="4"/>
            <a:endCxn id="3" idx="0"/>
          </p:cNvCxnSpPr>
          <p:nvPr/>
        </p:nvCxnSpPr>
        <p:spPr>
          <a:xfrm flipH="1">
            <a:off x="4275664" y="2063750"/>
            <a:ext cx="3" cy="266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2"/>
            <a:endCxn id="6" idx="0"/>
          </p:cNvCxnSpPr>
          <p:nvPr/>
        </p:nvCxnSpPr>
        <p:spPr>
          <a:xfrm>
            <a:off x="4275664" y="3151286"/>
            <a:ext cx="0" cy="26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 flipH="1">
            <a:off x="4275663" y="4271862"/>
            <a:ext cx="1" cy="26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1"/>
            <a:endCxn id="9" idx="0"/>
          </p:cNvCxnSpPr>
          <p:nvPr/>
        </p:nvCxnSpPr>
        <p:spPr>
          <a:xfrm rot="10800000" flipV="1">
            <a:off x="2476501" y="5180127"/>
            <a:ext cx="604339" cy="38882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3"/>
            <a:endCxn id="10" idx="0"/>
          </p:cNvCxnSpPr>
          <p:nvPr/>
        </p:nvCxnSpPr>
        <p:spPr>
          <a:xfrm>
            <a:off x="5470486" y="5180127"/>
            <a:ext cx="659302" cy="38882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54219" y="4785661"/>
            <a:ext cx="626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Yes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5617258" y="4821491"/>
            <a:ext cx="512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631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1821414" y="3223627"/>
            <a:ext cx="779575" cy="7570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ARCHITECTURE DIAGRAM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878158" y="3142019"/>
            <a:ext cx="684840" cy="1193800"/>
            <a:chOff x="3751726" y="2638601"/>
            <a:chExt cx="736601" cy="1193800"/>
          </a:xfrm>
        </p:grpSpPr>
        <p:sp>
          <p:nvSpPr>
            <p:cNvPr id="12" name="TextBox 11"/>
            <p:cNvSpPr txBox="1"/>
            <p:nvPr/>
          </p:nvSpPr>
          <p:spPr>
            <a:xfrm>
              <a:off x="3751726" y="3493902"/>
              <a:ext cx="736601" cy="3384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REST endpoint</a:t>
              </a:r>
              <a:endParaRPr lang="en-US" b="1" kern="12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391" y="2638601"/>
              <a:ext cx="619353" cy="696245"/>
            </a:xfrm>
            <a:prstGeom prst="rect">
              <a:avLst/>
            </a:prstGeom>
          </p:spPr>
        </p:pic>
      </p:grpSp>
      <p:pic>
        <p:nvPicPr>
          <p:cNvPr id="28" name="Picture 27" descr="Us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9" y="3218727"/>
            <a:ext cx="731520" cy="73152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45641" y="3402694"/>
            <a:ext cx="951250" cy="39225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b="1" kern="1200" dirty="0" smtClean="0"/>
              <a:t>JavaScript App</a:t>
            </a:r>
            <a:endParaRPr lang="en-US" b="1" kern="12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775703" y="3553557"/>
            <a:ext cx="729276" cy="0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094389" y="3583160"/>
            <a:ext cx="640080" cy="0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31336" y="2186526"/>
            <a:ext cx="1944286" cy="32149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b="1" kern="1200" dirty="0" smtClean="0"/>
              <a:t>Lambda</a:t>
            </a:r>
            <a:endParaRPr lang="en-US" b="1" kern="1200" dirty="0"/>
          </a:p>
        </p:txBody>
      </p:sp>
      <p:sp>
        <p:nvSpPr>
          <p:cNvPr id="65" name="Rounded Rectangle 64"/>
          <p:cNvSpPr/>
          <p:nvPr/>
        </p:nvSpPr>
        <p:spPr>
          <a:xfrm>
            <a:off x="3592958" y="2687019"/>
            <a:ext cx="5182741" cy="2171700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6278046" y="3128812"/>
            <a:ext cx="932688" cy="938728"/>
            <a:chOff x="4816407" y="2901247"/>
            <a:chExt cx="990599" cy="938728"/>
          </a:xfrm>
        </p:grpSpPr>
        <p:sp>
          <p:nvSpPr>
            <p:cNvPr id="93" name="Rectangle 92"/>
            <p:cNvSpPr/>
            <p:nvPr/>
          </p:nvSpPr>
          <p:spPr>
            <a:xfrm>
              <a:off x="4856413" y="2901247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16407" y="3049945"/>
              <a:ext cx="990599" cy="4119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err="1" smtClean="0"/>
                <a:t>Jython</a:t>
              </a:r>
              <a:endParaRPr lang="en-US" b="1" kern="1200" dirty="0" smtClean="0"/>
            </a:p>
            <a:p>
              <a:pPr algn="ctr"/>
              <a:r>
                <a:rPr lang="en-US" b="1" kern="1200" dirty="0" smtClean="0"/>
                <a:t>Feature </a:t>
              </a:r>
              <a:r>
                <a:rPr lang="en-US" b="1" kern="1200" dirty="0" err="1" smtClean="0"/>
                <a:t>Munging</a:t>
              </a:r>
              <a:endParaRPr lang="en-US" b="1" kern="12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983180" y="3128812"/>
            <a:ext cx="914400" cy="938728"/>
            <a:chOff x="4479533" y="2785119"/>
            <a:chExt cx="990599" cy="938728"/>
          </a:xfrm>
        </p:grpSpPr>
        <p:sp>
          <p:nvSpPr>
            <p:cNvPr id="96" name="Rectangle 95"/>
            <p:cNvSpPr/>
            <p:nvPr/>
          </p:nvSpPr>
          <p:spPr>
            <a:xfrm>
              <a:off x="4556384" y="2785119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479533" y="2933414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Lambda</a:t>
              </a:r>
            </a:p>
            <a:p>
              <a:pPr algn="ctr"/>
              <a:r>
                <a:rPr lang="en-US" b="1" kern="1200" dirty="0" smtClean="0"/>
                <a:t>Function</a:t>
              </a:r>
            </a:p>
            <a:p>
              <a:pPr algn="ctr"/>
              <a:r>
                <a:rPr lang="en-US" b="1" kern="1200" dirty="0" smtClean="0"/>
                <a:t>Handler</a:t>
              </a:r>
              <a:endParaRPr lang="en-US" b="1" kern="12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556740" y="3128812"/>
            <a:ext cx="931670" cy="938728"/>
            <a:chOff x="6027023" y="3743671"/>
            <a:chExt cx="1006563" cy="938728"/>
          </a:xfrm>
        </p:grpSpPr>
        <p:sp>
          <p:nvSpPr>
            <p:cNvPr id="99" name="Rectangle 98"/>
            <p:cNvSpPr/>
            <p:nvPr/>
          </p:nvSpPr>
          <p:spPr>
            <a:xfrm>
              <a:off x="6042987" y="3743671"/>
              <a:ext cx="990599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027023" y="3862363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H2O Model POJO Prediction</a:t>
              </a:r>
              <a:endParaRPr lang="en-US" b="1" kern="1200" dirty="0"/>
            </a:p>
          </p:txBody>
        </p:sp>
      </p:grpSp>
      <p:cxnSp>
        <p:nvCxnSpPr>
          <p:cNvPr id="124" name="Straight Arrow Connector 123"/>
          <p:cNvCxnSpPr/>
          <p:nvPr/>
        </p:nvCxnSpPr>
        <p:spPr>
          <a:xfrm>
            <a:off x="5939222" y="3530860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441154" y="2887771"/>
            <a:ext cx="127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HTTPS POST 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852935" y="2894250"/>
            <a:ext cx="968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omain name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561620" y="3866679"/>
            <a:ext cx="10068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JSON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ith prediction</a:t>
            </a:r>
            <a:endParaRPr lang="en-US" dirty="0"/>
          </a:p>
        </p:txBody>
      </p:sp>
      <p:cxnSp>
        <p:nvCxnSpPr>
          <p:cNvPr id="153" name="Straight Arrow Connector 152"/>
          <p:cNvCxnSpPr/>
          <p:nvPr/>
        </p:nvCxnSpPr>
        <p:spPr>
          <a:xfrm flipH="1">
            <a:off x="2772664" y="3696124"/>
            <a:ext cx="663927" cy="7529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31" y="1458641"/>
            <a:ext cx="544781" cy="653738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>
            <a:off x="7191844" y="3536739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91878" y="3531120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BE91F"/>
      </a:accent3>
      <a:accent4>
        <a:srgbClr val="EB6615"/>
      </a:accent4>
      <a:accent5>
        <a:srgbClr val="C76402"/>
      </a:accent5>
      <a:accent6>
        <a:srgbClr val="B523B4"/>
      </a:accent6>
      <a:hlink>
        <a:srgbClr val="FF6B26"/>
      </a:hlink>
      <a:folHlink>
        <a:srgbClr val="DE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8719</TotalTime>
  <Words>797</Words>
  <Application>Microsoft Macintosh PowerPoint</Application>
  <PresentationFormat>On-screen Show (4:3)</PresentationFormat>
  <Paragraphs>292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Courier New</vt:lpstr>
      <vt:lpstr>Helvetica Neue</vt:lpstr>
      <vt:lpstr>Times New Roman</vt:lpstr>
      <vt:lpstr>Arial</vt:lpstr>
      <vt:lpstr>Custom Design</vt:lpstr>
      <vt:lpstr>BUILDING A MACHINE LEARNING APPLICATION WITH AWS LAMBDA</vt:lpstr>
      <vt:lpstr>BUILDING A MACHINE LEARNING APPLICATION WITH AWS LAMBDA</vt:lpstr>
      <vt:lpstr>MAJOR STEPS</vt:lpstr>
      <vt:lpstr>A CONCRETE USE CASE: DOMAIN NAME CLASSIFICATION</vt:lpstr>
      <vt:lpstr>DATA</vt:lpstr>
      <vt:lpstr>FEATURES</vt:lpstr>
      <vt:lpstr>MODEL INFORMATION</vt:lpstr>
      <vt:lpstr>WORKFLOW FOR THIS APP</vt:lpstr>
      <vt:lpstr>APP ARCHITECTURE DIAGRAM</vt:lpstr>
      <vt:lpstr>LAMBDA FUNCTION HANDLER</vt:lpstr>
      <vt:lpstr>JYTHON FEATURE MUNGING</vt:lpstr>
      <vt:lpstr>H2O MODEL POJO</vt:lpstr>
      <vt:lpstr>HANDS-ON DEMONSTRATION</vt:lpstr>
      <vt:lpstr>TROUBLESHOOTING</vt:lpstr>
      <vt:lpstr>CAVEATS</vt:lpstr>
      <vt:lpstr>CONFIGURING LAMBDA FUNCTIONS</vt:lpstr>
      <vt:lpstr>AWS LAMBDA RESOURCE LIMITS</vt:lpstr>
      <vt:lpstr>LAMBDA PRICING</vt:lpstr>
      <vt:lpstr>LAMBDA PERFORMANCE</vt:lpstr>
      <vt:lpstr>LAMBDA SCALING</vt:lpstr>
      <vt:lpstr>RELATED EXAMPLES</vt:lpstr>
      <vt:lpstr>RESOURCES ON THE WEB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charlene Windom</cp:lastModifiedBy>
  <cp:revision>384</cp:revision>
  <cp:lastPrinted>2015-11-06T17:28:13Z</cp:lastPrinted>
  <dcterms:created xsi:type="dcterms:W3CDTF">2015-09-15T15:26:47Z</dcterms:created>
  <dcterms:modified xsi:type="dcterms:W3CDTF">2016-03-15T23:20:07Z</dcterms:modified>
</cp:coreProperties>
</file>