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91FC36-BE16-5140-67C7-5736257CC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90FD030-0424-46A0-BF51-9B66FF2BE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368343-2566-A243-E826-C522323CF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2023/5/7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866C84-AEC2-35AB-3BBF-8C57F7F4C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153AE0-3993-3DA8-C38C-AF36213E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12727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EA59DB-D965-11CF-AA7B-4098B5BAB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FC2034A-B6A2-3851-821A-ABABD2F8C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76951B-E62E-9FA9-0FC3-F1AA58DB6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2023/5/7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BAB082-AFA5-9AAF-324D-133D02854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66BD2E-9C8E-E2BB-30F3-28DFBF104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06385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8AAEA90-CEA4-A56B-66E7-325CB0EB24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3C2666D-2260-2461-8646-47713669A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C28497-B9CF-079F-B65F-23DB849E1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2023/5/7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374E82-FE22-3F6D-1D13-047D40686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BA7B37-E881-0A80-232C-18F50C3B0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00357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1F2172-A513-8BEC-395C-E90CCE05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7AA443-2E4E-884F-C914-E69949DAF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DBE02F-92A0-CDF2-DC9C-512C2E496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2023/5/7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7EE5C7-F3CA-D38E-0A67-D209FFA97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875E32-CEBB-5464-F915-FAF540ACE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59560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9DB461-FBC8-517C-EB74-6C9444773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417C256-1B17-F0D8-7153-A63C87E3B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13C4A5-218B-F501-D002-C1391FA2B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2023/5/7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CB174F-E924-12FD-617F-09F232C2A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BAC4D0-E87A-75B0-D74A-C2B986A3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8021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85C575-D83E-157B-7438-4009AA6FE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899836-D81B-CA17-793B-6C0A19DDCD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C697CF0-03F9-2AA4-F82C-363676196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2762074-E739-0C95-FA06-CE5225B02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2023/5/7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CFD1B46-2054-151D-90A6-1D7063396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E86C2CB-8100-A404-366D-28AE511AA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24121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33F8C9-F0C0-0F76-C05B-DD493F733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AAA78E7-709A-A9F8-6B73-6E9F83E76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34F908F-034A-35AC-6EBE-4DFDEFFB3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4ACF80E-EC91-06BF-CCF7-1964A3AF5C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6BE2986-5163-1885-5912-40322A4D49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2A81C0A-B3B8-5EDC-B64B-57CCE83C7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2023/5/7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5ACF6BA-485C-2F67-2B21-167BB8E14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7F12D32-A372-5F66-A341-C48EE6DF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65646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3FD0DE-DDD9-F163-218B-82EF20CCF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862D7DF-5D8A-D87D-4338-F68320890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2023/5/7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2608855-82A9-26CE-DBA6-7FD35B07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E84787B-EB03-B5EE-1A62-E5370E349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3654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931D67E-DA7A-7C86-D228-25C221193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2023/5/7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DC54E69-D91F-7BEF-F841-A6F7A1419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0D11A93-9EC6-2477-B2ED-8C6CBAE3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69492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EDADF6-0393-41F5-F408-CFC26D10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8FDDDB-AABC-97D7-C073-38DC89AFE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EE11E49-D149-F766-BE63-81BCB9D4E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CD62CD8-ABF9-3F9F-C3DC-2CF7F3BFB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2023/5/7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2AE9E43-8676-0D9F-C1A0-3CBD1A1FF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E667425-9C2A-4031-C2FA-2BE00020C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4573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77DF6C-6848-E8F6-222E-A34CCBF9E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13E8BBC-2DDD-7E9D-41C3-0B7D1DD76A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3C3B975-6BF9-4FC1-9EF9-8ED1A9499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E7883AC-5A28-71D4-3EA9-FC618347E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2023/5/7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F1DEB9F-D32B-3424-D2AB-89D181F1E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15E2075-D928-A8D0-0D8C-27444CD06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83511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0A238E7-B79D-6306-7A2B-C48B7A69A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5F8413-93AA-55DB-873E-EE07280FF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9A1C8C-1D55-8482-FF30-4DD91B0D6C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7E5AE-4E20-4443-8EB7-6826520C18AF}" type="datetimeFigureOut">
              <a:rPr kumimoji="1" lang="zh-TW" altLang="en-US" smtClean="0"/>
              <a:t>2023/5/7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DF9052-EBEF-B607-809B-8B9D2EFC0E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E56591-39C2-39D2-C35B-C28BBA627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025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C9D4D5-D3F2-1EB1-21C3-E29D3FED2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TW" altLang="en-US" sz="8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第五組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83EF26-E3C8-2628-823D-010E34E67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136" y="1957972"/>
            <a:ext cx="80651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TW" altLang="en-US" sz="4800" dirty="0"/>
              <a:t>組員：</a:t>
            </a:r>
            <a:endParaRPr kumimoji="1" lang="en-US" altLang="zh-TW" sz="4800" dirty="0"/>
          </a:p>
          <a:p>
            <a:pPr marL="0" indent="0">
              <a:buNone/>
            </a:pPr>
            <a:r>
              <a:rPr kumimoji="1" lang="zh-TW" altLang="en-US" sz="4800" dirty="0"/>
              <a:t>            許世昕   </a:t>
            </a:r>
            <a:r>
              <a:rPr kumimoji="1" lang="en-US" altLang="zh-TW" sz="4800" dirty="0"/>
              <a:t>411410067</a:t>
            </a:r>
          </a:p>
          <a:p>
            <a:pPr marL="0" indent="0">
              <a:buNone/>
            </a:pPr>
            <a:r>
              <a:rPr kumimoji="1" lang="en-US" altLang="zh-TW" sz="4800" dirty="0"/>
              <a:t>            </a:t>
            </a:r>
            <a:r>
              <a:rPr kumimoji="1" lang="zh-TW" altLang="en-US" sz="4800" dirty="0"/>
              <a:t>葉暄鴻  </a:t>
            </a:r>
            <a:r>
              <a:rPr kumimoji="1" lang="en-US" altLang="zh-TW" sz="4800" dirty="0"/>
              <a:t>411410091</a:t>
            </a:r>
          </a:p>
          <a:p>
            <a:pPr marL="0" indent="0">
              <a:buNone/>
            </a:pPr>
            <a:r>
              <a:rPr kumimoji="1" lang="en-US" altLang="zh-TW" sz="4800" dirty="0"/>
              <a:t>            </a:t>
            </a:r>
            <a:r>
              <a:rPr kumimoji="1" lang="zh-TW" altLang="en-US" sz="4800" dirty="0"/>
              <a:t>蕭子期</a:t>
            </a:r>
            <a:r>
              <a:rPr kumimoji="1" lang="en-US" altLang="zh-TW" sz="4800" dirty="0"/>
              <a:t> </a:t>
            </a:r>
            <a:r>
              <a:rPr kumimoji="1" lang="zh-TW" altLang="en-US" sz="4800" dirty="0"/>
              <a:t> </a:t>
            </a:r>
            <a:r>
              <a:rPr kumimoji="1" lang="en-US" altLang="zh-TW" sz="4800" dirty="0"/>
              <a:t>411410055</a:t>
            </a:r>
          </a:p>
          <a:p>
            <a:pPr marL="0" indent="0">
              <a:buNone/>
            </a:pPr>
            <a:r>
              <a:rPr kumimoji="1" lang="en-US" altLang="zh-TW" sz="4800" dirty="0"/>
              <a:t>            </a:t>
            </a:r>
            <a:r>
              <a:rPr kumimoji="1" lang="zh-TW" altLang="en-US" sz="4800" dirty="0"/>
              <a:t>洪子傑  </a:t>
            </a:r>
            <a:r>
              <a:rPr kumimoji="1" lang="en-US" altLang="zh-TW" sz="4800" dirty="0"/>
              <a:t>411410073</a:t>
            </a:r>
            <a:endParaRPr kumimoji="1"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368820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C710ADA-4360-FDA4-7A2C-3A79DE198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098484"/>
              </p:ext>
            </p:extLst>
          </p:nvPr>
        </p:nvGraphicFramePr>
        <p:xfrm>
          <a:off x="3618626" y="556543"/>
          <a:ext cx="44199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325">
                  <a:extLst>
                    <a:ext uri="{9D8B030D-6E8A-4147-A177-3AD203B41FA5}">
                      <a16:colId xmlns:a16="http://schemas.microsoft.com/office/drawing/2014/main" val="2186197128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3109274087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49729136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1177570816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3598573897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2622603265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1787951956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495727251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759417621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2796036593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2524246151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2195110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書名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作者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總數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索書號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ISBN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瀏覽數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翻譯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登錄號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借閱天數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13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605120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807F8503-BF58-C633-11CA-AA31CB567DB9}"/>
              </a:ext>
            </a:extLst>
          </p:cNvPr>
          <p:cNvSpPr txBox="1"/>
          <p:nvPr/>
        </p:nvSpPr>
        <p:spPr>
          <a:xfrm>
            <a:off x="2657438" y="9669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書籍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C53F3D9-17C7-B16E-6D3C-3948F8D8D995}"/>
              </a:ext>
            </a:extLst>
          </p:cNvPr>
          <p:cNvSpPr txBox="1"/>
          <p:nvPr/>
        </p:nvSpPr>
        <p:spPr>
          <a:xfrm>
            <a:off x="2542021" y="273563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管理員</a:t>
            </a:r>
            <a:endParaRPr kumimoji="1" lang="en-US" altLang="zh-TW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F24FE237-FE66-6C14-4D39-A3B131E80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333136"/>
              </p:ext>
            </p:extLst>
          </p:nvPr>
        </p:nvGraphicFramePr>
        <p:xfrm>
          <a:off x="3618626" y="2599505"/>
          <a:ext cx="139700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667">
                  <a:extLst>
                    <a:ext uri="{9D8B030D-6E8A-4147-A177-3AD203B41FA5}">
                      <a16:colId xmlns:a16="http://schemas.microsoft.com/office/drawing/2014/main" val="1105978999"/>
                    </a:ext>
                  </a:extLst>
                </a:gridCol>
                <a:gridCol w="465667">
                  <a:extLst>
                    <a:ext uri="{9D8B030D-6E8A-4147-A177-3AD203B41FA5}">
                      <a16:colId xmlns:a16="http://schemas.microsoft.com/office/drawing/2014/main" val="2742850085"/>
                    </a:ext>
                  </a:extLst>
                </a:gridCol>
                <a:gridCol w="465667">
                  <a:extLst>
                    <a:ext uri="{9D8B030D-6E8A-4147-A177-3AD203B41FA5}">
                      <a16:colId xmlns:a16="http://schemas.microsoft.com/office/drawing/2014/main" val="2316590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帳號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密碼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163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49932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A8C8A4A8-7712-34E6-865F-2691911F7032}"/>
              </a:ext>
            </a:extLst>
          </p:cNvPr>
          <p:cNvSpPr txBox="1"/>
          <p:nvPr/>
        </p:nvSpPr>
        <p:spPr>
          <a:xfrm>
            <a:off x="2642033" y="43196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讀者</a:t>
            </a: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50E9AB30-9A98-9D1D-B502-3B2DDD594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858770"/>
              </p:ext>
            </p:extLst>
          </p:nvPr>
        </p:nvGraphicFramePr>
        <p:xfrm>
          <a:off x="3618624" y="4170906"/>
          <a:ext cx="3093456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682">
                  <a:extLst>
                    <a:ext uri="{9D8B030D-6E8A-4147-A177-3AD203B41FA5}">
                      <a16:colId xmlns:a16="http://schemas.microsoft.com/office/drawing/2014/main" val="2923872845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2006399195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1557960323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543044002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2942292171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2069760179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2249546139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1359227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學號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年級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Email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帳號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密碼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借閱紀錄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信用狀況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360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33366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C3646E97-EDF2-F222-88C8-79413BEF43D2}"/>
              </a:ext>
            </a:extLst>
          </p:cNvPr>
          <p:cNvSpPr txBox="1"/>
          <p:nvPr/>
        </p:nvSpPr>
        <p:spPr>
          <a:xfrm>
            <a:off x="288757" y="94878"/>
            <a:ext cx="1429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Database:</a:t>
            </a:r>
            <a:endParaRPr kumimoji="1" lang="zh-TW" altLang="en-US" sz="24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D56BF1F-10FD-C14A-8910-0C36338184A3}"/>
              </a:ext>
            </a:extLst>
          </p:cNvPr>
          <p:cNvSpPr txBox="1"/>
          <p:nvPr/>
        </p:nvSpPr>
        <p:spPr>
          <a:xfrm>
            <a:off x="8353383" y="951585"/>
            <a:ext cx="1039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accent6">
                    <a:lumMod val="75000"/>
                  </a:schemeClr>
                </a:solidFill>
              </a:rPr>
              <a:t>structure</a:t>
            </a:r>
            <a:endParaRPr kumimoji="1"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2441E39-F705-DAF2-1B93-9A44B2494635}"/>
              </a:ext>
            </a:extLst>
          </p:cNvPr>
          <p:cNvSpPr txBox="1"/>
          <p:nvPr/>
        </p:nvSpPr>
        <p:spPr>
          <a:xfrm>
            <a:off x="5308626" y="2801073"/>
            <a:ext cx="1039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accent6">
                    <a:lumMod val="75000"/>
                  </a:schemeClr>
                </a:solidFill>
              </a:rPr>
              <a:t>structure</a:t>
            </a:r>
            <a:endParaRPr kumimoji="1"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12AE6C2-2E50-A682-ADA3-834DDBB7B121}"/>
              </a:ext>
            </a:extLst>
          </p:cNvPr>
          <p:cNvSpPr txBox="1"/>
          <p:nvPr/>
        </p:nvSpPr>
        <p:spPr>
          <a:xfrm>
            <a:off x="6893551" y="4741898"/>
            <a:ext cx="1069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accent6">
                    <a:lumMod val="75000"/>
                  </a:schemeClr>
                </a:solidFill>
              </a:rPr>
              <a:t>linked list</a:t>
            </a:r>
            <a:endParaRPr kumimoji="1"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155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DCF3AB5-41B7-4BB3-C20A-1376F351C20D}"/>
              </a:ext>
            </a:extLst>
          </p:cNvPr>
          <p:cNvSpPr txBox="1"/>
          <p:nvPr/>
        </p:nvSpPr>
        <p:spPr>
          <a:xfrm>
            <a:off x="300502" y="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進入：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3736587-48B7-9A59-4723-6EF3A7742CEC}"/>
              </a:ext>
            </a:extLst>
          </p:cNvPr>
          <p:cNvSpPr txBox="1"/>
          <p:nvPr/>
        </p:nvSpPr>
        <p:spPr>
          <a:xfrm>
            <a:off x="476308" y="2365213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帳號：</a:t>
            </a:r>
            <a:endParaRPr kumimoji="1" lang="en-US" altLang="zh-TW" dirty="0"/>
          </a:p>
          <a:p>
            <a:r>
              <a:rPr kumimoji="1" lang="en-US" altLang="zh-TW" dirty="0"/>
              <a:t>-&gt;</a:t>
            </a:r>
            <a:r>
              <a:rPr kumimoji="1" lang="zh-TW" altLang="en-US" dirty="0"/>
              <a:t>密碼：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FCB16B2-F830-1848-C003-5FDB8E0223E2}"/>
              </a:ext>
            </a:extLst>
          </p:cNvPr>
          <p:cNvSpPr txBox="1"/>
          <p:nvPr/>
        </p:nvSpPr>
        <p:spPr>
          <a:xfrm>
            <a:off x="7134155" y="2406965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 (1)</a:t>
            </a:r>
            <a:r>
              <a:rPr kumimoji="1" lang="zh-TW" altLang="en-US" dirty="0"/>
              <a:t>登入</a:t>
            </a:r>
            <a:r>
              <a:rPr kumimoji="1" lang="en-US" altLang="zh-TW" dirty="0"/>
              <a:t> (2)</a:t>
            </a:r>
            <a:r>
              <a:rPr kumimoji="1" lang="zh-TW" altLang="en-US" dirty="0"/>
              <a:t>註冊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F39B6C-E475-60FF-2616-B8B306BCC31E}"/>
              </a:ext>
            </a:extLst>
          </p:cNvPr>
          <p:cNvSpPr txBox="1"/>
          <p:nvPr/>
        </p:nvSpPr>
        <p:spPr>
          <a:xfrm>
            <a:off x="7157045" y="2877202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-&gt;Enter:</a:t>
            </a:r>
            <a:endParaRPr kumimoji="1"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304CEC1-92F2-FA06-C290-6D8247C50E49}"/>
              </a:ext>
            </a:extLst>
          </p:cNvPr>
          <p:cNvSpPr txBox="1"/>
          <p:nvPr/>
        </p:nvSpPr>
        <p:spPr>
          <a:xfrm>
            <a:off x="7157045" y="392502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註冊：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941EAD5-DF32-AE87-EAE3-8B3353C37A6B}"/>
              </a:ext>
            </a:extLst>
          </p:cNvPr>
          <p:cNvSpPr txBox="1"/>
          <p:nvPr/>
        </p:nvSpPr>
        <p:spPr>
          <a:xfrm>
            <a:off x="7905171" y="4241953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姓名：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AC78693-661E-DE61-9E86-E610E072F8AF}"/>
              </a:ext>
            </a:extLst>
          </p:cNvPr>
          <p:cNvSpPr txBox="1"/>
          <p:nvPr/>
        </p:nvSpPr>
        <p:spPr>
          <a:xfrm>
            <a:off x="7905171" y="4614927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學號：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AF86442-BBD9-01D3-797D-8E7E8181D616}"/>
              </a:ext>
            </a:extLst>
          </p:cNvPr>
          <p:cNvSpPr txBox="1"/>
          <p:nvPr/>
        </p:nvSpPr>
        <p:spPr>
          <a:xfrm>
            <a:off x="7896003" y="4996762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年級：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2DFAE8A-FABE-4F96-6A50-E25D5BD8DB19}"/>
              </a:ext>
            </a:extLst>
          </p:cNvPr>
          <p:cNvSpPr txBox="1"/>
          <p:nvPr/>
        </p:nvSpPr>
        <p:spPr>
          <a:xfrm>
            <a:off x="7905171" y="5377884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-&gt;Email:</a:t>
            </a:r>
            <a:endParaRPr kumimoji="1"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7791E45-50D5-BD19-3F9F-9825C06A5EC0}"/>
              </a:ext>
            </a:extLst>
          </p:cNvPr>
          <p:cNvSpPr txBox="1"/>
          <p:nvPr/>
        </p:nvSpPr>
        <p:spPr>
          <a:xfrm>
            <a:off x="7896003" y="5763431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帳號：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3A363CF-4BCF-AB73-DF90-3588283F428A}"/>
              </a:ext>
            </a:extLst>
          </p:cNvPr>
          <p:cNvSpPr txBox="1"/>
          <p:nvPr/>
        </p:nvSpPr>
        <p:spPr>
          <a:xfrm>
            <a:off x="7905171" y="6132763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密碼：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D93A287-1341-C7A4-6676-16D5984A12E5}"/>
              </a:ext>
            </a:extLst>
          </p:cNvPr>
          <p:cNvSpPr txBox="1"/>
          <p:nvPr/>
        </p:nvSpPr>
        <p:spPr>
          <a:xfrm>
            <a:off x="508251" y="48466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身份登入：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40AE9DE-ED75-B764-45EE-B851DB61CECB}"/>
              </a:ext>
            </a:extLst>
          </p:cNvPr>
          <p:cNvSpPr txBox="1"/>
          <p:nvPr/>
        </p:nvSpPr>
        <p:spPr>
          <a:xfrm>
            <a:off x="371356" y="3002452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（登入管理員或讀者，管理員和讀者帳號密碼可重複）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84EF30C-A699-B9F6-CB5C-EDFC9CF10FFE}"/>
              </a:ext>
            </a:extLst>
          </p:cNvPr>
          <p:cNvSpPr txBox="1"/>
          <p:nvPr/>
        </p:nvSpPr>
        <p:spPr>
          <a:xfrm>
            <a:off x="896173" y="88238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(1)</a:t>
            </a:r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BA760FE-8D7B-7631-876C-53D18B4A7FA9}"/>
              </a:ext>
            </a:extLst>
          </p:cNvPr>
          <p:cNvSpPr txBox="1"/>
          <p:nvPr/>
        </p:nvSpPr>
        <p:spPr>
          <a:xfrm>
            <a:off x="1338923" y="125171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管理員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B0529CE-073F-86C3-B0A0-2DD0F773FD6E}"/>
              </a:ext>
            </a:extLst>
          </p:cNvPr>
          <p:cNvSpPr txBox="1"/>
          <p:nvPr/>
        </p:nvSpPr>
        <p:spPr>
          <a:xfrm>
            <a:off x="2328238" y="90549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(2)</a:t>
            </a:r>
            <a:endParaRPr kumimoji="1"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BDC4117-94C2-4AD2-1D61-8800B79F3B69}"/>
              </a:ext>
            </a:extLst>
          </p:cNvPr>
          <p:cNvSpPr txBox="1"/>
          <p:nvPr/>
        </p:nvSpPr>
        <p:spPr>
          <a:xfrm>
            <a:off x="2666036" y="12506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讀者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DC5753C-F53B-7846-9613-5646842F6024}"/>
              </a:ext>
            </a:extLst>
          </p:cNvPr>
          <p:cNvSpPr txBox="1"/>
          <p:nvPr/>
        </p:nvSpPr>
        <p:spPr>
          <a:xfrm>
            <a:off x="3603010" y="95489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介面分成讀者和使用者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B72B9DD-7E40-ABC3-C37E-9DB8C4216486}"/>
              </a:ext>
            </a:extLst>
          </p:cNvPr>
          <p:cNvSpPr txBox="1"/>
          <p:nvPr/>
        </p:nvSpPr>
        <p:spPr>
          <a:xfrm>
            <a:off x="461760" y="19064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管理員：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7D373BE-3DD1-A1A5-1378-1D8A00133AEB}"/>
              </a:ext>
            </a:extLst>
          </p:cNvPr>
          <p:cNvSpPr txBox="1"/>
          <p:nvPr/>
        </p:nvSpPr>
        <p:spPr>
          <a:xfrm>
            <a:off x="7157045" y="18872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讀者：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59CBF9E-78CD-6F92-185A-462A076F96FF}"/>
              </a:ext>
            </a:extLst>
          </p:cNvPr>
          <p:cNvSpPr txBox="1"/>
          <p:nvPr/>
        </p:nvSpPr>
        <p:spPr>
          <a:xfrm>
            <a:off x="7905171" y="3410956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帳號：</a:t>
            </a:r>
            <a:endParaRPr kumimoji="1" lang="en-US" altLang="zh-TW" dirty="0"/>
          </a:p>
          <a:p>
            <a:r>
              <a:rPr kumimoji="1" lang="en-US" altLang="zh-TW" dirty="0"/>
              <a:t>-&gt;</a:t>
            </a:r>
            <a:r>
              <a:rPr kumimoji="1" lang="zh-TW" altLang="en-US" dirty="0"/>
              <a:t>密碼：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02FDCEE-414B-B42B-61C9-FD090B834DCE}"/>
              </a:ext>
            </a:extLst>
          </p:cNvPr>
          <p:cNvSpPr txBox="1"/>
          <p:nvPr/>
        </p:nvSpPr>
        <p:spPr>
          <a:xfrm>
            <a:off x="7218835" y="322629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登入：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F03C56D-E64E-3526-8C2D-7105AE8279D5}"/>
              </a:ext>
            </a:extLst>
          </p:cNvPr>
          <p:cNvSpPr txBox="1"/>
          <p:nvPr/>
        </p:nvSpPr>
        <p:spPr>
          <a:xfrm>
            <a:off x="1117548" y="4679257"/>
            <a:ext cx="19928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b="1" i="0" u="none" strike="noStrike" dirty="0">
                <a:effectLst/>
                <a:latin typeface="Arial" panose="020B0604020202020204" pitchFamily="34" charset="0"/>
              </a:rPr>
              <a:t>Freshman</a:t>
            </a:r>
            <a:r>
              <a:rPr lang="en" altLang="zh-TW" b="0" i="0" u="none" strike="noStrike" dirty="0">
                <a:effectLst/>
                <a:latin typeface="Arial" panose="020B0604020202020204" pitchFamily="34" charset="0"/>
              </a:rPr>
              <a:t> </a:t>
            </a:r>
            <a:r>
              <a:rPr lang="zh-TW" altLang="en-US" b="0" i="0" u="none" strike="noStrike" dirty="0">
                <a:effectLst/>
                <a:latin typeface="Arial" panose="020B0604020202020204" pitchFamily="34" charset="0"/>
              </a:rPr>
              <a:t>大一</a:t>
            </a:r>
            <a:br>
              <a:rPr lang="zh-TW" altLang="en-US" dirty="0"/>
            </a:br>
            <a:r>
              <a:rPr lang="en" altLang="zh-TW" b="1" i="0" u="none" strike="noStrike" dirty="0">
                <a:effectLst/>
                <a:latin typeface="Arial" panose="020B0604020202020204" pitchFamily="34" charset="0"/>
              </a:rPr>
              <a:t>Sophomore</a:t>
            </a:r>
            <a:r>
              <a:rPr lang="en" altLang="zh-TW" b="0" i="0" u="none" strike="noStrike" dirty="0">
                <a:effectLst/>
                <a:latin typeface="Arial" panose="020B0604020202020204" pitchFamily="34" charset="0"/>
              </a:rPr>
              <a:t> </a:t>
            </a:r>
            <a:r>
              <a:rPr lang="zh-TW" altLang="en-US" b="0" i="0" u="none" strike="noStrike" dirty="0">
                <a:effectLst/>
                <a:latin typeface="Arial" panose="020B0604020202020204" pitchFamily="34" charset="0"/>
              </a:rPr>
              <a:t>大二</a:t>
            </a:r>
            <a:br>
              <a:rPr lang="zh-TW" altLang="en-US" dirty="0"/>
            </a:br>
            <a:r>
              <a:rPr lang="en" altLang="zh-TW" b="1" i="0" u="none" strike="noStrike" dirty="0">
                <a:effectLst/>
                <a:latin typeface="Arial" panose="020B0604020202020204" pitchFamily="34" charset="0"/>
              </a:rPr>
              <a:t>Junior</a:t>
            </a:r>
            <a:r>
              <a:rPr lang="en" altLang="zh-TW" b="0" i="0" u="none" strike="noStrike" dirty="0">
                <a:effectLst/>
                <a:latin typeface="Arial" panose="020B0604020202020204" pitchFamily="34" charset="0"/>
              </a:rPr>
              <a:t> </a:t>
            </a:r>
            <a:r>
              <a:rPr lang="zh-TW" altLang="en-US" b="0" i="0" u="none" strike="noStrike" dirty="0">
                <a:effectLst/>
                <a:latin typeface="Arial" panose="020B0604020202020204" pitchFamily="34" charset="0"/>
              </a:rPr>
              <a:t>大三</a:t>
            </a:r>
            <a:br>
              <a:rPr lang="zh-TW" altLang="en-US" dirty="0"/>
            </a:br>
            <a:r>
              <a:rPr lang="en" altLang="zh-TW" b="1" i="0" u="none" strike="noStrike" dirty="0">
                <a:effectLst/>
                <a:latin typeface="Arial" panose="020B0604020202020204" pitchFamily="34" charset="0"/>
              </a:rPr>
              <a:t>Senior</a:t>
            </a:r>
            <a:r>
              <a:rPr lang="en" altLang="zh-TW" b="0" i="0" u="none" strike="noStrike" dirty="0">
                <a:effectLst/>
                <a:latin typeface="Arial" panose="020B0604020202020204" pitchFamily="34" charset="0"/>
              </a:rPr>
              <a:t> </a:t>
            </a:r>
            <a:r>
              <a:rPr lang="zh-TW" altLang="en-US" b="0" i="0" u="none" strike="noStrike" dirty="0">
                <a:effectLst/>
                <a:latin typeface="Arial" panose="020B0604020202020204" pitchFamily="34" charset="0"/>
              </a:rPr>
              <a:t>大四</a:t>
            </a:r>
            <a:endParaRPr kumimoji="1"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3BE22C5-C4D5-62B0-3620-533FE6EE8435}"/>
              </a:ext>
            </a:extLst>
          </p:cNvPr>
          <p:cNvSpPr txBox="1"/>
          <p:nvPr/>
        </p:nvSpPr>
        <p:spPr>
          <a:xfrm>
            <a:off x="1117548" y="5865640"/>
            <a:ext cx="6750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b="1" i="0" u="none" strike="noStrike" dirty="0">
                <a:effectLst/>
                <a:latin typeface="Arial" panose="020B0604020202020204" pitchFamily="34" charset="0"/>
              </a:rPr>
              <a:t>First year / Second year / Third year of graduate school </a:t>
            </a:r>
            <a:r>
              <a:rPr lang="zh-TW" altLang="en-US" b="1" i="0" u="none" strike="noStrike" dirty="0">
                <a:effectLst/>
                <a:latin typeface="Arial" panose="020B0604020202020204" pitchFamily="34" charset="0"/>
              </a:rPr>
              <a:t>碩士</a:t>
            </a:r>
            <a:endParaRPr kumimoji="1"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1256142-B52D-BCAD-5C4D-B8B96A41388E}"/>
              </a:ext>
            </a:extLst>
          </p:cNvPr>
          <p:cNvSpPr txBox="1"/>
          <p:nvPr/>
        </p:nvSpPr>
        <p:spPr>
          <a:xfrm>
            <a:off x="1177665" y="6276461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b="1" i="0" u="none" strike="noStrike" dirty="0">
                <a:effectLst/>
                <a:latin typeface="Arial" panose="020B0604020202020204" pitchFamily="34" charset="0"/>
              </a:rPr>
              <a:t>First year / Second year / Third year of doctoral program</a:t>
            </a:r>
            <a:r>
              <a:rPr lang="zh-TW" altLang="en-US" b="1" i="0" u="none" strike="noStrike" dirty="0">
                <a:effectLst/>
                <a:latin typeface="Arial" panose="020B0604020202020204" pitchFamily="34" charset="0"/>
              </a:rPr>
              <a:t> 博士</a:t>
            </a:r>
            <a:endParaRPr kumimoji="1"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6EAC136D-0311-79B7-1791-404B4C09E8F2}"/>
              </a:ext>
            </a:extLst>
          </p:cNvPr>
          <p:cNvSpPr txBox="1"/>
          <p:nvPr/>
        </p:nvSpPr>
        <p:spPr>
          <a:xfrm>
            <a:off x="9974179" y="2526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rgbClr val="FFC000"/>
                </a:solidFill>
              </a:rPr>
              <a:t>匯入檔案</a:t>
            </a:r>
            <a:endParaRPr kumimoji="1"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CD5449FD-AA06-5F52-58B3-8544F9CAF2E6}"/>
              </a:ext>
            </a:extLst>
          </p:cNvPr>
          <p:cNvSpPr txBox="1"/>
          <p:nvPr/>
        </p:nvSpPr>
        <p:spPr>
          <a:xfrm>
            <a:off x="9974179" y="8539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rgbClr val="FFC000"/>
                </a:solidFill>
              </a:rPr>
              <a:t>匯出檔案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7866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4609448-1A52-FDED-522B-7956E791906E}"/>
              </a:ext>
            </a:extLst>
          </p:cNvPr>
          <p:cNvSpPr txBox="1"/>
          <p:nvPr/>
        </p:nvSpPr>
        <p:spPr>
          <a:xfrm>
            <a:off x="300790" y="2406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管理員：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B6F610F-AFED-058C-7B29-8D19DD855E04}"/>
              </a:ext>
            </a:extLst>
          </p:cNvPr>
          <p:cNvSpPr txBox="1"/>
          <p:nvPr/>
        </p:nvSpPr>
        <p:spPr>
          <a:xfrm>
            <a:off x="1408786" y="609964"/>
            <a:ext cx="849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-&gt;(1)</a:t>
            </a:r>
            <a:r>
              <a:rPr kumimoji="1" lang="zh-TW" altLang="en-US" dirty="0"/>
              <a:t>檢閱 </a:t>
            </a:r>
            <a:r>
              <a:rPr kumimoji="1" lang="en-US" altLang="zh-TW" dirty="0"/>
              <a:t>(2)</a:t>
            </a:r>
            <a:r>
              <a:rPr kumimoji="1" lang="zh-TW" altLang="en-US" dirty="0"/>
              <a:t>新增 </a:t>
            </a:r>
            <a:r>
              <a:rPr kumimoji="1" lang="en-US" altLang="zh-TW" dirty="0"/>
              <a:t>(3)</a:t>
            </a:r>
            <a:r>
              <a:rPr kumimoji="1" lang="zh-TW" altLang="en-US" dirty="0"/>
              <a:t>借閱情形 </a:t>
            </a:r>
            <a:r>
              <a:rPr kumimoji="1" lang="en-US" altLang="zh-TW" dirty="0"/>
              <a:t>(4)</a:t>
            </a:r>
            <a:r>
              <a:rPr kumimoji="1" lang="zh-TW" altLang="en-US" dirty="0"/>
              <a:t>讀者資料 </a:t>
            </a:r>
            <a:r>
              <a:rPr kumimoji="1" lang="en-US" altLang="zh-TW" dirty="0"/>
              <a:t>(5)</a:t>
            </a:r>
            <a:r>
              <a:rPr kumimoji="1" lang="zh-TW" altLang="en-US" dirty="0"/>
              <a:t>管理員資料 </a:t>
            </a:r>
            <a:r>
              <a:rPr kumimoji="1" lang="en-US" altLang="zh-TW" dirty="0"/>
              <a:t>(7)</a:t>
            </a:r>
            <a:r>
              <a:rPr kumimoji="1" lang="zh-TW" altLang="en-US" dirty="0"/>
              <a:t>外借書籍</a:t>
            </a:r>
            <a:r>
              <a:rPr kumimoji="1" lang="en-US" altLang="zh-TW" dirty="0"/>
              <a:t> (8)</a:t>
            </a:r>
            <a:r>
              <a:rPr kumimoji="1" lang="zh-TW" altLang="en-US" dirty="0"/>
              <a:t>新增管理員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FFE9D4D-6549-EDDC-09A9-C972B4F73A6A}"/>
              </a:ext>
            </a:extLst>
          </p:cNvPr>
          <p:cNvSpPr txBox="1"/>
          <p:nvPr/>
        </p:nvSpPr>
        <p:spPr>
          <a:xfrm>
            <a:off x="1408786" y="1163962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-&gt;Enter:</a:t>
            </a:r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1E51093-ECF0-A8AF-DE3C-04D662D48666}"/>
              </a:ext>
            </a:extLst>
          </p:cNvPr>
          <p:cNvSpPr txBox="1"/>
          <p:nvPr/>
        </p:nvSpPr>
        <p:spPr>
          <a:xfrm>
            <a:off x="412038" y="170848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(1)</a:t>
            </a:r>
            <a:endParaRPr kumimoji="1"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6E6D504-D6DC-6CB6-1165-313A9C13DFDA}"/>
              </a:ext>
            </a:extLst>
          </p:cNvPr>
          <p:cNvSpPr txBox="1"/>
          <p:nvPr/>
        </p:nvSpPr>
        <p:spPr>
          <a:xfrm>
            <a:off x="795721" y="2077816"/>
            <a:ext cx="37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graphicFrame>
        <p:nvGraphicFramePr>
          <p:cNvPr id="10" name="表格 4">
            <a:extLst>
              <a:ext uri="{FF2B5EF4-FFF2-40B4-BE49-F238E27FC236}">
                <a16:creationId xmlns:a16="http://schemas.microsoft.com/office/drawing/2014/main" id="{3C7FA0D4-E41D-DBDE-FB7F-7DCCEA6AB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980526"/>
              </p:ext>
            </p:extLst>
          </p:nvPr>
        </p:nvGraphicFramePr>
        <p:xfrm>
          <a:off x="1238470" y="1869440"/>
          <a:ext cx="4608132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011">
                  <a:extLst>
                    <a:ext uri="{9D8B030D-6E8A-4147-A177-3AD203B41FA5}">
                      <a16:colId xmlns:a16="http://schemas.microsoft.com/office/drawing/2014/main" val="2186197128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3109274087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49729136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1177570816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3598573897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2622603265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308296864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495727251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759417621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2796036593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2524246151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2195110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書名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作者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總數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索書號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ISBN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瀏覽數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翻譯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登錄號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借閱天數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13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605120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9C30A438-405A-52DF-5FB6-C85B60D9FE17}"/>
              </a:ext>
            </a:extLst>
          </p:cNvPr>
          <p:cNvSpPr txBox="1"/>
          <p:nvPr/>
        </p:nvSpPr>
        <p:spPr>
          <a:xfrm>
            <a:off x="412038" y="373033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(2)</a:t>
            </a:r>
            <a:endParaRPr kumimoji="1"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C9F9112-AE3E-A7E9-26A3-5B07803E72A4}"/>
              </a:ext>
            </a:extLst>
          </p:cNvPr>
          <p:cNvSpPr txBox="1"/>
          <p:nvPr/>
        </p:nvSpPr>
        <p:spPr>
          <a:xfrm>
            <a:off x="854788" y="3972055"/>
            <a:ext cx="279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-&gt;{1}</a:t>
            </a:r>
            <a:r>
              <a:rPr kumimoji="1" lang="zh-TW" altLang="en-US" dirty="0"/>
              <a:t>手動添加 </a:t>
            </a:r>
            <a:r>
              <a:rPr kumimoji="1" lang="en-US" altLang="zh-TW" dirty="0"/>
              <a:t>{3}</a:t>
            </a:r>
            <a:r>
              <a:rPr kumimoji="1" lang="zh-TW" altLang="en-US" dirty="0"/>
              <a:t>刪除書籍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F73E676-6902-5C56-5C03-59B39400F828}"/>
              </a:ext>
            </a:extLst>
          </p:cNvPr>
          <p:cNvSpPr txBox="1"/>
          <p:nvPr/>
        </p:nvSpPr>
        <p:spPr>
          <a:xfrm>
            <a:off x="854788" y="4535712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{1}</a:t>
            </a:r>
            <a:endParaRPr kumimoji="1"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2B889BD-8510-6A1B-650E-A0D47A9EB1FD}"/>
              </a:ext>
            </a:extLst>
          </p:cNvPr>
          <p:cNvSpPr txBox="1"/>
          <p:nvPr/>
        </p:nvSpPr>
        <p:spPr>
          <a:xfrm>
            <a:off x="1227221" y="5017168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graphicFrame>
        <p:nvGraphicFramePr>
          <p:cNvPr id="15" name="表格 4">
            <a:extLst>
              <a:ext uri="{FF2B5EF4-FFF2-40B4-BE49-F238E27FC236}">
                <a16:creationId xmlns:a16="http://schemas.microsoft.com/office/drawing/2014/main" id="{13EF42E3-736F-7EFF-29F3-F881DD1D5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387089"/>
              </p:ext>
            </p:extLst>
          </p:nvPr>
        </p:nvGraphicFramePr>
        <p:xfrm>
          <a:off x="1681712" y="4583108"/>
          <a:ext cx="2595229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747">
                  <a:extLst>
                    <a:ext uri="{9D8B030D-6E8A-4147-A177-3AD203B41FA5}">
                      <a16:colId xmlns:a16="http://schemas.microsoft.com/office/drawing/2014/main" val="2186197128"/>
                    </a:ext>
                  </a:extLst>
                </a:gridCol>
                <a:gridCol w="370747">
                  <a:extLst>
                    <a:ext uri="{9D8B030D-6E8A-4147-A177-3AD203B41FA5}">
                      <a16:colId xmlns:a16="http://schemas.microsoft.com/office/drawing/2014/main" val="3109274087"/>
                    </a:ext>
                  </a:extLst>
                </a:gridCol>
                <a:gridCol w="370747">
                  <a:extLst>
                    <a:ext uri="{9D8B030D-6E8A-4147-A177-3AD203B41FA5}">
                      <a16:colId xmlns:a16="http://schemas.microsoft.com/office/drawing/2014/main" val="49729136"/>
                    </a:ext>
                  </a:extLst>
                </a:gridCol>
                <a:gridCol w="370747">
                  <a:extLst>
                    <a:ext uri="{9D8B030D-6E8A-4147-A177-3AD203B41FA5}">
                      <a16:colId xmlns:a16="http://schemas.microsoft.com/office/drawing/2014/main" val="1177570816"/>
                    </a:ext>
                  </a:extLst>
                </a:gridCol>
                <a:gridCol w="370747">
                  <a:extLst>
                    <a:ext uri="{9D8B030D-6E8A-4147-A177-3AD203B41FA5}">
                      <a16:colId xmlns:a16="http://schemas.microsoft.com/office/drawing/2014/main" val="2622603265"/>
                    </a:ext>
                  </a:extLst>
                </a:gridCol>
                <a:gridCol w="370747">
                  <a:extLst>
                    <a:ext uri="{9D8B030D-6E8A-4147-A177-3AD203B41FA5}">
                      <a16:colId xmlns:a16="http://schemas.microsoft.com/office/drawing/2014/main" val="3314404346"/>
                    </a:ext>
                  </a:extLst>
                </a:gridCol>
                <a:gridCol w="370747">
                  <a:extLst>
                    <a:ext uri="{9D8B030D-6E8A-4147-A177-3AD203B41FA5}">
                      <a16:colId xmlns:a16="http://schemas.microsoft.com/office/drawing/2014/main" val="759417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書名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作者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索書號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ISBN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翻譯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13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605120"/>
                  </a:ext>
                </a:extLst>
              </a:tr>
            </a:tbl>
          </a:graphicData>
        </a:graphic>
      </p:graphicFrame>
      <p:sp>
        <p:nvSpPr>
          <p:cNvPr id="16" name="文字方塊 15">
            <a:extLst>
              <a:ext uri="{FF2B5EF4-FFF2-40B4-BE49-F238E27FC236}">
                <a16:creationId xmlns:a16="http://schemas.microsoft.com/office/drawing/2014/main" id="{ADB10F05-DD9A-C312-E2FA-4A28B5480FC0}"/>
              </a:ext>
            </a:extLst>
          </p:cNvPr>
          <p:cNvSpPr txBox="1"/>
          <p:nvPr/>
        </p:nvSpPr>
        <p:spPr>
          <a:xfrm>
            <a:off x="4276942" y="501716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分別輸入資料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ED46989-CD6C-57AF-4D0E-50A87F452F54}"/>
              </a:ext>
            </a:extLst>
          </p:cNvPr>
          <p:cNvSpPr txBox="1"/>
          <p:nvPr/>
        </p:nvSpPr>
        <p:spPr>
          <a:xfrm>
            <a:off x="5943276" y="5021360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（總數、登錄號是系統自己處理）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6149CA8-5E4F-0AC1-F1D6-44232612CCE3}"/>
              </a:ext>
            </a:extLst>
          </p:cNvPr>
          <p:cNvSpPr txBox="1"/>
          <p:nvPr/>
        </p:nvSpPr>
        <p:spPr>
          <a:xfrm>
            <a:off x="5847347" y="240731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（所有書籍）</a:t>
            </a:r>
          </a:p>
        </p:txBody>
      </p:sp>
    </p:spTree>
    <p:extLst>
      <p:ext uri="{BB962C8B-B14F-4D97-AF65-F5344CB8AC3E}">
        <p14:creationId xmlns:p14="http://schemas.microsoft.com/office/powerpoint/2010/main" val="2972440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681F311-9C76-429C-7930-E01190F53C53}"/>
              </a:ext>
            </a:extLst>
          </p:cNvPr>
          <p:cNvSpPr txBox="1"/>
          <p:nvPr/>
        </p:nvSpPr>
        <p:spPr>
          <a:xfrm>
            <a:off x="291723" y="19250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(3)</a:t>
            </a:r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D0D2BAF-F2B2-B524-45D7-1D2EFC63649C}"/>
              </a:ext>
            </a:extLst>
          </p:cNvPr>
          <p:cNvSpPr txBox="1"/>
          <p:nvPr/>
        </p:nvSpPr>
        <p:spPr>
          <a:xfrm>
            <a:off x="675406" y="561837"/>
            <a:ext cx="37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32D92747-5DFB-6E67-892F-D0254FBE7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686322"/>
              </p:ext>
            </p:extLst>
          </p:nvPr>
        </p:nvGraphicFramePr>
        <p:xfrm>
          <a:off x="1118154" y="353461"/>
          <a:ext cx="3863596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236">
                  <a:extLst>
                    <a:ext uri="{9D8B030D-6E8A-4147-A177-3AD203B41FA5}">
                      <a16:colId xmlns:a16="http://schemas.microsoft.com/office/drawing/2014/main" val="2858611221"/>
                    </a:ext>
                  </a:extLst>
                </a:gridCol>
                <a:gridCol w="351236">
                  <a:extLst>
                    <a:ext uri="{9D8B030D-6E8A-4147-A177-3AD203B41FA5}">
                      <a16:colId xmlns:a16="http://schemas.microsoft.com/office/drawing/2014/main" val="2186197128"/>
                    </a:ext>
                  </a:extLst>
                </a:gridCol>
                <a:gridCol w="351236">
                  <a:extLst>
                    <a:ext uri="{9D8B030D-6E8A-4147-A177-3AD203B41FA5}">
                      <a16:colId xmlns:a16="http://schemas.microsoft.com/office/drawing/2014/main" val="3109274087"/>
                    </a:ext>
                  </a:extLst>
                </a:gridCol>
                <a:gridCol w="351236">
                  <a:extLst>
                    <a:ext uri="{9D8B030D-6E8A-4147-A177-3AD203B41FA5}">
                      <a16:colId xmlns:a16="http://schemas.microsoft.com/office/drawing/2014/main" val="49729136"/>
                    </a:ext>
                  </a:extLst>
                </a:gridCol>
                <a:gridCol w="351236">
                  <a:extLst>
                    <a:ext uri="{9D8B030D-6E8A-4147-A177-3AD203B41FA5}">
                      <a16:colId xmlns:a16="http://schemas.microsoft.com/office/drawing/2014/main" val="1177570816"/>
                    </a:ext>
                  </a:extLst>
                </a:gridCol>
                <a:gridCol w="351236">
                  <a:extLst>
                    <a:ext uri="{9D8B030D-6E8A-4147-A177-3AD203B41FA5}">
                      <a16:colId xmlns:a16="http://schemas.microsoft.com/office/drawing/2014/main" val="2622603265"/>
                    </a:ext>
                  </a:extLst>
                </a:gridCol>
                <a:gridCol w="351236">
                  <a:extLst>
                    <a:ext uri="{9D8B030D-6E8A-4147-A177-3AD203B41FA5}">
                      <a16:colId xmlns:a16="http://schemas.microsoft.com/office/drawing/2014/main" val="3591635548"/>
                    </a:ext>
                  </a:extLst>
                </a:gridCol>
                <a:gridCol w="351236">
                  <a:extLst>
                    <a:ext uri="{9D8B030D-6E8A-4147-A177-3AD203B41FA5}">
                      <a16:colId xmlns:a16="http://schemas.microsoft.com/office/drawing/2014/main" val="759417621"/>
                    </a:ext>
                  </a:extLst>
                </a:gridCol>
                <a:gridCol w="351236">
                  <a:extLst>
                    <a:ext uri="{9D8B030D-6E8A-4147-A177-3AD203B41FA5}">
                      <a16:colId xmlns:a16="http://schemas.microsoft.com/office/drawing/2014/main" val="2796036593"/>
                    </a:ext>
                  </a:extLst>
                </a:gridCol>
                <a:gridCol w="351236">
                  <a:extLst>
                    <a:ext uri="{9D8B030D-6E8A-4147-A177-3AD203B41FA5}">
                      <a16:colId xmlns:a16="http://schemas.microsoft.com/office/drawing/2014/main" val="2524246151"/>
                    </a:ext>
                  </a:extLst>
                </a:gridCol>
                <a:gridCol w="351236">
                  <a:extLst>
                    <a:ext uri="{9D8B030D-6E8A-4147-A177-3AD203B41FA5}">
                      <a16:colId xmlns:a16="http://schemas.microsoft.com/office/drawing/2014/main" val="2195110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編號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書名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作者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索書號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ISBN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翻譯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登錄號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借閱天數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13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605120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5C40028B-516F-F18A-A45C-A7218723A977}"/>
              </a:ext>
            </a:extLst>
          </p:cNvPr>
          <p:cNvSpPr txBox="1"/>
          <p:nvPr/>
        </p:nvSpPr>
        <p:spPr>
          <a:xfrm>
            <a:off x="5137488" y="82880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（外借的書籍）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7CF8B4F-DF4A-24F8-3CE6-5016C7DB3F01}"/>
              </a:ext>
            </a:extLst>
          </p:cNvPr>
          <p:cNvSpPr txBox="1"/>
          <p:nvPr/>
        </p:nvSpPr>
        <p:spPr>
          <a:xfrm>
            <a:off x="291723" y="232209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(4)</a:t>
            </a:r>
            <a:endParaRPr kumimoji="1"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A97AFD2-7B74-5270-FF42-5D06A8296F51}"/>
              </a:ext>
            </a:extLst>
          </p:cNvPr>
          <p:cNvSpPr txBox="1"/>
          <p:nvPr/>
        </p:nvSpPr>
        <p:spPr>
          <a:xfrm>
            <a:off x="734473" y="3104693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C5B25C14-731C-9B38-042E-82264A6A6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444613"/>
              </p:ext>
            </p:extLst>
          </p:nvPr>
        </p:nvGraphicFramePr>
        <p:xfrm>
          <a:off x="1214100" y="2796150"/>
          <a:ext cx="3767648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098">
                  <a:extLst>
                    <a:ext uri="{9D8B030D-6E8A-4147-A177-3AD203B41FA5}">
                      <a16:colId xmlns:a16="http://schemas.microsoft.com/office/drawing/2014/main" val="34541753"/>
                    </a:ext>
                  </a:extLst>
                </a:gridCol>
                <a:gridCol w="363657">
                  <a:extLst>
                    <a:ext uri="{9D8B030D-6E8A-4147-A177-3AD203B41FA5}">
                      <a16:colId xmlns:a16="http://schemas.microsoft.com/office/drawing/2014/main" val="2923872845"/>
                    </a:ext>
                  </a:extLst>
                </a:gridCol>
                <a:gridCol w="436699">
                  <a:extLst>
                    <a:ext uri="{9D8B030D-6E8A-4147-A177-3AD203B41FA5}">
                      <a16:colId xmlns:a16="http://schemas.microsoft.com/office/drawing/2014/main" val="2006399195"/>
                    </a:ext>
                  </a:extLst>
                </a:gridCol>
                <a:gridCol w="436699">
                  <a:extLst>
                    <a:ext uri="{9D8B030D-6E8A-4147-A177-3AD203B41FA5}">
                      <a16:colId xmlns:a16="http://schemas.microsoft.com/office/drawing/2014/main" val="1557960323"/>
                    </a:ext>
                  </a:extLst>
                </a:gridCol>
                <a:gridCol w="436699">
                  <a:extLst>
                    <a:ext uri="{9D8B030D-6E8A-4147-A177-3AD203B41FA5}">
                      <a16:colId xmlns:a16="http://schemas.microsoft.com/office/drawing/2014/main" val="543044002"/>
                    </a:ext>
                  </a:extLst>
                </a:gridCol>
                <a:gridCol w="436699">
                  <a:extLst>
                    <a:ext uri="{9D8B030D-6E8A-4147-A177-3AD203B41FA5}">
                      <a16:colId xmlns:a16="http://schemas.microsoft.com/office/drawing/2014/main" val="2942292171"/>
                    </a:ext>
                  </a:extLst>
                </a:gridCol>
                <a:gridCol w="436699">
                  <a:extLst>
                    <a:ext uri="{9D8B030D-6E8A-4147-A177-3AD203B41FA5}">
                      <a16:colId xmlns:a16="http://schemas.microsoft.com/office/drawing/2014/main" val="2069760179"/>
                    </a:ext>
                  </a:extLst>
                </a:gridCol>
                <a:gridCol w="436699">
                  <a:extLst>
                    <a:ext uri="{9D8B030D-6E8A-4147-A177-3AD203B41FA5}">
                      <a16:colId xmlns:a16="http://schemas.microsoft.com/office/drawing/2014/main" val="1035143669"/>
                    </a:ext>
                  </a:extLst>
                </a:gridCol>
                <a:gridCol w="436699">
                  <a:extLst>
                    <a:ext uri="{9D8B030D-6E8A-4147-A177-3AD203B41FA5}">
                      <a16:colId xmlns:a16="http://schemas.microsoft.com/office/drawing/2014/main" val="2856015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編碼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學號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年級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Email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帳號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密碼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借閱紀錄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信用狀況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360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333669"/>
                  </a:ext>
                </a:extLst>
              </a:tr>
            </a:tbl>
          </a:graphicData>
        </a:graphic>
      </p:graphicFrame>
      <p:sp>
        <p:nvSpPr>
          <p:cNvPr id="22" name="文字方塊 21">
            <a:extLst>
              <a:ext uri="{FF2B5EF4-FFF2-40B4-BE49-F238E27FC236}">
                <a16:creationId xmlns:a16="http://schemas.microsoft.com/office/drawing/2014/main" id="{739D84F0-F68B-30D6-9B7D-BB01AACB1229}"/>
              </a:ext>
            </a:extLst>
          </p:cNvPr>
          <p:cNvSpPr txBox="1"/>
          <p:nvPr/>
        </p:nvSpPr>
        <p:spPr>
          <a:xfrm>
            <a:off x="1141963" y="4355710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修改</a:t>
            </a:r>
            <a:r>
              <a:rPr kumimoji="1" lang="en-US" altLang="zh-TW" dirty="0"/>
              <a:t>/</a:t>
            </a:r>
            <a:r>
              <a:rPr kumimoji="1" lang="zh-TW" altLang="en-US" dirty="0"/>
              <a:t>刪除資料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2F1D1A4-166C-D964-F728-0B71AF59F6C0}"/>
              </a:ext>
            </a:extLst>
          </p:cNvPr>
          <p:cNvSpPr txBox="1"/>
          <p:nvPr/>
        </p:nvSpPr>
        <p:spPr>
          <a:xfrm>
            <a:off x="1141963" y="4834166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-&gt;Enter:</a:t>
            </a:r>
            <a:endParaRPr kumimoji="1"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6CB8A22-89E8-70AE-9198-BEB9455E5D39}"/>
              </a:ext>
            </a:extLst>
          </p:cNvPr>
          <p:cNvSpPr txBox="1"/>
          <p:nvPr/>
        </p:nvSpPr>
        <p:spPr>
          <a:xfrm>
            <a:off x="2077027" y="48341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輸入編號</a:t>
            </a:r>
          </a:p>
        </p:txBody>
      </p:sp>
    </p:spTree>
    <p:extLst>
      <p:ext uri="{BB962C8B-B14F-4D97-AF65-F5344CB8AC3E}">
        <p14:creationId xmlns:p14="http://schemas.microsoft.com/office/powerpoint/2010/main" val="3167991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E4821EC-F87B-E972-59D2-3B9ADBCBB2B2}"/>
              </a:ext>
            </a:extLst>
          </p:cNvPr>
          <p:cNvSpPr txBox="1"/>
          <p:nvPr/>
        </p:nvSpPr>
        <p:spPr>
          <a:xfrm>
            <a:off x="396571" y="10869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(5)</a:t>
            </a:r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F88EEE8-8B1A-A835-855C-D59FE16FDFEA}"/>
              </a:ext>
            </a:extLst>
          </p:cNvPr>
          <p:cNvSpPr txBox="1"/>
          <p:nvPr/>
        </p:nvSpPr>
        <p:spPr>
          <a:xfrm>
            <a:off x="839321" y="629834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graphicFrame>
        <p:nvGraphicFramePr>
          <p:cNvPr id="6" name="表格 7">
            <a:extLst>
              <a:ext uri="{FF2B5EF4-FFF2-40B4-BE49-F238E27FC236}">
                <a16:creationId xmlns:a16="http://schemas.microsoft.com/office/drawing/2014/main" id="{ACAE1487-D52E-D5E5-5793-4FB5C8827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422534"/>
              </p:ext>
            </p:extLst>
          </p:nvPr>
        </p:nvGraphicFramePr>
        <p:xfrm>
          <a:off x="1309196" y="293362"/>
          <a:ext cx="139700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667">
                  <a:extLst>
                    <a:ext uri="{9D8B030D-6E8A-4147-A177-3AD203B41FA5}">
                      <a16:colId xmlns:a16="http://schemas.microsoft.com/office/drawing/2014/main" val="1105978999"/>
                    </a:ext>
                  </a:extLst>
                </a:gridCol>
                <a:gridCol w="465667">
                  <a:extLst>
                    <a:ext uri="{9D8B030D-6E8A-4147-A177-3AD203B41FA5}">
                      <a16:colId xmlns:a16="http://schemas.microsoft.com/office/drawing/2014/main" val="2742850085"/>
                    </a:ext>
                  </a:extLst>
                </a:gridCol>
                <a:gridCol w="465667">
                  <a:extLst>
                    <a:ext uri="{9D8B030D-6E8A-4147-A177-3AD203B41FA5}">
                      <a16:colId xmlns:a16="http://schemas.microsoft.com/office/drawing/2014/main" val="2316590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帳號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密碼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163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49932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ECF4BC8C-A27E-9BB5-8F8D-5F8B5FEEDE1C}"/>
              </a:ext>
            </a:extLst>
          </p:cNvPr>
          <p:cNvSpPr txBox="1"/>
          <p:nvPr/>
        </p:nvSpPr>
        <p:spPr>
          <a:xfrm>
            <a:off x="536641" y="423133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(7)</a:t>
            </a:r>
            <a:endParaRPr kumimoji="1"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C3B1770-E273-1E5D-38A2-78CAF15712FE}"/>
              </a:ext>
            </a:extLst>
          </p:cNvPr>
          <p:cNvSpPr txBox="1"/>
          <p:nvPr/>
        </p:nvSpPr>
        <p:spPr>
          <a:xfrm>
            <a:off x="839321" y="5173448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外借的書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623E86C-A4DD-7BB6-4CFB-F46CE8FD52F3}"/>
              </a:ext>
            </a:extLst>
          </p:cNvPr>
          <p:cNvSpPr txBox="1"/>
          <p:nvPr/>
        </p:nvSpPr>
        <p:spPr>
          <a:xfrm>
            <a:off x="850806" y="5678230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-&gt;Enter:</a:t>
            </a:r>
            <a:endParaRPr kumimoji="1"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1EDC635-5F53-2EEC-5455-424201404D33}"/>
              </a:ext>
            </a:extLst>
          </p:cNvPr>
          <p:cNvSpPr txBox="1"/>
          <p:nvPr/>
        </p:nvSpPr>
        <p:spPr>
          <a:xfrm>
            <a:off x="1209935" y="1506383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{1}</a:t>
            </a:r>
            <a:r>
              <a:rPr kumimoji="1" lang="zh-TW" altLang="en-US" dirty="0"/>
              <a:t>修改資料 </a:t>
            </a:r>
            <a:r>
              <a:rPr kumimoji="1" lang="en-US" altLang="zh-TW" dirty="0"/>
              <a:t>{2}</a:t>
            </a:r>
            <a:r>
              <a:rPr kumimoji="1" lang="zh-TW" altLang="en-US" dirty="0"/>
              <a:t>退出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196B181-1156-471D-E1B2-54E78F65E689}"/>
              </a:ext>
            </a:extLst>
          </p:cNvPr>
          <p:cNvSpPr txBox="1"/>
          <p:nvPr/>
        </p:nvSpPr>
        <p:spPr>
          <a:xfrm>
            <a:off x="794084" y="1500979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8A1760F-9A62-CEDE-9969-1010B97B116D}"/>
              </a:ext>
            </a:extLst>
          </p:cNvPr>
          <p:cNvSpPr txBox="1"/>
          <p:nvPr/>
        </p:nvSpPr>
        <p:spPr>
          <a:xfrm>
            <a:off x="794084" y="2095524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-&gt;Enter:</a:t>
            </a:r>
            <a:endParaRPr kumimoji="1"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73DB60F-2322-AC1A-96F9-8741A7624667}"/>
              </a:ext>
            </a:extLst>
          </p:cNvPr>
          <p:cNvSpPr txBox="1"/>
          <p:nvPr/>
        </p:nvSpPr>
        <p:spPr>
          <a:xfrm>
            <a:off x="839321" y="466866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手動將書籍登記為外界狀態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23E0830-AC16-30AB-CE7E-F2A17F96B9CA}"/>
              </a:ext>
            </a:extLst>
          </p:cNvPr>
          <p:cNvSpPr txBox="1"/>
          <p:nvPr/>
        </p:nvSpPr>
        <p:spPr>
          <a:xfrm>
            <a:off x="7038474" y="34891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(8)</a:t>
            </a:r>
            <a:endParaRPr kumimoji="1"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D67F3B4-A989-FB6A-C1D4-2B1956E1295B}"/>
              </a:ext>
            </a:extLst>
          </p:cNvPr>
          <p:cNvSpPr txBox="1"/>
          <p:nvPr/>
        </p:nvSpPr>
        <p:spPr>
          <a:xfrm>
            <a:off x="7375358" y="1022684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016C7C0-8A26-7271-6783-2E383251A5AE}"/>
              </a:ext>
            </a:extLst>
          </p:cNvPr>
          <p:cNvSpPr txBox="1"/>
          <p:nvPr/>
        </p:nvSpPr>
        <p:spPr>
          <a:xfrm>
            <a:off x="7844590" y="10226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姓名：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6F9868E-D29F-1976-3A18-43F0F37EF6FB}"/>
              </a:ext>
            </a:extLst>
          </p:cNvPr>
          <p:cNvSpPr txBox="1"/>
          <p:nvPr/>
        </p:nvSpPr>
        <p:spPr>
          <a:xfrm>
            <a:off x="7363327" y="1513010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89CA40C-D69B-AEB2-6187-68D277D9E313}"/>
              </a:ext>
            </a:extLst>
          </p:cNvPr>
          <p:cNvSpPr txBox="1"/>
          <p:nvPr/>
        </p:nvSpPr>
        <p:spPr>
          <a:xfrm>
            <a:off x="7844590" y="15130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帳號：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9357615-D14A-FE57-E15D-F43FF1541B57}"/>
              </a:ext>
            </a:extLst>
          </p:cNvPr>
          <p:cNvSpPr txBox="1"/>
          <p:nvPr/>
        </p:nvSpPr>
        <p:spPr>
          <a:xfrm>
            <a:off x="7375358" y="2002112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A5D5F97-2B49-1BEC-060C-D45C27C377B6}"/>
              </a:ext>
            </a:extLst>
          </p:cNvPr>
          <p:cNvSpPr txBox="1"/>
          <p:nvPr/>
        </p:nvSpPr>
        <p:spPr>
          <a:xfrm>
            <a:off x="7844589" y="20021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密碼：</a:t>
            </a:r>
          </a:p>
        </p:txBody>
      </p:sp>
    </p:spTree>
    <p:extLst>
      <p:ext uri="{BB962C8B-B14F-4D97-AF65-F5344CB8AC3E}">
        <p14:creationId xmlns:p14="http://schemas.microsoft.com/office/powerpoint/2010/main" val="2287737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D770AE9-8B72-284F-6524-7380733E7E37}"/>
              </a:ext>
            </a:extLst>
          </p:cNvPr>
          <p:cNvSpPr txBox="1"/>
          <p:nvPr/>
        </p:nvSpPr>
        <p:spPr>
          <a:xfrm>
            <a:off x="421105" y="24063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讀者：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BA54461-6EC6-D166-EDF3-20621EE0503F}"/>
              </a:ext>
            </a:extLst>
          </p:cNvPr>
          <p:cNvSpPr txBox="1"/>
          <p:nvPr/>
        </p:nvSpPr>
        <p:spPr>
          <a:xfrm>
            <a:off x="1203158" y="609963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 (1) </a:t>
            </a:r>
            <a:r>
              <a:rPr kumimoji="1" lang="zh-TW" altLang="en-US" dirty="0"/>
              <a:t>查詢書籍 </a:t>
            </a:r>
            <a:r>
              <a:rPr kumimoji="1" lang="en-US" altLang="zh-TW" dirty="0"/>
              <a:t>(2)</a:t>
            </a:r>
            <a:r>
              <a:rPr kumimoji="1" lang="zh-TW" altLang="en-US" dirty="0"/>
              <a:t>個人資料 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33D9E1D-8E9D-78BB-5B50-AB6CAF42F1A0}"/>
              </a:ext>
            </a:extLst>
          </p:cNvPr>
          <p:cNvSpPr txBox="1"/>
          <p:nvPr/>
        </p:nvSpPr>
        <p:spPr>
          <a:xfrm>
            <a:off x="421105" y="125128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(1)</a:t>
            </a:r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340D11C-B720-6069-5F7F-69B839D59B34}"/>
              </a:ext>
            </a:extLst>
          </p:cNvPr>
          <p:cNvSpPr txBox="1"/>
          <p:nvPr/>
        </p:nvSpPr>
        <p:spPr>
          <a:xfrm>
            <a:off x="6334054" y="1668742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E107916E-D83D-BAA5-C48D-852262342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515545"/>
              </p:ext>
            </p:extLst>
          </p:nvPr>
        </p:nvGraphicFramePr>
        <p:xfrm>
          <a:off x="6772636" y="1396753"/>
          <a:ext cx="3333888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432">
                  <a:extLst>
                    <a:ext uri="{9D8B030D-6E8A-4147-A177-3AD203B41FA5}">
                      <a16:colId xmlns:a16="http://schemas.microsoft.com/office/drawing/2014/main" val="2900344333"/>
                    </a:ext>
                  </a:extLst>
                </a:gridCol>
                <a:gridCol w="370432">
                  <a:extLst>
                    <a:ext uri="{9D8B030D-6E8A-4147-A177-3AD203B41FA5}">
                      <a16:colId xmlns:a16="http://schemas.microsoft.com/office/drawing/2014/main" val="2186197128"/>
                    </a:ext>
                  </a:extLst>
                </a:gridCol>
                <a:gridCol w="370432">
                  <a:extLst>
                    <a:ext uri="{9D8B030D-6E8A-4147-A177-3AD203B41FA5}">
                      <a16:colId xmlns:a16="http://schemas.microsoft.com/office/drawing/2014/main" val="3109274087"/>
                    </a:ext>
                  </a:extLst>
                </a:gridCol>
                <a:gridCol w="370432">
                  <a:extLst>
                    <a:ext uri="{9D8B030D-6E8A-4147-A177-3AD203B41FA5}">
                      <a16:colId xmlns:a16="http://schemas.microsoft.com/office/drawing/2014/main" val="49729136"/>
                    </a:ext>
                  </a:extLst>
                </a:gridCol>
                <a:gridCol w="370432">
                  <a:extLst>
                    <a:ext uri="{9D8B030D-6E8A-4147-A177-3AD203B41FA5}">
                      <a16:colId xmlns:a16="http://schemas.microsoft.com/office/drawing/2014/main" val="3598573897"/>
                    </a:ext>
                  </a:extLst>
                </a:gridCol>
                <a:gridCol w="370432">
                  <a:extLst>
                    <a:ext uri="{9D8B030D-6E8A-4147-A177-3AD203B41FA5}">
                      <a16:colId xmlns:a16="http://schemas.microsoft.com/office/drawing/2014/main" val="2622603265"/>
                    </a:ext>
                  </a:extLst>
                </a:gridCol>
                <a:gridCol w="370432">
                  <a:extLst>
                    <a:ext uri="{9D8B030D-6E8A-4147-A177-3AD203B41FA5}">
                      <a16:colId xmlns:a16="http://schemas.microsoft.com/office/drawing/2014/main" val="2880057523"/>
                    </a:ext>
                  </a:extLst>
                </a:gridCol>
                <a:gridCol w="370432">
                  <a:extLst>
                    <a:ext uri="{9D8B030D-6E8A-4147-A177-3AD203B41FA5}">
                      <a16:colId xmlns:a16="http://schemas.microsoft.com/office/drawing/2014/main" val="495727251"/>
                    </a:ext>
                  </a:extLst>
                </a:gridCol>
                <a:gridCol w="370432">
                  <a:extLst>
                    <a:ext uri="{9D8B030D-6E8A-4147-A177-3AD203B41FA5}">
                      <a16:colId xmlns:a16="http://schemas.microsoft.com/office/drawing/2014/main" val="759417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編號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書名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作者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總數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索書號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ISBN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瀏覽數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翻譯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13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605120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888ACEC0-F497-39CF-C442-196B08AE4B4C}"/>
              </a:ext>
            </a:extLst>
          </p:cNvPr>
          <p:cNvSpPr txBox="1"/>
          <p:nvPr/>
        </p:nvSpPr>
        <p:spPr>
          <a:xfrm>
            <a:off x="6261386" y="2953982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編號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8DE7993-16CB-1638-EE7F-0980F9795441}"/>
              </a:ext>
            </a:extLst>
          </p:cNvPr>
          <p:cNvSpPr txBox="1"/>
          <p:nvPr/>
        </p:nvSpPr>
        <p:spPr>
          <a:xfrm>
            <a:off x="6261386" y="3347377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-&gt;Enter:</a:t>
            </a:r>
            <a:endParaRPr kumimoji="1" lang="zh-TW" altLang="en-US" dirty="0"/>
          </a:p>
        </p:txBody>
      </p:sp>
      <p:graphicFrame>
        <p:nvGraphicFramePr>
          <p:cNvPr id="12" name="表格 4">
            <a:extLst>
              <a:ext uri="{FF2B5EF4-FFF2-40B4-BE49-F238E27FC236}">
                <a16:creationId xmlns:a16="http://schemas.microsoft.com/office/drawing/2014/main" id="{B2B0617D-FE6F-2A1B-4A50-841D8DA76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7735"/>
              </p:ext>
            </p:extLst>
          </p:nvPr>
        </p:nvGraphicFramePr>
        <p:xfrm>
          <a:off x="7196449" y="3740772"/>
          <a:ext cx="4702776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898">
                  <a:extLst>
                    <a:ext uri="{9D8B030D-6E8A-4147-A177-3AD203B41FA5}">
                      <a16:colId xmlns:a16="http://schemas.microsoft.com/office/drawing/2014/main" val="2186197128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3109274087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49729136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1177570816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3598573897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2622603265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1528482282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495727251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759417621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2796036593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2524246151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2195110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書名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作者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總數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索書號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ISBN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瀏覽數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翻譯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登錄號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借閱天數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13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605120"/>
                  </a:ext>
                </a:extLst>
              </a:tr>
            </a:tbl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74E068EF-8B9A-98E4-D43F-6D93D9056E5C}"/>
              </a:ext>
            </a:extLst>
          </p:cNvPr>
          <p:cNvSpPr txBox="1"/>
          <p:nvPr/>
        </p:nvSpPr>
        <p:spPr>
          <a:xfrm>
            <a:off x="6797842" y="4054642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9EC407A-6E62-1B0C-2557-7CD1B1E6F3CE}"/>
              </a:ext>
            </a:extLst>
          </p:cNvPr>
          <p:cNvSpPr txBox="1"/>
          <p:nvPr/>
        </p:nvSpPr>
        <p:spPr>
          <a:xfrm>
            <a:off x="6728918" y="5557499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-&gt;{1}</a:t>
            </a:r>
            <a:r>
              <a:rPr kumimoji="1" lang="zh-TW" altLang="en-US" dirty="0"/>
              <a:t>預約 </a:t>
            </a:r>
            <a:r>
              <a:rPr kumimoji="1" lang="en-US" altLang="zh-TW" dirty="0"/>
              <a:t>{2}</a:t>
            </a:r>
            <a:r>
              <a:rPr kumimoji="1" lang="zh-TW" altLang="en-US" dirty="0"/>
              <a:t>退出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EC787BD-96A2-19D9-C18D-0F270675CFC5}"/>
              </a:ext>
            </a:extLst>
          </p:cNvPr>
          <p:cNvSpPr txBox="1"/>
          <p:nvPr/>
        </p:nvSpPr>
        <p:spPr>
          <a:xfrm>
            <a:off x="421105" y="1668742"/>
            <a:ext cx="5036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查詢方式：</a:t>
            </a:r>
            <a:r>
              <a:rPr kumimoji="1" lang="en-US" altLang="zh-TW" dirty="0"/>
              <a:t>{1}</a:t>
            </a:r>
            <a:r>
              <a:rPr kumimoji="1" lang="zh-TW" altLang="en-US" dirty="0"/>
              <a:t>書名</a:t>
            </a:r>
            <a:r>
              <a:rPr kumimoji="1" lang="en-US" altLang="zh-TW" dirty="0"/>
              <a:t> {2}</a:t>
            </a:r>
            <a:r>
              <a:rPr kumimoji="1" lang="zh-TW" altLang="en-US" dirty="0"/>
              <a:t>作者 </a:t>
            </a:r>
            <a:r>
              <a:rPr kumimoji="1" lang="en-US" altLang="zh-TW" dirty="0"/>
              <a:t>{3}</a:t>
            </a:r>
            <a:r>
              <a:rPr kumimoji="1" lang="zh-TW" altLang="en-US" dirty="0"/>
              <a:t>出版社 </a:t>
            </a:r>
            <a:r>
              <a:rPr kumimoji="1" lang="en-US" altLang="zh-TW" dirty="0"/>
              <a:t>{4}</a:t>
            </a:r>
            <a:r>
              <a:rPr kumimoji="1" lang="zh-TW" altLang="en-US" dirty="0"/>
              <a:t>索書號</a:t>
            </a:r>
            <a:endParaRPr kumimoji="1" lang="en-US" altLang="zh-TW" dirty="0"/>
          </a:p>
          <a:p>
            <a:r>
              <a:rPr kumimoji="1" lang="en-US" altLang="zh-TW" dirty="0"/>
              <a:t>                         </a:t>
            </a:r>
            <a:r>
              <a:rPr kumimoji="1" lang="zh-TW" altLang="en-US" dirty="0"/>
              <a:t> </a:t>
            </a:r>
            <a:r>
              <a:rPr kumimoji="1" lang="en-US" altLang="zh-TW" dirty="0"/>
              <a:t>{5}ISBN {6}</a:t>
            </a:r>
            <a:r>
              <a:rPr kumimoji="1" lang="zh-TW" altLang="en-US" dirty="0"/>
              <a:t>最熱門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B80FDBC-ABA7-6088-0294-837A51B07D5F}"/>
              </a:ext>
            </a:extLst>
          </p:cNvPr>
          <p:cNvSpPr txBox="1"/>
          <p:nvPr/>
        </p:nvSpPr>
        <p:spPr>
          <a:xfrm>
            <a:off x="421105" y="2584650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-&gt;Enter:</a:t>
            </a:r>
            <a:endParaRPr kumimoji="1"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48A9B28-FBA9-6C23-DE91-50B42F5F9F2E}"/>
              </a:ext>
            </a:extLst>
          </p:cNvPr>
          <p:cNvSpPr txBox="1"/>
          <p:nvPr/>
        </p:nvSpPr>
        <p:spPr>
          <a:xfrm>
            <a:off x="642480" y="368426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進入各自的搜尋頁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FA290BA-D09D-3E85-985A-2423C07377B7}"/>
              </a:ext>
            </a:extLst>
          </p:cNvPr>
          <p:cNvSpPr txBox="1"/>
          <p:nvPr/>
        </p:nvSpPr>
        <p:spPr>
          <a:xfrm>
            <a:off x="517358" y="4335886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-&gt;Enter: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4728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230D490-0735-F100-C241-7EC45037A464}"/>
              </a:ext>
            </a:extLst>
          </p:cNvPr>
          <p:cNvSpPr txBox="1"/>
          <p:nvPr/>
        </p:nvSpPr>
        <p:spPr>
          <a:xfrm>
            <a:off x="973095" y="51735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(2)</a:t>
            </a:r>
            <a:endParaRPr kumimoji="1" lang="zh-TW" altLang="en-US" dirty="0"/>
          </a:p>
        </p:txBody>
      </p:sp>
      <p:graphicFrame>
        <p:nvGraphicFramePr>
          <p:cNvPr id="5" name="表格 9">
            <a:extLst>
              <a:ext uri="{FF2B5EF4-FFF2-40B4-BE49-F238E27FC236}">
                <a16:creationId xmlns:a16="http://schemas.microsoft.com/office/drawing/2014/main" id="{AE64A102-0328-44DB-B1A4-E89B335E5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822292"/>
              </p:ext>
            </p:extLst>
          </p:nvPr>
        </p:nvGraphicFramePr>
        <p:xfrm>
          <a:off x="1585288" y="702024"/>
          <a:ext cx="3093456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682">
                  <a:extLst>
                    <a:ext uri="{9D8B030D-6E8A-4147-A177-3AD203B41FA5}">
                      <a16:colId xmlns:a16="http://schemas.microsoft.com/office/drawing/2014/main" val="2923872845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2006399195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1557960323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543044002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2942292171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2069760179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2249546139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1359227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學號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年級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Email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帳號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密碼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借閱紀錄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信用狀況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360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33366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95F83801-FCC7-BB83-3D58-9D01928952DD}"/>
              </a:ext>
            </a:extLst>
          </p:cNvPr>
          <p:cNvSpPr txBox="1"/>
          <p:nvPr/>
        </p:nvSpPr>
        <p:spPr>
          <a:xfrm>
            <a:off x="1515979" y="2634916"/>
            <a:ext cx="284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 {1}</a:t>
            </a:r>
            <a:r>
              <a:rPr kumimoji="1" lang="zh-TW" altLang="en-US" dirty="0"/>
              <a:t>修改個人資料</a:t>
            </a:r>
            <a:r>
              <a:rPr kumimoji="1" lang="en-US" altLang="zh-TW" dirty="0"/>
              <a:t> {2}</a:t>
            </a:r>
            <a:r>
              <a:rPr kumimoji="1" lang="zh-TW" altLang="en-US" dirty="0"/>
              <a:t>退出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9CF0823-ACF6-85F7-3DB0-ACC03F349603}"/>
              </a:ext>
            </a:extLst>
          </p:cNvPr>
          <p:cNvSpPr txBox="1"/>
          <p:nvPr/>
        </p:nvSpPr>
        <p:spPr>
          <a:xfrm>
            <a:off x="1720516" y="3260558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-&gt;Enter:</a:t>
            </a:r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42D44A5-27DF-2BF4-36CC-9B90B78D4319}"/>
              </a:ext>
            </a:extLst>
          </p:cNvPr>
          <p:cNvSpPr txBox="1"/>
          <p:nvPr/>
        </p:nvSpPr>
        <p:spPr>
          <a:xfrm>
            <a:off x="1720516" y="373850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（除借閱紀錄和信用）</a:t>
            </a:r>
          </a:p>
        </p:txBody>
      </p:sp>
    </p:spTree>
    <p:extLst>
      <p:ext uri="{BB962C8B-B14F-4D97-AF65-F5344CB8AC3E}">
        <p14:creationId xmlns:p14="http://schemas.microsoft.com/office/powerpoint/2010/main" val="236913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4446</TotalTime>
  <Words>532</Words>
  <Application>Microsoft Macintosh PowerPoint</Application>
  <PresentationFormat>寬螢幕</PresentationFormat>
  <Paragraphs>189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Microsoft JhengHei</vt:lpstr>
      <vt:lpstr>Arial</vt:lpstr>
      <vt:lpstr>Calibri</vt:lpstr>
      <vt:lpstr>Calibri Light</vt:lpstr>
      <vt:lpstr>Office 佈景主題</vt:lpstr>
      <vt:lpstr>第五組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42</cp:revision>
  <dcterms:created xsi:type="dcterms:W3CDTF">2023-04-12T11:42:00Z</dcterms:created>
  <dcterms:modified xsi:type="dcterms:W3CDTF">2023-05-07T14:10:18Z</dcterms:modified>
</cp:coreProperties>
</file>