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1FC36-BE16-5140-67C7-5736257CC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0FD030-0424-46A0-BF51-9B66FF2BE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368343-2566-A243-E826-C522323C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866C84-AEC2-35AB-3BBF-8C57F7F4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153AE0-3993-3DA8-C38C-AF36213E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272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A59DB-D965-11CF-AA7B-4098B5BA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C2034A-B6A2-3851-821A-ABABD2F8C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76951B-E62E-9FA9-0FC3-F1AA58DB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BAB082-AFA5-9AAF-324D-133D0285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6BD2E-9C8E-E2BB-30F3-28DFBF10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638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AAEA90-CEA4-A56B-66E7-325CB0EB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C2666D-2260-2461-8646-47713669A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C28497-B9CF-079F-B65F-23DB849E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374E82-FE22-3F6D-1D13-047D4068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BA7B37-E881-0A80-232C-18F50C3B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035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F2172-A513-8BEC-395C-E90CCE05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7AA443-2E4E-884F-C914-E69949DA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DBE02F-92A0-CDF2-DC9C-512C2E49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7EE5C7-F3CA-D38E-0A67-D209FFA9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75E32-CEBB-5464-F915-FAF540AC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956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DB461-FBC8-517C-EB74-6C944477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17C256-1B17-F0D8-7153-A63C87E3B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13C4A5-218B-F501-D002-C1391FA2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CB174F-E924-12FD-617F-09F232C2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BAC4D0-E87A-75B0-D74A-C2B986A3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021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5C575-D83E-157B-7438-4009AA6F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99836-D81B-CA17-793B-6C0A19DDC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697CF0-03F9-2AA4-F82C-363676196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762074-E739-0C95-FA06-CE5225B0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FD1B46-2054-151D-90A6-1D706339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86C2CB-8100-A404-366D-28AE511A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412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3F8C9-F0C0-0F76-C05B-DD493F73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A78E7-709A-A9F8-6B73-6E9F83E7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4F908F-034A-35AC-6EBE-4DFDEFFB3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ACF80E-EC91-06BF-CCF7-1964A3AF5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BE2986-5163-1885-5912-40322A4D4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A81C0A-B3B8-5EDC-B64B-57CCE83C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2023/4/12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ACF6BA-485C-2F67-2B21-167BB8E1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F12D32-A372-5F66-A341-C48EE6DF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564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FD0DE-DDD9-F163-218B-82EF20CC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62D7DF-5D8A-D87D-4338-F6832089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2023/4/12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608855-82A9-26CE-DBA6-7FD35B07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4787B-EB03-B5EE-1A62-E5370E34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654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31D67E-DA7A-7C86-D228-25C22119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2023/4/12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DC54E69-D91F-7BEF-F841-A6F7A141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D11A93-9EC6-2477-B2ED-8C6CBAE3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949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DADF6-0393-41F5-F408-CFC26D10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8FDDDB-AABC-97D7-C073-38DC89AFE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E11E49-D149-F766-BE63-81BCB9D4E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D62CD8-ABF9-3F9F-C3DC-2CF7F3BF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AE9E43-8676-0D9F-C1A0-3CBD1A1F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667425-9C2A-4031-C2FA-2BE00020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73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7DF6C-6848-E8F6-222E-A34CCBF9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13E8BBC-2DDD-7E9D-41C3-0B7D1DD76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C3B975-6BF9-4FC1-9EF9-8ED1A949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7883AC-5A28-71D4-3EA9-FC618347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1DEB9F-D32B-3424-D2AB-89D181F1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5E2075-D928-A8D0-0D8C-27444CD0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35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A238E7-B79D-6306-7A2B-C48B7A69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5F8413-93AA-55DB-873E-EE07280FF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9A1C8C-1D55-8482-FF30-4DD91B0D6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E5AE-4E20-4443-8EB7-6826520C18AF}" type="datetimeFigureOut">
              <a:rPr kumimoji="1" lang="zh-TW" altLang="en-US" smtClean="0"/>
              <a:t>2023/4/12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F9052-EBEF-B607-809B-8B9D2EFC0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56591-39C2-39D2-C35B-C28BBA627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25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710ADA-4360-FDA4-7A2C-3A79DE198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98484"/>
              </p:ext>
            </p:extLst>
          </p:nvPr>
        </p:nvGraphicFramePr>
        <p:xfrm>
          <a:off x="3618626" y="556543"/>
          <a:ext cx="44199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25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178795195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07F8503-BF58-C633-11CA-AA31CB567DB9}"/>
              </a:ext>
            </a:extLst>
          </p:cNvPr>
          <p:cNvSpPr txBox="1"/>
          <p:nvPr/>
        </p:nvSpPr>
        <p:spPr>
          <a:xfrm>
            <a:off x="2657438" y="9669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書籍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53F3D9-17C7-B16E-6D3C-3948F8D8D995}"/>
              </a:ext>
            </a:extLst>
          </p:cNvPr>
          <p:cNvSpPr txBox="1"/>
          <p:nvPr/>
        </p:nvSpPr>
        <p:spPr>
          <a:xfrm>
            <a:off x="2542021" y="27356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</a:t>
            </a:r>
            <a:endParaRPr kumimoji="1" lang="en-US" altLang="zh-TW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24FE237-FE66-6C14-4D39-A3B131E80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33136"/>
              </p:ext>
            </p:extLst>
          </p:nvPr>
        </p:nvGraphicFramePr>
        <p:xfrm>
          <a:off x="3618626" y="2599505"/>
          <a:ext cx="1397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67">
                  <a:extLst>
                    <a:ext uri="{9D8B030D-6E8A-4147-A177-3AD203B41FA5}">
                      <a16:colId xmlns:a16="http://schemas.microsoft.com/office/drawing/2014/main" val="1105978999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74285008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31659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993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8C8A4A8-7712-34E6-865F-2691911F7032}"/>
              </a:ext>
            </a:extLst>
          </p:cNvPr>
          <p:cNvSpPr txBox="1"/>
          <p:nvPr/>
        </p:nvSpPr>
        <p:spPr>
          <a:xfrm>
            <a:off x="2642033" y="43196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0E9AB30-9A98-9D1D-B502-3B2DDD594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58770"/>
              </p:ext>
            </p:extLst>
          </p:nvPr>
        </p:nvGraphicFramePr>
        <p:xfrm>
          <a:off x="3618624" y="4170906"/>
          <a:ext cx="309345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82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24954613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35922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C3646E97-EDF2-F222-88C8-79413BEF43D2}"/>
              </a:ext>
            </a:extLst>
          </p:cNvPr>
          <p:cNvSpPr txBox="1"/>
          <p:nvPr/>
        </p:nvSpPr>
        <p:spPr>
          <a:xfrm>
            <a:off x="288757" y="94878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Database: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315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DCF3AB5-41B7-4BB3-C20A-1376F351C20D}"/>
              </a:ext>
            </a:extLst>
          </p:cNvPr>
          <p:cNvSpPr txBox="1"/>
          <p:nvPr/>
        </p:nvSpPr>
        <p:spPr>
          <a:xfrm>
            <a:off x="709863" y="4571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進入：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736587-48B7-9A59-4723-6EF3A7742CEC}"/>
              </a:ext>
            </a:extLst>
          </p:cNvPr>
          <p:cNvSpPr txBox="1"/>
          <p:nvPr/>
        </p:nvSpPr>
        <p:spPr>
          <a:xfrm>
            <a:off x="1288348" y="5238066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  <a:endParaRPr kumimoji="1" lang="en-US" altLang="zh-TW" dirty="0"/>
          </a:p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FCB16B2-F830-1848-C003-5FDB8E0223E2}"/>
              </a:ext>
            </a:extLst>
          </p:cNvPr>
          <p:cNvSpPr txBox="1"/>
          <p:nvPr/>
        </p:nvSpPr>
        <p:spPr>
          <a:xfrm>
            <a:off x="1437333" y="82653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(1)</a:t>
            </a:r>
            <a:r>
              <a:rPr kumimoji="1" lang="zh-TW" altLang="en-US" dirty="0"/>
              <a:t>登入</a:t>
            </a:r>
            <a:r>
              <a:rPr kumimoji="1" lang="en-US" altLang="zh-TW" dirty="0"/>
              <a:t> (2)</a:t>
            </a:r>
            <a:r>
              <a:rPr kumimoji="1" lang="zh-TW" altLang="en-US" dirty="0"/>
              <a:t>註冊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F39B6C-E475-60FF-2616-B8B306BCC31E}"/>
              </a:ext>
            </a:extLst>
          </p:cNvPr>
          <p:cNvSpPr txBox="1"/>
          <p:nvPr/>
        </p:nvSpPr>
        <p:spPr>
          <a:xfrm>
            <a:off x="1460223" y="1296768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04CEC1-92F2-FA06-C290-6D8247C50E49}"/>
              </a:ext>
            </a:extLst>
          </p:cNvPr>
          <p:cNvSpPr txBox="1"/>
          <p:nvPr/>
        </p:nvSpPr>
        <p:spPr>
          <a:xfrm>
            <a:off x="709863" y="18507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註冊：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941EAD5-DF32-AE87-EAE3-8B3353C37A6B}"/>
              </a:ext>
            </a:extLst>
          </p:cNvPr>
          <p:cNvSpPr txBox="1"/>
          <p:nvPr/>
        </p:nvSpPr>
        <p:spPr>
          <a:xfrm>
            <a:off x="1405367" y="224835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姓名：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C78693-661E-DE61-9E86-E610E072F8AF}"/>
              </a:ext>
            </a:extLst>
          </p:cNvPr>
          <p:cNvSpPr txBox="1"/>
          <p:nvPr/>
        </p:nvSpPr>
        <p:spPr>
          <a:xfrm>
            <a:off x="1405367" y="2621326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學號：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F86442-BBD9-01D3-797D-8E7E8181D616}"/>
              </a:ext>
            </a:extLst>
          </p:cNvPr>
          <p:cNvSpPr txBox="1"/>
          <p:nvPr/>
        </p:nvSpPr>
        <p:spPr>
          <a:xfrm>
            <a:off x="1396199" y="300316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年級：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DFAE8A-FABE-4F96-6A50-E25D5BD8DB19}"/>
              </a:ext>
            </a:extLst>
          </p:cNvPr>
          <p:cNvSpPr txBox="1"/>
          <p:nvPr/>
        </p:nvSpPr>
        <p:spPr>
          <a:xfrm>
            <a:off x="1405367" y="338428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-&gt;Email: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7791E45-50D5-BD19-3F9F-9825C06A5EC0}"/>
              </a:ext>
            </a:extLst>
          </p:cNvPr>
          <p:cNvSpPr txBox="1"/>
          <p:nvPr/>
        </p:nvSpPr>
        <p:spPr>
          <a:xfrm>
            <a:off x="1396199" y="376983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3A363CF-4BCF-AB73-DF90-3588283F428A}"/>
              </a:ext>
            </a:extLst>
          </p:cNvPr>
          <p:cNvSpPr txBox="1"/>
          <p:nvPr/>
        </p:nvSpPr>
        <p:spPr>
          <a:xfrm>
            <a:off x="1396199" y="413916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93A287-1341-C7A4-6676-16D5984A12E5}"/>
              </a:ext>
            </a:extLst>
          </p:cNvPr>
          <p:cNvSpPr txBox="1"/>
          <p:nvPr/>
        </p:nvSpPr>
        <p:spPr>
          <a:xfrm>
            <a:off x="744815" y="46931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登入：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40AE9DE-ED75-B764-45EE-B851DB61CECB}"/>
              </a:ext>
            </a:extLst>
          </p:cNvPr>
          <p:cNvSpPr txBox="1"/>
          <p:nvPr/>
        </p:nvSpPr>
        <p:spPr>
          <a:xfrm>
            <a:off x="1183396" y="5875305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（登入管理員或讀者，管理員和讀者帳號不重複）</a:t>
            </a:r>
          </a:p>
        </p:txBody>
      </p:sp>
    </p:spTree>
    <p:extLst>
      <p:ext uri="{BB962C8B-B14F-4D97-AF65-F5344CB8AC3E}">
        <p14:creationId xmlns:p14="http://schemas.microsoft.com/office/powerpoint/2010/main" val="92786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4609448-1A52-FDED-522B-7956E791906E}"/>
              </a:ext>
            </a:extLst>
          </p:cNvPr>
          <p:cNvSpPr txBox="1"/>
          <p:nvPr/>
        </p:nvSpPr>
        <p:spPr>
          <a:xfrm>
            <a:off x="300790" y="240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6F610F-AFED-058C-7B29-8D19DD855E04}"/>
              </a:ext>
            </a:extLst>
          </p:cNvPr>
          <p:cNvSpPr txBox="1"/>
          <p:nvPr/>
        </p:nvSpPr>
        <p:spPr>
          <a:xfrm>
            <a:off x="1408786" y="609964"/>
            <a:ext cx="990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-&gt;(1)</a:t>
            </a:r>
            <a:r>
              <a:rPr kumimoji="1" lang="zh-TW" altLang="en-US" dirty="0"/>
              <a:t>檢閱 </a:t>
            </a:r>
            <a:r>
              <a:rPr kumimoji="1" lang="en-US" altLang="zh-TW" dirty="0"/>
              <a:t>(2)</a:t>
            </a:r>
            <a:r>
              <a:rPr kumimoji="1" lang="zh-TW" altLang="en-US" dirty="0"/>
              <a:t>新增 </a:t>
            </a:r>
            <a:r>
              <a:rPr kumimoji="1" lang="en-US" altLang="zh-TW" dirty="0"/>
              <a:t>(3)</a:t>
            </a:r>
            <a:r>
              <a:rPr kumimoji="1" lang="zh-TW" altLang="en-US" dirty="0"/>
              <a:t>借閱情形 </a:t>
            </a:r>
            <a:r>
              <a:rPr kumimoji="1" lang="en-US" altLang="zh-TW" dirty="0"/>
              <a:t>(4)</a:t>
            </a:r>
            <a:r>
              <a:rPr kumimoji="1" lang="zh-TW" altLang="en-US" dirty="0"/>
              <a:t>讀者資料 </a:t>
            </a:r>
            <a:r>
              <a:rPr kumimoji="1" lang="en-US" altLang="zh-TW" dirty="0"/>
              <a:t>(5)</a:t>
            </a:r>
            <a:r>
              <a:rPr kumimoji="1" lang="zh-TW" altLang="en-US" dirty="0"/>
              <a:t>管理員資料 </a:t>
            </a:r>
            <a:r>
              <a:rPr kumimoji="1" lang="en-US" altLang="zh-TW" dirty="0"/>
              <a:t>(6)</a:t>
            </a:r>
            <a:r>
              <a:rPr kumimoji="1" lang="zh-TW" altLang="en-US" dirty="0"/>
              <a:t>匯出資料</a:t>
            </a:r>
            <a:r>
              <a:rPr kumimoji="1" lang="en-US" altLang="zh-TW" dirty="0"/>
              <a:t>(7)</a:t>
            </a:r>
            <a:r>
              <a:rPr kumimoji="1" lang="zh-TW" altLang="en-US" dirty="0"/>
              <a:t>外借書籍</a:t>
            </a:r>
            <a:r>
              <a:rPr kumimoji="1" lang="en-US" altLang="zh-TW" dirty="0"/>
              <a:t> (8)</a:t>
            </a:r>
            <a:r>
              <a:rPr kumimoji="1" lang="zh-TW" altLang="en-US" dirty="0"/>
              <a:t>新增管理員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FE9D4D-6549-EDDC-09A9-C972B4F73A6A}"/>
              </a:ext>
            </a:extLst>
          </p:cNvPr>
          <p:cNvSpPr txBox="1"/>
          <p:nvPr/>
        </p:nvSpPr>
        <p:spPr>
          <a:xfrm>
            <a:off x="1408786" y="1163962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E51093-ECF0-A8AF-DE3C-04D662D48666}"/>
              </a:ext>
            </a:extLst>
          </p:cNvPr>
          <p:cNvSpPr txBox="1"/>
          <p:nvPr/>
        </p:nvSpPr>
        <p:spPr>
          <a:xfrm>
            <a:off x="412038" y="17084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E6D504-D6DC-6CB6-1165-313A9C13DFDA}"/>
              </a:ext>
            </a:extLst>
          </p:cNvPr>
          <p:cNvSpPr txBox="1"/>
          <p:nvPr/>
        </p:nvSpPr>
        <p:spPr>
          <a:xfrm>
            <a:off x="795721" y="2077816"/>
            <a:ext cx="3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3C7FA0D4-E41D-DBDE-FB7F-7DCCEA6AB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80526"/>
              </p:ext>
            </p:extLst>
          </p:nvPr>
        </p:nvGraphicFramePr>
        <p:xfrm>
          <a:off x="1238470" y="1869440"/>
          <a:ext cx="460813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11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08296864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30A438-405A-52DF-5FB6-C85B60D9FE17}"/>
              </a:ext>
            </a:extLst>
          </p:cNvPr>
          <p:cNvSpPr txBox="1"/>
          <p:nvPr/>
        </p:nvSpPr>
        <p:spPr>
          <a:xfrm>
            <a:off x="412038" y="37303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9F9112-AE3E-A7E9-26A3-5B07803E72A4}"/>
              </a:ext>
            </a:extLst>
          </p:cNvPr>
          <p:cNvSpPr txBox="1"/>
          <p:nvPr/>
        </p:nvSpPr>
        <p:spPr>
          <a:xfrm>
            <a:off x="854788" y="3972055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-&gt;{1}</a:t>
            </a:r>
            <a:r>
              <a:rPr kumimoji="1" lang="zh-TW" altLang="en-US" dirty="0"/>
              <a:t>手動添加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匯入檔案</a:t>
            </a:r>
            <a:r>
              <a:rPr kumimoji="1" lang="en-US" altLang="zh-TW" dirty="0"/>
              <a:t>{3}</a:t>
            </a:r>
            <a:r>
              <a:rPr kumimoji="1" lang="zh-TW" altLang="en-US" dirty="0"/>
              <a:t>刪除書籍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F73E676-6902-5C56-5C03-59B39400F828}"/>
              </a:ext>
            </a:extLst>
          </p:cNvPr>
          <p:cNvSpPr txBox="1"/>
          <p:nvPr/>
        </p:nvSpPr>
        <p:spPr>
          <a:xfrm>
            <a:off x="854788" y="453571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{1}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B889BD-8510-6A1B-650E-A0D47A9EB1FD}"/>
              </a:ext>
            </a:extLst>
          </p:cNvPr>
          <p:cNvSpPr txBox="1"/>
          <p:nvPr/>
        </p:nvSpPr>
        <p:spPr>
          <a:xfrm>
            <a:off x="1227221" y="501716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13EF42E3-736F-7EFF-29F3-F881DD1D5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87089"/>
              </p:ext>
            </p:extLst>
          </p:nvPr>
        </p:nvGraphicFramePr>
        <p:xfrm>
          <a:off x="1681712" y="4583108"/>
          <a:ext cx="259522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47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331440434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B10F05-DD9A-C312-E2FA-4A28B5480FC0}"/>
              </a:ext>
            </a:extLst>
          </p:cNvPr>
          <p:cNvSpPr txBox="1"/>
          <p:nvPr/>
        </p:nvSpPr>
        <p:spPr>
          <a:xfrm>
            <a:off x="4276942" y="50171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分別輸入資料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ED46989-CD6C-57AF-4D0E-50A87F452F54}"/>
              </a:ext>
            </a:extLst>
          </p:cNvPr>
          <p:cNvSpPr txBox="1"/>
          <p:nvPr/>
        </p:nvSpPr>
        <p:spPr>
          <a:xfrm>
            <a:off x="5943276" y="502136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（總數、登錄號是系統自己處理）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BED4A8A-9BBC-C18C-760D-E1429AA96E15}"/>
              </a:ext>
            </a:extLst>
          </p:cNvPr>
          <p:cNvSpPr txBox="1"/>
          <p:nvPr/>
        </p:nvSpPr>
        <p:spPr>
          <a:xfrm>
            <a:off x="1010653" y="614813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{2}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EB704EA-3AAB-DC4D-AE7F-300C73C83A7F}"/>
              </a:ext>
            </a:extLst>
          </p:cNvPr>
          <p:cNvSpPr txBox="1"/>
          <p:nvPr/>
        </p:nvSpPr>
        <p:spPr>
          <a:xfrm>
            <a:off x="1783952" y="630454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我們再討論檔案的格式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149CA8-5E4F-0AC1-F1D6-44232612CCE3}"/>
              </a:ext>
            </a:extLst>
          </p:cNvPr>
          <p:cNvSpPr txBox="1"/>
          <p:nvPr/>
        </p:nvSpPr>
        <p:spPr>
          <a:xfrm>
            <a:off x="5847347" y="24073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（所有書籍）</a:t>
            </a:r>
          </a:p>
        </p:txBody>
      </p:sp>
    </p:spTree>
    <p:extLst>
      <p:ext uri="{BB962C8B-B14F-4D97-AF65-F5344CB8AC3E}">
        <p14:creationId xmlns:p14="http://schemas.microsoft.com/office/powerpoint/2010/main" val="297244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681F311-9C76-429C-7930-E01190F53C53}"/>
              </a:ext>
            </a:extLst>
          </p:cNvPr>
          <p:cNvSpPr txBox="1"/>
          <p:nvPr/>
        </p:nvSpPr>
        <p:spPr>
          <a:xfrm>
            <a:off x="291723" y="1925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(3)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0D2BAF-F2B2-B524-45D7-1D2EFC63649C}"/>
              </a:ext>
            </a:extLst>
          </p:cNvPr>
          <p:cNvSpPr txBox="1"/>
          <p:nvPr/>
        </p:nvSpPr>
        <p:spPr>
          <a:xfrm>
            <a:off x="675406" y="561837"/>
            <a:ext cx="3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32D92747-5DFB-6E67-892F-D0254FBE7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03731"/>
              </p:ext>
            </p:extLst>
          </p:nvPr>
        </p:nvGraphicFramePr>
        <p:xfrm>
          <a:off x="1118156" y="353461"/>
          <a:ext cx="3616281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09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401809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401809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401809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401809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401809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401809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401809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401809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C40028B-516F-F18A-A45C-A7218723A977}"/>
              </a:ext>
            </a:extLst>
          </p:cNvPr>
          <p:cNvSpPr txBox="1"/>
          <p:nvPr/>
        </p:nvSpPr>
        <p:spPr>
          <a:xfrm>
            <a:off x="4861603" y="8511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（外借的書籍）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7CF8B4F-DF4A-24F8-3CE6-5016C7DB3F01}"/>
              </a:ext>
            </a:extLst>
          </p:cNvPr>
          <p:cNvSpPr txBox="1"/>
          <p:nvPr/>
        </p:nvSpPr>
        <p:spPr>
          <a:xfrm>
            <a:off x="291723" y="23220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(4)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97AFD2-7B74-5270-FF42-5D06A8296F51}"/>
              </a:ext>
            </a:extLst>
          </p:cNvPr>
          <p:cNvSpPr txBox="1"/>
          <p:nvPr/>
        </p:nvSpPr>
        <p:spPr>
          <a:xfrm>
            <a:off x="638530" y="2743746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7AF903A-6D4E-5084-C17C-9FECE8564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53746"/>
              </p:ext>
            </p:extLst>
          </p:nvPr>
        </p:nvGraphicFramePr>
        <p:xfrm>
          <a:off x="1286038" y="2743746"/>
          <a:ext cx="252958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478">
                  <a:extLst>
                    <a:ext uri="{9D8B030D-6E8A-4147-A177-3AD203B41FA5}">
                      <a16:colId xmlns:a16="http://schemas.microsoft.com/office/drawing/2014/main" val="34541753"/>
                    </a:ext>
                  </a:extLst>
                </a:gridCol>
                <a:gridCol w="455204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546633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546633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546633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7A8AB2DA-FACA-017A-0896-79E18E3628E5}"/>
              </a:ext>
            </a:extLst>
          </p:cNvPr>
          <p:cNvSpPr txBox="1"/>
          <p:nvPr/>
        </p:nvSpPr>
        <p:spPr>
          <a:xfrm>
            <a:off x="662033" y="408235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查看詳細資料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C57DFC6-E581-E4E0-E73F-A61FF2A87E2B}"/>
              </a:ext>
            </a:extLst>
          </p:cNvPr>
          <p:cNvSpPr txBox="1"/>
          <p:nvPr/>
        </p:nvSpPr>
        <p:spPr>
          <a:xfrm>
            <a:off x="675406" y="4539275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6C578F2-6896-A0D6-5DBC-ED7FF769A335}"/>
              </a:ext>
            </a:extLst>
          </p:cNvPr>
          <p:cNvSpPr txBox="1"/>
          <p:nvPr/>
        </p:nvSpPr>
        <p:spPr>
          <a:xfrm>
            <a:off x="1069408" y="4996197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DBD4443-F3AE-A9F9-4356-2A7C6E481360}"/>
              </a:ext>
            </a:extLst>
          </p:cNvPr>
          <p:cNvSpPr txBox="1"/>
          <p:nvPr/>
        </p:nvSpPr>
        <p:spPr>
          <a:xfrm>
            <a:off x="1973179" y="45392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（輸入編號）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5B25C14-731C-9B38-042E-82264A6A6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86952"/>
              </p:ext>
            </p:extLst>
          </p:nvPr>
        </p:nvGraphicFramePr>
        <p:xfrm>
          <a:off x="1610470" y="5064205"/>
          <a:ext cx="376764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98">
                  <a:extLst>
                    <a:ext uri="{9D8B030D-6E8A-4147-A177-3AD203B41FA5}">
                      <a16:colId xmlns:a16="http://schemas.microsoft.com/office/drawing/2014/main" val="34541753"/>
                    </a:ext>
                  </a:extLst>
                </a:gridCol>
                <a:gridCol w="363657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1035143669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85601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739D84F0-F68B-30D6-9B7D-BB01AACB1229}"/>
              </a:ext>
            </a:extLst>
          </p:cNvPr>
          <p:cNvSpPr txBox="1"/>
          <p:nvPr/>
        </p:nvSpPr>
        <p:spPr>
          <a:xfrm>
            <a:off x="5727032" y="499619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修改資料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2F1D1A4-166C-D964-F728-0B71AF59F6C0}"/>
              </a:ext>
            </a:extLst>
          </p:cNvPr>
          <p:cNvSpPr txBox="1"/>
          <p:nvPr/>
        </p:nvSpPr>
        <p:spPr>
          <a:xfrm>
            <a:off x="5727032" y="5474653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799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E4821EC-F87B-E972-59D2-3B9ADBCBB2B2}"/>
              </a:ext>
            </a:extLst>
          </p:cNvPr>
          <p:cNvSpPr txBox="1"/>
          <p:nvPr/>
        </p:nvSpPr>
        <p:spPr>
          <a:xfrm>
            <a:off x="396571" y="10869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(5)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88EEE8-8B1A-A835-855C-D59FE16FDFEA}"/>
              </a:ext>
            </a:extLst>
          </p:cNvPr>
          <p:cNvSpPr txBox="1"/>
          <p:nvPr/>
        </p:nvSpPr>
        <p:spPr>
          <a:xfrm>
            <a:off x="839321" y="62983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ACAE1487-D52E-D5E5-5793-4FB5C8827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22534"/>
              </p:ext>
            </p:extLst>
          </p:nvPr>
        </p:nvGraphicFramePr>
        <p:xfrm>
          <a:off x="1309196" y="293362"/>
          <a:ext cx="1397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67">
                  <a:extLst>
                    <a:ext uri="{9D8B030D-6E8A-4147-A177-3AD203B41FA5}">
                      <a16:colId xmlns:a16="http://schemas.microsoft.com/office/drawing/2014/main" val="1105978999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74285008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31659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993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2BB65A3-A0AD-FD2C-DD74-A85B7F746B2C}"/>
              </a:ext>
            </a:extLst>
          </p:cNvPr>
          <p:cNvSpPr txBox="1"/>
          <p:nvPr/>
        </p:nvSpPr>
        <p:spPr>
          <a:xfrm>
            <a:off x="536641" y="328922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(6)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6FC4C8-3F88-7A68-8363-BE1FBD6059A4}"/>
              </a:ext>
            </a:extLst>
          </p:cNvPr>
          <p:cNvSpPr txBox="1"/>
          <p:nvPr/>
        </p:nvSpPr>
        <p:spPr>
          <a:xfrm>
            <a:off x="979391" y="3561215"/>
            <a:ext cx="436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應該是匯成</a:t>
            </a:r>
            <a:r>
              <a:rPr kumimoji="1" lang="en-US" altLang="zh-TW" dirty="0"/>
              <a:t>word</a:t>
            </a:r>
            <a:r>
              <a:rPr kumimoji="1" lang="zh-TW" altLang="en-US" dirty="0"/>
              <a:t>，我們再討論檔案的格式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F4BC8C-A27E-9BB5-8F8D-5F8B5FEEDE1C}"/>
              </a:ext>
            </a:extLst>
          </p:cNvPr>
          <p:cNvSpPr txBox="1"/>
          <p:nvPr/>
        </p:nvSpPr>
        <p:spPr>
          <a:xfrm>
            <a:off x="536641" y="42313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(7)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C3B1770-E273-1E5D-38A2-78CAF15712FE}"/>
              </a:ext>
            </a:extLst>
          </p:cNvPr>
          <p:cNvSpPr txBox="1"/>
          <p:nvPr/>
        </p:nvSpPr>
        <p:spPr>
          <a:xfrm>
            <a:off x="839321" y="517344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外借的書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623E86C-A4DD-7BB6-4CFB-F46CE8FD52F3}"/>
              </a:ext>
            </a:extLst>
          </p:cNvPr>
          <p:cNvSpPr txBox="1"/>
          <p:nvPr/>
        </p:nvSpPr>
        <p:spPr>
          <a:xfrm>
            <a:off x="850806" y="5678230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1EDC635-5F53-2EEC-5455-424201404D33}"/>
              </a:ext>
            </a:extLst>
          </p:cNvPr>
          <p:cNvSpPr txBox="1"/>
          <p:nvPr/>
        </p:nvSpPr>
        <p:spPr>
          <a:xfrm>
            <a:off x="1209935" y="1506383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{1}</a:t>
            </a:r>
            <a:r>
              <a:rPr kumimoji="1" lang="zh-TW" altLang="en-US" dirty="0"/>
              <a:t>修改資料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退出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196B181-1156-471D-E1B2-54E78F65E689}"/>
              </a:ext>
            </a:extLst>
          </p:cNvPr>
          <p:cNvSpPr txBox="1"/>
          <p:nvPr/>
        </p:nvSpPr>
        <p:spPr>
          <a:xfrm>
            <a:off x="794084" y="150097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A1760F-9A62-CEDE-9969-1010B97B116D}"/>
              </a:ext>
            </a:extLst>
          </p:cNvPr>
          <p:cNvSpPr txBox="1"/>
          <p:nvPr/>
        </p:nvSpPr>
        <p:spPr>
          <a:xfrm>
            <a:off x="794084" y="2095524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73DB60F-2322-AC1A-96F9-8741A7624667}"/>
              </a:ext>
            </a:extLst>
          </p:cNvPr>
          <p:cNvSpPr txBox="1"/>
          <p:nvPr/>
        </p:nvSpPr>
        <p:spPr>
          <a:xfrm>
            <a:off x="839321" y="466866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手動將書籍登記為外界狀態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3E0830-AC16-30AB-CE7E-F2A17F96B9CA}"/>
              </a:ext>
            </a:extLst>
          </p:cNvPr>
          <p:cNvSpPr txBox="1"/>
          <p:nvPr/>
        </p:nvSpPr>
        <p:spPr>
          <a:xfrm>
            <a:off x="7038474" y="3489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(8)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D67F3B4-A989-FB6A-C1D4-2B1956E1295B}"/>
              </a:ext>
            </a:extLst>
          </p:cNvPr>
          <p:cNvSpPr txBox="1"/>
          <p:nvPr/>
        </p:nvSpPr>
        <p:spPr>
          <a:xfrm>
            <a:off x="7375358" y="102268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016C7C0-8A26-7271-6783-2E383251A5AE}"/>
              </a:ext>
            </a:extLst>
          </p:cNvPr>
          <p:cNvSpPr txBox="1"/>
          <p:nvPr/>
        </p:nvSpPr>
        <p:spPr>
          <a:xfrm>
            <a:off x="7844590" y="10226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姓名：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6F9868E-D29F-1976-3A18-43F0F37EF6FB}"/>
              </a:ext>
            </a:extLst>
          </p:cNvPr>
          <p:cNvSpPr txBox="1"/>
          <p:nvPr/>
        </p:nvSpPr>
        <p:spPr>
          <a:xfrm>
            <a:off x="7363327" y="151301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89CA40C-D69B-AEB2-6187-68D277D9E313}"/>
              </a:ext>
            </a:extLst>
          </p:cNvPr>
          <p:cNvSpPr txBox="1"/>
          <p:nvPr/>
        </p:nvSpPr>
        <p:spPr>
          <a:xfrm>
            <a:off x="7844590" y="15130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帳號：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9357615-D14A-FE57-E15D-F43FF1541B57}"/>
              </a:ext>
            </a:extLst>
          </p:cNvPr>
          <p:cNvSpPr txBox="1"/>
          <p:nvPr/>
        </p:nvSpPr>
        <p:spPr>
          <a:xfrm>
            <a:off x="7375358" y="200211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5D5F97-2B49-1BEC-060C-D45C27C377B6}"/>
              </a:ext>
            </a:extLst>
          </p:cNvPr>
          <p:cNvSpPr txBox="1"/>
          <p:nvPr/>
        </p:nvSpPr>
        <p:spPr>
          <a:xfrm>
            <a:off x="7844589" y="20021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密碼：</a:t>
            </a:r>
          </a:p>
        </p:txBody>
      </p:sp>
    </p:spTree>
    <p:extLst>
      <p:ext uri="{BB962C8B-B14F-4D97-AF65-F5344CB8AC3E}">
        <p14:creationId xmlns:p14="http://schemas.microsoft.com/office/powerpoint/2010/main" val="228773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D770AE9-8B72-284F-6524-7380733E7E37}"/>
              </a:ext>
            </a:extLst>
          </p:cNvPr>
          <p:cNvSpPr txBox="1"/>
          <p:nvPr/>
        </p:nvSpPr>
        <p:spPr>
          <a:xfrm>
            <a:off x="421105" y="2406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A54461-6EC6-D166-EDF3-20621EE0503F}"/>
              </a:ext>
            </a:extLst>
          </p:cNvPr>
          <p:cNvSpPr txBox="1"/>
          <p:nvPr/>
        </p:nvSpPr>
        <p:spPr>
          <a:xfrm>
            <a:off x="1203158" y="609963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(1) </a:t>
            </a:r>
            <a:r>
              <a:rPr kumimoji="1" lang="zh-TW" altLang="en-US" dirty="0"/>
              <a:t>查詢書籍 </a:t>
            </a:r>
            <a:r>
              <a:rPr kumimoji="1" lang="en-US" altLang="zh-TW" dirty="0"/>
              <a:t>(2)</a:t>
            </a:r>
            <a:r>
              <a:rPr kumimoji="1" lang="zh-TW" altLang="en-US" dirty="0"/>
              <a:t>個人資料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3D9E1D-8E9D-78BB-5B50-AB6CAF42F1A0}"/>
              </a:ext>
            </a:extLst>
          </p:cNvPr>
          <p:cNvSpPr txBox="1"/>
          <p:nvPr/>
        </p:nvSpPr>
        <p:spPr>
          <a:xfrm>
            <a:off x="421105" y="12512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40D11C-B720-6069-5F7F-69B839D59B34}"/>
              </a:ext>
            </a:extLst>
          </p:cNvPr>
          <p:cNvSpPr txBox="1"/>
          <p:nvPr/>
        </p:nvSpPr>
        <p:spPr>
          <a:xfrm>
            <a:off x="6334054" y="166874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E107916E-D83D-BAA5-C48D-852262342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15545"/>
              </p:ext>
            </p:extLst>
          </p:nvPr>
        </p:nvGraphicFramePr>
        <p:xfrm>
          <a:off x="6772636" y="1396753"/>
          <a:ext cx="333388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32">
                  <a:extLst>
                    <a:ext uri="{9D8B030D-6E8A-4147-A177-3AD203B41FA5}">
                      <a16:colId xmlns:a16="http://schemas.microsoft.com/office/drawing/2014/main" val="2900344333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880057523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888ACEC0-F497-39CF-C442-196B08AE4B4C}"/>
              </a:ext>
            </a:extLst>
          </p:cNvPr>
          <p:cNvSpPr txBox="1"/>
          <p:nvPr/>
        </p:nvSpPr>
        <p:spPr>
          <a:xfrm>
            <a:off x="6261386" y="295398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編號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DE7993-16CB-1638-EE7F-0980F9795441}"/>
              </a:ext>
            </a:extLst>
          </p:cNvPr>
          <p:cNvSpPr txBox="1"/>
          <p:nvPr/>
        </p:nvSpPr>
        <p:spPr>
          <a:xfrm>
            <a:off x="6261386" y="3347377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B2B0617D-FE6F-2A1B-4A50-841D8DA76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735"/>
              </p:ext>
            </p:extLst>
          </p:nvPr>
        </p:nvGraphicFramePr>
        <p:xfrm>
          <a:off x="7196449" y="3740772"/>
          <a:ext cx="470277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98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1528482282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E068EF-8B9A-98E4-D43F-6D93D9056E5C}"/>
              </a:ext>
            </a:extLst>
          </p:cNvPr>
          <p:cNvSpPr txBox="1"/>
          <p:nvPr/>
        </p:nvSpPr>
        <p:spPr>
          <a:xfrm>
            <a:off x="6797842" y="405464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EC407A-6E62-1B0C-2557-7CD1B1E6F3CE}"/>
              </a:ext>
            </a:extLst>
          </p:cNvPr>
          <p:cNvSpPr txBox="1"/>
          <p:nvPr/>
        </p:nvSpPr>
        <p:spPr>
          <a:xfrm>
            <a:off x="6728918" y="5557499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-&gt;{1}</a:t>
            </a:r>
            <a:r>
              <a:rPr kumimoji="1" lang="zh-TW" altLang="en-US" dirty="0"/>
              <a:t>預約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退出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EC787BD-96A2-19D9-C18D-0F270675CFC5}"/>
              </a:ext>
            </a:extLst>
          </p:cNvPr>
          <p:cNvSpPr txBox="1"/>
          <p:nvPr/>
        </p:nvSpPr>
        <p:spPr>
          <a:xfrm>
            <a:off x="421105" y="1668742"/>
            <a:ext cx="503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查詢方式：</a:t>
            </a:r>
            <a:r>
              <a:rPr kumimoji="1" lang="en-US" altLang="zh-TW" dirty="0"/>
              <a:t>{1}</a:t>
            </a:r>
            <a:r>
              <a:rPr kumimoji="1" lang="zh-TW" altLang="en-US" dirty="0"/>
              <a:t>書名</a:t>
            </a:r>
            <a:r>
              <a:rPr kumimoji="1" lang="en-US" altLang="zh-TW" dirty="0"/>
              <a:t> {2}</a:t>
            </a:r>
            <a:r>
              <a:rPr kumimoji="1" lang="zh-TW" altLang="en-US" dirty="0"/>
              <a:t>作者 </a:t>
            </a:r>
            <a:r>
              <a:rPr kumimoji="1" lang="en-US" altLang="zh-TW" dirty="0"/>
              <a:t>{3}</a:t>
            </a:r>
            <a:r>
              <a:rPr kumimoji="1" lang="zh-TW" altLang="en-US" dirty="0"/>
              <a:t>出版社 </a:t>
            </a:r>
            <a:r>
              <a:rPr kumimoji="1" lang="en-US" altLang="zh-TW" dirty="0"/>
              <a:t>{4}</a:t>
            </a:r>
            <a:r>
              <a:rPr kumimoji="1" lang="zh-TW" altLang="en-US" dirty="0"/>
              <a:t>索書號</a:t>
            </a:r>
            <a:endParaRPr kumimoji="1" lang="en-US" altLang="zh-TW" dirty="0"/>
          </a:p>
          <a:p>
            <a:r>
              <a:rPr kumimoji="1" lang="en-US" altLang="zh-TW" dirty="0"/>
              <a:t>                         </a:t>
            </a:r>
            <a:r>
              <a:rPr kumimoji="1" lang="zh-TW" altLang="en-US" dirty="0"/>
              <a:t> </a:t>
            </a:r>
            <a:r>
              <a:rPr kumimoji="1" lang="en-US" altLang="zh-TW" dirty="0"/>
              <a:t>{5}ISBN {6}</a:t>
            </a:r>
            <a:r>
              <a:rPr kumimoji="1" lang="zh-TW" altLang="en-US" dirty="0"/>
              <a:t>最熱門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B80FDBC-ABA7-6088-0294-837A51B07D5F}"/>
              </a:ext>
            </a:extLst>
          </p:cNvPr>
          <p:cNvSpPr txBox="1"/>
          <p:nvPr/>
        </p:nvSpPr>
        <p:spPr>
          <a:xfrm>
            <a:off x="421105" y="2584650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48A9B28-FBA9-6C23-DE91-50B42F5F9F2E}"/>
              </a:ext>
            </a:extLst>
          </p:cNvPr>
          <p:cNvSpPr txBox="1"/>
          <p:nvPr/>
        </p:nvSpPr>
        <p:spPr>
          <a:xfrm>
            <a:off x="642480" y="368426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進入各自的搜尋頁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FA290BA-D09D-3E85-985A-2423C07377B7}"/>
              </a:ext>
            </a:extLst>
          </p:cNvPr>
          <p:cNvSpPr txBox="1"/>
          <p:nvPr/>
        </p:nvSpPr>
        <p:spPr>
          <a:xfrm>
            <a:off x="517358" y="4335886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72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230D490-0735-F100-C241-7EC45037A464}"/>
              </a:ext>
            </a:extLst>
          </p:cNvPr>
          <p:cNvSpPr txBox="1"/>
          <p:nvPr/>
        </p:nvSpPr>
        <p:spPr>
          <a:xfrm>
            <a:off x="973095" y="5173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AE64A102-0328-44DB-B1A4-E89B335E5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822292"/>
              </p:ext>
            </p:extLst>
          </p:nvPr>
        </p:nvGraphicFramePr>
        <p:xfrm>
          <a:off x="1585288" y="702024"/>
          <a:ext cx="309345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82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24954613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35922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5F83801-FCC7-BB83-3D58-9D01928952DD}"/>
              </a:ext>
            </a:extLst>
          </p:cNvPr>
          <p:cNvSpPr txBox="1"/>
          <p:nvPr/>
        </p:nvSpPr>
        <p:spPr>
          <a:xfrm>
            <a:off x="1515979" y="2634916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{1}</a:t>
            </a:r>
            <a:r>
              <a:rPr kumimoji="1" lang="zh-TW" altLang="en-US" dirty="0"/>
              <a:t>修改個人資料</a:t>
            </a:r>
            <a:r>
              <a:rPr kumimoji="1" lang="en-US" altLang="zh-TW" dirty="0"/>
              <a:t> {2}</a:t>
            </a:r>
            <a:r>
              <a:rPr kumimoji="1" lang="zh-TW" altLang="en-US" dirty="0"/>
              <a:t>退出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9CF0823-ACF6-85F7-3DB0-ACC03F349603}"/>
              </a:ext>
            </a:extLst>
          </p:cNvPr>
          <p:cNvSpPr txBox="1"/>
          <p:nvPr/>
        </p:nvSpPr>
        <p:spPr>
          <a:xfrm>
            <a:off x="1720516" y="3260558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42D44A5-27DF-2BF4-36CC-9B90B78D4319}"/>
              </a:ext>
            </a:extLst>
          </p:cNvPr>
          <p:cNvSpPr txBox="1"/>
          <p:nvPr/>
        </p:nvSpPr>
        <p:spPr>
          <a:xfrm>
            <a:off x="1720516" y="37385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（除借閱紀錄和信用）</a:t>
            </a:r>
          </a:p>
        </p:txBody>
      </p:sp>
    </p:spTree>
    <p:extLst>
      <p:ext uri="{BB962C8B-B14F-4D97-AF65-F5344CB8AC3E}">
        <p14:creationId xmlns:p14="http://schemas.microsoft.com/office/powerpoint/2010/main" val="23691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478</Words>
  <Application>Microsoft Macintosh PowerPoint</Application>
  <PresentationFormat>寬螢幕</PresentationFormat>
  <Paragraphs>175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18</cp:revision>
  <dcterms:created xsi:type="dcterms:W3CDTF">2023-04-12T11:42:00Z</dcterms:created>
  <dcterms:modified xsi:type="dcterms:W3CDTF">2023-04-13T02:24:33Z</dcterms:modified>
</cp:coreProperties>
</file>