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16"/>
  </p:notesMasterIdLst>
  <p:sldIdLst>
    <p:sldId id="299" r:id="rId3"/>
    <p:sldId id="302" r:id="rId4"/>
    <p:sldId id="303" r:id="rId5"/>
    <p:sldId id="362" r:id="rId6"/>
    <p:sldId id="363" r:id="rId7"/>
    <p:sldId id="365" r:id="rId8"/>
    <p:sldId id="367" r:id="rId9"/>
    <p:sldId id="366" r:id="rId10"/>
    <p:sldId id="370" r:id="rId11"/>
    <p:sldId id="364" r:id="rId12"/>
    <p:sldId id="369" r:id="rId13"/>
    <p:sldId id="368" r:id="rId14"/>
    <p:sldId id="300" r:id="rId15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91E"/>
    <a:srgbClr val="FF0000"/>
    <a:srgbClr val="D4FAF0"/>
    <a:srgbClr val="E77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96" y="-96"/>
      </p:cViewPr>
      <p:guideLst>
        <p:guide orient="horz" pos="2210"/>
        <p:guide pos="38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2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创新举措分享</a:t>
            </a:r>
            <a:r>
              <a:rPr lang="en-US" altLang="zh-CN"/>
              <a:t>”  </a:t>
            </a:r>
            <a:r>
              <a:rPr lang="zh-CN" altLang="en-US"/>
              <a:t>有则写  没有则把该小标题删除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创新举措分享</a:t>
            </a:r>
            <a:r>
              <a:rPr lang="en-US" altLang="zh-CN"/>
              <a:t>”  </a:t>
            </a:r>
            <a:r>
              <a:rPr lang="zh-CN" altLang="en-US"/>
              <a:t>有则写  没有则把该小标题删除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创新举措分享</a:t>
            </a:r>
            <a:r>
              <a:rPr lang="en-US" altLang="zh-CN"/>
              <a:t>”  </a:t>
            </a:r>
            <a:r>
              <a:rPr lang="zh-CN" altLang="en-US"/>
              <a:t>有则写  没有则把该小标题删除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创新举措分享</a:t>
            </a:r>
            <a:r>
              <a:rPr lang="en-US" altLang="zh-CN"/>
              <a:t>”  </a:t>
            </a:r>
            <a:r>
              <a:rPr lang="zh-CN" altLang="en-US"/>
              <a:t>有则写  没有则把该小标题删除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00012"/>
            <a:ext cx="121935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60" name="五边形 5"/>
          <p:cNvSpPr/>
          <p:nvPr userDrawn="1"/>
        </p:nvSpPr>
        <p:spPr>
          <a:xfrm>
            <a:off x="0" y="328613"/>
            <a:ext cx="5027613" cy="431800"/>
          </a:xfrm>
          <a:prstGeom prst="homePlate">
            <a:avLst>
              <a:gd name="adj" fmla="val 26359"/>
            </a:avLst>
          </a:prstGeom>
          <a:solidFill>
            <a:srgbClr val="8A3CC4"/>
          </a:solidFill>
          <a:ln w="9525">
            <a:noFill/>
          </a:ln>
        </p:spPr>
        <p:txBody>
          <a:bodyPr wrap="square" lIns="91392" tIns="45696" rIns="91392" bIns="45696" anchor="t"/>
          <a:lstStyle/>
          <a:p>
            <a:pPr lvl="0" indent="0" algn="ctr"/>
            <a:endParaRPr lang="zh-CN" altLang="en-US" dirty="0"/>
          </a:p>
        </p:txBody>
      </p:sp>
      <p:sp>
        <p:nvSpPr>
          <p:cNvPr id="2061" name="燕尾形 13"/>
          <p:cNvSpPr/>
          <p:nvPr userDrawn="1"/>
        </p:nvSpPr>
        <p:spPr>
          <a:xfrm>
            <a:off x="5027613" y="328613"/>
            <a:ext cx="215900" cy="431800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>
            <a:noFill/>
          </a:ln>
        </p:spPr>
        <p:txBody>
          <a:bodyPr wrap="square" lIns="91392" tIns="45696" rIns="91392" bIns="45696" anchor="t"/>
          <a:lstStyle/>
          <a:p>
            <a:pPr lvl="0" indent="0"/>
            <a:endParaRPr lang="zh-CN" altLang="en-US"/>
          </a:p>
        </p:txBody>
      </p:sp>
      <p:sp>
        <p:nvSpPr>
          <p:cNvPr id="2062" name="燕尾形 14"/>
          <p:cNvSpPr/>
          <p:nvPr userDrawn="1"/>
        </p:nvSpPr>
        <p:spPr>
          <a:xfrm>
            <a:off x="5232400" y="328613"/>
            <a:ext cx="215900" cy="431800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>
            <a:noFill/>
          </a:ln>
        </p:spPr>
        <p:txBody>
          <a:bodyPr wrap="square" lIns="91392" tIns="45696" rIns="91392" bIns="45696" anchor="t"/>
          <a:lstStyle/>
          <a:p>
            <a:pPr lvl="0" indent="0"/>
            <a:endParaRPr lang="zh-CN" altLang="en-US"/>
          </a:p>
        </p:txBody>
      </p:sp>
      <p:sp>
        <p:nvSpPr>
          <p:cNvPr id="2063" name="Freeform 11"/>
          <p:cNvSpPr/>
          <p:nvPr userDrawn="1"/>
        </p:nvSpPr>
        <p:spPr>
          <a:xfrm>
            <a:off x="-1587" y="4581525"/>
            <a:ext cx="12195175" cy="2392363"/>
          </a:xfrm>
          <a:custGeom>
            <a:avLst/>
            <a:gdLst/>
            <a:ahLst/>
            <a:cxnLst>
              <a:cxn ang="0">
                <a:pos x="2932" y="144"/>
              </a:cxn>
              <a:cxn ang="0">
                <a:pos x="2932" y="0"/>
              </a:cxn>
              <a:cxn ang="0">
                <a:pos x="0" y="107"/>
              </a:cxn>
              <a:cxn ang="0">
                <a:pos x="0" y="144"/>
              </a:cxn>
              <a:cxn ang="0">
                <a:pos x="2932" y="144"/>
              </a:cxn>
            </a:cxnLst>
            <a:rect l="0" t="0" r="0" b="0"/>
            <a:pathLst>
              <a:path w="2932" h="151">
                <a:moveTo>
                  <a:pt x="2932" y="144"/>
                </a:moveTo>
                <a:cubicBezTo>
                  <a:pt x="2932" y="0"/>
                  <a:pt x="2932" y="0"/>
                  <a:pt x="2932" y="0"/>
                </a:cubicBezTo>
                <a:cubicBezTo>
                  <a:pt x="2207" y="115"/>
                  <a:pt x="1230" y="151"/>
                  <a:pt x="0" y="107"/>
                </a:cubicBezTo>
                <a:cubicBezTo>
                  <a:pt x="0" y="144"/>
                  <a:pt x="0" y="144"/>
                  <a:pt x="0" y="144"/>
                </a:cubicBezTo>
                <a:cubicBezTo>
                  <a:pt x="2932" y="144"/>
                  <a:pt x="2932" y="144"/>
                  <a:pt x="2932" y="144"/>
                </a:cubicBezTo>
                <a:close/>
              </a:path>
            </a:pathLst>
          </a:custGeom>
          <a:solidFill>
            <a:srgbClr val="7030A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62"/>
          <p:cNvSpPr txBox="1">
            <a:spLocks noChangeArrowheads="1"/>
          </p:cNvSpPr>
          <p:nvPr userDrawn="1"/>
        </p:nvSpPr>
        <p:spPr bwMode="auto">
          <a:xfrm>
            <a:off x="9693010" y="6317399"/>
            <a:ext cx="2448514" cy="35242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defTabSz="914400" eaLnBrk="1" latinLnBrk="0" hangingPunct="1">
              <a:defRPr sz="1800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defRPr>
            </a:lvl1pPr>
            <a:lvl2pPr defTabSz="914400" eaLnBrk="1" latinLnBrk="0" hangingPunct="1">
              <a:defRPr sz="1800">
                <a:latin typeface="+mn-lt"/>
                <a:ea typeface="+mn-ea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pPr algn="ctr" fontAlgn="base"/>
            <a:r>
              <a:rPr lang="zh-CN" altLang="en-US" sz="1600" strike="noStrike" noProof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创新教育，服务社会</a:t>
            </a:r>
            <a:endParaRPr lang="en-GB" altLang="zh-CN" sz="1600" strike="noStrike" noProof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7" y="2636910"/>
            <a:ext cx="8060280" cy="37293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16888" y="217488"/>
            <a:ext cx="3670300" cy="655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43092"/>
            <a:ext cx="4800530" cy="382358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buNone/>
              <a:defRPr lang="zh-CN" altLang="en-US" sz="1600" kern="1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 fontAlgn="auto"/>
            <a:r>
              <a:rPr lang="zh-CN" altLang="en-US" strike="noStrike" noProof="1" smtClean="0"/>
              <a:t>清华</a:t>
            </a:r>
            <a:r>
              <a:rPr lang="en-US" altLang="zh-CN" strike="noStrike" noProof="1" smtClean="0"/>
              <a:t>IT</a:t>
            </a:r>
            <a:r>
              <a:rPr lang="zh-CN" altLang="en-US" strike="noStrike" noProof="1" smtClean="0"/>
              <a:t>职业教育合作院校（</a:t>
            </a:r>
            <a:r>
              <a:rPr lang="en-US" altLang="zh-CN" strike="noStrike" noProof="1" smtClean="0"/>
              <a:t>XX</a:t>
            </a:r>
            <a:r>
              <a:rPr lang="zh-CN" altLang="en-US" strike="noStrike" noProof="1" smtClean="0"/>
              <a:t>职业技术学院）</a:t>
            </a:r>
            <a:endParaRPr lang="zh-CN" altLang="en-US" strike="noStrike" noProof="1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008855" y="991723"/>
            <a:ext cx="7884506" cy="1429165"/>
          </a:xfrm>
          <a:prstGeom prst="rect">
            <a:avLst/>
          </a:prstGeom>
        </p:spPr>
        <p:txBody>
          <a:bodyPr anchor="ctr" anchorCtr="0"/>
          <a:lstStyle>
            <a:lvl1pPr marL="0" indent="0" algn="r" defTabSz="914400" rtl="0" eaLnBrk="1" latinLnBrk="0" hangingPunct="1">
              <a:buNone/>
              <a:defRPr lang="zh-CN" altLang="en-US" sz="4400" b="1" kern="1200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defRPr>
            </a:lvl1pPr>
          </a:lstStyle>
          <a:p>
            <a:pPr lvl="0" fontAlgn="auto"/>
            <a:r>
              <a:rPr lang="zh-CN" altLang="en-US" strike="noStrike" noProof="1" smtClean="0"/>
              <a:t>请输入主标题</a:t>
            </a:r>
            <a:endParaRPr lang="zh-CN" altLang="en-US" strike="noStrike" noProof="1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7125082" y="2564904"/>
            <a:ext cx="4800530" cy="382358"/>
          </a:xfrm>
          <a:prstGeom prst="rect">
            <a:avLst/>
          </a:prstGeom>
        </p:spPr>
        <p:txBody>
          <a:bodyPr anchor="ctr" anchorCtr="0"/>
          <a:lstStyle>
            <a:lvl1pPr marL="0" indent="0" algn="r" defTabSz="914400" rtl="0" eaLnBrk="1" latinLnBrk="0" hangingPunct="1">
              <a:buNone/>
              <a:defRPr lang="zh-CN" altLang="en-US" sz="1800" kern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defRPr>
            </a:lvl1pPr>
          </a:lstStyle>
          <a:p>
            <a:pPr lvl="0" fontAlgn="auto"/>
            <a:r>
              <a:rPr lang="en-US" altLang="zh-CN" strike="noStrike" noProof="1" smtClean="0"/>
              <a:t>——</a:t>
            </a:r>
            <a:r>
              <a:rPr lang="zh-CN" altLang="en-US" strike="noStrike" noProof="1" smtClean="0"/>
              <a:t>请输入副标题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conveyor dir="l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0"/>
            <a:ext cx="1092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97" y="65508"/>
            <a:ext cx="3489985" cy="41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conveyor dir="l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7FD98C6B-004E-4428-9F14-EFA3DA477CE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5C67C1BB-90E8-48B2-A02B-B4600FE9EB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conveyor dir="l"/>
      </p:transition>
    </mc:Choice>
    <mc:Fallback xmlns="">
      <p:transition spd="slow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标题页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14287" y="0"/>
            <a:ext cx="12193588" cy="7110413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 smtClean="0"/>
              <a:t>X</a:t>
            </a:r>
            <a:endParaRPr lang="zh-CN" altLang="en-US" strike="noStrike" noProof="1"/>
          </a:p>
        </p:txBody>
      </p:sp>
      <p:cxnSp>
        <p:nvCxnSpPr>
          <p:cNvPr id="4" name="直接连接符 3"/>
          <p:cNvCxnSpPr>
            <a:stCxn id="3" idx="1"/>
            <a:endCxn id="3" idx="3"/>
          </p:cNvCxnSpPr>
          <p:nvPr userDrawn="1"/>
        </p:nvCxnSpPr>
        <p:spPr>
          <a:xfrm>
            <a:off x="-14287" y="3556000"/>
            <a:ext cx="12193588" cy="0"/>
          </a:xfrm>
          <a:prstGeom prst="line">
            <a:avLst/>
          </a:prstGeom>
          <a:noFill/>
          <a:ln w="5715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椭圆 4"/>
          <p:cNvSpPr/>
          <p:nvPr userDrawn="1"/>
        </p:nvSpPr>
        <p:spPr>
          <a:xfrm>
            <a:off x="1416050" y="1809750"/>
            <a:ext cx="3240088" cy="32385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trike="noStrike" noProof="1">
              <a:latin typeface="Impact" panose="020B0806030902050204" pitchFamily="34" charset="0"/>
            </a:endParaRPr>
          </a:p>
        </p:txBody>
      </p:sp>
      <p:sp>
        <p:nvSpPr>
          <p:cNvPr id="19" name="椭圆 18"/>
          <p:cNvSpPr/>
          <p:nvPr userDrawn="1"/>
        </p:nvSpPr>
        <p:spPr>
          <a:xfrm>
            <a:off x="1597025" y="1989138"/>
            <a:ext cx="2878138" cy="287972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87" name="五边形 19"/>
          <p:cNvSpPr/>
          <p:nvPr userDrawn="1"/>
        </p:nvSpPr>
        <p:spPr>
          <a:xfrm>
            <a:off x="0" y="328613"/>
            <a:ext cx="5027613" cy="431800"/>
          </a:xfrm>
          <a:prstGeom prst="homePlate">
            <a:avLst>
              <a:gd name="adj" fmla="val 26359"/>
            </a:avLst>
          </a:prstGeom>
          <a:solidFill>
            <a:srgbClr val="8A3CC4"/>
          </a:solidFill>
          <a:ln w="9525">
            <a:noFill/>
          </a:ln>
        </p:spPr>
        <p:txBody>
          <a:bodyPr wrap="square" lIns="91392" tIns="45696" rIns="91392" bIns="45696" anchor="t"/>
          <a:lstStyle/>
          <a:p>
            <a:pPr lvl="0" indent="0" algn="ctr"/>
            <a:endParaRPr lang="zh-CN" altLang="en-US" dirty="0"/>
          </a:p>
        </p:txBody>
      </p:sp>
      <p:sp>
        <p:nvSpPr>
          <p:cNvPr id="3088" name="燕尾形 20"/>
          <p:cNvSpPr/>
          <p:nvPr userDrawn="1"/>
        </p:nvSpPr>
        <p:spPr>
          <a:xfrm>
            <a:off x="5027613" y="328613"/>
            <a:ext cx="215900" cy="431800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>
            <a:noFill/>
          </a:ln>
        </p:spPr>
        <p:txBody>
          <a:bodyPr wrap="square" lIns="91392" tIns="45696" rIns="91392" bIns="45696" anchor="t"/>
          <a:lstStyle/>
          <a:p>
            <a:pPr lvl="0" indent="0"/>
            <a:endParaRPr lang="zh-CN" altLang="en-US"/>
          </a:p>
        </p:txBody>
      </p:sp>
      <p:sp>
        <p:nvSpPr>
          <p:cNvPr id="3089" name="燕尾形 21"/>
          <p:cNvSpPr/>
          <p:nvPr userDrawn="1"/>
        </p:nvSpPr>
        <p:spPr>
          <a:xfrm>
            <a:off x="5232400" y="328613"/>
            <a:ext cx="215900" cy="431800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9525">
            <a:noFill/>
          </a:ln>
        </p:spPr>
        <p:txBody>
          <a:bodyPr wrap="square" lIns="91392" tIns="45696" rIns="91392" bIns="45696" anchor="t"/>
          <a:lstStyle/>
          <a:p>
            <a:pPr lvl="0" indent="0"/>
            <a:endParaRPr lang="zh-CN" altLang="en-US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43092"/>
            <a:ext cx="4800530" cy="382358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buNone/>
              <a:defRPr lang="zh-CN" altLang="en-US" sz="1600" kern="1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 fontAlgn="auto"/>
            <a:r>
              <a:rPr lang="zh-CN" altLang="en-US" strike="noStrike" noProof="1" smtClean="0"/>
              <a:t>清华</a:t>
            </a:r>
            <a:r>
              <a:rPr lang="en-US" altLang="zh-CN" strike="noStrike" noProof="1" smtClean="0"/>
              <a:t>IT</a:t>
            </a:r>
            <a:r>
              <a:rPr lang="zh-CN" altLang="en-US" strike="noStrike" noProof="1" smtClean="0"/>
              <a:t>职业教育合作院校（</a:t>
            </a:r>
            <a:r>
              <a:rPr lang="en-US" altLang="zh-CN" strike="noStrike" noProof="1" smtClean="0"/>
              <a:t>XX</a:t>
            </a:r>
            <a:r>
              <a:rPr lang="zh-CN" altLang="en-US" strike="noStrike" noProof="1" smtClean="0"/>
              <a:t>职业技术学院）</a:t>
            </a:r>
            <a:endParaRPr lang="zh-CN" altLang="en-US" strike="noStrike" noProof="1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110835" y="2614594"/>
            <a:ext cx="5951130" cy="670390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buNone/>
              <a:defRPr lang="zh-CN" altLang="en-US" sz="3600" b="1" kern="1200" baseline="0" dirty="0">
                <a:solidFill>
                  <a:srgbClr val="8A3C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fontAlgn="auto"/>
            <a:r>
              <a:rPr lang="zh-CN" altLang="en-US" strike="noStrike" noProof="1" smtClean="0"/>
              <a:t>第</a:t>
            </a:r>
            <a:r>
              <a:rPr lang="en-US" altLang="zh-CN" strike="noStrike" noProof="1" smtClean="0"/>
              <a:t>X</a:t>
            </a:r>
            <a:r>
              <a:rPr lang="zh-CN" altLang="en-US" strike="noStrike" noProof="1" smtClean="0"/>
              <a:t>章  关于本章的内容标题</a:t>
            </a:r>
            <a:endParaRPr lang="zh-CN" altLang="en-US" strike="noStrike" noProof="1"/>
          </a:p>
        </p:txBody>
      </p:sp>
      <p:sp>
        <p:nvSpPr>
          <p:cNvPr id="28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3988" y="3818300"/>
            <a:ext cx="4925556" cy="1050700"/>
          </a:xfrm>
          <a:prstGeom prst="rect">
            <a:avLst/>
          </a:prstGeom>
        </p:spPr>
        <p:txBody>
          <a:bodyPr anchor="ctr" anchorCtr="0"/>
          <a:lstStyle>
            <a:lvl1pPr marL="571500" indent="-571500" algn="l" defTabSz="914400" rtl="0" eaLnBrk="1" latinLnBrk="0" hangingPunct="1">
              <a:buFont typeface="Wingdings" panose="05000000000000000000" pitchFamily="2" charset="2"/>
              <a:buChar char="l"/>
              <a:defRPr lang="en-US" altLang="zh-CN" sz="18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285750" lvl="0" indent="-285750" fontAlgn="auto">
              <a:buFont typeface="Arial" panose="020B0604020202020204" pitchFamily="34" charset="0"/>
              <a:buChar char="•"/>
              <a:defRPr/>
            </a:pPr>
            <a:r>
              <a:rPr lang="zh-CN" altLang="en-US" strike="noStrike" kern="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本章内容标题一</a:t>
            </a:r>
            <a:endParaRPr lang="en-US" altLang="zh-CN" strike="noStrike" kern="0" noProof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fontAlgn="auto">
              <a:buFont typeface="Arial" panose="020B0604020202020204" pitchFamily="34" charset="0"/>
              <a:buChar char="•"/>
              <a:defRPr/>
            </a:pPr>
            <a:r>
              <a:rPr lang="zh-CN" altLang="en-US" strike="noStrike" kern="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本章内容标题二</a:t>
            </a:r>
            <a:endParaRPr lang="en-US" altLang="zh-CN" strike="noStrike" kern="0" noProof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fontAlgn="auto">
              <a:buFont typeface="Arial" panose="020B0604020202020204" pitchFamily="34" charset="0"/>
              <a:buChar char="•"/>
              <a:defRPr/>
            </a:pPr>
            <a:r>
              <a:rPr lang="zh-CN" altLang="en-US" strike="noStrike" kern="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本章内容标题三</a:t>
            </a:r>
            <a:endParaRPr lang="zh-CN" altLang="en-US" strike="noStrike" kern="0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4788" y="463550"/>
            <a:ext cx="3671887" cy="655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626241" y="1556792"/>
            <a:ext cx="6981140" cy="4536504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l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7823888" y="1557338"/>
            <a:ext cx="4101551" cy="2879725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4296737" y="489513"/>
            <a:ext cx="5685671" cy="655570"/>
          </a:xfrm>
          <a:prstGeom prst="rect">
            <a:avLst/>
          </a:prstGeom>
        </p:spPr>
        <p:txBody>
          <a:bodyPr anchor="ctr" anchorCtr="0"/>
          <a:lstStyle>
            <a:lvl1pPr marL="0" indent="0" algn="r" defTabSz="914400" rtl="0" eaLnBrk="1" latinLnBrk="0" hangingPunct="1">
              <a:buNone/>
              <a:defRPr lang="zh-CN" altLang="en-US" sz="3200" b="1" kern="1200" dirty="0">
                <a:solidFill>
                  <a:srgbClr val="8A3C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smtClean="0"/>
              <a:t>请输入标题内容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1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4788" y="463550"/>
            <a:ext cx="3671887" cy="655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626241" y="1556792"/>
            <a:ext cx="6981140" cy="4536504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l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4296737" y="489513"/>
            <a:ext cx="5685671" cy="655570"/>
          </a:xfrm>
          <a:prstGeom prst="rect">
            <a:avLst/>
          </a:prstGeom>
        </p:spPr>
        <p:txBody>
          <a:bodyPr anchor="ctr" anchorCtr="0"/>
          <a:lstStyle>
            <a:lvl1pPr marL="0" indent="0" algn="r" defTabSz="914400" rtl="0" eaLnBrk="1" latinLnBrk="0" hangingPunct="1">
              <a:buNone/>
              <a:defRPr lang="zh-CN" altLang="en-US" sz="3200" b="1" kern="1200" dirty="0">
                <a:solidFill>
                  <a:srgbClr val="8A3C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smtClean="0"/>
              <a:t>请输入标题内容</a:t>
            </a:r>
            <a:endParaRPr lang="zh-CN" altLang="en-US" strike="noStrike" noProof="1"/>
          </a:p>
        </p:txBody>
      </p:sp>
      <p:sp>
        <p:nvSpPr>
          <p:cNvPr id="39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304800"/>
          </a:xfrm>
          <a:prstGeom prst="rect">
            <a:avLst/>
          </a:prstGeom>
        </p:spPr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" name="Rectangle 7"/>
          <p:cNvSpPr/>
          <p:nvPr userDrawn="1"/>
        </p:nvSpPr>
        <p:spPr>
          <a:xfrm>
            <a:off x="8154988" y="0"/>
            <a:ext cx="4037013" cy="6858000"/>
          </a:xfrm>
          <a:prstGeom prst="rect">
            <a:avLst/>
          </a:prstGeom>
          <a:solidFill>
            <a:srgbClr val="8A3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trike="noStrike" noProof="1"/>
          </a:p>
        </p:txBody>
      </p:sp>
      <p:sp>
        <p:nvSpPr>
          <p:cNvPr id="7" name="标题 1"/>
          <p:cNvSpPr txBox="1">
            <a:spLocks noChangeArrowheads="1"/>
          </p:cNvSpPr>
          <p:nvPr userDrawn="1"/>
        </p:nvSpPr>
        <p:spPr>
          <a:xfrm>
            <a:off x="8111698" y="1886968"/>
            <a:ext cx="4031393" cy="1470025"/>
          </a:xfrm>
          <a:prstGeom prst="rect">
            <a:avLst/>
          </a:prstGeom>
        </p:spPr>
        <p:txBody>
          <a:bodyPr vert="horz" lIns="91392" tIns="45696" rIns="91392" bIns="4569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zh-CN" altLang="en-US" sz="7995" b="1" strike="noStrike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谢谢！</a:t>
            </a:r>
            <a:endParaRPr lang="zh-CN" altLang="en-US" sz="7995" b="1" strike="noStrike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占位符 1" descr="2-1024x696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9840" r="9840"/>
          <a:stretch>
            <a:fillRect/>
          </a:stretch>
        </p:blipFill>
        <p:spPr>
          <a:xfrm>
            <a:off x="0" y="1"/>
            <a:ext cx="8043391" cy="685799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43E-7 -1.19861 L 3.30643E-7 2.59259E-6 L 0.00039 -0.12153 L 3.30643E-7 2.59259E-6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0"/>
            <a:ext cx="1092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97" y="65508"/>
            <a:ext cx="3489985" cy="41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conveyor dir="l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1424" y="1028733"/>
            <a:ext cx="7393517" cy="8636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conveyor dir="l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conveyor dir="l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1"/>
          <p:cNvSpPr/>
          <p:nvPr/>
        </p:nvSpPr>
        <p:spPr>
          <a:xfrm>
            <a:off x="-1587" y="4581525"/>
            <a:ext cx="12195175" cy="2392363"/>
          </a:xfrm>
          <a:custGeom>
            <a:avLst/>
            <a:gdLst/>
            <a:ahLst/>
            <a:cxnLst>
              <a:cxn ang="0">
                <a:pos x="2932" y="144"/>
              </a:cxn>
              <a:cxn ang="0">
                <a:pos x="2932" y="0"/>
              </a:cxn>
              <a:cxn ang="0">
                <a:pos x="0" y="107"/>
              </a:cxn>
              <a:cxn ang="0">
                <a:pos x="0" y="144"/>
              </a:cxn>
              <a:cxn ang="0">
                <a:pos x="2932" y="144"/>
              </a:cxn>
            </a:cxnLst>
            <a:rect l="0" t="0" r="0" b="0"/>
            <a:pathLst>
              <a:path w="2932" h="151">
                <a:moveTo>
                  <a:pt x="2932" y="144"/>
                </a:moveTo>
                <a:cubicBezTo>
                  <a:pt x="2932" y="0"/>
                  <a:pt x="2932" y="0"/>
                  <a:pt x="2932" y="0"/>
                </a:cubicBezTo>
                <a:cubicBezTo>
                  <a:pt x="2207" y="115"/>
                  <a:pt x="1230" y="151"/>
                  <a:pt x="0" y="107"/>
                </a:cubicBezTo>
                <a:cubicBezTo>
                  <a:pt x="0" y="144"/>
                  <a:pt x="0" y="144"/>
                  <a:pt x="0" y="144"/>
                </a:cubicBezTo>
                <a:cubicBezTo>
                  <a:pt x="2932" y="144"/>
                  <a:pt x="2932" y="144"/>
                  <a:pt x="2932" y="144"/>
                </a:cubicBezTo>
                <a:close/>
              </a:path>
            </a:pathLst>
          </a:custGeom>
          <a:solidFill>
            <a:srgbClr val="7030A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62"/>
          <p:cNvSpPr txBox="1">
            <a:spLocks noChangeArrowheads="1"/>
          </p:cNvSpPr>
          <p:nvPr/>
        </p:nvSpPr>
        <p:spPr bwMode="auto">
          <a:xfrm>
            <a:off x="8686939" y="6395874"/>
            <a:ext cx="2448514" cy="35242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defTabSz="914400" eaLnBrk="1" latinLnBrk="0" hangingPunct="1">
              <a:defRPr sz="1800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defRPr>
            </a:lvl1pPr>
            <a:lvl2pPr defTabSz="914400" eaLnBrk="1" latinLnBrk="0" hangingPunct="1">
              <a:defRPr sz="1800">
                <a:latin typeface="+mn-lt"/>
                <a:ea typeface="+mn-ea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pPr algn="ctr" fontAlgn="base"/>
            <a:r>
              <a:rPr lang="zh-CN" altLang="en-US" sz="1600" strike="noStrike" noProof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创新教育，服务社会</a:t>
            </a:r>
            <a:endParaRPr lang="en-GB" altLang="zh-CN" sz="1600" strike="noStrike" noProof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弦形 6"/>
          <p:cNvSpPr/>
          <p:nvPr/>
        </p:nvSpPr>
        <p:spPr>
          <a:xfrm rot="6746465">
            <a:off x="11244263" y="6451600"/>
            <a:ext cx="719138" cy="719138"/>
          </a:xfrm>
          <a:prstGeom prst="chord">
            <a:avLst>
              <a:gd name="adj1" fmla="val 3577158"/>
              <a:gd name="adj2" fmla="val 1532900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/>
            <a:endParaRPr lang="zh-CN" altLang="en-US" strike="noStrike" noProof="1"/>
          </a:p>
        </p:txBody>
      </p:sp>
      <p:cxnSp>
        <p:nvCxnSpPr>
          <p:cNvPr id="8" name="直接连接符 7"/>
          <p:cNvCxnSpPr/>
          <p:nvPr/>
        </p:nvCxnSpPr>
        <p:spPr>
          <a:xfrm>
            <a:off x="11998325" y="6742113"/>
            <a:ext cx="190500" cy="0"/>
          </a:xfrm>
          <a:prstGeom prst="line">
            <a:avLst/>
          </a:prstGeom>
          <a:ln w="22479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0" y="6742113"/>
            <a:ext cx="11206163" cy="0"/>
          </a:xfrm>
          <a:prstGeom prst="line">
            <a:avLst/>
          </a:prstGeom>
          <a:ln w="22479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587" y="333375"/>
            <a:ext cx="12192000" cy="0"/>
          </a:xfrm>
          <a:prstGeom prst="line">
            <a:avLst/>
          </a:prstGeom>
          <a:ln w="1524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 rot="16200000">
            <a:off x="10185192" y="-101618"/>
            <a:ext cx="1462279" cy="1666271"/>
            <a:chOff x="4497301" y="2996952"/>
            <a:chExt cx="2260994" cy="1512168"/>
          </a:xfrm>
          <a:solidFill>
            <a:srgbClr val="8A3CC4"/>
          </a:solidFill>
        </p:grpSpPr>
        <p:sp>
          <p:nvSpPr>
            <p:cNvPr id="13" name="燕尾形 12"/>
            <p:cNvSpPr/>
            <p:nvPr/>
          </p:nvSpPr>
          <p:spPr>
            <a:xfrm>
              <a:off x="4497301" y="2996952"/>
              <a:ext cx="675512" cy="1512168"/>
            </a:xfrm>
            <a:prstGeom prst="chevron">
              <a:avLst>
                <a:gd name="adj" fmla="val 347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693431" y="2996952"/>
              <a:ext cx="792088" cy="151216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5" name="五边形 14"/>
            <p:cNvSpPr/>
            <p:nvPr/>
          </p:nvSpPr>
          <p:spPr>
            <a:xfrm>
              <a:off x="4833179" y="2996952"/>
              <a:ext cx="1925116" cy="1512168"/>
            </a:xfrm>
            <a:prstGeom prst="homePlat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16" name="弧形 15"/>
          <p:cNvSpPr/>
          <p:nvPr/>
        </p:nvSpPr>
        <p:spPr>
          <a:xfrm>
            <a:off x="11134725" y="6343650"/>
            <a:ext cx="935038" cy="935038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34" name="TextBox 15"/>
          <p:cNvSpPr txBox="1"/>
          <p:nvPr/>
        </p:nvSpPr>
        <p:spPr>
          <a:xfrm>
            <a:off x="11206163" y="6488113"/>
            <a:ext cx="792162" cy="3889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 eaLnBrk="0" hangingPunct="0"/>
            <a:fld id="{9A0DB2DC-4C9A-4742-B13C-FB6460FD3503}" type="slidenum"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</a:rPr>
              <a:t>‹#›</a:t>
            </a:fld>
            <a:r>
              <a:rPr lang="zh-CN" altLang="en-US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858000"/>
            <a:ext cx="12192000" cy="123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43339" cy="644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5135893" y="583732"/>
            <a:ext cx="7056107" cy="60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277" y="113799"/>
            <a:ext cx="3489985" cy="41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mc:AlternateContent xmlns:mc="http://schemas.openxmlformats.org/markup-compatibility/2006" xmlns:p14="http://schemas.microsoft.com/office/powerpoint/2010/main">
    <mc:Choice Requires="p14">
      <p:transition spd="slow" p14:dur="1600" advTm="6000">
        <p14:conveyor dir="l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990600" indent="-3810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5240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1336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7432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ppt模板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36830"/>
            <a:ext cx="12306301" cy="6932083"/>
          </a:xfrm>
          <a:prstGeom prst="rect">
            <a:avLst/>
          </a:prstGeom>
          <a:noFill/>
        </p:spPr>
      </p:pic>
      <p:sp>
        <p:nvSpPr>
          <p:cNvPr id="263" name="TextBox 59"/>
          <p:cNvSpPr txBox="1">
            <a:spLocks noChangeArrowheads="1"/>
          </p:cNvSpPr>
          <p:nvPr/>
        </p:nvSpPr>
        <p:spPr bwMode="auto">
          <a:xfrm>
            <a:off x="-847" y="2084493"/>
            <a:ext cx="12307993" cy="85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月份工作总结与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月份工作</a:t>
            </a:r>
          </a:p>
        </p:txBody>
      </p:sp>
      <p:cxnSp>
        <p:nvCxnSpPr>
          <p:cNvPr id="264" name="直接连接符 263"/>
          <p:cNvCxnSpPr/>
          <p:nvPr/>
        </p:nvCxnSpPr>
        <p:spPr>
          <a:xfrm>
            <a:off x="2832563" y="4197151"/>
            <a:ext cx="6527800" cy="0"/>
          </a:xfrm>
          <a:prstGeom prst="line">
            <a:avLst/>
          </a:prstGeom>
          <a:ln w="19050">
            <a:solidFill>
              <a:srgbClr val="26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4464513" y="4005064"/>
            <a:ext cx="3455988" cy="384175"/>
          </a:xfrm>
          <a:prstGeom prst="roundRect">
            <a:avLst/>
          </a:prstGeom>
          <a:solidFill>
            <a:srgbClr val="26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6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贾伟波</a:t>
            </a:r>
            <a:endParaRPr lang="en-US" altLang="zh-CN" sz="1865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000"/>
    </mc:Choice>
    <mc:Fallback xmlns="">
      <p:transition advTm="6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1460" y="331986"/>
            <a:ext cx="49593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下月工作计划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8" name="内容占位符 1"/>
          <p:cNvSpPr/>
          <p:nvPr/>
        </p:nvSpPr>
        <p:spPr>
          <a:xfrm>
            <a:off x="1415480" y="1391285"/>
            <a:ext cx="10052621" cy="4535170"/>
          </a:xfrm>
        </p:spPr>
        <p:txBody>
          <a:bodyPr/>
          <a:lstStyle>
            <a:lvl1pPr marL="457200" indent="-4572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90600" indent="-3810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5240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21336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7432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noProof="1">
                <a:latin typeface="微软雅黑" panose="020B0503020204020204" pitchFamily="34" charset="-122"/>
                <a:sym typeface="+mn-ea"/>
              </a:rPr>
              <a:t>1.</a:t>
            </a:r>
            <a:r>
              <a:rPr lang="zh-CN" altLang="en-US" sz="2400" noProof="1">
                <a:latin typeface="微软雅黑" panose="020B0503020204020204" pitchFamily="34" charset="-122"/>
                <a:sym typeface="+mn-ea"/>
              </a:rPr>
              <a:t>详细讲解</a:t>
            </a:r>
            <a:r>
              <a:rPr lang="en-US" altLang="zh-CN" sz="2400" noProof="1">
                <a:latin typeface="微软雅黑" panose="020B0503020204020204" pitchFamily="34" charset="-122"/>
                <a:sym typeface="+mn-ea"/>
              </a:rPr>
              <a:t>Bootstrap</a:t>
            </a:r>
            <a:r>
              <a:rPr lang="zh-CN" altLang="en-US" sz="2400" noProof="1">
                <a:latin typeface="微软雅黑" panose="020B0503020204020204" pitchFamily="34" charset="-122"/>
                <a:sym typeface="+mn-ea"/>
              </a:rPr>
              <a:t>的项目合理布局，学生按要求实现</a:t>
            </a:r>
            <a:r>
              <a:rPr lang="en-US" altLang="zh-CN" sz="2400" noProof="1">
                <a:latin typeface="微软雅黑" panose="020B0503020204020204" pitchFamily="34" charset="-122"/>
                <a:sym typeface="+mn-ea"/>
              </a:rPr>
              <a:t>PC</a:t>
            </a:r>
            <a:r>
              <a:rPr lang="zh-CN" altLang="en-US" sz="2400" noProof="1">
                <a:latin typeface="微软雅黑" panose="020B0503020204020204" pitchFamily="34" charset="-122"/>
                <a:sym typeface="+mn-ea"/>
              </a:rPr>
              <a:t>端和移动端</a:t>
            </a:r>
            <a:r>
              <a:rPr lang="zh-CN" altLang="en-US" sz="2400" noProof="1">
                <a:latin typeface="微软雅黑" panose="020B0503020204020204" pitchFamily="34" charset="-122"/>
                <a:sym typeface="+mn-ea"/>
              </a:rPr>
              <a:t>页面</a:t>
            </a:r>
            <a:r>
              <a:rPr lang="zh-CN" altLang="en-US" sz="2400" noProof="1" smtClean="0">
                <a:latin typeface="微软雅黑" panose="020B0503020204020204" pitchFamily="34" charset="-122"/>
                <a:sym typeface="+mn-ea"/>
              </a:rPr>
              <a:t>。</a:t>
            </a:r>
            <a:endParaRPr lang="en-US" altLang="zh-CN" sz="2400" noProof="1" smtClean="0">
              <a:latin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noProof="1">
                <a:latin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noProof="1">
                <a:latin typeface="微软雅黑" panose="020B0503020204020204" pitchFamily="34" charset="-122"/>
                <a:sym typeface="+mn-ea"/>
              </a:rPr>
              <a:t>配合各班班主任做好学生</a:t>
            </a:r>
            <a:r>
              <a:rPr lang="en-US" altLang="zh-CN" sz="2400" noProof="1">
                <a:latin typeface="微软雅黑" panose="020B0503020204020204" pitchFamily="34" charset="-122"/>
                <a:sym typeface="+mn-ea"/>
              </a:rPr>
              <a:t>S2-S3</a:t>
            </a:r>
            <a:r>
              <a:rPr lang="zh-CN" altLang="en-US" sz="2400" noProof="1">
                <a:latin typeface="微软雅黑" panose="020B0503020204020204" pitchFamily="34" charset="-122"/>
                <a:sym typeface="+mn-ea"/>
              </a:rPr>
              <a:t>的收费</a:t>
            </a:r>
            <a:r>
              <a:rPr lang="zh-CN" altLang="en-US" sz="2400" noProof="1">
                <a:latin typeface="微软雅黑" panose="020B0503020204020204" pitchFamily="34" charset="-122"/>
                <a:sym typeface="+mn-ea"/>
              </a:rPr>
              <a:t>工作</a:t>
            </a:r>
            <a:r>
              <a:rPr lang="zh-CN" altLang="en-US" sz="2400" noProof="1" smtClean="0">
                <a:latin typeface="微软雅黑" panose="020B0503020204020204" pitchFamily="34" charset="-122"/>
                <a:sym typeface="+mn-ea"/>
              </a:rPr>
              <a:t>。</a:t>
            </a:r>
            <a:endParaRPr lang="en-US" altLang="zh-CN" sz="2400" noProof="1" smtClean="0"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conveyor dir="l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26247"/>
            <a:ext cx="12192000" cy="6981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bb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78251" y="280971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个人提升及需要帮助和支持</a:t>
            </a:r>
            <a:endParaRPr lang="zh-CN" altLang="en-US" sz="4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847861" y="2180861"/>
            <a:ext cx="0" cy="2565899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0528" y="4306307"/>
            <a:ext cx="1203795" cy="328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135" b="1" dirty="0" smtClean="0">
                <a:solidFill>
                  <a:srgbClr val="080808"/>
                </a:solidFill>
                <a:latin typeface="+mj-ea"/>
                <a:ea typeface="+mj-ea"/>
              </a:rPr>
              <a:t>PART</a:t>
            </a:r>
            <a:r>
              <a:rPr lang="en-US" altLang="zh-CN" sz="2135" dirty="0" smtClean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135" dirty="0" smtClean="0">
                <a:solidFill>
                  <a:srgbClr val="080808"/>
                </a:solidFill>
                <a:latin typeface="+mj-ea"/>
                <a:ea typeface="+mj-ea"/>
              </a:rPr>
              <a:t>0</a:t>
            </a:r>
            <a:r>
              <a:rPr lang="en-US" altLang="zh-CN" sz="2135" dirty="0">
                <a:solidFill>
                  <a:srgbClr val="080808"/>
                </a:solidFill>
                <a:latin typeface="+mj-ea"/>
                <a:ea typeface="+mj-ea"/>
              </a:rPr>
              <a:t>4</a:t>
            </a:r>
            <a:endParaRPr lang="en-US" sz="2135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31637" y="2276875"/>
            <a:ext cx="1596233" cy="15962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125784" y="2562029"/>
            <a:ext cx="1203795" cy="1025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665" b="1" dirty="0" smtClean="0">
                <a:solidFill>
                  <a:schemeClr val="accent1"/>
                </a:solidFill>
                <a:latin typeface="+mj-ea"/>
                <a:ea typeface="+mj-ea"/>
              </a:rPr>
              <a:t>04</a:t>
            </a:r>
            <a:endParaRPr lang="zh-CN" altLang="en-US" sz="6665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270973"/>
      </p:ext>
    </p:extLst>
  </p:cSld>
  <p:clrMapOvr>
    <a:masterClrMapping/>
  </p:clrMapOvr>
  <p:transition spd="slow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5225" y="260648"/>
            <a:ext cx="49593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dirty="0" smtClean="0">
                <a:latin typeface="+mj-ea"/>
                <a:ea typeface="+mj-ea"/>
              </a:rPr>
              <a:t>个人提升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1"/>
          <p:cNvSpPr/>
          <p:nvPr/>
        </p:nvSpPr>
        <p:spPr>
          <a:xfrm>
            <a:off x="1415480" y="1391285"/>
            <a:ext cx="10052621" cy="1173619"/>
          </a:xfrm>
        </p:spPr>
        <p:txBody>
          <a:bodyPr/>
          <a:lstStyle>
            <a:lvl1pPr marL="457200" indent="-4572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90600" indent="-3810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5240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21336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7432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noProof="1" smtClean="0">
                <a:latin typeface="微软雅黑" panose="020B0503020204020204" pitchFamily="34" charset="-122"/>
                <a:sym typeface="+mn-ea"/>
              </a:rPr>
              <a:t>下载观看相关网络课件视频，学习他人的授课方法和技巧。提升</a:t>
            </a:r>
            <a:endParaRPr lang="en-US" altLang="zh-CN" sz="2400" noProof="1" smtClean="0">
              <a:latin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noProof="1" smtClean="0">
                <a:latin typeface="微软雅黑" panose="020B0503020204020204" pitchFamily="34" charset="-122"/>
                <a:sym typeface="+mn-ea"/>
              </a:rPr>
              <a:t>个人的授课能力。</a:t>
            </a:r>
            <a:endParaRPr lang="en-US" altLang="zh-CN" sz="2400" noProof="1" smtClean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039" y="3104872"/>
            <a:ext cx="49593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dirty="0" smtClean="0">
                <a:latin typeface="+mj-ea"/>
                <a:ea typeface="+mj-ea"/>
              </a:rPr>
              <a:t>需要帮助和支持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内容占位符 1"/>
          <p:cNvSpPr/>
          <p:nvPr/>
        </p:nvSpPr>
        <p:spPr>
          <a:xfrm>
            <a:off x="1415480" y="4365104"/>
            <a:ext cx="10052621" cy="1173619"/>
          </a:xfrm>
        </p:spPr>
        <p:txBody>
          <a:bodyPr/>
          <a:lstStyle>
            <a:lvl1pPr marL="457200" indent="-4572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90600" indent="-3810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5240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21336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7432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noProof="1">
                <a:latin typeface="微软雅黑" panose="020B0503020204020204" pitchFamily="34" charset="-122"/>
                <a:sym typeface="+mn-ea"/>
              </a:rPr>
              <a:t>暂无</a:t>
            </a:r>
            <a:endParaRPr lang="en-US" altLang="zh-CN" sz="2400" noProof="1" smtClean="0">
              <a:latin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59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conveyor dir="l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8139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95" y="2135948"/>
            <a:ext cx="12190413" cy="1581084"/>
          </a:xfrm>
          <a:prstGeom prst="rect">
            <a:avLst/>
          </a:prstGeom>
          <a:solidFill>
            <a:srgbClr val="26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25"/>
          </a:p>
        </p:txBody>
      </p:sp>
      <p:sp>
        <p:nvSpPr>
          <p:cNvPr id="26" name="TextBox 25"/>
          <p:cNvSpPr txBox="1"/>
          <p:nvPr/>
        </p:nvSpPr>
        <p:spPr>
          <a:xfrm>
            <a:off x="0" y="2293620"/>
            <a:ext cx="12190307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9936" y="2756925"/>
            <a:ext cx="6048672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3716867"/>
            <a:ext cx="12190307" cy="408305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ctr">
              <a:lnSpc>
                <a:spcPct val="129000"/>
              </a:lnSpc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业绩为王  优化团队  规范运营  共建宏鹏新辉煌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43896" y="1856535"/>
            <a:ext cx="3137307" cy="313730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511084" y="2686524"/>
            <a:ext cx="2202931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40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65" b="1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ea"/>
                <a:ea typeface="+mj-ea"/>
              </a:rPr>
              <a:t>目 录</a:t>
            </a:r>
            <a:endParaRPr kumimoji="0" lang="zh-CN" altLang="en-US" sz="6665" b="1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1697577" y="4128517"/>
            <a:ext cx="1829944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2" rIns="91428" bIns="4571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dirty="0" smtClean="0">
                <a:solidFill>
                  <a:srgbClr val="080808"/>
                </a:solidFill>
                <a:latin typeface="+mj-ea"/>
              </a:rPr>
              <a:t>CATALOG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23925" y="2634972"/>
            <a:ext cx="4992555" cy="60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矩形 46"/>
          <p:cNvSpPr/>
          <p:nvPr/>
        </p:nvSpPr>
        <p:spPr>
          <a:xfrm>
            <a:off x="5423925" y="3545893"/>
            <a:ext cx="4992555" cy="60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2" name="TextBox 51"/>
          <p:cNvSpPr txBox="1"/>
          <p:nvPr/>
        </p:nvSpPr>
        <p:spPr>
          <a:xfrm>
            <a:off x="5039883" y="2250930"/>
            <a:ext cx="768085" cy="574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735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</a:t>
            </a:r>
            <a:endParaRPr lang="zh-CN" altLang="en-US" sz="3735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39883" y="3161850"/>
            <a:ext cx="768085" cy="574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735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735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93172" y="3027045"/>
            <a:ext cx="5787403" cy="4101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65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本月工作总结</a:t>
            </a:r>
            <a:endParaRPr lang="zh-CN" altLang="en-US" sz="2665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93385" y="2115820"/>
            <a:ext cx="4923790" cy="410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65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本月授课内容及相关数据</a:t>
            </a:r>
            <a:endParaRPr lang="zh-CN" altLang="en-US" sz="2665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46150" y="4500933"/>
            <a:ext cx="4992555" cy="60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TextBox 52"/>
          <p:cNvSpPr txBox="1"/>
          <p:nvPr/>
        </p:nvSpPr>
        <p:spPr>
          <a:xfrm>
            <a:off x="5062108" y="4116890"/>
            <a:ext cx="768085" cy="574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735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515398" y="3982085"/>
            <a:ext cx="3870960" cy="410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65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665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月工作计划</a:t>
            </a:r>
            <a:endParaRPr lang="zh-CN" altLang="en-US" sz="2665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29640" y="5345483"/>
            <a:ext cx="4992555" cy="60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TextBox 52"/>
          <p:cNvSpPr txBox="1"/>
          <p:nvPr/>
        </p:nvSpPr>
        <p:spPr>
          <a:xfrm>
            <a:off x="5045598" y="4961440"/>
            <a:ext cx="768085" cy="574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735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98887" y="4826635"/>
            <a:ext cx="4939817" cy="4101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65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个人提升机需要帮助和支持</a:t>
            </a:r>
            <a:endParaRPr lang="zh-CN" altLang="en-US" sz="2665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6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5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26247"/>
            <a:ext cx="12192000" cy="6981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bb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78251" y="280971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</a:t>
            </a:r>
            <a:r>
              <a:rPr lang="zh-CN" altLang="en-US" sz="4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4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内容及相关数据</a:t>
            </a:r>
            <a:endParaRPr lang="zh-CN" altLang="en-US" sz="4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847861" y="2180861"/>
            <a:ext cx="0" cy="2565899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0528" y="4306307"/>
            <a:ext cx="1203795" cy="328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135" b="1" dirty="0" smtClean="0">
                <a:solidFill>
                  <a:srgbClr val="080808"/>
                </a:solidFill>
                <a:latin typeface="+mj-ea"/>
                <a:ea typeface="+mj-ea"/>
              </a:rPr>
              <a:t>PART</a:t>
            </a:r>
            <a:r>
              <a:rPr lang="en-US" altLang="zh-CN" sz="2135" dirty="0" smtClean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135" dirty="0" smtClean="0">
                <a:solidFill>
                  <a:srgbClr val="080808"/>
                </a:solidFill>
                <a:latin typeface="+mj-ea"/>
                <a:ea typeface="+mj-ea"/>
              </a:rPr>
              <a:t>0</a:t>
            </a:r>
            <a:r>
              <a:rPr lang="en-US" altLang="zh-CN" sz="2135" dirty="0">
                <a:solidFill>
                  <a:srgbClr val="080808"/>
                </a:solidFill>
                <a:latin typeface="+mj-ea"/>
                <a:ea typeface="+mj-ea"/>
              </a:rPr>
              <a:t>1</a:t>
            </a:r>
            <a:endParaRPr lang="en-US" sz="2135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31637" y="2276875"/>
            <a:ext cx="1596233" cy="15962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125784" y="2562029"/>
            <a:ext cx="1203795" cy="1025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665" b="1" dirty="0" smtClean="0">
                <a:solidFill>
                  <a:schemeClr val="accent1"/>
                </a:solidFill>
                <a:latin typeface="+mj-ea"/>
                <a:ea typeface="+mj-ea"/>
              </a:rPr>
              <a:t>01</a:t>
            </a:r>
            <a:endParaRPr lang="zh-CN" altLang="en-US" sz="6665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6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796290" y="1391285"/>
            <a:ext cx="10671810" cy="4535170"/>
          </a:xfrm>
        </p:spPr>
        <p:txBody>
          <a:bodyPr/>
          <a:lstStyle/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3200" strike="noStrike" noProof="1" smtClean="0">
                <a:latin typeface="微软雅黑" panose="020B0503020204020204" pitchFamily="34" charset="-122"/>
                <a:sym typeface="+mn-ea"/>
              </a:rPr>
              <a:t>完成</a:t>
            </a:r>
            <a:r>
              <a:rPr lang="en-US" altLang="zh-CN" sz="3200" strike="noStrike" noProof="1" smtClean="0">
                <a:latin typeface="微软雅黑" panose="020B0503020204020204" pitchFamily="34" charset="-122"/>
                <a:sym typeface="+mn-ea"/>
              </a:rPr>
              <a:t>H5</a:t>
            </a:r>
            <a:r>
              <a:rPr lang="zh-CN" altLang="en-US" sz="3200" strike="noStrike" noProof="1" smtClean="0">
                <a:latin typeface="微软雅黑" panose="020B0503020204020204" pitchFamily="34" charset="-122"/>
                <a:sym typeface="+mn-ea"/>
              </a:rPr>
              <a:t>高级课程的授课工作</a:t>
            </a:r>
            <a:endParaRPr lang="en-US" altLang="zh-CN" sz="3200" strike="noStrike" noProof="1" smtClean="0">
              <a:latin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3200" noProof="1" smtClean="0">
                <a:latin typeface="微软雅黑" panose="020B0503020204020204" pitchFamily="34" charset="-122"/>
                <a:sym typeface="+mn-ea"/>
              </a:rPr>
              <a:t>进行了课工场，嗨果项目的完成工作</a:t>
            </a:r>
            <a:endParaRPr lang="en-US" altLang="zh-CN" sz="3200" noProof="1" smtClean="0">
              <a:latin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3200" strike="noStrike" noProof="1" smtClean="0">
                <a:latin typeface="微软雅黑" panose="020B0503020204020204" pitchFamily="34" charset="-122"/>
                <a:sym typeface="+mn-ea"/>
              </a:rPr>
              <a:t>Bootstrap</a:t>
            </a:r>
            <a:r>
              <a:rPr lang="zh-CN" altLang="en-US" sz="3200" strike="noStrike" noProof="1" smtClean="0">
                <a:latin typeface="微软雅黑" panose="020B0503020204020204" pitchFamily="34" charset="-122"/>
                <a:sym typeface="+mn-ea"/>
              </a:rPr>
              <a:t>框架基础课程的授课工作</a:t>
            </a:r>
            <a:endParaRPr lang="zh-CN" altLang="en-US" sz="3200" strike="noStrike" noProof="1">
              <a:latin typeface="微软雅黑" panose="020B0503020204020204" pitchFamily="34" charset="-122"/>
              <a:sym typeface="+mn-ea"/>
            </a:endParaRPr>
          </a:p>
          <a:p>
            <a:pPr fontAlgn="auto"/>
            <a:endParaRPr lang="en-US" altLang="zh-CN" sz="2400" strike="noStrike" noProof="1"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" y="332656"/>
            <a:ext cx="49593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本月授课内容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conveyor dir="l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1460" y="424319"/>
            <a:ext cx="49593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各项完成率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540089970"/>
              </p:ext>
            </p:extLst>
          </p:nvPr>
        </p:nvGraphicFramePr>
        <p:xfrm>
          <a:off x="772795" y="1124585"/>
          <a:ext cx="10646410" cy="545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60"/>
                <a:gridCol w="1501140"/>
                <a:gridCol w="1827530"/>
                <a:gridCol w="1826895"/>
                <a:gridCol w="1868805"/>
                <a:gridCol w="2227580"/>
              </a:tblGrid>
              <a:tr h="10802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标题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 smtClean="0">
                          <a:sym typeface="+mn-ea"/>
                        </a:rPr>
                        <a:t>出勤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 smtClean="0"/>
                        <a:t>作业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 smtClean="0">
                          <a:sym typeface="+mn-ea"/>
                        </a:rPr>
                        <a:t>项目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 smtClean="0"/>
                        <a:t>视频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 smtClean="0">
                          <a:sym typeface="+mn-ea"/>
                        </a:rPr>
                        <a:t>考试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138735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提交率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-----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100%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------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49296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优秀率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------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92%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88</a:t>
                      </a:r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%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------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</a:tr>
              <a:tr h="149296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</a:t>
                      </a:r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99</a:t>
                      </a:r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%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-----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----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-----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66</a:t>
                      </a:r>
                      <a:r>
                        <a:rPr lang="en-US" altLang="zh-CN" sz="18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%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conveyor dir="l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1460" y="331787"/>
            <a:ext cx="49593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学生访谈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1"/>
          <p:cNvSpPr/>
          <p:nvPr/>
        </p:nvSpPr>
        <p:spPr>
          <a:xfrm>
            <a:off x="1631504" y="1391284"/>
            <a:ext cx="9836597" cy="5134059"/>
          </a:xfrm>
        </p:spPr>
        <p:txBody>
          <a:bodyPr/>
          <a:lstStyle>
            <a:lvl1pPr marL="457200" indent="-4572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90600" indent="-3810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5240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21336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7432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3200" noProof="1" smtClean="0">
                <a:latin typeface="微软雅黑" panose="020B0503020204020204" pitchFamily="34" charset="-122"/>
                <a:sym typeface="+mn-ea"/>
              </a:rPr>
              <a:t>针对本次考试失利和下滑学员进行了访谈和了解。</a:t>
            </a:r>
            <a:endParaRPr lang="en-US" altLang="zh-CN" sz="3200" noProof="1" smtClean="0">
              <a:latin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noProof="1" smtClean="0">
                <a:latin typeface="微软雅黑" panose="020B0503020204020204" pitchFamily="34" charset="-122"/>
                <a:sym typeface="+mn-ea"/>
              </a:rPr>
              <a:t>代码熟练度不够。</a:t>
            </a:r>
            <a:endParaRPr lang="en-US" altLang="zh-CN" sz="2400" noProof="1" smtClean="0">
              <a:latin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strike="noStrike" noProof="1" smtClean="0">
                <a:latin typeface="微软雅黑" panose="020B0503020204020204" pitchFamily="34" charset="-122"/>
                <a:sym typeface="+mn-ea"/>
              </a:rPr>
              <a:t>自主分析能力欠缺。</a:t>
            </a:r>
            <a:endParaRPr lang="en-US" altLang="zh-CN" sz="2400" strike="noStrike" noProof="1" smtClean="0">
              <a:latin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930" noProof="1" smtClean="0">
                <a:latin typeface="微软雅黑" panose="020B0503020204020204" pitchFamily="34" charset="-122"/>
                <a:sym typeface="+mn-ea"/>
              </a:rPr>
              <a:t>针对本次升学问题学生的访谈</a:t>
            </a:r>
            <a:endParaRPr lang="en-US" altLang="zh-CN" sz="2930" noProof="1" smtClean="0">
              <a:latin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noProof="1" smtClean="0">
                <a:latin typeface="微软雅黑" panose="020B0503020204020204" pitchFamily="34" charset="-122"/>
                <a:sym typeface="+mn-ea"/>
              </a:rPr>
              <a:t>配合各班班主任对问题学员做了相关的了解。</a:t>
            </a:r>
            <a:endParaRPr lang="zh-CN" altLang="en-US" sz="2400" strike="noStrike" noProof="1">
              <a:latin typeface="微软雅黑" panose="020B0503020204020204" pitchFamily="34" charset="-122"/>
              <a:sym typeface="+mn-ea"/>
            </a:endParaRPr>
          </a:p>
          <a:p>
            <a:pPr fontAlgn="auto"/>
            <a:endParaRPr lang="en-US" altLang="zh-CN" sz="2400" strike="noStrike" noProof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conveyor dir="l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26247"/>
            <a:ext cx="12192000" cy="6981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bb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78251" y="280971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本月工作总结</a:t>
            </a:r>
            <a:endParaRPr lang="zh-CN" altLang="en-US" sz="4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847861" y="2180861"/>
            <a:ext cx="0" cy="2565899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0528" y="4306307"/>
            <a:ext cx="1203795" cy="328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135" b="1" dirty="0" smtClean="0">
                <a:solidFill>
                  <a:srgbClr val="080808"/>
                </a:solidFill>
                <a:latin typeface="+mj-ea"/>
                <a:ea typeface="+mj-ea"/>
              </a:rPr>
              <a:t>PART</a:t>
            </a:r>
            <a:r>
              <a:rPr lang="en-US" altLang="zh-CN" sz="2135" dirty="0" smtClean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135" dirty="0" smtClean="0">
                <a:solidFill>
                  <a:srgbClr val="080808"/>
                </a:solidFill>
                <a:latin typeface="+mj-ea"/>
                <a:ea typeface="+mj-ea"/>
              </a:rPr>
              <a:t>0</a:t>
            </a:r>
            <a:r>
              <a:rPr lang="en-US" altLang="zh-CN" sz="2135" dirty="0">
                <a:solidFill>
                  <a:srgbClr val="080808"/>
                </a:solidFill>
                <a:latin typeface="+mj-ea"/>
                <a:ea typeface="+mj-ea"/>
              </a:rPr>
              <a:t>2</a:t>
            </a:r>
            <a:endParaRPr lang="en-US" sz="2135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31637" y="2276875"/>
            <a:ext cx="1596233" cy="15962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125784" y="2562029"/>
            <a:ext cx="1203795" cy="1025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665" b="1" dirty="0" smtClean="0">
                <a:solidFill>
                  <a:schemeClr val="accent1"/>
                </a:solidFill>
                <a:latin typeface="+mj-ea"/>
                <a:ea typeface="+mj-ea"/>
              </a:rPr>
              <a:t>02</a:t>
            </a:r>
            <a:endParaRPr lang="zh-CN" altLang="en-US" sz="6665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0533286"/>
      </p:ext>
    </p:extLst>
  </p:cSld>
  <p:clrMapOvr>
    <a:masterClrMapping/>
  </p:clrMapOvr>
  <p:transition spd="slow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5225" y="260648"/>
            <a:ext cx="49593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本月工作总结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1"/>
          <p:cNvSpPr/>
          <p:nvPr/>
        </p:nvSpPr>
        <p:spPr>
          <a:xfrm>
            <a:off x="1415480" y="1391285"/>
            <a:ext cx="10052621" cy="4535170"/>
          </a:xfrm>
        </p:spPr>
        <p:txBody>
          <a:bodyPr/>
          <a:lstStyle>
            <a:lvl1pPr marL="457200" indent="-4572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90600" indent="-3810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5240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21336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743200" indent="-304800" algn="l" rtl="0" fontAlgn="base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noProof="1" smtClean="0">
                <a:latin typeface="微软雅黑" panose="020B0503020204020204" pitchFamily="34" charset="-122"/>
                <a:sym typeface="+mn-ea"/>
              </a:rPr>
              <a:t>完成</a:t>
            </a:r>
            <a:r>
              <a:rPr lang="en-US" altLang="zh-CN" sz="2400" noProof="1">
                <a:latin typeface="微软雅黑" panose="020B0503020204020204" pitchFamily="34" charset="-122"/>
                <a:sym typeface="+mn-ea"/>
              </a:rPr>
              <a:t>H5</a:t>
            </a:r>
            <a:r>
              <a:rPr lang="zh-CN" altLang="en-US" sz="2400" noProof="1">
                <a:latin typeface="微软雅黑" panose="020B0503020204020204" pitchFamily="34" charset="-122"/>
                <a:sym typeface="+mn-ea"/>
              </a:rPr>
              <a:t>高级，嗨果项目，以及</a:t>
            </a:r>
            <a:r>
              <a:rPr lang="en-US" altLang="zh-CN" sz="2400" noProof="1">
                <a:latin typeface="微软雅黑" panose="020B0503020204020204" pitchFamily="34" charset="-122"/>
                <a:sym typeface="+mn-ea"/>
              </a:rPr>
              <a:t>Bootstrap</a:t>
            </a:r>
            <a:r>
              <a:rPr lang="zh-CN" altLang="en-US" sz="2400" noProof="1">
                <a:latin typeface="微软雅黑" panose="020B0503020204020204" pitchFamily="34" charset="-122"/>
                <a:sym typeface="+mn-ea"/>
              </a:rPr>
              <a:t>框架相关章节的</a:t>
            </a:r>
            <a:r>
              <a:rPr lang="zh-CN" altLang="en-US" sz="2400" noProof="1">
                <a:latin typeface="微软雅黑" panose="020B0503020204020204" pitchFamily="34" charset="-122"/>
                <a:sym typeface="+mn-ea"/>
              </a:rPr>
              <a:t>讲解</a:t>
            </a:r>
            <a:r>
              <a:rPr lang="zh-CN" altLang="en-US" sz="2400" noProof="1" smtClean="0">
                <a:latin typeface="微软雅黑" panose="020B0503020204020204" pitchFamily="34" charset="-122"/>
                <a:sym typeface="+mn-ea"/>
              </a:rPr>
              <a:t>。</a:t>
            </a:r>
            <a:endParaRPr lang="en-US" altLang="zh-CN" sz="2400" noProof="1" smtClean="0">
              <a:latin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noProof="1">
                <a:latin typeface="微软雅黑" panose="020B0503020204020204" pitchFamily="34" charset="-122"/>
                <a:sym typeface="+mn-ea"/>
              </a:rPr>
              <a:t>项目和视频提交率：</a:t>
            </a:r>
            <a:r>
              <a:rPr lang="en-US" altLang="zh-CN" sz="2400" noProof="1">
                <a:latin typeface="微软雅黑" panose="020B0503020204020204" pitchFamily="34" charset="-122"/>
                <a:sym typeface="+mn-ea"/>
              </a:rPr>
              <a:t>100%</a:t>
            </a:r>
            <a:r>
              <a:rPr lang="zh-CN" altLang="en-US" sz="2400" noProof="1">
                <a:latin typeface="微软雅黑" panose="020B0503020204020204" pitchFamily="34" charset="-122"/>
                <a:sym typeface="+mn-ea"/>
              </a:rPr>
              <a:t>，优秀率</a:t>
            </a:r>
            <a:r>
              <a:rPr lang="en-US" altLang="zh-CN" sz="2400" noProof="1">
                <a:latin typeface="微软雅黑" panose="020B0503020204020204" pitchFamily="34" charset="-122"/>
                <a:sym typeface="+mn-ea"/>
              </a:rPr>
              <a:t>92</a:t>
            </a:r>
            <a:r>
              <a:rPr lang="en-US" altLang="zh-CN" sz="2400" noProof="1">
                <a:latin typeface="微软雅黑" panose="020B0503020204020204" pitchFamily="34" charset="-122"/>
                <a:sym typeface="+mn-ea"/>
              </a:rPr>
              <a:t>%</a:t>
            </a:r>
            <a:r>
              <a:rPr lang="zh-CN" altLang="en-US" sz="2400" noProof="1" smtClean="0">
                <a:latin typeface="微软雅黑" panose="020B0503020204020204" pitchFamily="34" charset="-122"/>
                <a:sym typeface="+mn-ea"/>
              </a:rPr>
              <a:t>。</a:t>
            </a:r>
            <a:endParaRPr lang="en-US" altLang="zh-CN" sz="2400" noProof="1" smtClean="0">
              <a:latin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noProof="1">
                <a:latin typeface="微软雅黑" panose="020B0503020204020204" pitchFamily="34" charset="-122"/>
                <a:sym typeface="+mn-ea"/>
              </a:rPr>
              <a:t>本月考试的合格率，分别为：</a:t>
            </a:r>
            <a:r>
              <a:rPr lang="en-US" altLang="zh-CN" sz="2400" noProof="1">
                <a:latin typeface="微软雅黑" panose="020B0503020204020204" pitchFamily="34" charset="-122"/>
                <a:sym typeface="+mn-ea"/>
              </a:rPr>
              <a:t>java17-5:65%,java17-6:68%.</a:t>
            </a:r>
            <a:endParaRPr lang="zh-CN" altLang="en-US" sz="2400" strike="noStrike" noProof="1">
              <a:latin typeface="微软雅黑" panose="020B0503020204020204" pitchFamily="34" charset="-122"/>
              <a:sym typeface="+mn-ea"/>
            </a:endParaRPr>
          </a:p>
          <a:p>
            <a:pPr fontAlgn="auto"/>
            <a:endParaRPr lang="en-US" altLang="zh-CN" sz="2400" strike="noStrike" noProof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conveyor dir="l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26247"/>
            <a:ext cx="12192000" cy="6981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bb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78251" y="280971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4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月工作计划</a:t>
            </a:r>
            <a:endParaRPr lang="zh-CN" altLang="en-US" sz="4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847861" y="2180861"/>
            <a:ext cx="0" cy="2565899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0528" y="4306307"/>
            <a:ext cx="1203795" cy="328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135" b="1" dirty="0" smtClean="0">
                <a:solidFill>
                  <a:srgbClr val="080808"/>
                </a:solidFill>
                <a:latin typeface="+mj-ea"/>
                <a:ea typeface="+mj-ea"/>
              </a:rPr>
              <a:t>PART</a:t>
            </a:r>
            <a:r>
              <a:rPr lang="en-US" altLang="zh-CN" sz="2135" dirty="0" smtClean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135" dirty="0" smtClean="0">
                <a:solidFill>
                  <a:srgbClr val="080808"/>
                </a:solidFill>
                <a:latin typeface="+mj-ea"/>
                <a:ea typeface="+mj-ea"/>
              </a:rPr>
              <a:t>0</a:t>
            </a:r>
            <a:r>
              <a:rPr lang="en-US" altLang="zh-CN" sz="2135" dirty="0">
                <a:solidFill>
                  <a:srgbClr val="080808"/>
                </a:solidFill>
                <a:latin typeface="+mj-ea"/>
                <a:ea typeface="+mj-ea"/>
              </a:rPr>
              <a:t>3</a:t>
            </a:r>
            <a:endParaRPr lang="en-US" sz="2135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31637" y="2276875"/>
            <a:ext cx="1596233" cy="15962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125784" y="2562029"/>
            <a:ext cx="1203795" cy="1025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665" b="1" dirty="0" smtClean="0">
                <a:solidFill>
                  <a:schemeClr val="accent1"/>
                </a:solidFill>
                <a:latin typeface="+mj-ea"/>
                <a:ea typeface="+mj-ea"/>
              </a:rPr>
              <a:t>03</a:t>
            </a:r>
            <a:endParaRPr lang="zh-CN" altLang="en-US" sz="6665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5854024"/>
      </p:ext>
    </p:extLst>
  </p:cSld>
  <p:clrMapOvr>
    <a:masterClrMapping/>
  </p:clrMapOvr>
  <p:transition spd="slow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265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26AADB"/>
      </a:accent1>
      <a:accent2>
        <a:srgbClr val="26AADB"/>
      </a:accent2>
      <a:accent3>
        <a:srgbClr val="26AADB"/>
      </a:accent3>
      <a:accent4>
        <a:srgbClr val="26AADB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366</Words>
  <Application>Microsoft Office PowerPoint</Application>
  <PresentationFormat>自定义</PresentationFormat>
  <Paragraphs>89</Paragraphs>
  <Slides>13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1_Office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吕中华</dc:creator>
  <cp:lastModifiedBy>个人用户</cp:lastModifiedBy>
  <cp:revision>194</cp:revision>
  <dcterms:created xsi:type="dcterms:W3CDTF">2012-11-21T04:56:00Z</dcterms:created>
  <dcterms:modified xsi:type="dcterms:W3CDTF">2018-11-30T01:22:55Z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2052-10.1.0.7520</vt:lpwstr>
  </property>
  <property fmtid="{D5CDD505-2E9C-101B-9397-08002B2CF9AE}" pid="4" name="KSORubyTemplateID">
    <vt:lpwstr>2</vt:lpwstr>
  </property>
</Properties>
</file>