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292" r:id="rId2"/>
    <p:sldId id="565" r:id="rId3"/>
    <p:sldId id="591" r:id="rId4"/>
    <p:sldId id="592" r:id="rId5"/>
    <p:sldId id="593" r:id="rId6"/>
    <p:sldId id="630" r:id="rId7"/>
    <p:sldId id="596" r:id="rId8"/>
    <p:sldId id="597" r:id="rId9"/>
    <p:sldId id="598" r:id="rId10"/>
    <p:sldId id="599" r:id="rId11"/>
    <p:sldId id="602" r:id="rId12"/>
    <p:sldId id="653" r:id="rId13"/>
    <p:sldId id="603" r:id="rId14"/>
    <p:sldId id="604" r:id="rId15"/>
    <p:sldId id="650" r:id="rId16"/>
    <p:sldId id="651" r:id="rId17"/>
    <p:sldId id="605" r:id="rId18"/>
    <p:sldId id="640" r:id="rId19"/>
    <p:sldId id="606" r:id="rId20"/>
    <p:sldId id="682" r:id="rId21"/>
    <p:sldId id="683" r:id="rId22"/>
    <p:sldId id="684" r:id="rId23"/>
    <p:sldId id="685" r:id="rId24"/>
    <p:sldId id="686" r:id="rId25"/>
    <p:sldId id="687" r:id="rId26"/>
    <p:sldId id="688" r:id="rId27"/>
    <p:sldId id="689" r:id="rId28"/>
    <p:sldId id="690" r:id="rId29"/>
    <p:sldId id="692" r:id="rId30"/>
    <p:sldId id="693" r:id="rId31"/>
    <p:sldId id="694" r:id="rId32"/>
    <p:sldId id="695" r:id="rId33"/>
    <p:sldId id="696" r:id="rId34"/>
    <p:sldId id="697" r:id="rId35"/>
    <p:sldId id="698" r:id="rId36"/>
    <p:sldId id="700" r:id="rId37"/>
    <p:sldId id="701" r:id="rId38"/>
    <p:sldId id="699" r:id="rId39"/>
    <p:sldId id="702" r:id="rId40"/>
    <p:sldId id="580" r:id="rId41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accent2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accent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CFFC5"/>
    <a:srgbClr val="FCFAE4"/>
    <a:srgbClr val="4242D0"/>
    <a:srgbClr val="3333CC"/>
    <a:srgbClr val="2F7AAD"/>
    <a:srgbClr val="2C73A4"/>
    <a:srgbClr val="3283BA"/>
    <a:srgbClr val="388FCA"/>
    <a:srgbClr val="5EA4D4"/>
    <a:srgbClr val="5A7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 autoAdjust="0"/>
    <p:restoredTop sz="95473" autoAdjust="0"/>
  </p:normalViewPr>
  <p:slideViewPr>
    <p:cSldViewPr snapToGrid="0" snapToObjects="1">
      <p:cViewPr varScale="1">
        <p:scale>
          <a:sx n="125" d="100"/>
          <a:sy n="125" d="100"/>
        </p:scale>
        <p:origin x="4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674F317-37FA-2A41-984C-DF0BF4DA617A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67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22334032-5E94-3F41-9330-ACB6458982F2}" type="slidenum">
              <a:rPr lang="es-ES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533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84585" y="1143000"/>
            <a:ext cx="5943600" cy="2133600"/>
          </a:xfrm>
        </p:spPr>
        <p:txBody>
          <a:bodyPr/>
          <a:lstStyle>
            <a:lvl1pPr algn="ctr">
              <a:defRPr sz="54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984585" y="3657600"/>
            <a:ext cx="5943600" cy="1752600"/>
          </a:xfrm>
        </p:spPr>
        <p:txBody>
          <a:bodyPr/>
          <a:lstStyle>
            <a:lvl1pPr marL="0" indent="0" algn="ctr">
              <a:defRPr sz="4400">
                <a:solidFill>
                  <a:srgbClr val="333333"/>
                </a:solidFill>
              </a:defRPr>
            </a:lvl1pPr>
          </a:lstStyle>
          <a:p>
            <a:r>
              <a:rPr lang="es-ES" dirty="0"/>
              <a:t>Subtitle</a:t>
            </a:r>
          </a:p>
        </p:txBody>
      </p:sp>
      <p:pic>
        <p:nvPicPr>
          <p:cNvPr id="80901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</p:spPr>
      </p:pic>
      <p:pic>
        <p:nvPicPr>
          <p:cNvPr id="10" name="Imagen 9" descr="Logo_UPM_nuevo.jpg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65553" y="30927"/>
            <a:ext cx="1276160" cy="10417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5216EB-1CF5-E242-865B-031E92D50D85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972300" y="228600"/>
            <a:ext cx="2095500" cy="6096000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DD8225-4961-9B44-9C6D-1765C25937F1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772400" cy="3810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gráfico 2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8458200" y="6553200"/>
            <a:ext cx="685800" cy="304800"/>
          </a:xfrm>
        </p:spPr>
        <p:txBody>
          <a:bodyPr/>
          <a:lstStyle>
            <a:lvl1pPr>
              <a:defRPr smtClean="0"/>
            </a:lvl1pPr>
          </a:lstStyle>
          <a:p>
            <a:fld id="{FA82A745-ADE3-534C-8005-74398AB06D07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0252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smtClean="0"/>
              <a:t>Haga clic para modificar el estilo de texto del patrón</a:t>
            </a:r>
          </a:p>
          <a:p>
            <a:pPr lvl="1"/>
            <a:r>
              <a:rPr lang="en-GB" noProof="0" smtClean="0"/>
              <a:t>Segundo nivel</a:t>
            </a:r>
          </a:p>
          <a:p>
            <a:pPr lvl="2"/>
            <a:r>
              <a:rPr lang="en-GB" noProof="0" smtClean="0"/>
              <a:t>Tercer nivel</a:t>
            </a:r>
          </a:p>
          <a:p>
            <a:pPr lvl="3"/>
            <a:r>
              <a:rPr lang="en-GB" noProof="0" smtClean="0"/>
              <a:t>Cuarto nivel</a:t>
            </a:r>
          </a:p>
          <a:p>
            <a:pPr lvl="4"/>
            <a:r>
              <a:rPr lang="en-GB" noProof="0" smtClean="0"/>
              <a:t>Quinto nivel</a:t>
            </a:r>
            <a:endParaRPr lang="en-GB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732E4C-06E3-CB46-BFE5-0B23781EFB7F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74CA9A-6778-BF4D-974D-E704766C3517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911E93-CD93-A840-B754-202979D35087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C11A28-B385-B447-9CA6-14DDBEA7D4B4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A376DB-58B6-AE4B-925F-C0AF7D7E9B9C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E6DFB9-C554-8F48-8C1F-F8275BD542EE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86A041-C6EA-084F-A73E-B6E2FA65478D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119AC4C-9041-1344-AD30-B1F66BA51596}" type="slidenum">
              <a:rPr lang="es-ES"/>
              <a:pPr/>
              <a:t>‹Nr.›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s-ES_tradnl" sz="900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s-ES_tradnl" sz="900"/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s-ES_tradnl" sz="2400"/>
          </a:p>
        </p:txBody>
      </p:sp>
      <p:pic>
        <p:nvPicPr>
          <p:cNvPr id="79887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</p:spPr>
      </p:pic>
      <p:pic>
        <p:nvPicPr>
          <p:cNvPr id="79874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21480" y="6553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72E1AE89-2121-344E-A078-15A2212564BC}" type="slidenum">
              <a:rPr lang="es-ES"/>
              <a:pPr/>
              <a:t>‹Nr.›</a:t>
            </a:fld>
            <a:endParaRPr lang="es-ES" dirty="0"/>
          </a:p>
        </p:txBody>
      </p:sp>
      <p:pic>
        <p:nvPicPr>
          <p:cNvPr id="79879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6200" y="63500"/>
            <a:ext cx="762000" cy="546100"/>
          </a:xfrm>
          <a:prstGeom prst="rect">
            <a:avLst/>
          </a:prstGeom>
          <a:noFill/>
        </p:spPr>
      </p:pic>
      <p:sp>
        <p:nvSpPr>
          <p:cNvPr id="7988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dirty="0"/>
              <a:t>Slide Title</a:t>
            </a:r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 dirty="0" smtClean="0"/>
              <a:t>Example of text</a:t>
            </a:r>
          </a:p>
          <a:p>
            <a:pPr lvl="1"/>
            <a:r>
              <a:rPr lang="en-GB" noProof="0" dirty="0" smtClean="0"/>
              <a:t>Example of a list level 1</a:t>
            </a:r>
          </a:p>
          <a:p>
            <a:pPr lvl="2"/>
            <a:r>
              <a:rPr lang="en-GB" noProof="0" dirty="0" smtClean="0"/>
              <a:t>Example of a list level 2</a:t>
            </a:r>
          </a:p>
          <a:p>
            <a:pPr lvl="3"/>
            <a:r>
              <a:rPr lang="en-GB" noProof="0" dirty="0" smtClean="0"/>
              <a:t>Example of a list level 3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/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100000"/>
        <a:buFont typeface="Lucida Grande"/>
        <a:buChar char="-"/>
        <a:defRPr sz="2000">
          <a:solidFill>
            <a:srgbClr val="4D4D4D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800">
          <a:solidFill>
            <a:srgbClr val="4D4D4D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4D4D4D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hyperlink" Target="https://www.w3.org/TR/rdb-direct-mappin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3" Type="http://schemas.openxmlformats.org/officeDocument/2006/relationships/hyperlink" Target="https://github.com/oeg-upm/morph-rdb/wiki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forms/ewFN0EVkNCF8p6k42" TargetMode="External"/><Relationship Id="rId3" Type="http://schemas.openxmlformats.org/officeDocument/2006/relationships/hyperlink" Target="http://bit.ly/2fvId4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1328" y="1143000"/>
            <a:ext cx="5943600" cy="2133600"/>
          </a:xfrm>
        </p:spPr>
        <p:txBody>
          <a:bodyPr>
            <a:noAutofit/>
          </a:bodyPr>
          <a:lstStyle/>
          <a:p>
            <a:r>
              <a:rPr lang="en-GB" sz="4000" dirty="0" smtClean="0">
                <a:solidFill>
                  <a:schemeClr val="tx1"/>
                </a:solidFill>
              </a:rPr>
              <a:t>Publishing Linked Data from RDB (RDB2RDF)</a:t>
            </a:r>
            <a:endParaRPr lang="en-GB" sz="4000" noProof="0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11094" y="3886641"/>
            <a:ext cx="5943600" cy="263722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000" b="1" kern="1200" dirty="0" smtClean="0">
                <a:solidFill>
                  <a:srgbClr val="000000"/>
                </a:solidFill>
                <a:latin typeface="Arial" charset="0"/>
              </a:rPr>
              <a:t>Oscar </a:t>
            </a:r>
            <a:r>
              <a:rPr lang="en-GB" sz="2000" b="1" kern="1200" dirty="0" err="1" smtClean="0">
                <a:solidFill>
                  <a:srgbClr val="000000"/>
                </a:solidFill>
                <a:latin typeface="Arial" charset="0"/>
              </a:rPr>
              <a:t>Corcho</a:t>
            </a:r>
            <a:r>
              <a:rPr lang="en-GB" sz="2000" b="1" kern="1200" dirty="0" smtClean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GB" sz="2000" b="1" u="sng" kern="1200" dirty="0" smtClean="0">
                <a:solidFill>
                  <a:srgbClr val="000000"/>
                </a:solidFill>
                <a:latin typeface="Arial" charset="0"/>
              </a:rPr>
              <a:t>Freddy </a:t>
            </a:r>
            <a:r>
              <a:rPr lang="en-GB" sz="2000" b="1" u="sng" kern="1200" dirty="0" err="1" smtClean="0">
                <a:solidFill>
                  <a:srgbClr val="000000"/>
                </a:solidFill>
                <a:latin typeface="Arial" charset="0"/>
              </a:rPr>
              <a:t>Priyatna</a:t>
            </a:r>
            <a:r>
              <a:rPr lang="en-GB" sz="2000" b="1" kern="1200" dirty="0" smtClean="0">
                <a:solidFill>
                  <a:srgbClr val="000000"/>
                </a:solidFill>
                <a:latin typeface="Arial" charset="0"/>
              </a:rPr>
              <a:t>, </a:t>
            </a:r>
          </a:p>
          <a:p>
            <a:pPr>
              <a:buNone/>
            </a:pPr>
            <a:r>
              <a:rPr lang="en-GB" sz="2000" b="1" kern="1200" dirty="0" err="1" smtClean="0">
                <a:solidFill>
                  <a:srgbClr val="000000"/>
                </a:solidFill>
                <a:latin typeface="Arial" charset="0"/>
              </a:rPr>
              <a:t>Raúl</a:t>
            </a:r>
            <a:r>
              <a:rPr lang="en-GB" sz="2000" b="1" kern="12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2000" b="1" kern="1200" dirty="0" err="1" smtClean="0">
                <a:solidFill>
                  <a:srgbClr val="000000"/>
                </a:solidFill>
                <a:latin typeface="Arial" charset="0"/>
              </a:rPr>
              <a:t>García</a:t>
            </a:r>
            <a:r>
              <a:rPr lang="en-GB" sz="2000" b="1" kern="1200" dirty="0" smtClean="0">
                <a:solidFill>
                  <a:srgbClr val="000000"/>
                </a:solidFill>
                <a:latin typeface="Arial" charset="0"/>
              </a:rPr>
              <a:t>-Castro</a:t>
            </a:r>
          </a:p>
          <a:p>
            <a:pPr>
              <a:buNone/>
            </a:pPr>
            <a:r>
              <a:rPr lang="en-GB" sz="1400" noProof="0" dirty="0" err="1" smtClean="0">
                <a:solidFill>
                  <a:srgbClr val="000000"/>
                </a:solidFill>
              </a:rPr>
              <a:t>Escuela</a:t>
            </a:r>
            <a:r>
              <a:rPr lang="en-GB" sz="1400" noProof="0" dirty="0" smtClean="0">
                <a:solidFill>
                  <a:srgbClr val="000000"/>
                </a:solidFill>
              </a:rPr>
              <a:t> </a:t>
            </a:r>
            <a:r>
              <a:rPr lang="en-GB" sz="1400" noProof="0" dirty="0" err="1" smtClean="0">
                <a:solidFill>
                  <a:srgbClr val="000000"/>
                </a:solidFill>
              </a:rPr>
              <a:t>Técnica</a:t>
            </a:r>
            <a:r>
              <a:rPr lang="en-GB" sz="1400" noProof="0" dirty="0" smtClean="0">
                <a:solidFill>
                  <a:srgbClr val="000000"/>
                </a:solidFill>
              </a:rPr>
              <a:t> Superior de </a:t>
            </a:r>
            <a:r>
              <a:rPr lang="en-GB" sz="1400" noProof="0" dirty="0" err="1" smtClean="0">
                <a:solidFill>
                  <a:srgbClr val="000000"/>
                </a:solidFill>
              </a:rPr>
              <a:t>Ingenieros</a:t>
            </a:r>
            <a:r>
              <a:rPr lang="en-GB" sz="1400" noProof="0" dirty="0" smtClean="0">
                <a:solidFill>
                  <a:srgbClr val="000000"/>
                </a:solidFill>
              </a:rPr>
              <a:t> </a:t>
            </a:r>
            <a:r>
              <a:rPr lang="en-GB" sz="1400" noProof="0" dirty="0" err="1" smtClean="0">
                <a:solidFill>
                  <a:srgbClr val="000000"/>
                </a:solidFill>
              </a:rPr>
              <a:t>Informáticos</a:t>
            </a:r>
            <a:r>
              <a:rPr lang="en-GB" sz="1400" noProof="0" dirty="0" smtClean="0">
                <a:solidFill>
                  <a:srgbClr val="000000"/>
                </a:solidFill>
              </a:rPr>
              <a:t>, </a:t>
            </a:r>
          </a:p>
          <a:p>
            <a:pPr>
              <a:buNone/>
            </a:pPr>
            <a:r>
              <a:rPr lang="en-GB" sz="1400" noProof="0" dirty="0" smtClean="0">
                <a:solidFill>
                  <a:srgbClr val="000000"/>
                </a:solidFill>
              </a:rPr>
              <a:t>Universidad </a:t>
            </a:r>
            <a:r>
              <a:rPr lang="en-GB" sz="1400" noProof="0" dirty="0" err="1" smtClean="0">
                <a:solidFill>
                  <a:srgbClr val="000000"/>
                </a:solidFill>
              </a:rPr>
              <a:t>Politécnica</a:t>
            </a:r>
            <a:r>
              <a:rPr lang="en-GB" sz="1400" noProof="0" dirty="0" smtClean="0">
                <a:solidFill>
                  <a:srgbClr val="000000"/>
                </a:solidFill>
              </a:rPr>
              <a:t> de Madrid</a:t>
            </a:r>
          </a:p>
          <a:p>
            <a:pPr>
              <a:buNone/>
            </a:pPr>
            <a:r>
              <a:rPr lang="en-GB" sz="1400" noProof="0" dirty="0" smtClean="0">
                <a:solidFill>
                  <a:srgbClr val="000000"/>
                </a:solidFill>
              </a:rPr>
              <a:t>Campus de </a:t>
            </a:r>
            <a:r>
              <a:rPr lang="en-GB" sz="1400" noProof="0" dirty="0" err="1" smtClean="0">
                <a:solidFill>
                  <a:srgbClr val="000000"/>
                </a:solidFill>
              </a:rPr>
              <a:t>Montegancedo</a:t>
            </a:r>
            <a:r>
              <a:rPr lang="en-GB" sz="1400" noProof="0" dirty="0" smtClean="0">
                <a:solidFill>
                  <a:srgbClr val="000000"/>
                </a:solidFill>
              </a:rPr>
              <a:t> </a:t>
            </a:r>
            <a:r>
              <a:rPr lang="en-GB" sz="1400" noProof="0" dirty="0" err="1" smtClean="0">
                <a:solidFill>
                  <a:srgbClr val="000000"/>
                </a:solidFill>
              </a:rPr>
              <a:t>sn</a:t>
            </a:r>
            <a:r>
              <a:rPr lang="en-GB" sz="1400" noProof="0" dirty="0" smtClean="0">
                <a:solidFill>
                  <a:srgbClr val="000000"/>
                </a:solidFill>
              </a:rPr>
              <a:t>, 28660 </a:t>
            </a:r>
            <a:r>
              <a:rPr lang="en-GB" sz="1400" noProof="0" dirty="0" err="1" smtClean="0">
                <a:solidFill>
                  <a:srgbClr val="000000"/>
                </a:solidFill>
              </a:rPr>
              <a:t>Boadilla</a:t>
            </a:r>
            <a:r>
              <a:rPr lang="en-GB" sz="1400" noProof="0" dirty="0" smtClean="0">
                <a:solidFill>
                  <a:srgbClr val="000000"/>
                </a:solidFill>
              </a:rPr>
              <a:t> del Monte, Madrid</a:t>
            </a:r>
          </a:p>
          <a:p>
            <a:pPr>
              <a:buNone/>
            </a:pPr>
            <a:r>
              <a:rPr lang="en-GB" sz="1400" noProof="0" dirty="0" smtClean="0">
                <a:solidFill>
                  <a:srgbClr val="000000"/>
                </a:solidFill>
              </a:rPr>
              <a:t>http://</a:t>
            </a:r>
            <a:r>
              <a:rPr lang="en-GB" sz="1400" noProof="0" dirty="0" err="1" smtClean="0">
                <a:solidFill>
                  <a:srgbClr val="000000"/>
                </a:solidFill>
              </a:rPr>
              <a:t>www.oeg-upm.net</a:t>
            </a:r>
            <a:r>
              <a:rPr lang="en-GB" sz="1400" noProof="0" dirty="0" smtClean="0">
                <a:solidFill>
                  <a:srgbClr val="000000"/>
                </a:solidFill>
              </a:rPr>
              <a:t>/ </a:t>
            </a:r>
          </a:p>
          <a:p>
            <a:pPr>
              <a:buNone/>
            </a:pPr>
            <a:r>
              <a:rPr lang="en-GB" sz="1400" i="1" dirty="0" smtClean="0">
                <a:solidFill>
                  <a:srgbClr val="000000"/>
                </a:solidFill>
              </a:rPr>
              <a:t>{</a:t>
            </a:r>
            <a:r>
              <a:rPr lang="en-GB" sz="1400" i="1" dirty="0" err="1" smtClean="0">
                <a:solidFill>
                  <a:srgbClr val="000000"/>
                </a:solidFill>
              </a:rPr>
              <a:t>ocorcho,fpriyatna,rgarcia</a:t>
            </a:r>
            <a:r>
              <a:rPr lang="en-GB" sz="1400" i="1" noProof="0" dirty="0" smtClean="0">
                <a:solidFill>
                  <a:srgbClr val="000000"/>
                </a:solidFill>
              </a:rPr>
              <a:t>}@</a:t>
            </a:r>
            <a:r>
              <a:rPr lang="en-GB" sz="1400" i="1" noProof="0" dirty="0" err="1" smtClean="0">
                <a:solidFill>
                  <a:srgbClr val="000000"/>
                </a:solidFill>
              </a:rPr>
              <a:t>fi.upm.es</a:t>
            </a:r>
            <a:endParaRPr lang="en-GB" sz="1400" i="1" noProof="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GB" sz="1400" i="1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GB" sz="1400" i="1" dirty="0" smtClean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GB" sz="1400" b="1" dirty="0" smtClean="0"/>
              <a:t>Acknowledgements</a:t>
            </a:r>
            <a:r>
              <a:rPr lang="en-GB" sz="1400" dirty="0" smtClean="0"/>
              <a:t>: Some slides are taken from Juan </a:t>
            </a:r>
            <a:r>
              <a:rPr lang="en-GB" sz="1400" dirty="0" err="1" smtClean="0"/>
              <a:t>Sequeda’s</a:t>
            </a:r>
            <a:r>
              <a:rPr lang="en-GB" sz="1400" dirty="0" smtClean="0"/>
              <a:t> RDB2RDF tutorial at ISWC2013</a:t>
            </a:r>
          </a:p>
          <a:p>
            <a:pPr>
              <a:buNone/>
            </a:pPr>
            <a:endParaRPr lang="en-GB" sz="1400" i="1" noProof="0" dirty="0">
              <a:solidFill>
                <a:srgbClr val="0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8736"/>
            <a:ext cx="1117600" cy="39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Scenario 2: R2RML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700661" y="1888542"/>
            <a:ext cx="8049194" cy="3289284"/>
            <a:chOff x="703807" y="879559"/>
            <a:chExt cx="8023647" cy="4016230"/>
          </a:xfrm>
        </p:grpSpPr>
        <p:sp>
          <p:nvSpPr>
            <p:cNvPr id="9" name="Can 8"/>
            <p:cNvSpPr/>
            <p:nvPr/>
          </p:nvSpPr>
          <p:spPr>
            <a:xfrm>
              <a:off x="703807" y="3289968"/>
              <a:ext cx="1603813" cy="101180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Relational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Database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2399186" y="3491406"/>
              <a:ext cx="4850667" cy="6350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4095" y="3327678"/>
              <a:ext cx="1524000" cy="89535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R2RML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Mapping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Engine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4" name="Cloud 13"/>
            <p:cNvSpPr/>
            <p:nvPr/>
          </p:nvSpPr>
          <p:spPr>
            <a:xfrm>
              <a:off x="1851301" y="879559"/>
              <a:ext cx="2393950" cy="1268589"/>
            </a:xfrm>
            <a:prstGeom prst="cloud">
              <a:avLst/>
            </a:prstGeom>
            <a:solidFill>
              <a:srgbClr val="D9D9D9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rgbClr val="000000"/>
                  </a:solidFill>
                </a:rPr>
                <a:t>Domain</a:t>
              </a:r>
              <a:br>
                <a:rPr lang="en-US" sz="1400" b="1" dirty="0" smtClean="0">
                  <a:solidFill>
                    <a:srgbClr val="000000"/>
                  </a:solidFill>
                </a:rPr>
              </a:br>
              <a:r>
                <a:rPr lang="en-US" sz="1400" b="1" dirty="0" smtClean="0">
                  <a:solidFill>
                    <a:srgbClr val="000000"/>
                  </a:solidFill>
                </a:rPr>
                <a:t>Ontologies </a:t>
              </a:r>
            </a:p>
            <a:p>
              <a:pPr algn="ctr">
                <a:defRPr/>
              </a:pPr>
              <a:r>
                <a:rPr lang="en-US" sz="1400" b="1" dirty="0" smtClean="0">
                  <a:solidFill>
                    <a:srgbClr val="000000"/>
                  </a:solidFill>
                </a:rPr>
                <a:t>(e.g. FOAF, etc.)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2597425" y="3441978"/>
              <a:ext cx="901700" cy="730250"/>
            </a:xfrm>
            <a:prstGeom prst="foldedCorner">
              <a:avLst/>
            </a:prstGeom>
            <a:solidFill>
              <a:srgbClr val="D9D9D9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R2RML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File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  <a:endCxn id="15" idx="0"/>
            </p:cNvCxnSpPr>
            <p:nvPr/>
          </p:nvCxnSpPr>
          <p:spPr>
            <a:xfrm flipH="1">
              <a:off x="3048275" y="2146798"/>
              <a:ext cx="1" cy="1295180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7480" y="3358907"/>
              <a:ext cx="815953" cy="890742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247712" y="4407253"/>
              <a:ext cx="1050949" cy="488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Extract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47055" y="4402525"/>
              <a:ext cx="1434324" cy="488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Transform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01743" y="4403056"/>
              <a:ext cx="794783" cy="488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Load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Can 22"/>
            <p:cNvSpPr/>
            <p:nvPr/>
          </p:nvSpPr>
          <p:spPr>
            <a:xfrm>
              <a:off x="7383224" y="3327678"/>
              <a:ext cx="1254150" cy="89535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Triplestore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96990" y="2714108"/>
              <a:ext cx="1230464" cy="488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SPARQL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2"/>
              <a:endCxn id="23" idx="1"/>
            </p:cNvCxnSpPr>
            <p:nvPr/>
          </p:nvCxnSpPr>
          <p:spPr>
            <a:xfrm flipH="1">
              <a:off x="8010299" y="3202644"/>
              <a:ext cx="101922" cy="1250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576" y="2320408"/>
              <a:ext cx="787400" cy="787400"/>
            </a:xfrm>
            <a:prstGeom prst="rect">
              <a:avLst/>
            </a:prstGeom>
          </p:spPr>
        </p:pic>
      </p:grpSp>
      <p:sp>
        <p:nvSpPr>
          <p:cNvPr id="27" name="Footer Placeholder 3"/>
          <p:cNvSpPr txBox="1">
            <a:spLocks/>
          </p:cNvSpPr>
          <p:nvPr/>
        </p:nvSpPr>
        <p:spPr>
          <a:xfrm>
            <a:off x="6248400" y="6269835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www.rdb2rdf.org - ISWC2013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26" name="2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8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smtClean="0"/>
              <a:t>W3C RDB2RDF Standards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smtClean="0"/>
              <a:t>A Direct Mapping of Relational Data to RDF</a:t>
            </a:r>
          </a:p>
          <a:p>
            <a:pPr lvl="1"/>
            <a:r>
              <a:rPr lang="en-GB" smtClean="0"/>
              <a:t>Default automatic mapping of relational data to RDF</a:t>
            </a:r>
          </a:p>
          <a:p>
            <a:pPr lvl="1"/>
            <a:r>
              <a:rPr lang="en-GB" smtClean="0"/>
              <a:t>W3C Recommendation 27 September 2012</a:t>
            </a:r>
          </a:p>
          <a:p>
            <a:pPr lvl="1"/>
            <a:endParaRPr lang="en-GB" smtClean="0"/>
          </a:p>
          <a:p>
            <a:pPr lvl="1"/>
            <a:endParaRPr lang="en-GB" smtClean="0"/>
          </a:p>
          <a:p>
            <a:r>
              <a:rPr lang="en-GB" smtClean="0"/>
              <a:t>R2RML: RDB to RDF Mapping Language</a:t>
            </a:r>
          </a:p>
          <a:p>
            <a:pPr lvl="1"/>
            <a:r>
              <a:rPr lang="en-GB" smtClean="0"/>
              <a:t>Customizable language to map relational data to RDF</a:t>
            </a:r>
          </a:p>
          <a:p>
            <a:pPr lvl="1"/>
            <a:r>
              <a:rPr lang="en-GB" smtClean="0"/>
              <a:t>W3C Recommendation 27 September 2012</a:t>
            </a:r>
            <a:endParaRPr lang="en-GB" dirty="0"/>
          </a:p>
        </p:txBody>
      </p:sp>
      <p:pic>
        <p:nvPicPr>
          <p:cNvPr id="7" name="Picture 3" descr="Screen shot 2013-05-20 at 4.39.14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5"/>
          <a:stretch/>
        </p:blipFill>
        <p:spPr>
          <a:xfrm>
            <a:off x="4572000" y="817504"/>
            <a:ext cx="4419600" cy="2763896"/>
          </a:xfrm>
          <a:prstGeom prst="rect">
            <a:avLst/>
          </a:prstGeom>
        </p:spPr>
      </p:pic>
      <p:pic>
        <p:nvPicPr>
          <p:cNvPr id="8" name="Picture 3" descr="Screen shot 2013-05-20 at 4.39.59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5"/>
          <a:stretch/>
        </p:blipFill>
        <p:spPr>
          <a:xfrm>
            <a:off x="4572000" y="3212334"/>
            <a:ext cx="4572000" cy="3638409"/>
          </a:xfrm>
          <a:prstGeom prst="rect">
            <a:avLst/>
          </a:prstGeom>
        </p:spPr>
      </p:pic>
      <p:sp>
        <p:nvSpPr>
          <p:cNvPr id="9" name="Marcador de número de diapositiva 3"/>
          <p:cNvSpPr txBox="1">
            <a:spLocks/>
          </p:cNvSpPr>
          <p:nvPr/>
        </p:nvSpPr>
        <p:spPr>
          <a:xfrm>
            <a:off x="4221480" y="6553200"/>
            <a:ext cx="685800" cy="304800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B2732E4C-06E3-CB46-BFE5-0B23781EFB7F}" type="slidenum">
              <a:rPr lang="es-ES" smtClean="0">
                <a:solidFill>
                  <a:schemeClr val="bg1"/>
                </a:solidFill>
              </a:rPr>
              <a:pPr/>
              <a:t>11</a:t>
            </a:fld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noProof="0" smtClean="0"/>
              <a:t>Table of Contents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356098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chemeClr val="tx1"/>
                </a:solidFill>
              </a:rPr>
              <a:t>Direct Mapping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R2RML examples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R2RML examples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rgbClr val="7F7F7F"/>
                </a:solidFill>
              </a:rPr>
              <a:t>Assignment</a:t>
            </a:r>
            <a:endParaRPr lang="en-GB" sz="2400" noProof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457200" lvl="1" indent="-457200" eaLnBrk="1" hangingPunct="1">
              <a:buFont typeface="+mj-lt"/>
              <a:buAutoNum type="arabicPeriod"/>
              <a:defRPr/>
            </a:pPr>
            <a:endParaRPr lang="en-GB" sz="2400" noProof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857250" lvl="1" indent="-457200" algn="r" eaLnBrk="1" hangingPunct="1">
              <a:buNone/>
              <a:defRPr/>
            </a:pPr>
            <a:endParaRPr lang="en-GB" noProof="0" dirty="0" smtClean="0">
              <a:solidFill>
                <a:schemeClr val="tx1"/>
              </a:solidFill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  <a:noFill/>
        </p:spPr>
        <p:txBody>
          <a:bodyPr/>
          <a:lstStyle/>
          <a:p>
            <a:fld id="{E272158E-383F-4931-8135-2C43664BC065}" type="slidenum">
              <a:rPr lang="es-ES" smtClean="0">
                <a:solidFill>
                  <a:prstClr val="white"/>
                </a:solidFill>
                <a:latin typeface="Arial" charset="0"/>
              </a:rPr>
              <a:pPr/>
              <a:t>12</a:t>
            </a:fld>
            <a:endParaRPr lang="es-ES" smtClean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Direct Mapping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799" y="1066800"/>
            <a:ext cx="8016525" cy="1861060"/>
          </a:xfrm>
        </p:spPr>
        <p:txBody>
          <a:bodyPr>
            <a:normAutofit/>
          </a:bodyPr>
          <a:lstStyle/>
          <a:p>
            <a:r>
              <a:rPr lang="en-GB" dirty="0" smtClean="0"/>
              <a:t>The direct mapping defines an RDF Graph representation of the data in an RDB </a:t>
            </a:r>
          </a:p>
          <a:p>
            <a:r>
              <a:rPr lang="en-GB" dirty="0" smtClean="0"/>
              <a:t>It takes as input an RDB (data and schema), and generates an RDF graph (called the direct graph)</a:t>
            </a:r>
            <a:endParaRPr lang="en-GB" dirty="0"/>
          </a:p>
        </p:txBody>
      </p:sp>
      <p:pic>
        <p:nvPicPr>
          <p:cNvPr id="5" name="Imagen 4" descr="Screen Shot 2012-07-22 at 6.28.2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5" y="2927860"/>
            <a:ext cx="8378211" cy="3504140"/>
          </a:xfrm>
          <a:prstGeom prst="rect">
            <a:avLst/>
          </a:prstGeom>
        </p:spPr>
      </p:pic>
      <p:sp>
        <p:nvSpPr>
          <p:cNvPr id="6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13</a:t>
            </a:fld>
            <a:endParaRPr lang="es-ES" dirty="0"/>
          </a:p>
        </p:txBody>
      </p:sp>
      <p:pic>
        <p:nvPicPr>
          <p:cNvPr id="7" name="Imagen 4" descr="Screen Shot 2012-07-22 at 6.29.5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553" y="2808219"/>
            <a:ext cx="4101733" cy="18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1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Direct Mapping - example</a:t>
            </a:r>
            <a:endParaRPr lang="en-GB" dirty="0"/>
          </a:p>
        </p:txBody>
      </p:sp>
      <p:pic>
        <p:nvPicPr>
          <p:cNvPr id="5" name="Imagen 4" descr="Screen Shot 2012-07-22 at 6.2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62000"/>
            <a:ext cx="5105400" cy="1752600"/>
          </a:xfrm>
          <a:prstGeom prst="rect">
            <a:avLst/>
          </a:prstGeom>
        </p:spPr>
      </p:pic>
      <p:sp>
        <p:nvSpPr>
          <p:cNvPr id="6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048729" y="6322367"/>
            <a:ext cx="3095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https://www.w3.org/TR/rdb-direct-mapping/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9" name="8 CuadroTexto"/>
          <p:cNvSpPr txBox="1"/>
          <p:nvPr/>
        </p:nvSpPr>
        <p:spPr>
          <a:xfrm>
            <a:off x="1025918" y="3649055"/>
            <a:ext cx="5965292" cy="2492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&lt;People/ID=7&gt; </a:t>
            </a:r>
            <a:r>
              <a:rPr lang="en-US" dirty="0" err="1" smtClean="0">
                <a:solidFill>
                  <a:srgbClr val="0070C0"/>
                </a:solidFill>
              </a:rPr>
              <a:t>rdf:type</a:t>
            </a:r>
            <a:r>
              <a:rPr lang="en-US" dirty="0" smtClean="0">
                <a:solidFill>
                  <a:srgbClr val="0070C0"/>
                </a:solidFill>
              </a:rPr>
              <a:t> &lt;People&gt;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&lt;People/ID=7&gt; &lt;</a:t>
            </a:r>
            <a:r>
              <a:rPr lang="en-US" dirty="0" err="1" smtClean="0">
                <a:solidFill>
                  <a:schemeClr val="tx1"/>
                </a:solidFill>
              </a:rPr>
              <a:t>People#ID</a:t>
            </a:r>
            <a:r>
              <a:rPr lang="en-US" dirty="0" smtClean="0">
                <a:solidFill>
                  <a:schemeClr val="tx1"/>
                </a:solidFill>
              </a:rPr>
              <a:t>&gt; 7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&lt;People/ID=7&gt; &lt;</a:t>
            </a:r>
            <a:r>
              <a:rPr lang="en-US" dirty="0" err="1" smtClean="0">
                <a:solidFill>
                  <a:schemeClr val="tx1"/>
                </a:solidFill>
              </a:rPr>
              <a:t>People#fname</a:t>
            </a:r>
            <a:r>
              <a:rPr lang="en-US" dirty="0" smtClean="0">
                <a:solidFill>
                  <a:schemeClr val="tx1"/>
                </a:solidFill>
              </a:rPr>
              <a:t>&gt; "Bob"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&lt;People/ID=7&gt; &lt;</a:t>
            </a:r>
            <a:r>
              <a:rPr lang="en-US" dirty="0" err="1" smtClean="0">
                <a:solidFill>
                  <a:schemeClr val="tx1"/>
                </a:solidFill>
              </a:rPr>
              <a:t>People#addr</a:t>
            </a:r>
            <a:r>
              <a:rPr lang="en-US" dirty="0" smtClean="0">
                <a:solidFill>
                  <a:schemeClr val="tx1"/>
                </a:solidFill>
              </a:rPr>
              <a:t>&gt; 18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&lt;People/ID=7&gt; &lt;</a:t>
            </a:r>
            <a:r>
              <a:rPr lang="en-US" dirty="0" err="1" smtClean="0">
                <a:solidFill>
                  <a:schemeClr val="tx1"/>
                </a:solidFill>
              </a:rPr>
              <a:t>People#ref-addr</a:t>
            </a:r>
            <a:r>
              <a:rPr lang="en-US" dirty="0" smtClean="0">
                <a:solidFill>
                  <a:schemeClr val="tx1"/>
                </a:solidFill>
              </a:rPr>
              <a:t>&gt; &lt;Addresses/ID=18&gt; 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&lt;People/ID=8&gt; </a:t>
            </a:r>
            <a:r>
              <a:rPr lang="en-US" dirty="0" err="1" smtClean="0">
                <a:solidFill>
                  <a:srgbClr val="0070C0"/>
                </a:solidFill>
              </a:rPr>
              <a:t>rdf:type</a:t>
            </a:r>
            <a:r>
              <a:rPr lang="en-US" dirty="0" smtClean="0">
                <a:solidFill>
                  <a:srgbClr val="0070C0"/>
                </a:solidFill>
              </a:rPr>
              <a:t> &lt;People&gt;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&lt;People/ID=8&gt; &lt;</a:t>
            </a:r>
            <a:r>
              <a:rPr lang="en-US" dirty="0" err="1" smtClean="0">
                <a:solidFill>
                  <a:schemeClr val="tx1"/>
                </a:solidFill>
              </a:rPr>
              <a:t>People#ID</a:t>
            </a:r>
            <a:r>
              <a:rPr lang="en-US" dirty="0" smtClean="0">
                <a:solidFill>
                  <a:schemeClr val="tx1"/>
                </a:solidFill>
              </a:rPr>
              <a:t>&gt; 8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&lt;People/ID=8&gt; &lt;</a:t>
            </a:r>
            <a:r>
              <a:rPr lang="en-US" dirty="0" err="1" smtClean="0">
                <a:solidFill>
                  <a:schemeClr val="tx1"/>
                </a:solidFill>
              </a:rPr>
              <a:t>People#fname</a:t>
            </a:r>
            <a:r>
              <a:rPr lang="en-US" dirty="0" smtClean="0">
                <a:solidFill>
                  <a:schemeClr val="tx1"/>
                </a:solidFill>
              </a:rPr>
              <a:t>&gt; "Sue" 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&lt;Addresses/ID=18&gt; </a:t>
            </a:r>
            <a:r>
              <a:rPr lang="en-US" dirty="0" err="1" smtClean="0">
                <a:solidFill>
                  <a:srgbClr val="0070C0"/>
                </a:solidFill>
              </a:rPr>
              <a:t>rdf:type</a:t>
            </a:r>
            <a:r>
              <a:rPr lang="en-US" dirty="0" smtClean="0">
                <a:solidFill>
                  <a:srgbClr val="0070C0"/>
                </a:solidFill>
              </a:rPr>
              <a:t> &lt;Addresses&gt;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&lt;Addresses/ID=18&gt; &lt;</a:t>
            </a:r>
            <a:r>
              <a:rPr lang="en-US" dirty="0" err="1" smtClean="0">
                <a:solidFill>
                  <a:schemeClr val="tx1"/>
                </a:solidFill>
              </a:rPr>
              <a:t>Addresses#ID</a:t>
            </a:r>
            <a:r>
              <a:rPr lang="en-US" dirty="0" smtClean="0">
                <a:solidFill>
                  <a:schemeClr val="tx1"/>
                </a:solidFill>
              </a:rPr>
              <a:t>&gt; 18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&lt;Addresses/ID=18&gt; &lt;</a:t>
            </a:r>
            <a:r>
              <a:rPr lang="en-US" dirty="0" err="1" smtClean="0">
                <a:solidFill>
                  <a:schemeClr val="tx1"/>
                </a:solidFill>
              </a:rPr>
              <a:t>Addresses#city</a:t>
            </a:r>
            <a:r>
              <a:rPr lang="en-US" dirty="0" smtClean="0">
                <a:solidFill>
                  <a:schemeClr val="tx1"/>
                </a:solidFill>
              </a:rPr>
              <a:t>&gt; "Cambridge"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&lt;Addresses/ID=18&gt; &lt;</a:t>
            </a:r>
            <a:r>
              <a:rPr lang="en-US" dirty="0" err="1" smtClean="0">
                <a:solidFill>
                  <a:schemeClr val="tx1"/>
                </a:solidFill>
              </a:rPr>
              <a:t>Addresses#state</a:t>
            </a:r>
            <a:r>
              <a:rPr lang="en-US" dirty="0" smtClean="0">
                <a:solidFill>
                  <a:schemeClr val="tx1"/>
                </a:solidFill>
              </a:rPr>
              <a:t>&gt; "MA" .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025918" y="2931207"/>
            <a:ext cx="5467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For each row in every table: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&lt;TABLENAME/PKCOLUMNNAME=CELLVALUE&gt;   </a:t>
            </a:r>
            <a:r>
              <a:rPr lang="en-US" dirty="0" err="1" smtClean="0">
                <a:solidFill>
                  <a:schemeClr val="tx1"/>
                </a:solidFill>
              </a:rPr>
              <a:t>rdf:type</a:t>
            </a:r>
            <a:r>
              <a:rPr lang="en-US" dirty="0" smtClean="0">
                <a:solidFill>
                  <a:schemeClr val="tx1"/>
                </a:solidFill>
              </a:rPr>
              <a:t>   &lt;TABLENAME&gt;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Direct Mapping - example</a:t>
            </a:r>
            <a:endParaRPr lang="en-GB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025918" y="2931207"/>
            <a:ext cx="6986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For every cell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&lt;TABLENAME/COLUMNNAME=CELLVALUE&gt;   &lt;TABLENAME#COLUMNNAME&gt;   &lt;CELLVALUE&gt;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25918" y="3649055"/>
            <a:ext cx="5965292" cy="2492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&lt;People/ID=7&gt; </a:t>
            </a:r>
            <a:r>
              <a:rPr lang="en-US" dirty="0" err="1" smtClean="0">
                <a:solidFill>
                  <a:schemeClr val="tx1"/>
                </a:solidFill>
              </a:rPr>
              <a:t>rdf:type</a:t>
            </a:r>
            <a:r>
              <a:rPr lang="en-US" dirty="0" smtClean="0">
                <a:solidFill>
                  <a:schemeClr val="tx1"/>
                </a:solidFill>
              </a:rPr>
              <a:t> &lt;People&gt; 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&lt;People/ID=7&gt; &lt;</a:t>
            </a:r>
            <a:r>
              <a:rPr lang="en-US" dirty="0" err="1" smtClean="0">
                <a:solidFill>
                  <a:srgbClr val="0070C0"/>
                </a:solidFill>
              </a:rPr>
              <a:t>People#ID</a:t>
            </a:r>
            <a:r>
              <a:rPr lang="en-US" dirty="0" smtClean="0">
                <a:solidFill>
                  <a:srgbClr val="0070C0"/>
                </a:solidFill>
              </a:rPr>
              <a:t>&gt; 7 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&lt;People/ID=7&gt; &lt;</a:t>
            </a:r>
            <a:r>
              <a:rPr lang="en-US" dirty="0" err="1" smtClean="0">
                <a:solidFill>
                  <a:srgbClr val="0070C0"/>
                </a:solidFill>
              </a:rPr>
              <a:t>People#fname</a:t>
            </a:r>
            <a:r>
              <a:rPr lang="en-US" dirty="0" smtClean="0">
                <a:solidFill>
                  <a:srgbClr val="0070C0"/>
                </a:solidFill>
              </a:rPr>
              <a:t>&gt; "Bob" 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&lt;People/ID=7&gt; &lt;</a:t>
            </a:r>
            <a:r>
              <a:rPr lang="en-US" dirty="0" err="1" smtClean="0">
                <a:solidFill>
                  <a:srgbClr val="0070C0"/>
                </a:solidFill>
              </a:rPr>
              <a:t>People#addr</a:t>
            </a:r>
            <a:r>
              <a:rPr lang="en-US" dirty="0" smtClean="0">
                <a:solidFill>
                  <a:srgbClr val="0070C0"/>
                </a:solidFill>
              </a:rPr>
              <a:t>&gt; 18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&lt;People/ID=7&gt; &lt;</a:t>
            </a:r>
            <a:r>
              <a:rPr lang="en-US" dirty="0" err="1" smtClean="0">
                <a:solidFill>
                  <a:schemeClr val="tx1"/>
                </a:solidFill>
              </a:rPr>
              <a:t>People#ref-addr</a:t>
            </a:r>
            <a:r>
              <a:rPr lang="en-US" dirty="0" smtClean="0">
                <a:solidFill>
                  <a:schemeClr val="tx1"/>
                </a:solidFill>
              </a:rPr>
              <a:t>&gt; &lt;Addresses/ID=18&gt;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&lt;People/ID=8&gt; </a:t>
            </a:r>
            <a:r>
              <a:rPr lang="en-US" dirty="0" err="1" smtClean="0">
                <a:solidFill>
                  <a:schemeClr val="tx1"/>
                </a:solidFill>
              </a:rPr>
              <a:t>rdf:type</a:t>
            </a:r>
            <a:r>
              <a:rPr lang="en-US" dirty="0" smtClean="0">
                <a:solidFill>
                  <a:schemeClr val="tx1"/>
                </a:solidFill>
              </a:rPr>
              <a:t> &lt;People&gt; 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&lt;People/ID=8&gt; &lt;</a:t>
            </a:r>
            <a:r>
              <a:rPr lang="en-US" dirty="0" err="1" smtClean="0">
                <a:solidFill>
                  <a:srgbClr val="0070C0"/>
                </a:solidFill>
              </a:rPr>
              <a:t>People#ID</a:t>
            </a:r>
            <a:r>
              <a:rPr lang="en-US" dirty="0" smtClean="0">
                <a:solidFill>
                  <a:srgbClr val="0070C0"/>
                </a:solidFill>
              </a:rPr>
              <a:t>&gt; 8 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&lt;People/ID=8&gt; &lt;</a:t>
            </a:r>
            <a:r>
              <a:rPr lang="en-US" dirty="0" err="1" smtClean="0">
                <a:solidFill>
                  <a:srgbClr val="0070C0"/>
                </a:solidFill>
              </a:rPr>
              <a:t>People#fname</a:t>
            </a:r>
            <a:r>
              <a:rPr lang="en-US" dirty="0" smtClean="0">
                <a:solidFill>
                  <a:srgbClr val="0070C0"/>
                </a:solidFill>
              </a:rPr>
              <a:t>&gt; "Sue" 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&lt;Addresses/ID=18&gt; </a:t>
            </a:r>
            <a:r>
              <a:rPr lang="en-US" dirty="0" err="1" smtClean="0">
                <a:solidFill>
                  <a:schemeClr val="tx1"/>
                </a:solidFill>
              </a:rPr>
              <a:t>rdf:type</a:t>
            </a:r>
            <a:r>
              <a:rPr lang="en-US" dirty="0" smtClean="0">
                <a:solidFill>
                  <a:schemeClr val="tx1"/>
                </a:solidFill>
              </a:rPr>
              <a:t> &lt;Addresses&gt; 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&lt;Addresses/ID=18&gt; &lt;</a:t>
            </a:r>
            <a:r>
              <a:rPr lang="en-US" dirty="0" err="1" smtClean="0">
                <a:solidFill>
                  <a:srgbClr val="0070C0"/>
                </a:solidFill>
              </a:rPr>
              <a:t>Addresses#ID</a:t>
            </a:r>
            <a:r>
              <a:rPr lang="en-US" dirty="0" smtClean="0">
                <a:solidFill>
                  <a:srgbClr val="0070C0"/>
                </a:solidFill>
              </a:rPr>
              <a:t>&gt; 18 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&lt;Addresses/ID=18&gt; &lt;</a:t>
            </a:r>
            <a:r>
              <a:rPr lang="en-US" dirty="0" err="1" smtClean="0">
                <a:solidFill>
                  <a:srgbClr val="0070C0"/>
                </a:solidFill>
              </a:rPr>
              <a:t>Addresses#city</a:t>
            </a:r>
            <a:r>
              <a:rPr lang="en-US" dirty="0" smtClean="0">
                <a:solidFill>
                  <a:srgbClr val="0070C0"/>
                </a:solidFill>
              </a:rPr>
              <a:t>&gt; "Cambridge" 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&lt;Addresses/ID=18&gt; &lt;</a:t>
            </a:r>
            <a:r>
              <a:rPr lang="en-US" dirty="0" err="1" smtClean="0">
                <a:solidFill>
                  <a:srgbClr val="0070C0"/>
                </a:solidFill>
              </a:rPr>
              <a:t>Addresses#state</a:t>
            </a:r>
            <a:r>
              <a:rPr lang="en-US" dirty="0" smtClean="0">
                <a:solidFill>
                  <a:srgbClr val="0070C0"/>
                </a:solidFill>
              </a:rPr>
              <a:t>&gt; "MA" .</a:t>
            </a:r>
            <a:endParaRPr lang="es-ES" dirty="0">
              <a:solidFill>
                <a:srgbClr val="0070C0"/>
              </a:solidFill>
            </a:endParaRPr>
          </a:p>
        </p:txBody>
      </p:sp>
      <p:pic>
        <p:nvPicPr>
          <p:cNvPr id="12" name="Imagen 4" descr="Screen Shot 2012-07-22 at 6.2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62000"/>
            <a:ext cx="5105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Direct Mapping - example</a:t>
            </a:r>
            <a:endParaRPr lang="en-GB" dirty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62793" y="2931207"/>
            <a:ext cx="8669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For every cell in the foreign key column</a:t>
            </a:r>
          </a:p>
          <a:p>
            <a:pPr algn="l"/>
            <a:r>
              <a:rPr lang="en-US" sz="1000" dirty="0" smtClean="0">
                <a:solidFill>
                  <a:schemeClr val="tx1"/>
                </a:solidFill>
              </a:rPr>
              <a:t>&lt;TABLENAME/PKCOLUMNNAME=CELLVALUE&gt;   &lt;</a:t>
            </a:r>
            <a:r>
              <a:rPr lang="en-US" sz="1000" dirty="0" err="1" smtClean="0">
                <a:solidFill>
                  <a:schemeClr val="tx1"/>
                </a:solidFill>
              </a:rPr>
              <a:t>TABLENAME#ref</a:t>
            </a:r>
            <a:r>
              <a:rPr lang="en-US" sz="1000" dirty="0" smtClean="0">
                <a:solidFill>
                  <a:schemeClr val="tx1"/>
                </a:solidFill>
              </a:rPr>
              <a:t>-COLUMNNAME&gt;   &lt;REFTABLENAME/REFPKCOLUMNAME=CELLVALUE&gt;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25918" y="3649055"/>
            <a:ext cx="5965292" cy="24929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&lt;People/ID=7&gt; </a:t>
            </a:r>
            <a:r>
              <a:rPr lang="en-US" dirty="0" err="1" smtClean="0">
                <a:solidFill>
                  <a:schemeClr val="tx1"/>
                </a:solidFill>
              </a:rPr>
              <a:t>rdf:type</a:t>
            </a:r>
            <a:r>
              <a:rPr lang="en-US" dirty="0" smtClean="0">
                <a:solidFill>
                  <a:schemeClr val="tx1"/>
                </a:solidFill>
              </a:rPr>
              <a:t> &lt;People&gt;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&lt;People/ID=7&gt; &lt;</a:t>
            </a:r>
            <a:r>
              <a:rPr lang="en-US" dirty="0" err="1" smtClean="0">
                <a:solidFill>
                  <a:schemeClr val="tx1"/>
                </a:solidFill>
              </a:rPr>
              <a:t>People#ID</a:t>
            </a:r>
            <a:r>
              <a:rPr lang="en-US" dirty="0" smtClean="0">
                <a:solidFill>
                  <a:schemeClr val="tx1"/>
                </a:solidFill>
              </a:rPr>
              <a:t>&gt; 7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&lt;People/ID=7&gt; &lt;</a:t>
            </a:r>
            <a:r>
              <a:rPr lang="en-US" dirty="0" err="1" smtClean="0">
                <a:solidFill>
                  <a:schemeClr val="tx1"/>
                </a:solidFill>
              </a:rPr>
              <a:t>People#fname</a:t>
            </a:r>
            <a:r>
              <a:rPr lang="en-US" dirty="0" smtClean="0">
                <a:solidFill>
                  <a:schemeClr val="tx1"/>
                </a:solidFill>
              </a:rPr>
              <a:t>&gt; "Bob"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&lt;People/ID=7&gt; &lt;</a:t>
            </a:r>
            <a:r>
              <a:rPr lang="en-US" dirty="0" err="1" smtClean="0">
                <a:solidFill>
                  <a:schemeClr val="tx1"/>
                </a:solidFill>
              </a:rPr>
              <a:t>People#addr</a:t>
            </a:r>
            <a:r>
              <a:rPr lang="en-US" dirty="0" smtClean="0">
                <a:solidFill>
                  <a:schemeClr val="tx1"/>
                </a:solidFill>
              </a:rPr>
              <a:t>&gt; 18 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&lt;People/ID=7&gt; &lt;</a:t>
            </a:r>
            <a:r>
              <a:rPr lang="en-US" dirty="0" err="1" smtClean="0">
                <a:solidFill>
                  <a:srgbClr val="0070C0"/>
                </a:solidFill>
              </a:rPr>
              <a:t>People#ref-addr</a:t>
            </a:r>
            <a:r>
              <a:rPr lang="en-US" dirty="0" smtClean="0">
                <a:solidFill>
                  <a:srgbClr val="0070C0"/>
                </a:solidFill>
              </a:rPr>
              <a:t>&gt; &lt;Addresses/ID=18&gt;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&lt;People/ID=8&gt; </a:t>
            </a:r>
            <a:r>
              <a:rPr lang="en-US" dirty="0" err="1" smtClean="0">
                <a:solidFill>
                  <a:schemeClr val="tx1"/>
                </a:solidFill>
              </a:rPr>
              <a:t>rdf:type</a:t>
            </a:r>
            <a:r>
              <a:rPr lang="en-US" dirty="0" smtClean="0">
                <a:solidFill>
                  <a:schemeClr val="tx1"/>
                </a:solidFill>
              </a:rPr>
              <a:t> &lt;People&gt;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&lt;People/ID=8&gt; &lt;</a:t>
            </a:r>
            <a:r>
              <a:rPr lang="en-US" dirty="0" err="1" smtClean="0">
                <a:solidFill>
                  <a:schemeClr val="tx1"/>
                </a:solidFill>
              </a:rPr>
              <a:t>People#ID</a:t>
            </a:r>
            <a:r>
              <a:rPr lang="en-US" dirty="0" smtClean="0">
                <a:solidFill>
                  <a:schemeClr val="tx1"/>
                </a:solidFill>
              </a:rPr>
              <a:t>&gt; 8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&lt;People/ID=8&gt; &lt;</a:t>
            </a:r>
            <a:r>
              <a:rPr lang="en-US" dirty="0" err="1" smtClean="0">
                <a:solidFill>
                  <a:schemeClr val="tx1"/>
                </a:solidFill>
              </a:rPr>
              <a:t>People#fname</a:t>
            </a:r>
            <a:r>
              <a:rPr lang="en-US" dirty="0" smtClean="0">
                <a:solidFill>
                  <a:schemeClr val="tx1"/>
                </a:solidFill>
              </a:rPr>
              <a:t>&gt; "Sue" .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&lt;Addresses/ID=18&gt; </a:t>
            </a:r>
            <a:r>
              <a:rPr lang="en-US" dirty="0" err="1" smtClean="0">
                <a:solidFill>
                  <a:schemeClr val="tx1"/>
                </a:solidFill>
              </a:rPr>
              <a:t>rdf:type</a:t>
            </a:r>
            <a:r>
              <a:rPr lang="en-US" dirty="0" smtClean="0">
                <a:solidFill>
                  <a:schemeClr val="tx1"/>
                </a:solidFill>
              </a:rPr>
              <a:t> &lt;Addresses&gt;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&lt;Addresses/ID=18&gt; &lt;</a:t>
            </a:r>
            <a:r>
              <a:rPr lang="en-US" dirty="0" err="1" smtClean="0">
                <a:solidFill>
                  <a:schemeClr val="tx1"/>
                </a:solidFill>
              </a:rPr>
              <a:t>Addresses#ID</a:t>
            </a:r>
            <a:r>
              <a:rPr lang="en-US" dirty="0" smtClean="0">
                <a:solidFill>
                  <a:schemeClr val="tx1"/>
                </a:solidFill>
              </a:rPr>
              <a:t>&gt; 18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&lt;Addresses/ID=18&gt; &lt;</a:t>
            </a:r>
            <a:r>
              <a:rPr lang="en-US" dirty="0" err="1" smtClean="0">
                <a:solidFill>
                  <a:schemeClr val="tx1"/>
                </a:solidFill>
              </a:rPr>
              <a:t>Addresses#city</a:t>
            </a:r>
            <a:r>
              <a:rPr lang="en-US" dirty="0" smtClean="0">
                <a:solidFill>
                  <a:schemeClr val="tx1"/>
                </a:solidFill>
              </a:rPr>
              <a:t>&gt; "Cambridge" 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&lt;Addresses/ID=18&gt; &lt;</a:t>
            </a:r>
            <a:r>
              <a:rPr lang="en-US" dirty="0" err="1" smtClean="0">
                <a:solidFill>
                  <a:schemeClr val="tx1"/>
                </a:solidFill>
              </a:rPr>
              <a:t>Addresses#state</a:t>
            </a:r>
            <a:r>
              <a:rPr lang="en-US" dirty="0" smtClean="0">
                <a:solidFill>
                  <a:schemeClr val="tx1"/>
                </a:solidFill>
              </a:rPr>
              <a:t>&gt; "MA" .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2" name="Imagen 4" descr="Screen Shot 2012-07-22 at 6.2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62000"/>
            <a:ext cx="5105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Summary: Direct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Default and automatic mapping</a:t>
            </a:r>
          </a:p>
          <a:p>
            <a:r>
              <a:rPr lang="en-GB" dirty="0" smtClean="0"/>
              <a:t>URIs are automatically generated</a:t>
            </a:r>
          </a:p>
          <a:p>
            <a:pPr lvl="1"/>
            <a:r>
              <a:rPr lang="en-GB" dirty="0" smtClean="0"/>
              <a:t>&lt;table&gt;</a:t>
            </a:r>
          </a:p>
          <a:p>
            <a:pPr lvl="1"/>
            <a:r>
              <a:rPr lang="en-GB" dirty="0" smtClean="0"/>
              <a:t>&lt;</a:t>
            </a:r>
            <a:r>
              <a:rPr lang="en-GB" dirty="0" err="1" smtClean="0"/>
              <a:t>table#attribute</a:t>
            </a:r>
            <a:r>
              <a:rPr lang="en-GB" dirty="0" smtClean="0"/>
              <a:t>&gt;</a:t>
            </a:r>
          </a:p>
          <a:p>
            <a:pPr lvl="1"/>
            <a:r>
              <a:rPr lang="en-GB" dirty="0" smtClean="0"/>
              <a:t>&lt;</a:t>
            </a:r>
            <a:r>
              <a:rPr lang="en-GB" dirty="0" err="1" smtClean="0"/>
              <a:t>table#ref-attribute</a:t>
            </a:r>
            <a:r>
              <a:rPr lang="en-GB" dirty="0" smtClean="0"/>
              <a:t>&gt;</a:t>
            </a:r>
          </a:p>
          <a:p>
            <a:pPr lvl="1"/>
            <a:r>
              <a:rPr lang="en-GB" dirty="0" smtClean="0"/>
              <a:t>&lt;</a:t>
            </a:r>
            <a:r>
              <a:rPr lang="en-GB" dirty="0" err="1" smtClean="0"/>
              <a:t>Table#pkAttr</a:t>
            </a:r>
            <a:r>
              <a:rPr lang="en-GB" dirty="0" smtClean="0"/>
              <a:t>=</a:t>
            </a:r>
            <a:r>
              <a:rPr lang="en-GB" dirty="0" err="1" smtClean="0"/>
              <a:t>pkValue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RDF represents the same relational schema</a:t>
            </a:r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noProof="0" smtClean="0"/>
              <a:t>Table of Contents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356098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Direct Mapping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chemeClr val="tx1"/>
                </a:solidFill>
              </a:rPr>
              <a:t>R2RML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R2RML examples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rgbClr val="7F7F7F"/>
                </a:solidFill>
              </a:rPr>
              <a:t>Assignment</a:t>
            </a:r>
            <a:endParaRPr lang="en-GB" sz="2400" noProof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457200" lvl="1" indent="-457200" eaLnBrk="1" hangingPunct="1">
              <a:buFont typeface="+mj-lt"/>
              <a:buAutoNum type="arabicPeriod"/>
              <a:defRPr/>
            </a:pPr>
            <a:endParaRPr lang="en-GB" sz="2400" noProof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857250" lvl="1" indent="-457200" algn="r" eaLnBrk="1" hangingPunct="1">
              <a:buNone/>
              <a:defRPr/>
            </a:pPr>
            <a:endParaRPr lang="en-GB" noProof="0" dirty="0" smtClean="0">
              <a:solidFill>
                <a:schemeClr val="tx1"/>
              </a:solidFill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  <a:noFill/>
        </p:spPr>
        <p:txBody>
          <a:bodyPr/>
          <a:lstStyle/>
          <a:p>
            <a:fld id="{E272158E-383F-4931-8135-2C43664BC065}" type="slidenum">
              <a:rPr lang="es-ES" smtClean="0">
                <a:solidFill>
                  <a:prstClr val="white"/>
                </a:solidFill>
                <a:latin typeface="Arial" charset="0"/>
              </a:rPr>
              <a:pPr/>
              <a:t>18</a:t>
            </a:fld>
            <a:endParaRPr lang="es-ES" smtClean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W3C R2RML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3790" y="814730"/>
            <a:ext cx="8443598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Database (schema and data)</a:t>
            </a:r>
          </a:p>
          <a:p>
            <a:pPr lvl="1"/>
            <a:r>
              <a:rPr lang="en-GB" dirty="0" smtClean="0"/>
              <a:t>Target ontologies</a:t>
            </a:r>
          </a:p>
          <a:p>
            <a:pPr lvl="1"/>
            <a:r>
              <a:rPr lang="en-GB" dirty="0" smtClean="0"/>
              <a:t>Mappings between the database and target </a:t>
            </a:r>
            <a:r>
              <a:rPr lang="en-GB" dirty="0"/>
              <a:t>o</a:t>
            </a:r>
            <a:r>
              <a:rPr lang="en-GB" dirty="0" smtClean="0"/>
              <a:t>ntologies in R2RML</a:t>
            </a:r>
          </a:p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RDF graph</a:t>
            </a:r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7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19</a:t>
            </a:fld>
            <a:endParaRPr lang="es-ES"/>
          </a:p>
        </p:txBody>
      </p:sp>
      <p:grpSp>
        <p:nvGrpSpPr>
          <p:cNvPr id="6" name="Group 6"/>
          <p:cNvGrpSpPr/>
          <p:nvPr/>
        </p:nvGrpSpPr>
        <p:grpSpPr>
          <a:xfrm>
            <a:off x="581212" y="3323537"/>
            <a:ext cx="8049194" cy="3289284"/>
            <a:chOff x="703807" y="879559"/>
            <a:chExt cx="8023647" cy="4016230"/>
          </a:xfrm>
        </p:grpSpPr>
        <p:sp>
          <p:nvSpPr>
            <p:cNvPr id="8" name="Can 8"/>
            <p:cNvSpPr/>
            <p:nvPr/>
          </p:nvSpPr>
          <p:spPr>
            <a:xfrm>
              <a:off x="703807" y="3289968"/>
              <a:ext cx="1603813" cy="1011803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Relational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Database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Right Arrow 10"/>
            <p:cNvSpPr/>
            <p:nvPr/>
          </p:nvSpPr>
          <p:spPr>
            <a:xfrm>
              <a:off x="2399186" y="3491406"/>
              <a:ext cx="4850667" cy="6350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3874095" y="3327678"/>
              <a:ext cx="1524000" cy="89535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R2RML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Mapping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Engine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Cloud 13"/>
            <p:cNvSpPr/>
            <p:nvPr/>
          </p:nvSpPr>
          <p:spPr>
            <a:xfrm>
              <a:off x="1851301" y="879559"/>
              <a:ext cx="2393950" cy="1268589"/>
            </a:xfrm>
            <a:prstGeom prst="cloud">
              <a:avLst/>
            </a:prstGeom>
            <a:solidFill>
              <a:srgbClr val="D9D9D9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 smtClean="0">
                  <a:solidFill>
                    <a:srgbClr val="000000"/>
                  </a:solidFill>
                </a:rPr>
                <a:t>Domain</a:t>
              </a:r>
              <a:br>
                <a:rPr lang="en-US" sz="1400" b="1" dirty="0" smtClean="0">
                  <a:solidFill>
                    <a:srgbClr val="000000"/>
                  </a:solidFill>
                </a:rPr>
              </a:br>
              <a:r>
                <a:rPr lang="en-US" sz="1400" b="1" dirty="0" smtClean="0">
                  <a:solidFill>
                    <a:srgbClr val="000000"/>
                  </a:solidFill>
                </a:rPr>
                <a:t>Ontologies </a:t>
              </a:r>
            </a:p>
            <a:p>
              <a:pPr algn="ctr">
                <a:defRPr/>
              </a:pPr>
              <a:r>
                <a:rPr lang="en-US" sz="1400" b="1" dirty="0" smtClean="0">
                  <a:solidFill>
                    <a:srgbClr val="000000"/>
                  </a:solidFill>
                </a:rPr>
                <a:t>(e.g. FOAF, etc.)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Folded Corner 14"/>
            <p:cNvSpPr/>
            <p:nvPr/>
          </p:nvSpPr>
          <p:spPr>
            <a:xfrm>
              <a:off x="2597425" y="3441978"/>
              <a:ext cx="901700" cy="730250"/>
            </a:xfrm>
            <a:prstGeom prst="foldedCorner">
              <a:avLst/>
            </a:prstGeom>
            <a:solidFill>
              <a:srgbClr val="D9D9D9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R2RML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File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5"/>
            <p:cNvCxnSpPr>
              <a:stCxn id="11" idx="1"/>
              <a:endCxn id="12" idx="0"/>
            </p:cNvCxnSpPr>
            <p:nvPr/>
          </p:nvCxnSpPr>
          <p:spPr>
            <a:xfrm flipH="1">
              <a:off x="3048275" y="2146798"/>
              <a:ext cx="1" cy="1295180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7480" y="3358907"/>
              <a:ext cx="815953" cy="890742"/>
            </a:xfrm>
            <a:prstGeom prst="rect">
              <a:avLst/>
            </a:prstGeom>
          </p:spPr>
        </p:pic>
        <p:sp>
          <p:nvSpPr>
            <p:cNvPr id="15" name="TextBox 19"/>
            <p:cNvSpPr txBox="1"/>
            <p:nvPr/>
          </p:nvSpPr>
          <p:spPr>
            <a:xfrm>
              <a:off x="3247712" y="4407253"/>
              <a:ext cx="1050949" cy="488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Extract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6" name="TextBox 20"/>
            <p:cNvSpPr txBox="1"/>
            <p:nvPr/>
          </p:nvSpPr>
          <p:spPr>
            <a:xfrm>
              <a:off x="5047055" y="4402525"/>
              <a:ext cx="1434324" cy="488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Transform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21"/>
            <p:cNvSpPr txBox="1"/>
            <p:nvPr/>
          </p:nvSpPr>
          <p:spPr>
            <a:xfrm>
              <a:off x="6801743" y="4403056"/>
              <a:ext cx="794783" cy="488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Load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8" name="Can 22"/>
            <p:cNvSpPr/>
            <p:nvPr/>
          </p:nvSpPr>
          <p:spPr>
            <a:xfrm>
              <a:off x="7383224" y="3327678"/>
              <a:ext cx="1254150" cy="89535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Triplestore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" name="TextBox 23"/>
            <p:cNvSpPr txBox="1"/>
            <p:nvPr/>
          </p:nvSpPr>
          <p:spPr>
            <a:xfrm>
              <a:off x="7496990" y="2714108"/>
              <a:ext cx="1230464" cy="488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SPARQL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20" name="Straight Arrow Connector 24"/>
            <p:cNvCxnSpPr>
              <a:stCxn id="19" idx="2"/>
              <a:endCxn id="18" idx="1"/>
            </p:cNvCxnSpPr>
            <p:nvPr/>
          </p:nvCxnSpPr>
          <p:spPr>
            <a:xfrm flipH="1">
              <a:off x="8010299" y="3202644"/>
              <a:ext cx="101922" cy="12503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576" y="2320408"/>
              <a:ext cx="787400" cy="78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67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noProof="0" smtClean="0"/>
              <a:t>Table of Contents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356098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chemeClr val="tx1"/>
                </a:solidFill>
              </a:rPr>
              <a:t>Introduction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rgbClr val="7F7F7F"/>
                </a:solidFill>
              </a:rPr>
              <a:t>Direct Mapping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rgbClr val="7F7F7F"/>
                </a:solidFill>
              </a:rPr>
              <a:t>R2RML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R2RML examples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rgbClr val="7F7F7F"/>
                </a:solidFill>
              </a:rPr>
              <a:t>Assignment</a:t>
            </a:r>
            <a:endParaRPr lang="en-GB" sz="2400" noProof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457200" lvl="1" indent="-457200" eaLnBrk="1" hangingPunct="1">
              <a:buFont typeface="+mj-lt"/>
              <a:buAutoNum type="arabicPeriod"/>
              <a:defRPr/>
            </a:pPr>
            <a:endParaRPr lang="en-GB" sz="2400" noProof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857250" lvl="1" indent="-457200" algn="r" eaLnBrk="1" hangingPunct="1">
              <a:buNone/>
              <a:defRPr/>
            </a:pPr>
            <a:endParaRPr lang="en-GB" noProof="0" dirty="0" smtClean="0">
              <a:solidFill>
                <a:schemeClr val="tx1"/>
              </a:solidFill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  <a:noFill/>
        </p:spPr>
        <p:txBody>
          <a:bodyPr/>
          <a:lstStyle/>
          <a:p>
            <a:fld id="{E272158E-383F-4931-8135-2C43664BC065}" type="slidenum">
              <a:rPr lang="es-ES" smtClean="0">
                <a:solidFill>
                  <a:prstClr val="white"/>
                </a:solidFill>
                <a:latin typeface="Arial" charset="0"/>
              </a:rPr>
              <a:pPr/>
              <a:t>2</a:t>
            </a:fld>
            <a:endParaRPr lang="es-ES" smtClean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 smtClean="0"/>
              <a:t>Example Input &amp; Desired Output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5" name="Shape 80"/>
          <p:cNvSpPr txBox="1">
            <a:spLocks/>
          </p:cNvSpPr>
          <p:nvPr/>
        </p:nvSpPr>
        <p:spPr bwMode="auto">
          <a:xfrm>
            <a:off x="457200" y="1600200"/>
            <a:ext cx="8229600" cy="25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Input Database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Shape 81"/>
          <p:cNvGraphicFramePr/>
          <p:nvPr/>
        </p:nvGraphicFramePr>
        <p:xfrm>
          <a:off x="671125" y="2697433"/>
          <a:ext cx="3786650" cy="1158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0850"/>
                <a:gridCol w="877000"/>
                <a:gridCol w="877000"/>
                <a:gridCol w="1031800"/>
              </a:tblGrid>
              <a:tr h="579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EMPNO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ENAME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JOB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DEPTNO</a:t>
                      </a:r>
                    </a:p>
                  </a:txBody>
                  <a:tcPr marL="91425" marR="91425" marT="121900" marB="121900"/>
                </a:tc>
              </a:tr>
              <a:tr h="5794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7369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SMITH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CLERK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10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7" name="Shape 82"/>
          <p:cNvSpPr txBox="1">
            <a:spLocks/>
          </p:cNvSpPr>
          <p:nvPr/>
        </p:nvSpPr>
        <p:spPr bwMode="auto">
          <a:xfrm>
            <a:off x="457200" y="4367391"/>
            <a:ext cx="3012599" cy="5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Desired RDF Output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Shape 83"/>
          <p:cNvGraphicFramePr/>
          <p:nvPr/>
        </p:nvGraphicFramePr>
        <p:xfrm>
          <a:off x="4960725" y="2655800"/>
          <a:ext cx="3740375" cy="1278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25"/>
                <a:gridCol w="1364950"/>
                <a:gridCol w="1359400"/>
              </a:tblGrid>
              <a:tr h="639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DEPTNO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DNAME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LOC</a:t>
                      </a:r>
                    </a:p>
                  </a:txBody>
                  <a:tcPr marL="91425" marR="91425" marT="121900" marB="121900"/>
                </a:tc>
              </a:tr>
              <a:tr h="6393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APPSERVER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NEW YORK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9" name="Shape 84"/>
          <p:cNvSpPr txBox="1"/>
          <p:nvPr/>
        </p:nvSpPr>
        <p:spPr>
          <a:xfrm>
            <a:off x="427950" y="5032648"/>
            <a:ext cx="8288100" cy="14694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rdf:type ex:Employee.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ex:name "SMITH".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ex:department &lt;http://data.example.com/department/10&gt;.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rdf:type ex:Department.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ex:name "APPSERVER".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ex:location "NEW YORK".</a:t>
            </a:r>
          </a:p>
        </p:txBody>
      </p:sp>
      <p:sp>
        <p:nvSpPr>
          <p:cNvPr id="10" name="Shape 85"/>
          <p:cNvSpPr txBox="1"/>
          <p:nvPr/>
        </p:nvSpPr>
        <p:spPr>
          <a:xfrm>
            <a:off x="6043700" y="2256166"/>
            <a:ext cx="742800" cy="31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DEPT</a:t>
            </a:r>
          </a:p>
        </p:txBody>
      </p:sp>
      <p:sp>
        <p:nvSpPr>
          <p:cNvPr id="11" name="Shape 86"/>
          <p:cNvSpPr txBox="1"/>
          <p:nvPr/>
        </p:nvSpPr>
        <p:spPr>
          <a:xfrm>
            <a:off x="2768750" y="2256166"/>
            <a:ext cx="742800" cy="2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Triples </a:t>
            </a:r>
            <a:r>
              <a:rPr lang="es-ES" dirty="0" err="1" smtClean="0"/>
              <a:t>Map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5" name="Shape 92"/>
          <p:cNvSpPr txBox="1">
            <a:spLocks/>
          </p:cNvSpPr>
          <p:nvPr/>
        </p:nvSpPr>
        <p:spPr bwMode="auto">
          <a:xfrm>
            <a:off x="457200" y="1025495"/>
            <a:ext cx="8229600" cy="49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381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R2RML Mapping Document = a finite set of Triples Maps (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rr:TriplesMap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57200" marR="0" lvl="0" indent="-381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Specifies transformation rules from a logical table rows to RDF triples</a:t>
            </a:r>
          </a:p>
          <a:p>
            <a:pPr marL="914400" marR="0" lvl="1" indent="-381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MUST have exactly one 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rr:logicalTable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property</a:t>
            </a:r>
          </a:p>
          <a:p>
            <a:pPr marL="457200" marR="0" lvl="0" indent="-381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Generates the same subject</a:t>
            </a:r>
          </a:p>
          <a:p>
            <a:pPr marL="914400" marR="0" lvl="1" indent="-381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MUST have exactly one 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rr:subjectMap 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property</a:t>
            </a:r>
          </a:p>
          <a:p>
            <a:pPr marL="457200" marR="0" lvl="0" indent="-381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ourier New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have zero or more 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rr:predicateObjectMap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properties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Triples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22</a:t>
            </a:fld>
            <a:endParaRPr lang="es-ES"/>
          </a:p>
        </p:txBody>
      </p:sp>
      <p:graphicFrame>
        <p:nvGraphicFramePr>
          <p:cNvPr id="5" name="Shape 98"/>
          <p:cNvGraphicFramePr/>
          <p:nvPr/>
        </p:nvGraphicFramePr>
        <p:xfrm>
          <a:off x="451549" y="1688740"/>
          <a:ext cx="2964275" cy="822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050"/>
                <a:gridCol w="725700"/>
                <a:gridCol w="646050"/>
                <a:gridCol w="822475"/>
              </a:tblGrid>
              <a:tr h="3188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EMPNO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JOB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DEPTNO</a:t>
                      </a:r>
                    </a:p>
                  </a:txBody>
                  <a:tcPr marL="91425" marR="91425" marT="121900" marB="121900"/>
                </a:tc>
              </a:tr>
              <a:tr h="303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7369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SMITH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CLERK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graphicFrame>
        <p:nvGraphicFramePr>
          <p:cNvPr id="6" name="Shape 99"/>
          <p:cNvGraphicFramePr/>
          <p:nvPr/>
        </p:nvGraphicFramePr>
        <p:xfrm>
          <a:off x="457200" y="4383591"/>
          <a:ext cx="2915175" cy="843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4825"/>
                <a:gridCol w="1022550"/>
                <a:gridCol w="1077800"/>
              </a:tblGrid>
              <a:tr h="429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DEPTNO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LOC</a:t>
                      </a:r>
                    </a:p>
                  </a:txBody>
                  <a:tcPr marL="91425" marR="91425" marT="121900" marB="121900"/>
                </a:tc>
              </a:tr>
              <a:tr h="414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APPSERVER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YORK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7" name="Shape 100"/>
          <p:cNvSpPr txBox="1"/>
          <p:nvPr/>
        </p:nvSpPr>
        <p:spPr>
          <a:xfrm>
            <a:off x="119642" y="5500225"/>
            <a:ext cx="5127476" cy="73820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rdf:type ex:Department.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ex:name "APPSERVER".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ex:location "NEW YORK</a:t>
            </a:r>
            <a:r>
              <a:rPr lang="en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 lang="en" sz="1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101"/>
          <p:cNvSpPr txBox="1"/>
          <p:nvPr/>
        </p:nvSpPr>
        <p:spPr>
          <a:xfrm>
            <a:off x="1125100" y="4029296"/>
            <a:ext cx="742800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DEPT</a:t>
            </a:r>
          </a:p>
        </p:txBody>
      </p:sp>
      <p:sp>
        <p:nvSpPr>
          <p:cNvPr id="9" name="Shape 102"/>
          <p:cNvSpPr txBox="1"/>
          <p:nvPr/>
        </p:nvSpPr>
        <p:spPr>
          <a:xfrm>
            <a:off x="1220749" y="1307507"/>
            <a:ext cx="742800" cy="2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/>
              <a:t>EMP</a:t>
            </a:r>
          </a:p>
        </p:txBody>
      </p:sp>
      <p:sp>
        <p:nvSpPr>
          <p:cNvPr id="10" name="Shape 103"/>
          <p:cNvSpPr txBox="1"/>
          <p:nvPr/>
        </p:nvSpPr>
        <p:spPr>
          <a:xfrm>
            <a:off x="119641" y="2645199"/>
            <a:ext cx="5127477" cy="7539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rdf:type ex:Employee.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ex:name "SMITH".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ex:department 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&lt;http://data.example.com/department/10&gt;.</a:t>
            </a:r>
          </a:p>
        </p:txBody>
      </p:sp>
      <p:sp>
        <p:nvSpPr>
          <p:cNvPr id="11" name="Shape 104"/>
          <p:cNvSpPr txBox="1"/>
          <p:nvPr/>
        </p:nvSpPr>
        <p:spPr>
          <a:xfrm>
            <a:off x="5392395" y="820396"/>
            <a:ext cx="3454129" cy="55994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@prefix rr: &lt;http://www.w3.org/ns/r2rml#&gt;.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@prefix ex: &lt;http://example.com/ns#&gt;.</a:t>
            </a:r>
          </a:p>
          <a:p>
            <a:pPr lvl="0" algn="l" rtl="0"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&lt;#TriplesMap1&gt;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rr:logicalTable [ …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rr:subjectMap [ …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rr:predicateObjectMap [ …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rr:predicateObjectMap [ …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algn="l" rtl="0"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s-ES" sz="1200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s-ES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n" sz="1200" b="1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200" b="1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&lt;#</a:t>
            </a:r>
            <a:r>
              <a:rPr lang="en" sz="12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TriplesMap2&gt;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rr:logicalTable [ …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rr:subjectMap [ …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rr:predicateObjectMap [ …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rr:predicateObjectMap [ …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… 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Logical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228600">
              <a:spcBef>
                <a:spcPts val="0"/>
              </a:spcBef>
            </a:pPr>
            <a:r>
              <a:rPr lang="en" dirty="0" smtClean="0"/>
              <a:t>Triples Map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 smtClean="0"/>
              <a:t>MUST have exactly one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rr:logicalTable</a:t>
            </a:r>
            <a:r>
              <a:rPr lang="en" dirty="0" smtClean="0"/>
              <a:t> property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Logical table: tabular SQL query result that is to be mapped to RDF triples.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/>
              <a:t>Either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 smtClean="0"/>
              <a:t>Base Table or View (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rr:table</a:t>
            </a:r>
            <a:r>
              <a:rPr lang="en" dirty="0" smtClean="0"/>
              <a:t>)</a:t>
            </a:r>
          </a:p>
          <a:p>
            <a:pPr marL="914400" lvl="1" indent="-228600">
              <a:spcBef>
                <a:spcPts val="0"/>
              </a:spcBef>
            </a:pPr>
            <a:r>
              <a:rPr lang="en" dirty="0" smtClean="0"/>
              <a:t>R2RML view (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rr:query</a:t>
            </a:r>
            <a:r>
              <a:rPr lang="en" dirty="0" smtClean="0"/>
              <a:t>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23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Logical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: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5" name="Shape 116"/>
          <p:cNvSpPr txBox="1"/>
          <p:nvPr/>
        </p:nvSpPr>
        <p:spPr>
          <a:xfrm>
            <a:off x="5298393" y="863125"/>
            <a:ext cx="3694206" cy="5496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&lt;#</a:t>
            </a: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TriplesMap1&gt;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rr:logicalTable [ rr:tableName "</a:t>
            </a:r>
            <a:r>
              <a:rPr lang="en" sz="1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EMP</a:t>
            </a: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"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rr:subjectMap [ …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rr:predicateObjectMap [ … </a:t>
            </a:r>
            <a:r>
              <a:rPr lang="en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</a:p>
          <a:p>
            <a:pPr lvl="0" algn="l">
              <a:spcBef>
                <a:spcPts val="0"/>
              </a:spcBef>
            </a:pPr>
            <a:r>
              <a:rPr lang="en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rr:predicateObjectMap [ … ];</a:t>
            </a:r>
            <a:endParaRPr lang="en" sz="1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algn="l" rtl="0"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s-ES" sz="1000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s-ES" sz="1000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n" sz="1000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n" sz="1000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n" sz="1000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n" sz="1000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n" sz="1000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n" sz="1000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n" sz="1000" dirty="0" smtClean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&lt;#</a:t>
            </a: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TriplesMap2&gt;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rr:logicalTable [ rr:tableName "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DEPT</a:t>
            </a: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"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rr:subjectMap [ …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rr:predicateObjectMap [ … </a:t>
            </a:r>
            <a:r>
              <a:rPr lang="en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</a:p>
          <a:p>
            <a:pPr lvl="0" algn="l">
              <a:spcBef>
                <a:spcPts val="0"/>
              </a:spcBef>
            </a:pPr>
            <a:r>
              <a:rPr lang="en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rr:predicateObjectMap [ … ];</a:t>
            </a:r>
            <a:endParaRPr lang="en" sz="1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…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  <p:graphicFrame>
        <p:nvGraphicFramePr>
          <p:cNvPr id="6" name="Shape 117"/>
          <p:cNvGraphicFramePr/>
          <p:nvPr/>
        </p:nvGraphicFramePr>
        <p:xfrm>
          <a:off x="526200" y="1244358"/>
          <a:ext cx="3084325" cy="822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0075"/>
                <a:gridCol w="740700"/>
                <a:gridCol w="676075"/>
                <a:gridCol w="837475"/>
              </a:tblGrid>
              <a:tr h="3188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EMPNO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JOB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DEPTNO</a:t>
                      </a:r>
                    </a:p>
                  </a:txBody>
                  <a:tcPr marL="91425" marR="91425" marT="121900" marB="121900"/>
                </a:tc>
              </a:tr>
              <a:tr h="303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7369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SMITH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CLERK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graphicFrame>
        <p:nvGraphicFramePr>
          <p:cNvPr id="7" name="Shape 118"/>
          <p:cNvGraphicFramePr/>
          <p:nvPr/>
        </p:nvGraphicFramePr>
        <p:xfrm>
          <a:off x="457200" y="4383591"/>
          <a:ext cx="2750100" cy="843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4825"/>
                <a:gridCol w="1037550"/>
                <a:gridCol w="897725"/>
              </a:tblGrid>
              <a:tr h="429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DEPTNO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LOC</a:t>
                      </a:r>
                    </a:p>
                  </a:txBody>
                  <a:tcPr marL="91425" marR="91425" marT="121900" marB="121900"/>
                </a:tc>
              </a:tr>
              <a:tr h="414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APPSERVER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YORK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8" name="Shape 119"/>
          <p:cNvSpPr txBox="1"/>
          <p:nvPr/>
        </p:nvSpPr>
        <p:spPr>
          <a:xfrm>
            <a:off x="48253" y="5383850"/>
            <a:ext cx="5044948" cy="70930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rdf:type ex:Department.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ex:name "APPSERVER".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ex:location "NEW </a:t>
            </a:r>
            <a:r>
              <a:rPr lang="en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YORK“.</a:t>
            </a:r>
            <a:endParaRPr lang="en" sz="1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120"/>
          <p:cNvSpPr txBox="1"/>
          <p:nvPr/>
        </p:nvSpPr>
        <p:spPr>
          <a:xfrm>
            <a:off x="1125100" y="4029296"/>
            <a:ext cx="742800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rgbClr val="FF0000"/>
                </a:solidFill>
              </a:rPr>
              <a:t>DEPT</a:t>
            </a:r>
          </a:p>
        </p:txBody>
      </p:sp>
      <p:sp>
        <p:nvSpPr>
          <p:cNvPr id="10" name="Shape 121"/>
          <p:cNvSpPr txBox="1"/>
          <p:nvPr/>
        </p:nvSpPr>
        <p:spPr>
          <a:xfrm>
            <a:off x="1295400" y="863125"/>
            <a:ext cx="742800" cy="2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rgbClr val="00B050"/>
                </a:solidFill>
              </a:rPr>
              <a:t>EMP</a:t>
            </a:r>
          </a:p>
        </p:txBody>
      </p:sp>
      <p:sp>
        <p:nvSpPr>
          <p:cNvPr id="11" name="Shape 122"/>
          <p:cNvSpPr txBox="1"/>
          <p:nvPr/>
        </p:nvSpPr>
        <p:spPr>
          <a:xfrm>
            <a:off x="254112" y="2200817"/>
            <a:ext cx="4913738" cy="7539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rdf:type ex:Employee.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ex:name "SMITH".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ex:department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&lt;http://data.example.com/department/10&gt;.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 and </a:t>
            </a:r>
            <a:r>
              <a:rPr lang="es-ES" dirty="0" err="1" smtClean="0"/>
              <a:t>Predicate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6" name="Shape 128"/>
          <p:cNvSpPr txBox="1">
            <a:spLocks/>
          </p:cNvSpPr>
          <p:nvPr/>
        </p:nvSpPr>
        <p:spPr bwMode="auto">
          <a:xfrm>
            <a:off x="457200" y="1059679"/>
            <a:ext cx="8229600" cy="496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381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Triples Map</a:t>
            </a:r>
          </a:p>
          <a:p>
            <a:pPr marL="9144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MUST have exactly one 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rr:subjectMap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property</a:t>
            </a:r>
          </a:p>
          <a:p>
            <a:pPr marL="9144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MAY have zero or more 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rr:predicateObjectMap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properties</a:t>
            </a:r>
          </a:p>
          <a:p>
            <a:pPr marL="457200" marR="0" lvl="0" indent="-381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 Map (</a:t>
            </a: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rr:SubjectMap</a:t>
            </a: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9144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MAY have one or more 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rr:class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properties</a:t>
            </a:r>
          </a:p>
          <a:p>
            <a:pPr marL="457200" marR="0" lvl="0" indent="-38100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PredicateObjectMap (</a:t>
            </a: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rr:PredicateObjectMap</a:t>
            </a: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9144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Predicate Map (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rr:PredicateMap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</a:t>
            </a:r>
          </a:p>
          <a:p>
            <a:pPr marL="9144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Object Map (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rr:ObjectMap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)</a:t>
            </a:r>
            <a:endParaRPr kumimoji="0" lang="en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rr:class</a:t>
            </a:r>
            <a:r>
              <a:rPr lang="es-ES" dirty="0" smtClean="0"/>
              <a:t>: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5" name="Shape 134"/>
          <p:cNvSpPr txBox="1"/>
          <p:nvPr/>
        </p:nvSpPr>
        <p:spPr>
          <a:xfrm>
            <a:off x="5306938" y="922946"/>
            <a:ext cx="3760862" cy="52844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&lt;#TriplesMap1&gt;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rr:logicalTable [ rr:tableName "EMP"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rr:subjectMap [ 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rr:class 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ex:Employee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rr:predicateObjectMap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rr:predicateMap [ … ]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rr:objectMap [ …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…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algn="l" rtl="0">
              <a:spcBef>
                <a:spcPts val="0"/>
              </a:spcBef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s-ES" sz="1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s-ES" sz="1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s-ES" sz="1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s-ES" sz="1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s-ES" sz="1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lang="es-ES" sz="1000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&lt;#TriplesMap2&gt;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rr:logicalTable [ rr:tableName "DEPT"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rr:subjectMap [ …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rr:class 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ex:Department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rr:predicateObjectMap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rr:predicateMap [ … ]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 rr:objectMap [ … ]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…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  <p:graphicFrame>
        <p:nvGraphicFramePr>
          <p:cNvPr id="6" name="Shape 135"/>
          <p:cNvGraphicFramePr/>
          <p:nvPr/>
        </p:nvGraphicFramePr>
        <p:xfrm>
          <a:off x="526200" y="1328266"/>
          <a:ext cx="3331950" cy="822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7850"/>
                <a:gridCol w="826475"/>
                <a:gridCol w="805025"/>
                <a:gridCol w="792600"/>
              </a:tblGrid>
              <a:tr h="3188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EMPNO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JOB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DEPTNO</a:t>
                      </a:r>
                    </a:p>
                  </a:txBody>
                  <a:tcPr marL="91425" marR="91425" marT="121900" marB="121900"/>
                </a:tc>
              </a:tr>
              <a:tr h="303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7369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SMITH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CLERK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graphicFrame>
        <p:nvGraphicFramePr>
          <p:cNvPr id="7" name="Shape 136"/>
          <p:cNvGraphicFramePr/>
          <p:nvPr/>
        </p:nvGraphicFramePr>
        <p:xfrm>
          <a:off x="457200" y="4383591"/>
          <a:ext cx="2930200" cy="843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4825"/>
                <a:gridCol w="1072225"/>
                <a:gridCol w="1043150"/>
              </a:tblGrid>
              <a:tr h="429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DEPTNO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LOC</a:t>
                      </a:r>
                    </a:p>
                  </a:txBody>
                  <a:tcPr marL="91425" marR="91425" marT="121900" marB="121900"/>
                </a:tc>
              </a:tr>
              <a:tr h="414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APPSERVER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YORK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8" name="Shape 137"/>
          <p:cNvSpPr txBox="1"/>
          <p:nvPr/>
        </p:nvSpPr>
        <p:spPr>
          <a:xfrm>
            <a:off x="74650" y="5349667"/>
            <a:ext cx="5004509" cy="7071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rdf:type ex:Department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ex:name "APPSERVER".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ex:location "NEW YORK</a:t>
            </a:r>
            <a:r>
              <a:rPr lang="en" sz="1000" dirty="0" smtClean="0"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 lang="en"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Shape 138"/>
          <p:cNvSpPr txBox="1"/>
          <p:nvPr/>
        </p:nvSpPr>
        <p:spPr>
          <a:xfrm>
            <a:off x="1125100" y="4029296"/>
            <a:ext cx="742800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tx1"/>
                </a:solidFill>
              </a:rPr>
              <a:t>DEPT</a:t>
            </a:r>
          </a:p>
        </p:txBody>
      </p:sp>
      <p:sp>
        <p:nvSpPr>
          <p:cNvPr id="10" name="Shape 139"/>
          <p:cNvSpPr txBox="1"/>
          <p:nvPr/>
        </p:nvSpPr>
        <p:spPr>
          <a:xfrm>
            <a:off x="1295400" y="947033"/>
            <a:ext cx="742800" cy="2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tx1"/>
                </a:solidFill>
              </a:rPr>
              <a:t>EMP</a:t>
            </a:r>
          </a:p>
        </p:txBody>
      </p:sp>
      <p:sp>
        <p:nvSpPr>
          <p:cNvPr id="11" name="Shape 140"/>
          <p:cNvSpPr txBox="1"/>
          <p:nvPr/>
        </p:nvSpPr>
        <p:spPr>
          <a:xfrm>
            <a:off x="74650" y="2284725"/>
            <a:ext cx="5004509" cy="7539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rdf:type ex:Employee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ex:name "SMITH".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ex:department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&lt;http://data.example.com/department/10&gt;.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Term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5" name="Shape 146"/>
          <p:cNvSpPr txBox="1">
            <a:spLocks/>
          </p:cNvSpPr>
          <p:nvPr/>
        </p:nvSpPr>
        <p:spPr bwMode="auto">
          <a:xfrm>
            <a:off x="457200" y="1051133"/>
            <a:ext cx="8229600" cy="236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RDF Term</a:t>
            </a:r>
          </a:p>
          <a:p>
            <a:pPr marL="9144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IRI</a:t>
            </a:r>
          </a:p>
          <a:p>
            <a:pPr marL="9144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Literal</a:t>
            </a:r>
          </a:p>
          <a:p>
            <a:pPr marL="9144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Blank Node</a:t>
            </a:r>
          </a:p>
          <a:p>
            <a:pPr marL="4572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 Map (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rr:TermMap</a:t>
            </a: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 a function that generates an RDF term from a logical table row.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hape 147"/>
          <p:cNvSpPr txBox="1"/>
          <p:nvPr/>
        </p:nvSpPr>
        <p:spPr>
          <a:xfrm>
            <a:off x="457200" y="4282510"/>
            <a:ext cx="2844599" cy="18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2400" i="1" dirty="0">
                <a:solidFill>
                  <a:schemeClr val="dk1"/>
                </a:solidFill>
              </a:rPr>
              <a:t>Where to use?</a:t>
            </a:r>
          </a:p>
          <a:p>
            <a:pPr marL="914400" lvl="1" indent="-3429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Subject Map</a:t>
            </a:r>
          </a:p>
          <a:p>
            <a:pPr marL="914400" lvl="1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Predicate Map</a:t>
            </a:r>
          </a:p>
          <a:p>
            <a:pPr marL="914400" lvl="1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Object Map</a:t>
            </a:r>
          </a:p>
        </p:txBody>
      </p:sp>
      <p:sp>
        <p:nvSpPr>
          <p:cNvPr id="7" name="Shape 148"/>
          <p:cNvSpPr txBox="1"/>
          <p:nvPr/>
        </p:nvSpPr>
        <p:spPr>
          <a:xfrm>
            <a:off x="3301800" y="4282510"/>
            <a:ext cx="2840200" cy="20027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2400" i="1" dirty="0">
                <a:solidFill>
                  <a:schemeClr val="dk1"/>
                </a:solidFill>
              </a:rPr>
              <a:t>How to generate?</a:t>
            </a:r>
          </a:p>
          <a:p>
            <a:pPr marL="914400" lvl="1" indent="-342900" algn="l" rtl="0">
              <a:spcBef>
                <a:spcPts val="60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Constant</a:t>
            </a:r>
          </a:p>
          <a:p>
            <a:pPr marL="914400" lvl="1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Column</a:t>
            </a:r>
          </a:p>
          <a:p>
            <a:pPr marL="914400" lvl="1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Template</a:t>
            </a:r>
          </a:p>
        </p:txBody>
      </p:sp>
      <p:sp>
        <p:nvSpPr>
          <p:cNvPr id="8" name="Shape 149"/>
          <p:cNvSpPr txBox="1"/>
          <p:nvPr/>
        </p:nvSpPr>
        <p:spPr>
          <a:xfrm>
            <a:off x="6142000" y="4282510"/>
            <a:ext cx="2600700" cy="19675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buClr>
                <a:schemeClr val="dk1"/>
              </a:buClr>
              <a:buSzPct val="100000"/>
            </a:pPr>
            <a:r>
              <a:rPr lang="en" sz="2400" i="1" dirty="0">
                <a:solidFill>
                  <a:schemeClr val="dk1"/>
                </a:solidFill>
              </a:rPr>
              <a:t>What </a:t>
            </a:r>
            <a:r>
              <a:rPr lang="en" sz="2400" i="1" dirty="0" smtClean="0">
                <a:solidFill>
                  <a:schemeClr val="dk1"/>
                </a:solidFill>
              </a:rPr>
              <a:t>type?</a:t>
            </a:r>
            <a:endParaRPr lang="en" sz="2400" i="1"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IRI</a:t>
            </a:r>
          </a:p>
          <a:p>
            <a:pPr marL="914400" lvl="1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Literal</a:t>
            </a:r>
          </a:p>
          <a:p>
            <a:pPr marL="914400" lvl="1" indent="-3429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 pitchFamily="34" charset="0"/>
              <a:buChar char="•"/>
            </a:pPr>
            <a:r>
              <a:rPr lang="en" sz="1800" dirty="0">
                <a:solidFill>
                  <a:schemeClr val="dk1"/>
                </a:solidFill>
              </a:rPr>
              <a:t>Blank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Subject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: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28</a:t>
            </a:fld>
            <a:endParaRPr lang="es-ES"/>
          </a:p>
        </p:txBody>
      </p:sp>
      <p:graphicFrame>
        <p:nvGraphicFramePr>
          <p:cNvPr id="5" name="Shape 155"/>
          <p:cNvGraphicFramePr/>
          <p:nvPr/>
        </p:nvGraphicFramePr>
        <p:xfrm>
          <a:off x="438150" y="1259286"/>
          <a:ext cx="3063000" cy="822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2200"/>
                <a:gridCol w="755600"/>
                <a:gridCol w="672425"/>
                <a:gridCol w="862775"/>
              </a:tblGrid>
              <a:tr h="3188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EMPNO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ENAME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JOB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DEPTNO</a:t>
                      </a:r>
                    </a:p>
                  </a:txBody>
                  <a:tcPr marL="91425" marR="91425" marT="121900" marB="121900"/>
                </a:tc>
              </a:tr>
              <a:tr h="303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7369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SMITH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CLERK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graphicFrame>
        <p:nvGraphicFramePr>
          <p:cNvPr id="6" name="Shape 156"/>
          <p:cNvGraphicFramePr/>
          <p:nvPr/>
        </p:nvGraphicFramePr>
        <p:xfrm>
          <a:off x="325100" y="4266066"/>
          <a:ext cx="3043950" cy="843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6750"/>
                <a:gridCol w="1010300"/>
                <a:gridCol w="1156900"/>
              </a:tblGrid>
              <a:tr h="429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0000"/>
                          </a:solidFill>
                        </a:rPr>
                        <a:t>DEPTNO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LOC</a:t>
                      </a:r>
                    </a:p>
                  </a:txBody>
                  <a:tcPr marL="91425" marR="91425" marT="121900" marB="121900"/>
                </a:tc>
              </a:tr>
              <a:tr h="414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APPSERVER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YORK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7" name="Shape 158"/>
          <p:cNvSpPr txBox="1"/>
          <p:nvPr/>
        </p:nvSpPr>
        <p:spPr>
          <a:xfrm>
            <a:off x="993000" y="3837966"/>
            <a:ext cx="604800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tx1"/>
                </a:solidFill>
              </a:rPr>
              <a:t>DEPT</a:t>
            </a:r>
          </a:p>
        </p:txBody>
      </p:sp>
      <p:sp>
        <p:nvSpPr>
          <p:cNvPr id="8" name="Shape 160"/>
          <p:cNvSpPr txBox="1"/>
          <p:nvPr/>
        </p:nvSpPr>
        <p:spPr>
          <a:xfrm>
            <a:off x="239800" y="2661675"/>
            <a:ext cx="8553822" cy="7539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http://data.example.com/employee/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7369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rdf:type 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ex:Employee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10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data.example.com/employee/</a:t>
            </a:r>
            <a:r>
              <a:rPr lang="en" sz="1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7369</a:t>
            </a:r>
            <a:r>
              <a:rPr lang="en" sz="10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ex:name "SMITH".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10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data.example.com/employee/</a:t>
            </a:r>
            <a:r>
              <a:rPr lang="en" sz="1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7369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ex:department </a:t>
            </a:r>
            <a:r>
              <a:rPr lang="en" sz="1000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http://data.example.com/department/10&gt;.</a:t>
            </a:r>
          </a:p>
        </p:txBody>
      </p:sp>
      <p:sp>
        <p:nvSpPr>
          <p:cNvPr id="9" name="Shape 161"/>
          <p:cNvSpPr txBox="1"/>
          <p:nvPr/>
        </p:nvSpPr>
        <p:spPr>
          <a:xfrm>
            <a:off x="3748365" y="752030"/>
            <a:ext cx="4754700" cy="18138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&lt;#TriplesMap1&gt;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rr:logicalTable [ rr:tableName "EMP"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rr:subjectMap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 rr:template “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http://data.example.com/employee/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{EMPNO}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”;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 rr:termType rr:IRI; rr:class 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ex:Employee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rr:predicateMap [ … ] rr:objectMap [ …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  <p:sp>
        <p:nvSpPr>
          <p:cNvPr id="10" name="Shape 162"/>
          <p:cNvSpPr txBox="1"/>
          <p:nvPr/>
        </p:nvSpPr>
        <p:spPr>
          <a:xfrm>
            <a:off x="3748365" y="3700526"/>
            <a:ext cx="4936499" cy="18380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&lt;#TriplesMap2&gt;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rr:logicalTable [ rr:tableName "DEPT"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rr:subjectMap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rr:template “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http://data.example.com/department/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{DEPTNO}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rr:termType rr:IRI; 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rr:class ex:Department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rr:predicateMap [ … ] rr:objectMap [ … ]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 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  <p:sp>
        <p:nvSpPr>
          <p:cNvPr id="11" name="Shape 159"/>
          <p:cNvSpPr txBox="1"/>
          <p:nvPr/>
        </p:nvSpPr>
        <p:spPr>
          <a:xfrm>
            <a:off x="1449525" y="878045"/>
            <a:ext cx="936600" cy="2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tx1"/>
                </a:solidFill>
              </a:rPr>
              <a:t>EMP</a:t>
            </a:r>
          </a:p>
        </p:txBody>
      </p:sp>
      <p:sp>
        <p:nvSpPr>
          <p:cNvPr id="12" name="Shape 157"/>
          <p:cNvSpPr txBox="1"/>
          <p:nvPr/>
        </p:nvSpPr>
        <p:spPr>
          <a:xfrm>
            <a:off x="239800" y="5691499"/>
            <a:ext cx="8584389" cy="7539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http://data.example.com/department/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&gt; rdf:type ex:Department.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10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data.example.com/department/</a:t>
            </a:r>
            <a:r>
              <a:rPr lang="en" sz="1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dirty="0" smtClean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ex:name "APPSERVER".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 b="1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1000" b="1" dirty="0" smtClean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data.example.com/department/</a:t>
            </a:r>
            <a:r>
              <a:rPr lang="en" sz="10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&gt; ex:location "NEW YORK</a:t>
            </a:r>
            <a:r>
              <a:rPr lang="en" sz="1000" dirty="0" smtClean="0">
                <a:latin typeface="Courier New"/>
                <a:ea typeface="Courier New"/>
                <a:cs typeface="Courier New"/>
                <a:sym typeface="Courier New"/>
              </a:rPr>
              <a:t>".</a:t>
            </a:r>
            <a:endParaRPr lang="en"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 err="1" smtClean="0"/>
              <a:t>Predicate</a:t>
            </a:r>
            <a:r>
              <a:rPr lang="es-ES" sz="2800" dirty="0" smtClean="0"/>
              <a:t> </a:t>
            </a:r>
            <a:r>
              <a:rPr lang="es-ES" sz="2800" dirty="0" err="1" smtClean="0"/>
              <a:t>Object</a:t>
            </a:r>
            <a:r>
              <a:rPr lang="es-ES" sz="2800" dirty="0" smtClean="0"/>
              <a:t> </a:t>
            </a:r>
            <a:r>
              <a:rPr lang="es-ES" sz="2800" dirty="0" err="1" smtClean="0"/>
              <a:t>Map</a:t>
            </a:r>
            <a:r>
              <a:rPr lang="es-ES" sz="2800" dirty="0" smtClean="0"/>
              <a:t>: </a:t>
            </a:r>
            <a:r>
              <a:rPr lang="es-ES" sz="2800" dirty="0" err="1" smtClean="0"/>
              <a:t>Example</a:t>
            </a:r>
            <a:r>
              <a:rPr lang="es-ES" sz="2800" dirty="0" smtClean="0"/>
              <a:t>(1)</a:t>
            </a:r>
            <a:endParaRPr lang="es-ES" sz="28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29</a:t>
            </a:fld>
            <a:endParaRPr lang="es-ES"/>
          </a:p>
        </p:txBody>
      </p:sp>
      <p:graphicFrame>
        <p:nvGraphicFramePr>
          <p:cNvPr id="5" name="Shape 168"/>
          <p:cNvGraphicFramePr/>
          <p:nvPr/>
        </p:nvGraphicFramePr>
        <p:xfrm>
          <a:off x="125750" y="2406291"/>
          <a:ext cx="3328075" cy="883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57325"/>
                <a:gridCol w="811175"/>
                <a:gridCol w="785350"/>
                <a:gridCol w="874225"/>
              </a:tblGrid>
              <a:tr h="3188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/>
                        <a:t>EMPNO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rgbClr val="FF0000"/>
                          </a:solidFill>
                        </a:rPr>
                        <a:t>ENAME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/>
                        <a:t>JOB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/>
                        <a:t>DEPTNO</a:t>
                      </a:r>
                    </a:p>
                  </a:txBody>
                  <a:tcPr marL="91425" marR="91425" marT="121900" marB="121900"/>
                </a:tc>
              </a:tr>
              <a:tr h="303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7369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SMITH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CLERK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6" name="Shape 170"/>
          <p:cNvSpPr txBox="1"/>
          <p:nvPr/>
        </p:nvSpPr>
        <p:spPr>
          <a:xfrm>
            <a:off x="588283" y="3714514"/>
            <a:ext cx="7649863" cy="8433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rdf:type ex:Employee.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</a:t>
            </a:r>
            <a:r>
              <a:rPr lang="en" sz="1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ex:name</a:t>
            </a: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"SMITH"</a:t>
            </a: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</a:t>
            </a:r>
            <a:r>
              <a:rPr lang="en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ex:department &lt;http</a:t>
            </a: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://data.example.com/department/10&gt;.</a:t>
            </a:r>
          </a:p>
        </p:txBody>
      </p:sp>
      <p:sp>
        <p:nvSpPr>
          <p:cNvPr id="7" name="Shape 171"/>
          <p:cNvSpPr txBox="1"/>
          <p:nvPr/>
        </p:nvSpPr>
        <p:spPr>
          <a:xfrm>
            <a:off x="3785929" y="902716"/>
            <a:ext cx="5094006" cy="23874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&lt;#TriplesMap1&gt;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rr:logicalTable [ rr:tableName "EMP" ];</a:t>
            </a:r>
          </a:p>
          <a:p>
            <a:pPr lvl="0" algn="l" rtl="0">
              <a:spcBef>
                <a:spcPts val="0"/>
              </a:spcBef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rr:subjectMap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rr:template “http://data.example.com/employee/{EMPNO}”;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rr:termType rr:IRI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rr:class ex:Employee;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 rr:predicateMap [ rr:constant </a:t>
            </a:r>
            <a:r>
              <a:rPr lang="en" sz="1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ex:name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; rr:termType rr:IRI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    rr:objectMap [ rr:column</a:t>
            </a:r>
            <a:r>
              <a:rPr lang="en" sz="1000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“ENAME”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; rr:termType rr:Literal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  <p:sp>
        <p:nvSpPr>
          <p:cNvPr id="8" name="Shape 169"/>
          <p:cNvSpPr txBox="1"/>
          <p:nvPr/>
        </p:nvSpPr>
        <p:spPr>
          <a:xfrm>
            <a:off x="1507493" y="2024991"/>
            <a:ext cx="651599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tx1"/>
                </a:solidFill>
              </a:rPr>
              <a:t>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smtClean="0"/>
              <a:t>Linked Data </a:t>
            </a:r>
            <a:r>
              <a:rPr lang="en-GB" noProof="0"/>
              <a:t>generation process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38505E-EFCD-4ACA-8B6A-7834CF20F013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103" name="Rectángulo redondeado 102"/>
          <p:cNvSpPr/>
          <p:nvPr/>
        </p:nvSpPr>
        <p:spPr bwMode="auto">
          <a:xfrm>
            <a:off x="563353" y="2113391"/>
            <a:ext cx="1119431" cy="60702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Select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data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source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" name="Rectángulo redondeado 103"/>
          <p:cNvSpPr/>
          <p:nvPr/>
        </p:nvSpPr>
        <p:spPr bwMode="auto">
          <a:xfrm>
            <a:off x="563353" y="3289938"/>
            <a:ext cx="1119431" cy="60702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Obtain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access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to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data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source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5" name="Rectángulo redondeado 104"/>
          <p:cNvSpPr/>
          <p:nvPr/>
        </p:nvSpPr>
        <p:spPr bwMode="auto">
          <a:xfrm>
            <a:off x="2659793" y="3289938"/>
            <a:ext cx="1119431" cy="60702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Analyse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data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source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6" name="Rectángulo redondeado 105"/>
          <p:cNvSpPr/>
          <p:nvPr/>
        </p:nvSpPr>
        <p:spPr bwMode="auto">
          <a:xfrm>
            <a:off x="2653008" y="4337470"/>
            <a:ext cx="1119431" cy="806026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Analyse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licensing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of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the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data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source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7" name="Rectángulo redondeado 106"/>
          <p:cNvSpPr/>
          <p:nvPr/>
        </p:nvSpPr>
        <p:spPr bwMode="auto">
          <a:xfrm>
            <a:off x="4491764" y="1116515"/>
            <a:ext cx="1321662" cy="60702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Define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resource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naming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strategy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8" name="Rectángulo redondeado 107"/>
          <p:cNvSpPr/>
          <p:nvPr/>
        </p:nvSpPr>
        <p:spPr bwMode="auto">
          <a:xfrm>
            <a:off x="6651898" y="3289938"/>
            <a:ext cx="1119431" cy="60702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Transform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data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source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9" name="Rectángulo redondeado 108"/>
          <p:cNvSpPr/>
          <p:nvPr/>
        </p:nvSpPr>
        <p:spPr bwMode="auto">
          <a:xfrm>
            <a:off x="5546272" y="4536468"/>
            <a:ext cx="1119431" cy="60702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Link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with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other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datasets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10" name="Conector recto de flecha 109"/>
          <p:cNvCxnSpPr>
            <a:stCxn id="103" idx="2"/>
            <a:endCxn id="104" idx="0"/>
          </p:cNvCxnSpPr>
          <p:nvPr/>
        </p:nvCxnSpPr>
        <p:spPr bwMode="auto">
          <a:xfrm>
            <a:off x="1123069" y="2720420"/>
            <a:ext cx="0" cy="56951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11" name="Conector recto de flecha 110"/>
          <p:cNvCxnSpPr>
            <a:stCxn id="104" idx="3"/>
            <a:endCxn id="105" idx="1"/>
          </p:cNvCxnSpPr>
          <p:nvPr/>
        </p:nvCxnSpPr>
        <p:spPr bwMode="auto">
          <a:xfrm>
            <a:off x="1682784" y="3593453"/>
            <a:ext cx="977009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lgDash"/>
            <a:headEnd type="none" w="med" len="med"/>
            <a:tailEnd type="triangle"/>
          </a:ln>
          <a:effectLst/>
        </p:spPr>
      </p:cxnSp>
      <p:cxnSp>
        <p:nvCxnSpPr>
          <p:cNvPr id="112" name="Conector recto de flecha 29"/>
          <p:cNvCxnSpPr>
            <a:stCxn id="104" idx="3"/>
            <a:endCxn id="106" idx="1"/>
          </p:cNvCxnSpPr>
          <p:nvPr/>
        </p:nvCxnSpPr>
        <p:spPr bwMode="auto">
          <a:xfrm>
            <a:off x="1682784" y="3593453"/>
            <a:ext cx="970224" cy="114703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13" name="Conector recto de flecha 26"/>
          <p:cNvCxnSpPr>
            <a:stCxn id="107" idx="3"/>
            <a:endCxn id="134" idx="0"/>
          </p:cNvCxnSpPr>
          <p:nvPr/>
        </p:nvCxnSpPr>
        <p:spPr bwMode="auto">
          <a:xfrm>
            <a:off x="5813426" y="1420030"/>
            <a:ext cx="297219" cy="745102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14" name="Conector recto de flecha 29"/>
          <p:cNvCxnSpPr>
            <a:stCxn id="107" idx="3"/>
            <a:endCxn id="108" idx="0"/>
          </p:cNvCxnSpPr>
          <p:nvPr/>
        </p:nvCxnSpPr>
        <p:spPr bwMode="auto">
          <a:xfrm>
            <a:off x="5813426" y="1420030"/>
            <a:ext cx="1398188" cy="1869908"/>
          </a:xfrm>
          <a:prstGeom prst="curved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headEnd type="none" w="med" len="med"/>
            <a:tailEnd type="triangle"/>
          </a:ln>
          <a:effectLst/>
        </p:spPr>
      </p:cxnSp>
      <p:cxnSp>
        <p:nvCxnSpPr>
          <p:cNvPr id="115" name="Conector recto de flecha 26"/>
          <p:cNvCxnSpPr>
            <a:stCxn id="105" idx="3"/>
            <a:endCxn id="107" idx="1"/>
          </p:cNvCxnSpPr>
          <p:nvPr/>
        </p:nvCxnSpPr>
        <p:spPr bwMode="auto">
          <a:xfrm flipV="1">
            <a:off x="3779224" y="1420030"/>
            <a:ext cx="712540" cy="2173423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16" name="Conector recto de flecha 26"/>
          <p:cNvCxnSpPr>
            <a:stCxn id="105" idx="3"/>
            <a:endCxn id="134" idx="1"/>
          </p:cNvCxnSpPr>
          <p:nvPr/>
        </p:nvCxnSpPr>
        <p:spPr bwMode="auto">
          <a:xfrm flipV="1">
            <a:off x="3779224" y="2468647"/>
            <a:ext cx="1771705" cy="112480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headEnd type="none" w="med" len="med"/>
            <a:tailEnd type="triangle"/>
          </a:ln>
          <a:effectLst/>
        </p:spPr>
      </p:cxnSp>
      <p:cxnSp>
        <p:nvCxnSpPr>
          <p:cNvPr id="117" name="Conector recto de flecha 26"/>
          <p:cNvCxnSpPr>
            <a:stCxn id="105" idx="3"/>
            <a:endCxn id="108" idx="1"/>
          </p:cNvCxnSpPr>
          <p:nvPr/>
        </p:nvCxnSpPr>
        <p:spPr bwMode="auto">
          <a:xfrm>
            <a:off x="3779224" y="3593453"/>
            <a:ext cx="2872674" cy="1270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headEnd type="none" w="med" len="med"/>
            <a:tailEnd type="triangle"/>
          </a:ln>
          <a:effectLst/>
        </p:spPr>
      </p:cxnSp>
      <p:cxnSp>
        <p:nvCxnSpPr>
          <p:cNvPr id="118" name="Conector recto de flecha 29"/>
          <p:cNvCxnSpPr>
            <a:stCxn id="134" idx="2"/>
            <a:endCxn id="108" idx="0"/>
          </p:cNvCxnSpPr>
          <p:nvPr/>
        </p:nvCxnSpPr>
        <p:spPr bwMode="auto">
          <a:xfrm rot="16200000" flipH="1">
            <a:off x="6402241" y="2480564"/>
            <a:ext cx="517777" cy="1100969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19" name="Conector recto de flecha 29"/>
          <p:cNvCxnSpPr>
            <a:stCxn id="134" idx="2"/>
            <a:endCxn id="109" idx="0"/>
          </p:cNvCxnSpPr>
          <p:nvPr/>
        </p:nvCxnSpPr>
        <p:spPr bwMode="auto">
          <a:xfrm flipH="1">
            <a:off x="6105988" y="2772161"/>
            <a:ext cx="4657" cy="176430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  <a:headEnd type="none" w="med" len="med"/>
            <a:tailEnd type="triangle"/>
          </a:ln>
          <a:effectLst/>
        </p:spPr>
      </p:cxnSp>
      <p:cxnSp>
        <p:nvCxnSpPr>
          <p:cNvPr id="120" name="Conector recto de flecha 29"/>
          <p:cNvCxnSpPr>
            <a:stCxn id="108" idx="2"/>
            <a:endCxn id="109" idx="0"/>
          </p:cNvCxnSpPr>
          <p:nvPr/>
        </p:nvCxnSpPr>
        <p:spPr bwMode="auto">
          <a:xfrm rot="5400000">
            <a:off x="6339051" y="3663904"/>
            <a:ext cx="639501" cy="110562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21" name="Conector recto de flecha 29"/>
          <p:cNvCxnSpPr>
            <a:stCxn id="109" idx="3"/>
          </p:cNvCxnSpPr>
          <p:nvPr/>
        </p:nvCxnSpPr>
        <p:spPr bwMode="auto">
          <a:xfrm>
            <a:off x="6665703" y="4839983"/>
            <a:ext cx="579417" cy="12700"/>
          </a:xfrm>
          <a:prstGeom prst="straightConnector1">
            <a:avLst/>
          </a:prstGeom>
          <a:noFill/>
          <a:ln w="38100" cap="flat" cmpd="dbl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22" name="Conector recto de flecha 29"/>
          <p:cNvCxnSpPr>
            <a:stCxn id="106" idx="2"/>
          </p:cNvCxnSpPr>
          <p:nvPr/>
        </p:nvCxnSpPr>
        <p:spPr bwMode="auto">
          <a:xfrm flipH="1">
            <a:off x="3206374" y="5143496"/>
            <a:ext cx="6350" cy="417913"/>
          </a:xfrm>
          <a:prstGeom prst="straightConnector1">
            <a:avLst/>
          </a:prstGeom>
          <a:noFill/>
          <a:ln w="38100" cap="flat" cmpd="dbl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23" name="Rectángulo 122"/>
          <p:cNvSpPr/>
          <p:nvPr/>
        </p:nvSpPr>
        <p:spPr>
          <a:xfrm>
            <a:off x="115050" y="2856785"/>
            <a:ext cx="10143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Data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source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</a:endParaRPr>
          </a:p>
        </p:txBody>
      </p:sp>
      <p:sp>
        <p:nvSpPr>
          <p:cNvPr id="124" name="Rectángulo 123"/>
          <p:cNvSpPr/>
          <p:nvPr/>
        </p:nvSpPr>
        <p:spPr>
          <a:xfrm>
            <a:off x="1623232" y="3213008"/>
            <a:ext cx="1078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Access, data</a:t>
            </a:r>
          </a:p>
        </p:txBody>
      </p:sp>
      <p:sp>
        <p:nvSpPr>
          <p:cNvPr id="125" name="Rectángulo 124"/>
          <p:cNvSpPr/>
          <p:nvPr/>
        </p:nvSpPr>
        <p:spPr>
          <a:xfrm>
            <a:off x="2855101" y="5561409"/>
            <a:ext cx="7577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License</a:t>
            </a:r>
            <a:endParaRPr kumimoji="0" lang="es-E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</a:endParaRPr>
          </a:p>
        </p:txBody>
      </p:sp>
      <p:sp>
        <p:nvSpPr>
          <p:cNvPr id="126" name="Rectángulo 125"/>
          <p:cNvSpPr/>
          <p:nvPr/>
        </p:nvSpPr>
        <p:spPr>
          <a:xfrm>
            <a:off x="3779224" y="3629162"/>
            <a:ext cx="1176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Schema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, data</a:t>
            </a:r>
          </a:p>
        </p:txBody>
      </p:sp>
      <p:sp>
        <p:nvSpPr>
          <p:cNvPr id="127" name="Rectángulo 126"/>
          <p:cNvSpPr/>
          <p:nvPr/>
        </p:nvSpPr>
        <p:spPr>
          <a:xfrm>
            <a:off x="5918025" y="1120889"/>
            <a:ext cx="1980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Resource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naming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strategy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</a:endParaRPr>
          </a:p>
        </p:txBody>
      </p:sp>
      <p:sp>
        <p:nvSpPr>
          <p:cNvPr id="128" name="Rectángulo 127"/>
          <p:cNvSpPr/>
          <p:nvPr/>
        </p:nvSpPr>
        <p:spPr>
          <a:xfrm>
            <a:off x="5314576" y="2772160"/>
            <a:ext cx="800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Ontology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</a:endParaRPr>
          </a:p>
        </p:txBody>
      </p:sp>
      <p:sp>
        <p:nvSpPr>
          <p:cNvPr id="129" name="Rectángulo 128"/>
          <p:cNvSpPr/>
          <p:nvPr/>
        </p:nvSpPr>
        <p:spPr>
          <a:xfrm>
            <a:off x="7211615" y="3896353"/>
            <a:ext cx="8432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RDF data</a:t>
            </a:r>
          </a:p>
        </p:txBody>
      </p:sp>
      <p:sp>
        <p:nvSpPr>
          <p:cNvPr id="130" name="Rectángulo 129"/>
          <p:cNvSpPr/>
          <p:nvPr/>
        </p:nvSpPr>
        <p:spPr>
          <a:xfrm>
            <a:off x="7319124" y="4685259"/>
            <a:ext cx="12621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Linked</a:t>
            </a:r>
            <a:r>
              <a:rPr kumimoji="0" lang="es-E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 </a:t>
            </a:r>
            <a:r>
              <a:rPr kumimoji="0" lang="es-E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dataset</a:t>
            </a:r>
            <a:endParaRPr kumimoji="0" lang="es-E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</a:endParaRPr>
          </a:p>
        </p:txBody>
      </p:sp>
      <p:cxnSp>
        <p:nvCxnSpPr>
          <p:cNvPr id="131" name="Conector recto de flecha 130"/>
          <p:cNvCxnSpPr>
            <a:stCxn id="106" idx="0"/>
            <a:endCxn id="105" idx="2"/>
          </p:cNvCxnSpPr>
          <p:nvPr/>
        </p:nvCxnSpPr>
        <p:spPr bwMode="auto">
          <a:xfrm flipV="1">
            <a:off x="3212724" y="3896967"/>
            <a:ext cx="6785" cy="44050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32" name="Conector recto de flecha 29"/>
          <p:cNvCxnSpPr>
            <a:stCxn id="134" idx="3"/>
          </p:cNvCxnSpPr>
          <p:nvPr/>
        </p:nvCxnSpPr>
        <p:spPr bwMode="auto">
          <a:xfrm>
            <a:off x="6670360" y="2468647"/>
            <a:ext cx="873161" cy="0"/>
          </a:xfrm>
          <a:prstGeom prst="straightConnector1">
            <a:avLst/>
          </a:prstGeom>
          <a:noFill/>
          <a:ln w="38100" cap="flat" cmpd="dbl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133" name="Rectángulo 132"/>
          <p:cNvSpPr/>
          <p:nvPr/>
        </p:nvSpPr>
        <p:spPr>
          <a:xfrm>
            <a:off x="7492428" y="2330147"/>
            <a:ext cx="859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</a:rPr>
              <a:t>Ontology</a:t>
            </a:r>
            <a:endParaRPr kumimoji="0" lang="es-ES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</a:endParaRPr>
          </a:p>
        </p:txBody>
      </p:sp>
      <p:sp>
        <p:nvSpPr>
          <p:cNvPr id="134" name="Rectángulo redondeado 133"/>
          <p:cNvSpPr/>
          <p:nvPr/>
        </p:nvSpPr>
        <p:spPr bwMode="auto">
          <a:xfrm>
            <a:off x="5550929" y="2165132"/>
            <a:ext cx="1119431" cy="60702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Develop</a:t>
            </a: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Arial" charset="0"/>
                <a:ea typeface="+mn-ea"/>
                <a:cs typeface="+mn-cs"/>
              </a:rPr>
              <a:t>ontology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6560" y="6112153"/>
            <a:ext cx="8343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Deliverable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D4.1: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guidelines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es-E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data </a:t>
            </a:r>
            <a:r>
              <a:rPr lang="es-E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generation</a:t>
            </a:r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s-ES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Filip</a:t>
            </a:r>
            <a:r>
              <a:rPr lang="es-E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Radulovic</a:t>
            </a:r>
            <a:r>
              <a:rPr lang="es-E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s-ES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Raúl</a:t>
            </a:r>
            <a:r>
              <a:rPr lang="es-E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García-</a:t>
            </a:r>
            <a:r>
              <a:rPr lang="es-E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Castro</a:t>
            </a:r>
            <a:r>
              <a:rPr lang="es-E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s-ES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María</a:t>
            </a:r>
            <a:r>
              <a:rPr lang="es-E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Poveda</a:t>
            </a:r>
            <a:r>
              <a:rPr lang="es-E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-Villalón</a:t>
            </a:r>
            <a:r>
              <a:rPr lang="es-E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s-ES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Matthias</a:t>
            </a:r>
            <a:r>
              <a:rPr lang="es-E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Weise</a:t>
            </a:r>
            <a:r>
              <a:rPr lang="es-E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s-ES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Thanasis</a:t>
            </a:r>
            <a:r>
              <a:rPr lang="es-E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Tryferidis</a:t>
            </a:r>
            <a:r>
              <a:rPr lang="es-E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READY4SmartCities </a:t>
            </a:r>
            <a:r>
              <a:rPr lang="es-E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report</a:t>
            </a:r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s-E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r>
              <a:rPr lang="es-E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2014  </a:t>
            </a:r>
            <a:endParaRPr lang="es-E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7" name="Picture 26" descr="MCj0434810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84887"/>
            <a:ext cx="468313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rma libre 4"/>
          <p:cNvSpPr/>
          <p:nvPr/>
        </p:nvSpPr>
        <p:spPr>
          <a:xfrm>
            <a:off x="5574641" y="2916117"/>
            <a:ext cx="3026304" cy="1379617"/>
          </a:xfrm>
          <a:custGeom>
            <a:avLst/>
            <a:gdLst>
              <a:gd name="connsiteX0" fmla="*/ 3016096 w 4267355"/>
              <a:gd name="connsiteY0" fmla="*/ 0 h 1400783"/>
              <a:gd name="connsiteX1" fmla="*/ 3034771 w 4267355"/>
              <a:gd name="connsiteY1" fmla="*/ 1335414 h 1400783"/>
              <a:gd name="connsiteX2" fmla="*/ 0 w 4267355"/>
              <a:gd name="connsiteY2" fmla="*/ 1400783 h 1400783"/>
              <a:gd name="connsiteX3" fmla="*/ 1400664 w 4267355"/>
              <a:gd name="connsiteY3" fmla="*/ 28016 h 1400783"/>
              <a:gd name="connsiteX4" fmla="*/ 3212189 w 4267355"/>
              <a:gd name="connsiteY4" fmla="*/ 177433 h 1400783"/>
              <a:gd name="connsiteX5" fmla="*/ 3324242 w 4267355"/>
              <a:gd name="connsiteY5" fmla="*/ 177433 h 1400783"/>
              <a:gd name="connsiteX6" fmla="*/ 4267355 w 4267355"/>
              <a:gd name="connsiteY6" fmla="*/ 578991 h 1400783"/>
              <a:gd name="connsiteX7" fmla="*/ 4061925 w 4267355"/>
              <a:gd name="connsiteY7" fmla="*/ 429574 h 1400783"/>
              <a:gd name="connsiteX0" fmla="*/ 3016096 w 4267355"/>
              <a:gd name="connsiteY0" fmla="*/ 0 h 1400783"/>
              <a:gd name="connsiteX1" fmla="*/ 3034771 w 4267355"/>
              <a:gd name="connsiteY1" fmla="*/ 1335414 h 1400783"/>
              <a:gd name="connsiteX2" fmla="*/ 0 w 4267355"/>
              <a:gd name="connsiteY2" fmla="*/ 1400783 h 1400783"/>
              <a:gd name="connsiteX3" fmla="*/ 1400664 w 4267355"/>
              <a:gd name="connsiteY3" fmla="*/ 28016 h 1400783"/>
              <a:gd name="connsiteX4" fmla="*/ 3212189 w 4267355"/>
              <a:gd name="connsiteY4" fmla="*/ 177433 h 1400783"/>
              <a:gd name="connsiteX5" fmla="*/ 3324242 w 4267355"/>
              <a:gd name="connsiteY5" fmla="*/ 177433 h 1400783"/>
              <a:gd name="connsiteX6" fmla="*/ 4267355 w 4267355"/>
              <a:gd name="connsiteY6" fmla="*/ 578991 h 1400783"/>
              <a:gd name="connsiteX0" fmla="*/ 3016096 w 3324242"/>
              <a:gd name="connsiteY0" fmla="*/ 0 h 1400783"/>
              <a:gd name="connsiteX1" fmla="*/ 3034771 w 3324242"/>
              <a:gd name="connsiteY1" fmla="*/ 1335414 h 1400783"/>
              <a:gd name="connsiteX2" fmla="*/ 0 w 3324242"/>
              <a:gd name="connsiteY2" fmla="*/ 1400783 h 1400783"/>
              <a:gd name="connsiteX3" fmla="*/ 1400664 w 3324242"/>
              <a:gd name="connsiteY3" fmla="*/ 28016 h 1400783"/>
              <a:gd name="connsiteX4" fmla="*/ 3212189 w 3324242"/>
              <a:gd name="connsiteY4" fmla="*/ 177433 h 1400783"/>
              <a:gd name="connsiteX5" fmla="*/ 3324242 w 3324242"/>
              <a:gd name="connsiteY5" fmla="*/ 177433 h 1400783"/>
              <a:gd name="connsiteX0" fmla="*/ 3016096 w 3212189"/>
              <a:gd name="connsiteY0" fmla="*/ 0 h 1400783"/>
              <a:gd name="connsiteX1" fmla="*/ 3034771 w 3212189"/>
              <a:gd name="connsiteY1" fmla="*/ 1335414 h 1400783"/>
              <a:gd name="connsiteX2" fmla="*/ 0 w 3212189"/>
              <a:gd name="connsiteY2" fmla="*/ 1400783 h 1400783"/>
              <a:gd name="connsiteX3" fmla="*/ 1400664 w 3212189"/>
              <a:gd name="connsiteY3" fmla="*/ 28016 h 1400783"/>
              <a:gd name="connsiteX4" fmla="*/ 3212189 w 3212189"/>
              <a:gd name="connsiteY4" fmla="*/ 177433 h 1400783"/>
              <a:gd name="connsiteX0" fmla="*/ 3016096 w 3034771"/>
              <a:gd name="connsiteY0" fmla="*/ 0 h 1400783"/>
              <a:gd name="connsiteX1" fmla="*/ 3034771 w 3034771"/>
              <a:gd name="connsiteY1" fmla="*/ 1335414 h 1400783"/>
              <a:gd name="connsiteX2" fmla="*/ 0 w 3034771"/>
              <a:gd name="connsiteY2" fmla="*/ 1400783 h 1400783"/>
              <a:gd name="connsiteX3" fmla="*/ 1400664 w 3034771"/>
              <a:gd name="connsiteY3" fmla="*/ 28016 h 1400783"/>
              <a:gd name="connsiteX0" fmla="*/ 3016096 w 3034771"/>
              <a:gd name="connsiteY0" fmla="*/ 0 h 1400783"/>
              <a:gd name="connsiteX1" fmla="*/ 3034771 w 3034771"/>
              <a:gd name="connsiteY1" fmla="*/ 1335414 h 1400783"/>
              <a:gd name="connsiteX2" fmla="*/ 0 w 3034771"/>
              <a:gd name="connsiteY2" fmla="*/ 1400783 h 1400783"/>
              <a:gd name="connsiteX3" fmla="*/ 1400664 w 3034771"/>
              <a:gd name="connsiteY3" fmla="*/ 28016 h 1400783"/>
              <a:gd name="connsiteX4" fmla="*/ 3016096 w 3034771"/>
              <a:gd name="connsiteY4" fmla="*/ 0 h 1400783"/>
              <a:gd name="connsiteX0" fmla="*/ 3016096 w 3034771"/>
              <a:gd name="connsiteY0" fmla="*/ 5850 h 1372767"/>
              <a:gd name="connsiteX1" fmla="*/ 3034771 w 3034771"/>
              <a:gd name="connsiteY1" fmla="*/ 1307398 h 1372767"/>
              <a:gd name="connsiteX2" fmla="*/ 0 w 3034771"/>
              <a:gd name="connsiteY2" fmla="*/ 1372767 h 1372767"/>
              <a:gd name="connsiteX3" fmla="*/ 1400664 w 3034771"/>
              <a:gd name="connsiteY3" fmla="*/ 0 h 1372767"/>
              <a:gd name="connsiteX4" fmla="*/ 3016096 w 3034771"/>
              <a:gd name="connsiteY4" fmla="*/ 5850 h 1372767"/>
              <a:gd name="connsiteX0" fmla="*/ 3033029 w 3034771"/>
              <a:gd name="connsiteY0" fmla="*/ 0 h 1379617"/>
              <a:gd name="connsiteX1" fmla="*/ 3034771 w 3034771"/>
              <a:gd name="connsiteY1" fmla="*/ 1314248 h 1379617"/>
              <a:gd name="connsiteX2" fmla="*/ 0 w 3034771"/>
              <a:gd name="connsiteY2" fmla="*/ 1379617 h 1379617"/>
              <a:gd name="connsiteX3" fmla="*/ 1400664 w 3034771"/>
              <a:gd name="connsiteY3" fmla="*/ 6850 h 1379617"/>
              <a:gd name="connsiteX4" fmla="*/ 3033029 w 3034771"/>
              <a:gd name="connsiteY4" fmla="*/ 0 h 1379617"/>
              <a:gd name="connsiteX0" fmla="*/ 3033029 w 3034771"/>
              <a:gd name="connsiteY0" fmla="*/ 5850 h 1372767"/>
              <a:gd name="connsiteX1" fmla="*/ 3034771 w 3034771"/>
              <a:gd name="connsiteY1" fmla="*/ 1307398 h 1372767"/>
              <a:gd name="connsiteX2" fmla="*/ 0 w 3034771"/>
              <a:gd name="connsiteY2" fmla="*/ 1372767 h 1372767"/>
              <a:gd name="connsiteX3" fmla="*/ 1400664 w 3034771"/>
              <a:gd name="connsiteY3" fmla="*/ 0 h 1372767"/>
              <a:gd name="connsiteX4" fmla="*/ 3033029 w 3034771"/>
              <a:gd name="connsiteY4" fmla="*/ 5850 h 1372767"/>
              <a:gd name="connsiteX0" fmla="*/ 3024563 w 3034771"/>
              <a:gd name="connsiteY0" fmla="*/ 5850 h 1372767"/>
              <a:gd name="connsiteX1" fmla="*/ 3034771 w 3034771"/>
              <a:gd name="connsiteY1" fmla="*/ 1307398 h 1372767"/>
              <a:gd name="connsiteX2" fmla="*/ 0 w 3034771"/>
              <a:gd name="connsiteY2" fmla="*/ 1372767 h 1372767"/>
              <a:gd name="connsiteX3" fmla="*/ 1400664 w 3034771"/>
              <a:gd name="connsiteY3" fmla="*/ 0 h 1372767"/>
              <a:gd name="connsiteX4" fmla="*/ 3024563 w 3034771"/>
              <a:gd name="connsiteY4" fmla="*/ 5850 h 1372767"/>
              <a:gd name="connsiteX0" fmla="*/ 3020329 w 3034771"/>
              <a:gd name="connsiteY0" fmla="*/ 0 h 1392317"/>
              <a:gd name="connsiteX1" fmla="*/ 3034771 w 3034771"/>
              <a:gd name="connsiteY1" fmla="*/ 1326948 h 1392317"/>
              <a:gd name="connsiteX2" fmla="*/ 0 w 3034771"/>
              <a:gd name="connsiteY2" fmla="*/ 1392317 h 1392317"/>
              <a:gd name="connsiteX3" fmla="*/ 1400664 w 3034771"/>
              <a:gd name="connsiteY3" fmla="*/ 19550 h 1392317"/>
              <a:gd name="connsiteX4" fmla="*/ 3020329 w 3034771"/>
              <a:gd name="connsiteY4" fmla="*/ 0 h 1392317"/>
              <a:gd name="connsiteX0" fmla="*/ 3020329 w 3034771"/>
              <a:gd name="connsiteY0" fmla="*/ 0 h 1379617"/>
              <a:gd name="connsiteX1" fmla="*/ 3034771 w 3034771"/>
              <a:gd name="connsiteY1" fmla="*/ 1314248 h 1379617"/>
              <a:gd name="connsiteX2" fmla="*/ 0 w 3034771"/>
              <a:gd name="connsiteY2" fmla="*/ 1379617 h 1379617"/>
              <a:gd name="connsiteX3" fmla="*/ 1400664 w 3034771"/>
              <a:gd name="connsiteY3" fmla="*/ 6850 h 1379617"/>
              <a:gd name="connsiteX4" fmla="*/ 3020329 w 3034771"/>
              <a:gd name="connsiteY4" fmla="*/ 0 h 1379617"/>
              <a:gd name="connsiteX0" fmla="*/ 3020329 w 3026304"/>
              <a:gd name="connsiteY0" fmla="*/ 0 h 1379617"/>
              <a:gd name="connsiteX1" fmla="*/ 3026304 w 3026304"/>
              <a:gd name="connsiteY1" fmla="*/ 1322715 h 1379617"/>
              <a:gd name="connsiteX2" fmla="*/ 0 w 3026304"/>
              <a:gd name="connsiteY2" fmla="*/ 1379617 h 1379617"/>
              <a:gd name="connsiteX3" fmla="*/ 1400664 w 3026304"/>
              <a:gd name="connsiteY3" fmla="*/ 6850 h 1379617"/>
              <a:gd name="connsiteX4" fmla="*/ 3020329 w 3026304"/>
              <a:gd name="connsiteY4" fmla="*/ 0 h 137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6304" h="1379617">
                <a:moveTo>
                  <a:pt x="3020329" y="0"/>
                </a:moveTo>
                <a:cubicBezTo>
                  <a:pt x="3020910" y="438083"/>
                  <a:pt x="3025723" y="884632"/>
                  <a:pt x="3026304" y="1322715"/>
                </a:cubicBezTo>
                <a:lnTo>
                  <a:pt x="0" y="1379617"/>
                </a:lnTo>
                <a:lnTo>
                  <a:pt x="1400664" y="6850"/>
                </a:lnTo>
                <a:lnTo>
                  <a:pt x="3020329" y="0"/>
                </a:lnTo>
                <a:close/>
              </a:path>
            </a:pathLst>
          </a:custGeom>
          <a:ln w="28575" cmpd="sng">
            <a:solidFill>
              <a:srgbClr val="1D86CD"/>
            </a:solidFill>
          </a:ln>
          <a:effectLst>
            <a:outerShdw blurRad="38100" dist="12700" dir="486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Predicate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: </a:t>
            </a:r>
            <a:r>
              <a:rPr lang="es-ES" dirty="0" err="1" smtClean="0"/>
              <a:t>Example</a:t>
            </a:r>
            <a:r>
              <a:rPr lang="es-ES" dirty="0" smtClean="0"/>
              <a:t> (2)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30</a:t>
            </a:fld>
            <a:endParaRPr lang="es-ES"/>
          </a:p>
        </p:txBody>
      </p:sp>
      <p:graphicFrame>
        <p:nvGraphicFramePr>
          <p:cNvPr id="5" name="Shape 177"/>
          <p:cNvGraphicFramePr/>
          <p:nvPr/>
        </p:nvGraphicFramePr>
        <p:xfrm>
          <a:off x="186646" y="2560115"/>
          <a:ext cx="3214580" cy="883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8669"/>
                <a:gridCol w="1170775"/>
                <a:gridCol w="1145136"/>
              </a:tblGrid>
              <a:tr h="429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dirty="0"/>
                        <a:t>DEPTNO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rgbClr val="C00000"/>
                          </a:solidFill>
                        </a:rPr>
                        <a:t>DNAME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>
                          <a:solidFill>
                            <a:srgbClr val="00B0F0"/>
                          </a:solidFill>
                        </a:rPr>
                        <a:t>LOC</a:t>
                      </a:r>
                    </a:p>
                  </a:txBody>
                  <a:tcPr marL="91425" marR="91425" marT="121900" marB="121900"/>
                </a:tc>
              </a:tr>
              <a:tr h="414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APPSERVER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300" b="1" dirty="0">
                          <a:solidFill>
                            <a:srgbClr val="00B0F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YORK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6" name="Shape 178"/>
          <p:cNvSpPr txBox="1"/>
          <p:nvPr/>
        </p:nvSpPr>
        <p:spPr>
          <a:xfrm>
            <a:off x="1542145" y="4267218"/>
            <a:ext cx="5009999" cy="70664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rdf:type ex:Department.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</a:t>
            </a:r>
            <a:r>
              <a:rPr lang="en" sz="1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ex:name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"APPSERVER"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ex:location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"NEW YORK</a:t>
            </a:r>
            <a:r>
              <a:rPr lang="en" sz="1000" b="1" dirty="0" smtClean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"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Shape 179"/>
          <p:cNvSpPr txBox="1"/>
          <p:nvPr/>
        </p:nvSpPr>
        <p:spPr>
          <a:xfrm>
            <a:off x="1542145" y="2205815"/>
            <a:ext cx="604800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tx1"/>
                </a:solidFill>
              </a:rPr>
              <a:t>DEPT</a:t>
            </a:r>
          </a:p>
        </p:txBody>
      </p:sp>
      <p:sp>
        <p:nvSpPr>
          <p:cNvPr id="8" name="Shape 180"/>
          <p:cNvSpPr txBox="1"/>
          <p:nvPr/>
        </p:nvSpPr>
        <p:spPr>
          <a:xfrm>
            <a:off x="3718222" y="931492"/>
            <a:ext cx="5349578" cy="25124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&lt;#TriplesMap2&gt;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rr:logicalTable [ rr:tableName "DEPT"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rr:subjectMap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rr:template “http://data.example.com/employee/{DEPTNO}”;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rr:termType rr:IRI; rr:class ex:Department;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rr:predicateMap [ rr:constant </a:t>
            </a:r>
            <a:r>
              <a:rPr lang="en" sz="1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ex:name</a:t>
            </a: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; rr:termType rr:IRI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rr:objectMap [ rr:column </a:t>
            </a:r>
            <a:r>
              <a:rPr lang="en" sz="10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“DNAME”</a:t>
            </a: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; rr:termType rr:Literal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rr:predicateMap [ rr:constant 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ex:location</a:t>
            </a: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; rr:termType rr:IRI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rr:objectMap [ rr:column </a:t>
            </a:r>
            <a:r>
              <a:rPr lang="en" sz="10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1000" b="1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LOC</a:t>
            </a:r>
            <a:r>
              <a:rPr lang="en" sz="1000" dirty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; rr:termType rr:Literal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Almost</a:t>
            </a:r>
            <a:r>
              <a:rPr lang="es-ES" dirty="0" smtClean="0"/>
              <a:t> </a:t>
            </a:r>
            <a:r>
              <a:rPr lang="es-ES" dirty="0" err="1" smtClean="0"/>
              <a:t>There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5" name="Shape 186"/>
          <p:cNvSpPr txBox="1">
            <a:spLocks/>
          </p:cNvSpPr>
          <p:nvPr/>
        </p:nvSpPr>
        <p:spPr bwMode="auto">
          <a:xfrm>
            <a:off x="427950" y="811850"/>
            <a:ext cx="8229600" cy="65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Input Database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Shape 187"/>
          <p:cNvGraphicFramePr/>
          <p:nvPr/>
        </p:nvGraphicFramePr>
        <p:xfrm>
          <a:off x="612100" y="1909083"/>
          <a:ext cx="3802125" cy="1158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325"/>
                <a:gridCol w="877000"/>
                <a:gridCol w="877000"/>
                <a:gridCol w="1031800"/>
              </a:tblGrid>
              <a:tr h="57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EMPNO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ENAME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JOB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DEPTNO</a:t>
                      </a:r>
                    </a:p>
                  </a:txBody>
                  <a:tcPr marL="91425" marR="91425" marT="121900" marB="121900"/>
                </a:tc>
              </a:tr>
              <a:tr h="5794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7369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SMITH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CLERK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10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7" name="Shape 188"/>
          <p:cNvSpPr txBox="1">
            <a:spLocks/>
          </p:cNvSpPr>
          <p:nvPr/>
        </p:nvSpPr>
        <p:spPr bwMode="auto">
          <a:xfrm>
            <a:off x="457200" y="3905428"/>
            <a:ext cx="3012599" cy="5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Desired RDF Output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Shape 189"/>
          <p:cNvGraphicFramePr/>
          <p:nvPr/>
        </p:nvGraphicFramePr>
        <p:xfrm>
          <a:off x="4917175" y="1867450"/>
          <a:ext cx="3740375" cy="1278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6025"/>
                <a:gridCol w="1364950"/>
                <a:gridCol w="1359400"/>
              </a:tblGrid>
              <a:tr h="639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DEPTNO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DNAME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 b="1"/>
                        <a:t>LOC</a:t>
                      </a:r>
                    </a:p>
                  </a:txBody>
                  <a:tcPr marL="91425" marR="91425" marT="121900" marB="121900"/>
                </a:tc>
              </a:tr>
              <a:tr h="6393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APPSERVER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500"/>
                        <a:t>NEW YORK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9" name="Shape 190"/>
          <p:cNvSpPr txBox="1"/>
          <p:nvPr/>
        </p:nvSpPr>
        <p:spPr>
          <a:xfrm>
            <a:off x="427950" y="5032648"/>
            <a:ext cx="8288100" cy="146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rdf:type ex:Employee.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ex:name "SMITH".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00" b="1" i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ex:department &lt;http://data.example.com/department/10&gt;.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rdf:type ex:Department.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ex:name "APPSERVER".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ex:location "NEW YORK".</a:t>
            </a:r>
          </a:p>
        </p:txBody>
      </p:sp>
      <p:sp>
        <p:nvSpPr>
          <p:cNvPr id="10" name="Shape 191"/>
          <p:cNvSpPr txBox="1"/>
          <p:nvPr/>
        </p:nvSpPr>
        <p:spPr>
          <a:xfrm>
            <a:off x="6000150" y="1467816"/>
            <a:ext cx="742800" cy="31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DEPT</a:t>
            </a:r>
          </a:p>
        </p:txBody>
      </p:sp>
      <p:sp>
        <p:nvSpPr>
          <p:cNvPr id="11" name="Shape 192"/>
          <p:cNvSpPr txBox="1"/>
          <p:nvPr/>
        </p:nvSpPr>
        <p:spPr>
          <a:xfrm>
            <a:off x="2725200" y="1467816"/>
            <a:ext cx="742800" cy="2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EMP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RefObjectMap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32</a:t>
            </a:fld>
            <a:endParaRPr lang="es-ES"/>
          </a:p>
        </p:txBody>
      </p:sp>
      <p:sp>
        <p:nvSpPr>
          <p:cNvPr id="5" name="Shape 198"/>
          <p:cNvSpPr txBox="1">
            <a:spLocks/>
          </p:cNvSpPr>
          <p:nvPr/>
        </p:nvSpPr>
        <p:spPr bwMode="auto">
          <a:xfrm>
            <a:off x="330150" y="1600200"/>
            <a:ext cx="8538899" cy="300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subjects of another triples map as the value for objects</a:t>
            </a:r>
          </a:p>
          <a:p>
            <a:pPr marL="4572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join between logical tables</a:t>
            </a:r>
          </a:p>
          <a:p>
            <a:pPr marL="457200" marR="0" lvl="0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Courier New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rr:RefObjectMap</a:t>
            </a:r>
          </a:p>
          <a:p>
            <a:pPr marL="9144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has exactly one 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rr:parentTriplesMap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property</a:t>
            </a:r>
          </a:p>
          <a:p>
            <a:pPr marL="914400" marR="0" lvl="1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Lucida Grande"/>
              <a:buChar char="-"/>
              <a:tabLst/>
              <a:defRPr/>
            </a:pP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MAY have one or more 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rr:joinCondition</a:t>
            </a:r>
            <a:r>
              <a:rPr kumimoji="0" lang="en" sz="20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properties</a:t>
            </a:r>
          </a:p>
          <a:p>
            <a:pPr marL="13716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Courier New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rr:child</a:t>
            </a:r>
          </a:p>
          <a:p>
            <a:pPr marL="1371600" marR="0" lvl="2" indent="-2286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Courier New"/>
              <a:buChar char="•"/>
              <a:tabLst/>
              <a:defRPr/>
            </a:pPr>
            <a:r>
              <a:rPr kumimoji="0" lang="en" sz="1800" b="0" i="0" u="none" strike="noStrike" kern="0" cap="none" spc="0" normalizeH="0" baseline="0" noProof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rr:parent</a:t>
            </a:r>
            <a:endParaRPr kumimoji="0" lang="en" sz="1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RefObjectMap</a:t>
            </a:r>
            <a:r>
              <a:rPr lang="es-ES" dirty="0" smtClean="0"/>
              <a:t>: </a:t>
            </a:r>
            <a:r>
              <a:rPr lang="es-ES" dirty="0" err="1" smtClean="0"/>
              <a:t>Example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33</a:t>
            </a:fld>
            <a:endParaRPr lang="es-ES"/>
          </a:p>
        </p:txBody>
      </p:sp>
      <p:graphicFrame>
        <p:nvGraphicFramePr>
          <p:cNvPr id="5" name="Shape 204"/>
          <p:cNvGraphicFramePr/>
          <p:nvPr/>
        </p:nvGraphicFramePr>
        <p:xfrm>
          <a:off x="451550" y="1341690"/>
          <a:ext cx="3000951" cy="9125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0678"/>
                <a:gridCol w="743484"/>
                <a:gridCol w="666572"/>
                <a:gridCol w="880217"/>
              </a:tblGrid>
              <a:tr h="50109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/>
                        <a:t>EMPNO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/>
                        <a:t>ENAME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/>
                        <a:t>JOB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 smtClean="0">
                          <a:solidFill>
                            <a:srgbClr val="FF0000"/>
                          </a:solidFill>
                        </a:rPr>
                        <a:t>DEPTID</a:t>
                      </a:r>
                      <a:endParaRPr lang="en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121900" marB="121900"/>
                </a:tc>
              </a:tr>
              <a:tr h="303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7369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SMITH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CLERK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graphicFrame>
        <p:nvGraphicFramePr>
          <p:cNvPr id="6" name="Shape 205"/>
          <p:cNvGraphicFramePr/>
          <p:nvPr/>
        </p:nvGraphicFramePr>
        <p:xfrm>
          <a:off x="457200" y="4620366"/>
          <a:ext cx="3043950" cy="843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6750"/>
                <a:gridCol w="1010300"/>
                <a:gridCol w="1156900"/>
              </a:tblGrid>
              <a:tr h="429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C00000"/>
                          </a:solidFill>
                        </a:rPr>
                        <a:t>DEPTNO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DNAME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/>
                        <a:t>LOC</a:t>
                      </a:r>
                    </a:p>
                  </a:txBody>
                  <a:tcPr marL="91425" marR="91425" marT="121900" marB="121900"/>
                </a:tc>
              </a:tr>
              <a:tr h="414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APPSERVER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YORK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7" name="Shape 206"/>
          <p:cNvSpPr txBox="1"/>
          <p:nvPr/>
        </p:nvSpPr>
        <p:spPr>
          <a:xfrm>
            <a:off x="25638" y="5530079"/>
            <a:ext cx="4107025" cy="62289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800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data.example.com/department/</a:t>
            </a:r>
            <a:r>
              <a:rPr lang="en" sz="800" b="1" dirty="0" smtClean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rdf:type ex:Department.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800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data.example.com/department/</a:t>
            </a:r>
            <a:r>
              <a:rPr lang="en" sz="800" b="1" dirty="0" smtClean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ex:name "APPSERVER".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sz="800" b="1" dirty="0" smtClean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data.example.com/department/</a:t>
            </a:r>
            <a:r>
              <a:rPr lang="en" sz="800" b="1" dirty="0" smtClean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&gt; ex:location "NEW </a:t>
            </a:r>
            <a:r>
              <a:rPr lang="en" sz="8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YORK“.</a:t>
            </a:r>
            <a:endParaRPr lang="en" sz="8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Shape 207"/>
          <p:cNvSpPr txBox="1"/>
          <p:nvPr/>
        </p:nvSpPr>
        <p:spPr>
          <a:xfrm>
            <a:off x="1125100" y="4192266"/>
            <a:ext cx="604800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tx1"/>
                </a:solidFill>
              </a:rPr>
              <a:t>DEPT</a:t>
            </a:r>
          </a:p>
        </p:txBody>
      </p:sp>
      <p:sp>
        <p:nvSpPr>
          <p:cNvPr id="9" name="Shape 208"/>
          <p:cNvSpPr txBox="1"/>
          <p:nvPr/>
        </p:nvSpPr>
        <p:spPr>
          <a:xfrm>
            <a:off x="1295400" y="975294"/>
            <a:ext cx="936600" cy="2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tx1"/>
                </a:solidFill>
              </a:rPr>
              <a:t>EMP</a:t>
            </a:r>
          </a:p>
        </p:txBody>
      </p:sp>
      <p:sp>
        <p:nvSpPr>
          <p:cNvPr id="10" name="Shape 209"/>
          <p:cNvSpPr txBox="1"/>
          <p:nvPr/>
        </p:nvSpPr>
        <p:spPr>
          <a:xfrm>
            <a:off x="150983" y="2661675"/>
            <a:ext cx="3981680" cy="7539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rdf:type ex:Employee.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ex:name "SMITH".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ex:department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n" sz="8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http://data.example.com/department/</a:t>
            </a:r>
            <a:r>
              <a:rPr lang="en" sz="8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&gt;.</a:t>
            </a:r>
          </a:p>
        </p:txBody>
      </p:sp>
      <p:sp>
        <p:nvSpPr>
          <p:cNvPr id="11" name="Shape 210"/>
          <p:cNvSpPr txBox="1"/>
          <p:nvPr/>
        </p:nvSpPr>
        <p:spPr>
          <a:xfrm>
            <a:off x="4313100" y="743484"/>
            <a:ext cx="4754700" cy="30593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&lt;#TriplesMap1&gt;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rr:logicalTable [ rr:tableName "EMP"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rr:subjectMap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rr:template “http://data.example.com/employee/{EMPNO}”;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rr:termType rr:IRI; rr:class ex:Employee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rr:predicateMap [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rr:constant </a:t>
            </a: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ex:department</a:t>
            </a: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; rr:termType rr:IRI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rr:objectMap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rr:parentTriplesMap &lt;#TriplesMap2&gt;;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rr:joinCondition [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  rr:child "</a:t>
            </a:r>
            <a:r>
              <a:rPr lang="en" sz="10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DEPTID</a:t>
            </a: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";  rr:parent "</a:t>
            </a:r>
            <a:r>
              <a:rPr lang="en" sz="10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DEPTNO</a:t>
            </a: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 smtClean="0"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000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"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Shape 211"/>
          <p:cNvSpPr txBox="1"/>
          <p:nvPr/>
        </p:nvSpPr>
        <p:spPr>
          <a:xfrm>
            <a:off x="4190408" y="4315627"/>
            <a:ext cx="4936499" cy="2069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&lt;#TriplesMap2&gt;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rr:logicalTable [ rr:tableName "DEPT"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rr:subjectMap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rr:template </a:t>
            </a: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" sz="1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http://data.example.com/department/</a:t>
            </a:r>
            <a:r>
              <a:rPr lang="en" sz="10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{DEPTNO}</a:t>
            </a:r>
            <a:r>
              <a:rPr lang="en" sz="10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rr:termType rr:IRI; rr:class ex:Department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rr:predicateMap [ … ] rr:objectMap [ … ]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…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Complete </a:t>
            </a:r>
            <a:r>
              <a:rPr lang="es-ES" dirty="0" err="1" smtClean="0"/>
              <a:t>Mappings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34</a:t>
            </a:fld>
            <a:endParaRPr lang="es-ES"/>
          </a:p>
        </p:txBody>
      </p:sp>
      <p:sp>
        <p:nvSpPr>
          <p:cNvPr id="5" name="Shape 217"/>
          <p:cNvSpPr txBox="1"/>
          <p:nvPr/>
        </p:nvSpPr>
        <p:spPr>
          <a:xfrm>
            <a:off x="4267874" y="820396"/>
            <a:ext cx="4824899" cy="33904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&lt;#TriplesMap1&gt;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rr:logicalTable [ rr:tableName "EMP"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rr:subjectMap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rr:template “http://data.example.com/employee/{EMPNO}”;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rr:termType rr:IRI; rr:class ex:Employee;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rr:predicateMap [ rr:constant ex:name; rr:termType rr:IRI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rr:objectMap [ rr:column “ENAME”; rr:termType rr:Literal ]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rr:predicateMap [ rr:constant ex:department; rr:termType rr:IRI ]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rr:objectMap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rr:parentTriplesMap &lt;#TriplesMap2&gt;;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 rr:joinCondition [ rr:child "DEPTID";  rr:parent "DEPTNO";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]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];.</a:t>
            </a:r>
          </a:p>
          <a:p>
            <a:pPr lvl="0" algn="l" rtl="0">
              <a:spcBef>
                <a:spcPts val="0"/>
              </a:spcBef>
              <a:buNone/>
            </a:pPr>
            <a:endParaRPr sz="9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" name="Shape 218"/>
          <p:cNvGraphicFramePr/>
          <p:nvPr/>
        </p:nvGraphicFramePr>
        <p:xfrm>
          <a:off x="451550" y="1281580"/>
          <a:ext cx="2964275" cy="7314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0025"/>
                <a:gridCol w="785725"/>
                <a:gridCol w="646050"/>
                <a:gridCol w="822475"/>
              </a:tblGrid>
              <a:tr h="3188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b="1" dirty="0">
                          <a:solidFill>
                            <a:schemeClr val="tx1"/>
                          </a:solidFill>
                        </a:rPr>
                        <a:t>EMPNO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b="1" dirty="0">
                          <a:solidFill>
                            <a:schemeClr val="tx1"/>
                          </a:solidFill>
                        </a:rPr>
                        <a:t>ENAME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b="1">
                          <a:solidFill>
                            <a:schemeClr val="tx1"/>
                          </a:solidFill>
                        </a:rPr>
                        <a:t>JOB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b="1">
                          <a:solidFill>
                            <a:schemeClr val="tx1"/>
                          </a:solidFill>
                        </a:rPr>
                        <a:t>DEPTID</a:t>
                      </a:r>
                    </a:p>
                  </a:txBody>
                  <a:tcPr marL="91425" marR="91425" marT="121900" marB="121900"/>
                </a:tc>
              </a:tr>
              <a:tr h="3038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7369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SMITH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CLERK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graphicFrame>
        <p:nvGraphicFramePr>
          <p:cNvPr id="7" name="Shape 219"/>
          <p:cNvGraphicFramePr/>
          <p:nvPr/>
        </p:nvGraphicFramePr>
        <p:xfrm>
          <a:off x="457200" y="4383591"/>
          <a:ext cx="2494975" cy="843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4825"/>
                <a:gridCol w="917525"/>
                <a:gridCol w="762625"/>
              </a:tblGrid>
              <a:tr h="429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b="1" dirty="0">
                          <a:solidFill>
                            <a:schemeClr val="tx1"/>
                          </a:solidFill>
                        </a:rPr>
                        <a:t>DEPTNO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b="1" dirty="0">
                          <a:solidFill>
                            <a:schemeClr val="tx1"/>
                          </a:solidFill>
                        </a:rPr>
                        <a:t>DNAME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b="1">
                          <a:solidFill>
                            <a:schemeClr val="tx1"/>
                          </a:solidFill>
                        </a:rPr>
                        <a:t>LOC</a:t>
                      </a:r>
                    </a:p>
                  </a:txBody>
                  <a:tcPr marL="91425" marR="91425" marT="121900" marB="121900"/>
                </a:tc>
              </a:tr>
              <a:tr h="4142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APPSERVER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YORK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  <p:sp>
        <p:nvSpPr>
          <p:cNvPr id="8" name="Shape 220"/>
          <p:cNvSpPr txBox="1"/>
          <p:nvPr/>
        </p:nvSpPr>
        <p:spPr>
          <a:xfrm>
            <a:off x="205852" y="5365175"/>
            <a:ext cx="3896130" cy="101853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rdf:type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ex:Department.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ex:name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"APPSERVER".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&lt;http://data.example.com/department/10&gt; ex:location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"NEW YORK".</a:t>
            </a:r>
          </a:p>
        </p:txBody>
      </p:sp>
      <p:sp>
        <p:nvSpPr>
          <p:cNvPr id="9" name="Shape 221"/>
          <p:cNvSpPr txBox="1"/>
          <p:nvPr/>
        </p:nvSpPr>
        <p:spPr>
          <a:xfrm>
            <a:off x="1125100" y="4029296"/>
            <a:ext cx="742800" cy="35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 b="1" dirty="0">
                <a:solidFill>
                  <a:schemeClr val="tx1"/>
                </a:solidFill>
              </a:rPr>
              <a:t>DEPT</a:t>
            </a:r>
          </a:p>
        </p:txBody>
      </p:sp>
      <p:sp>
        <p:nvSpPr>
          <p:cNvPr id="10" name="Shape 222"/>
          <p:cNvSpPr txBox="1"/>
          <p:nvPr/>
        </p:nvSpPr>
        <p:spPr>
          <a:xfrm>
            <a:off x="1496500" y="948046"/>
            <a:ext cx="742800" cy="2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 b="1" dirty="0">
                <a:solidFill>
                  <a:schemeClr val="tx1"/>
                </a:solidFill>
              </a:rPr>
              <a:t>EMP</a:t>
            </a:r>
          </a:p>
        </p:txBody>
      </p:sp>
      <p:sp>
        <p:nvSpPr>
          <p:cNvPr id="11" name="Shape 223"/>
          <p:cNvSpPr txBox="1"/>
          <p:nvPr/>
        </p:nvSpPr>
        <p:spPr>
          <a:xfrm>
            <a:off x="205851" y="2170632"/>
            <a:ext cx="4015629" cy="10035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rdf:type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ex:Employee.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ex:name "SMITH".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&lt;http://data.example.com/employee/7369&gt; ex:department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&lt;http://data.example.com/department/10&gt;.</a:t>
            </a:r>
          </a:p>
        </p:txBody>
      </p:sp>
      <p:sp>
        <p:nvSpPr>
          <p:cNvPr id="12" name="Shape 224"/>
          <p:cNvSpPr txBox="1"/>
          <p:nvPr/>
        </p:nvSpPr>
        <p:spPr>
          <a:xfrm>
            <a:off x="4259993" y="4278550"/>
            <a:ext cx="4824899" cy="2223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&lt;#TriplesMap2&gt;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rr:logicalTable [ rr:tableName "DEPT"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rr:subjectMap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rr:template “http://data.example.com/employee/{DEPTNO}”;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rr:termType rr:IRI; rr:class ex:Department;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rr:predicateMap [ rr:constant ex:name; rr:termType rr:IRI ]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rr:objectMap [ rr:column “DNAME”; rr:termType rr:Literal ] ];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rr:predicateObjectMap [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rr:predicateMap [ rr:constant ex:location; rr:termType rr:IRI ]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rr:objectMap [ rr:column “LOC”; rr:termType rr:Literal ] 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]; .</a:t>
            </a:r>
          </a:p>
          <a:p>
            <a:pPr lvl="0" algn="l">
              <a:spcBef>
                <a:spcPts val="0"/>
              </a:spcBef>
              <a:buNone/>
            </a:pPr>
            <a:endParaRPr sz="900" b="1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noProof="0" dirty="0" smtClean="0"/>
              <a:t>Table of Contents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356098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dirty="0" smtClean="0">
                <a:solidFill>
                  <a:srgbClr val="7F7F7F"/>
                </a:solidFill>
              </a:rPr>
              <a:t>Introduction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dirty="0" smtClean="0">
                <a:solidFill>
                  <a:srgbClr val="7F7F7F"/>
                </a:solidFill>
              </a:rPr>
              <a:t>Direct Mapping</a:t>
            </a:r>
            <a:endParaRPr lang="en-GB" dirty="0">
              <a:solidFill>
                <a:srgbClr val="7F7F7F"/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rgbClr val="7F7F7F"/>
                </a:solidFill>
              </a:rPr>
              <a:t>R2RML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>
                <a:solidFill>
                  <a:srgbClr val="000000"/>
                </a:solidFill>
              </a:rPr>
              <a:t>R2RML examples</a:t>
            </a:r>
            <a:endParaRPr lang="en-GB" dirty="0">
              <a:solidFill>
                <a:srgbClr val="000000"/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rgbClr val="7F7F7F"/>
                </a:solidFill>
              </a:rPr>
              <a:t>Assignment</a:t>
            </a:r>
            <a:endParaRPr lang="en-GB" sz="2400" noProof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457200" lvl="1" indent="-457200" eaLnBrk="1" hangingPunct="1">
              <a:buFont typeface="+mj-lt"/>
              <a:buAutoNum type="arabicPeriod"/>
              <a:defRPr/>
            </a:pPr>
            <a:endParaRPr lang="en-GB" sz="2400" noProof="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857250" lvl="1" indent="-457200" algn="r" eaLnBrk="1" hangingPunct="1">
              <a:buNone/>
              <a:defRPr/>
            </a:pPr>
            <a:endParaRPr lang="en-GB" noProof="0" dirty="0" smtClean="0">
              <a:solidFill>
                <a:schemeClr val="tx1"/>
              </a:solidFill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  <a:noFill/>
        </p:spPr>
        <p:txBody>
          <a:bodyPr/>
          <a:lstStyle/>
          <a:p>
            <a:fld id="{E272158E-383F-4931-8135-2C43664BC065}" type="slidenum">
              <a:rPr lang="es-ES" smtClean="0">
                <a:solidFill>
                  <a:prstClr val="white"/>
                </a:solidFill>
                <a:latin typeface="Arial" charset="0"/>
              </a:rPr>
              <a:pPr/>
              <a:t>35</a:t>
            </a:fld>
            <a:endParaRPr lang="es-ES" smtClean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Installing</a:t>
            </a:r>
            <a:r>
              <a:rPr lang="es-ES" dirty="0" smtClean="0"/>
              <a:t> </a:t>
            </a:r>
            <a:r>
              <a:rPr lang="es-ES" dirty="0" err="1" smtClean="0"/>
              <a:t>morph</a:t>
            </a:r>
            <a:r>
              <a:rPr lang="es-ES" dirty="0" smtClean="0"/>
              <a:t>-RDB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36</a:t>
            </a:fld>
            <a:endParaRPr lang="es-ES"/>
          </a:p>
        </p:txBody>
      </p:sp>
      <p:pic>
        <p:nvPicPr>
          <p:cNvPr id="1026" name="Picture 2" descr="C:\Users\fpriyatna\Pictures\Picasa\Exportaciones\Capturas de pantalla\Captura de pantalla completa 02112016 16463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5698" y="880217"/>
            <a:ext cx="5242039" cy="4632651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2459281" y="5640224"/>
            <a:ext cx="3094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3"/>
              </a:rPr>
              <a:t>https://github.com/oeg-upm/morph-rdb/wiki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Running </a:t>
            </a:r>
            <a:r>
              <a:rPr lang="es-ES" dirty="0" err="1" smtClean="0"/>
              <a:t>examples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CSV/RDB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37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noProof="0" smtClean="0"/>
              <a:t>Table of Contents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356098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dirty="0">
                <a:solidFill>
                  <a:srgbClr val="7F7F7F"/>
                </a:solidFill>
              </a:rPr>
              <a:t>Introduction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rgbClr val="7F7F7F"/>
                </a:solidFill>
              </a:rPr>
              <a:t>Direct Mapping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rgbClr val="7F7F7F"/>
                </a:solidFill>
              </a:rPr>
              <a:t>R2RML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R2RML examples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GB" noProof="0" dirty="0" smtClean="0">
                <a:solidFill>
                  <a:srgbClr val="000000"/>
                </a:solidFill>
              </a:rPr>
              <a:t>Assignment</a:t>
            </a:r>
            <a:endParaRPr lang="en-GB" sz="2400" noProof="0" dirty="0" smtClean="0">
              <a:solidFill>
                <a:srgbClr val="000000"/>
              </a:solidFill>
            </a:endParaRPr>
          </a:p>
          <a:p>
            <a:pPr marL="457200" lvl="1" indent="-457200" eaLnBrk="1" hangingPunct="1">
              <a:buFont typeface="+mj-lt"/>
              <a:buAutoNum type="arabicPeriod"/>
              <a:defRPr/>
            </a:pPr>
            <a:endParaRPr lang="en-GB" sz="2400" noProof="0" dirty="0" smtClean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  <a:noFill/>
        </p:spPr>
        <p:txBody>
          <a:bodyPr/>
          <a:lstStyle/>
          <a:p>
            <a:fld id="{E272158E-383F-4931-8135-2C43664BC065}" type="slidenum">
              <a:rPr lang="es-ES" smtClean="0">
                <a:solidFill>
                  <a:prstClr val="white"/>
                </a:solidFill>
                <a:latin typeface="Arial" charset="0"/>
              </a:rPr>
              <a:pPr/>
              <a:t>38</a:t>
            </a:fld>
            <a:endParaRPr lang="es-ES" smtClean="0">
              <a:solidFill>
                <a:prstClr val="whit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34041" y="228600"/>
            <a:ext cx="8033759" cy="381000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Assignment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3600" dirty="0">
                <a:hlinkClick r:id="rId2"/>
              </a:rPr>
              <a:t>https://</a:t>
            </a:r>
            <a:r>
              <a:rPr lang="es-ES_tradnl" sz="3600" dirty="0" smtClean="0">
                <a:hlinkClick r:id="rId2"/>
              </a:rPr>
              <a:t>goo.gl/forms/ewFN0EVkNCF8p6k42</a:t>
            </a:r>
            <a:endParaRPr lang="es-ES_tradnl" sz="3600" dirty="0" smtClean="0"/>
          </a:p>
          <a:p>
            <a:endParaRPr lang="es-ES" sz="3600" dirty="0" smtClean="0">
              <a:hlinkClick r:id="rId3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39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What is RDB2RDF?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44846"/>
              </p:ext>
            </p:extLst>
          </p:nvPr>
        </p:nvGraphicFramePr>
        <p:xfrm>
          <a:off x="155754" y="2556788"/>
          <a:ext cx="3259399" cy="1188720"/>
        </p:xfrm>
        <a:graphic>
          <a:graphicData uri="http://schemas.openxmlformats.org/drawingml/2006/table">
            <a:tbl>
              <a:tblPr/>
              <a:tblGrid>
                <a:gridCol w="513195"/>
                <a:gridCol w="1081318"/>
                <a:gridCol w="956298"/>
                <a:gridCol w="708588"/>
              </a:tblGrid>
              <a:tr h="308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5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09818" y="2020173"/>
            <a:ext cx="122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Person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01905"/>
              </p:ext>
            </p:extLst>
          </p:nvPr>
        </p:nvGraphicFramePr>
        <p:xfrm>
          <a:off x="591679" y="4415002"/>
          <a:ext cx="1994802" cy="1188720"/>
        </p:xfrm>
        <a:graphic>
          <a:graphicData uri="http://schemas.openxmlformats.org/drawingml/2006/table">
            <a:tbl>
              <a:tblPr/>
              <a:tblGrid>
                <a:gridCol w="934059"/>
                <a:gridCol w="1060743"/>
              </a:tblGrid>
              <a:tr h="31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CID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Austin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200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charset="0"/>
                          <a:ea typeface="ＭＳ Ｐゴシック" charset="0"/>
                          <a:cs typeface="ＭＳ Ｐゴシック" charset="0"/>
                        </a:rPr>
                        <a:t>Madrid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09818" y="3898097"/>
            <a:ext cx="77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City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8255" y="3024528"/>
            <a:ext cx="1798835" cy="720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&lt;Person/1&gt;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143701" y="4788982"/>
            <a:ext cx="1798835" cy="5573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&lt;City/100&gt;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8871" y="1642415"/>
            <a:ext cx="789534" cy="3777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Alice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71886" y="1642415"/>
            <a:ext cx="789534" cy="3777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25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80761" y="4882742"/>
            <a:ext cx="789534" cy="3777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Austin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73348" y="3024528"/>
            <a:ext cx="1798835" cy="720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&lt;Person/2&gt;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4376" y="1642415"/>
            <a:ext cx="789534" cy="3777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Alice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143701" y="5695538"/>
            <a:ext cx="1798835" cy="5573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&lt;City/200&gt;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04901" y="5785321"/>
            <a:ext cx="965394" cy="37775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Madrid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1" idx="0"/>
            <a:endCxn id="13" idx="2"/>
          </p:cNvCxnSpPr>
          <p:nvPr/>
        </p:nvCxnSpPr>
        <p:spPr>
          <a:xfrm flipH="1" flipV="1">
            <a:off x="4683638" y="2020173"/>
            <a:ext cx="644035" cy="10043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14" idx="2"/>
          </p:cNvCxnSpPr>
          <p:nvPr/>
        </p:nvCxnSpPr>
        <p:spPr>
          <a:xfrm flipV="1">
            <a:off x="5327673" y="2020173"/>
            <a:ext cx="538980" cy="10043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17" idx="2"/>
          </p:cNvCxnSpPr>
          <p:nvPr/>
        </p:nvCxnSpPr>
        <p:spPr>
          <a:xfrm flipH="1" flipV="1">
            <a:off x="7559143" y="2020173"/>
            <a:ext cx="13623" cy="10043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4"/>
            <a:endCxn id="12" idx="0"/>
          </p:cNvCxnSpPr>
          <p:nvPr/>
        </p:nvCxnSpPr>
        <p:spPr>
          <a:xfrm>
            <a:off x="5327673" y="3745508"/>
            <a:ext cx="715446" cy="1043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4"/>
            <a:endCxn id="12" idx="0"/>
          </p:cNvCxnSpPr>
          <p:nvPr/>
        </p:nvCxnSpPr>
        <p:spPr>
          <a:xfrm flipH="1">
            <a:off x="6043119" y="3745508"/>
            <a:ext cx="1529647" cy="1043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6"/>
            <a:endCxn id="15" idx="1"/>
          </p:cNvCxnSpPr>
          <p:nvPr/>
        </p:nvCxnSpPr>
        <p:spPr>
          <a:xfrm>
            <a:off x="6942536" y="5067644"/>
            <a:ext cx="1338225" cy="397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6"/>
            <a:endCxn id="19" idx="1"/>
          </p:cNvCxnSpPr>
          <p:nvPr/>
        </p:nvCxnSpPr>
        <p:spPr>
          <a:xfrm>
            <a:off x="6942536" y="5974200"/>
            <a:ext cx="11623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24815" y="2297172"/>
            <a:ext cx="1097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f</a:t>
            </a:r>
            <a:r>
              <a:rPr lang="en-US" sz="1600" dirty="0" err="1" smtClean="0">
                <a:solidFill>
                  <a:schemeClr val="tx1"/>
                </a:solidFill>
              </a:rPr>
              <a:t>oaf:name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86642" y="2301657"/>
            <a:ext cx="1097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f</a:t>
            </a:r>
            <a:r>
              <a:rPr lang="en-US" sz="1600" dirty="0" err="1" smtClean="0">
                <a:solidFill>
                  <a:schemeClr val="tx1"/>
                </a:solidFill>
              </a:rPr>
              <a:t>oaf:name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19654" y="2264906"/>
            <a:ext cx="926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f</a:t>
            </a:r>
            <a:r>
              <a:rPr lang="en-US" sz="1600" dirty="0" err="1" smtClean="0">
                <a:solidFill>
                  <a:schemeClr val="tx1"/>
                </a:solidFill>
              </a:rPr>
              <a:t>oaf:age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4228" y="4698076"/>
            <a:ext cx="1097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f</a:t>
            </a:r>
            <a:r>
              <a:rPr lang="en-US" sz="1600" dirty="0" err="1" smtClean="0">
                <a:solidFill>
                  <a:schemeClr val="tx1"/>
                </a:solidFill>
              </a:rPr>
              <a:t>oaf:name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37024" y="5614218"/>
            <a:ext cx="1097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f</a:t>
            </a:r>
            <a:r>
              <a:rPr lang="en-US" sz="1600" dirty="0" err="1" smtClean="0">
                <a:solidFill>
                  <a:schemeClr val="tx1"/>
                </a:solidFill>
              </a:rPr>
              <a:t>oaf:name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3415153" y="4359762"/>
            <a:ext cx="1622202" cy="9865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95637" y="3855764"/>
            <a:ext cx="166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f</a:t>
            </a:r>
            <a:r>
              <a:rPr lang="en-US" sz="1600" dirty="0" err="1" smtClean="0">
                <a:solidFill>
                  <a:schemeClr val="tx1"/>
                </a:solidFill>
              </a:rPr>
              <a:t>oaf:based_near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19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1" grpId="0"/>
      <p:bldP spid="42" grpId="0"/>
      <p:bldP spid="43" grpId="0"/>
      <p:bldP spid="46" grpId="0"/>
      <p:bldP spid="51" grpId="0"/>
      <p:bldP spid="52" grpId="0" animBg="1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81328" y="1143000"/>
            <a:ext cx="5943600" cy="2133600"/>
          </a:xfrm>
        </p:spPr>
        <p:txBody>
          <a:bodyPr>
            <a:noAutofit/>
          </a:bodyPr>
          <a:lstStyle/>
          <a:p>
            <a:r>
              <a:rPr lang="en-GB" sz="4000" noProof="0" dirty="0" smtClean="0"/>
              <a:t>Questions?</a:t>
            </a:r>
            <a:endParaRPr lang="en-GB" sz="4000" noProof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8736"/>
            <a:ext cx="1117600" cy="3937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8" y="3349474"/>
            <a:ext cx="3162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6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8910" y="362736"/>
            <a:ext cx="8878890" cy="5257800"/>
          </a:xfrm>
        </p:spPr>
        <p:txBody>
          <a:bodyPr>
            <a:normAutofit/>
          </a:bodyPr>
          <a:lstStyle/>
          <a:p>
            <a:endParaRPr lang="en-GB" smtClean="0"/>
          </a:p>
          <a:p>
            <a:r>
              <a:rPr lang="en-GB" smtClean="0"/>
              <a:t>A majority of dynamic Web content is backed by relational databases (RDB), and so are many enterprise systems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pPr lvl="1"/>
            <a:endParaRPr lang="en-GB" sz="1800" smtClean="0"/>
          </a:p>
          <a:p>
            <a:endParaRPr lang="en-GB" baseline="30000" smtClean="0"/>
          </a:p>
          <a:p>
            <a:endParaRPr lang="en-GB" baseline="30000" smtClean="0"/>
          </a:p>
          <a:p>
            <a:endParaRPr lang="en-GB" baseline="30000" smtClean="0"/>
          </a:p>
          <a:p>
            <a:endParaRPr lang="en-GB" baseline="30000" smtClean="0"/>
          </a:p>
          <a:p>
            <a:endParaRPr lang="en-GB" smtClean="0"/>
          </a:p>
          <a:p>
            <a:endParaRPr lang="en-GB" smtClean="0"/>
          </a:p>
          <a:p>
            <a:endParaRPr lang="en-GB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295400" y="-44152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>
            <a:normAutofit fontScale="90000"/>
          </a:bodyPr>
          <a:lstStyle/>
          <a:p>
            <a:r>
              <a:rPr lang="en-GB" smtClean="0"/>
              <a:t>Why RDB2RDF?</a:t>
            </a:r>
            <a:endParaRPr lang="en-GB" dirty="0"/>
          </a:p>
        </p:txBody>
      </p:sp>
      <p:pic>
        <p:nvPicPr>
          <p:cNvPr id="16" name="Marcador de contenido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541" b="-1541"/>
          <a:stretch>
            <a:fillRect/>
          </a:stretch>
        </p:blipFill>
        <p:spPr bwMode="auto">
          <a:xfrm>
            <a:off x="860609" y="1509961"/>
            <a:ext cx="7567086" cy="511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3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RDB2RDF Requirements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066800"/>
            <a:ext cx="7958878" cy="5257800"/>
          </a:xfrm>
        </p:spPr>
        <p:txBody>
          <a:bodyPr/>
          <a:lstStyle/>
          <a:p>
            <a:r>
              <a:rPr lang="en-GB" b="1" smtClean="0"/>
              <a:t>Core</a:t>
            </a:r>
          </a:p>
          <a:p>
            <a:pPr lvl="1"/>
            <a:r>
              <a:rPr lang="en-GB" smtClean="0"/>
              <a:t>Direct + transformative mappings</a:t>
            </a:r>
          </a:p>
          <a:p>
            <a:pPr lvl="1"/>
            <a:r>
              <a:rPr lang="en-GB" smtClean="0"/>
              <a:t>Generation of Globally Unique Identifiers (i.e., URIs)</a:t>
            </a:r>
          </a:p>
          <a:p>
            <a:pPr lvl="1"/>
            <a:r>
              <a:rPr lang="en-GB" smtClean="0"/>
              <a:t>Materialize RDF (ETL) + virtual RDF views (query translation)</a:t>
            </a:r>
          </a:p>
          <a:p>
            <a:pPr lvl="1"/>
            <a:r>
              <a:rPr lang="en-GB" smtClean="0"/>
              <a:t>Datatypes (inc. vendor specific)</a:t>
            </a:r>
          </a:p>
          <a:p>
            <a:pPr lvl="1"/>
            <a:r>
              <a:rPr lang="en-GB" smtClean="0"/>
              <a:t>Rename SQL column names </a:t>
            </a:r>
          </a:p>
          <a:p>
            <a:pPr lvl="1"/>
            <a:r>
              <a:rPr lang="en-GB" smtClean="0"/>
              <a:t>Apply functions before mapping</a:t>
            </a:r>
          </a:p>
          <a:p>
            <a:pPr lvl="1"/>
            <a:r>
              <a:rPr lang="en-GB" smtClean="0"/>
              <a:t>Exposing many-to-many join tables as simple triples</a:t>
            </a:r>
          </a:p>
          <a:p>
            <a:pPr lvl="1"/>
            <a:r>
              <a:rPr lang="en-GB" smtClean="0"/>
              <a:t>Creating classes based on attribute values </a:t>
            </a:r>
          </a:p>
          <a:p>
            <a:r>
              <a:rPr lang="en-GB" b="1" smtClean="0"/>
              <a:t>Optional</a:t>
            </a:r>
          </a:p>
          <a:p>
            <a:pPr lvl="1"/>
            <a:r>
              <a:rPr lang="en-GB" smtClean="0"/>
              <a:t>Named graphs, namespace declaration, static metadata (e.g., licensing, provenance )</a:t>
            </a:r>
          </a:p>
          <a:p>
            <a:pPr lvl="1"/>
            <a:endParaRPr lang="en-GB" smtClean="0"/>
          </a:p>
          <a:p>
            <a:pPr lvl="1"/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2E4C-06E3-CB46-BFE5-0B23781EFB7F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1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RDB2RDF Scenarios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Scenario 1. Direct mapping</a:t>
            </a:r>
          </a:p>
          <a:p>
            <a:pPr lvl="1"/>
            <a:r>
              <a:rPr lang="en-GB" dirty="0" smtClean="0"/>
              <a:t>Quick solution to export RDF</a:t>
            </a:r>
          </a:p>
          <a:p>
            <a:pPr lvl="1"/>
            <a:r>
              <a:rPr lang="en-GB" dirty="0" smtClean="0"/>
              <a:t>Potentially good for large database schemas</a:t>
            </a:r>
          </a:p>
          <a:p>
            <a:r>
              <a:rPr lang="en-GB" b="1" dirty="0" smtClean="0"/>
              <a:t>Scenario 2. R2RML</a:t>
            </a:r>
          </a:p>
          <a:p>
            <a:pPr lvl="1"/>
            <a:r>
              <a:rPr lang="en-GB" dirty="0" smtClean="0"/>
              <a:t>Existing ontologies that allow interoperability with other sources</a:t>
            </a:r>
          </a:p>
          <a:p>
            <a:pPr lvl="1"/>
            <a:r>
              <a:rPr lang="en-GB" dirty="0" smtClean="0"/>
              <a:t>Mostly a manual effort</a:t>
            </a:r>
          </a:p>
        </p:txBody>
      </p:sp>
      <p:sp>
        <p:nvSpPr>
          <p:cNvPr id="5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13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Scenario 1: Direct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Arial"/>
                <a:cs typeface="Arial"/>
              </a:rPr>
              <a:t>Existing table and column names are encoded into URIs</a:t>
            </a:r>
          </a:p>
          <a:p>
            <a:r>
              <a:rPr lang="en-GB" sz="2000" dirty="0" smtClean="0">
                <a:latin typeface="Arial"/>
                <a:cs typeface="Arial"/>
              </a:rPr>
              <a:t>Data is translated into RDF and loaded into an existing, Internet accessible </a:t>
            </a:r>
            <a:r>
              <a:rPr lang="en-GB" sz="2000" dirty="0" err="1" smtClean="0">
                <a:latin typeface="Arial"/>
                <a:cs typeface="Arial"/>
              </a:rPr>
              <a:t>triplestore</a:t>
            </a:r>
            <a:endParaRPr lang="en-GB" sz="2000" dirty="0" smtClean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248400" y="6269835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www.rdb2rdf.org - ISWC2013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39968" y="2674671"/>
            <a:ext cx="7063855" cy="2074556"/>
            <a:chOff x="1089868" y="2488193"/>
            <a:chExt cx="7063855" cy="2074556"/>
          </a:xfrm>
        </p:grpSpPr>
        <p:sp>
          <p:nvSpPr>
            <p:cNvPr id="7" name="Can 6"/>
            <p:cNvSpPr/>
            <p:nvPr/>
          </p:nvSpPr>
          <p:spPr>
            <a:xfrm>
              <a:off x="1089868" y="3101763"/>
              <a:ext cx="1200175" cy="89535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Relational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Database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405050" y="3266864"/>
              <a:ext cx="4302124" cy="6350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01875" y="3101764"/>
              <a:ext cx="1524000" cy="89535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Direct 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Mapping</a:t>
              </a:r>
            </a:p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Engine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4681" y="3106372"/>
              <a:ext cx="815953" cy="890742"/>
            </a:xfrm>
            <a:prstGeom prst="rect">
              <a:avLst/>
            </a:prstGeom>
          </p:spPr>
        </p:pic>
        <p:sp>
          <p:nvSpPr>
            <p:cNvPr id="11" name="Can 10"/>
            <p:cNvSpPr/>
            <p:nvPr/>
          </p:nvSpPr>
          <p:spPr>
            <a:xfrm>
              <a:off x="6805575" y="3101763"/>
              <a:ext cx="1254150" cy="895351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rgbClr val="000000"/>
                  </a:solidFill>
                </a:rPr>
                <a:t>Triplestore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5350" y="4162108"/>
              <a:ext cx="1054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Extract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24425" y="4162108"/>
              <a:ext cx="14388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Transform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6066" y="4162639"/>
              <a:ext cx="797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Load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19341" y="2488193"/>
              <a:ext cx="1234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00"/>
                  </a:solidFill>
                </a:rPr>
                <a:t>SPARQL</a:t>
              </a:r>
              <a:endParaRPr lang="en-US" sz="24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2"/>
              <a:endCxn id="11" idx="1"/>
            </p:cNvCxnSpPr>
            <p:nvPr/>
          </p:nvCxnSpPr>
          <p:spPr>
            <a:xfrm flipH="1">
              <a:off x="7432650" y="2888303"/>
              <a:ext cx="103882" cy="213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3074" name="Picture 2" descr="C:\Users\fpriyatna\Pictures\Picasa\Exportaciones\Capturas de pantalla\Captura de pantalla completa 28102016 16123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271" y="4882823"/>
            <a:ext cx="3761757" cy="1331198"/>
          </a:xfrm>
          <a:prstGeom prst="rect">
            <a:avLst/>
          </a:prstGeom>
          <a:noFill/>
        </p:spPr>
      </p:pic>
      <p:pic>
        <p:nvPicPr>
          <p:cNvPr id="3075" name="Picture 3" descr="C:\Users\fpriyatna\Pictures\Picasa\Exportaciones\Capturas de pantalla\Captura de pantalla completa 28102016 1613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9800" y="4882823"/>
            <a:ext cx="3889998" cy="1370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14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 descr="direct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7710"/>
            <a:ext cx="25431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5" descr="vertic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01185"/>
            <a:ext cx="24098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6" descr="horizont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91785"/>
            <a:ext cx="2514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mplici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10985"/>
            <a:ext cx="25146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8" descr="directAt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876" y="2444035"/>
            <a:ext cx="25146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9" descr="tranfor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876" y="3726735"/>
            <a:ext cx="25908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10" descr="comb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876" y="5022135"/>
            <a:ext cx="26670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Text Box 11"/>
          <p:cNvSpPr txBox="1">
            <a:spLocks noChangeArrowheads="1"/>
          </p:cNvSpPr>
          <p:nvPr/>
        </p:nvSpPr>
        <p:spPr bwMode="auto">
          <a:xfrm>
            <a:off x="2743200" y="144462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/>
            <a:r>
              <a:rPr lang="en-GB" sz="1200" b="0" dirty="0" smtClean="0">
                <a:latin typeface="+mn-lt"/>
                <a:cs typeface="Times New Roman" charset="0"/>
              </a:rPr>
              <a:t>A view maps exactly one concept in the ontology.</a:t>
            </a:r>
            <a:endParaRPr lang="en-GB" b="0" dirty="0" smtClean="0">
              <a:latin typeface="+mn-lt"/>
              <a:cs typeface="Times New Roman" charset="0"/>
            </a:endParaRPr>
          </a:p>
          <a:p>
            <a:pPr algn="just"/>
            <a:endParaRPr lang="en-GB" sz="1200" b="0" dirty="0">
              <a:latin typeface="+mn-lt"/>
            </a:endParaRPr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2743200" y="2536471"/>
            <a:ext cx="1600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/>
            <a:r>
              <a:rPr lang="en-GB" sz="1200" b="0" dirty="0" smtClean="0">
                <a:latin typeface="+mn-lt"/>
                <a:cs typeface="Times New Roman" charset="0"/>
              </a:rPr>
              <a:t>A subset of the columns in the view maps a concept in the ontology.</a:t>
            </a:r>
            <a:endParaRPr lang="en-GB" b="0" dirty="0" smtClean="0">
              <a:latin typeface="+mn-lt"/>
              <a:cs typeface="Times New Roman" charset="0"/>
            </a:endParaRPr>
          </a:p>
          <a:p>
            <a:pPr algn="just"/>
            <a:endParaRPr lang="en-GB" sz="1200" b="0" dirty="0">
              <a:latin typeface="+mn-lt"/>
            </a:endParaRPr>
          </a:p>
        </p:txBody>
      </p:sp>
      <p:sp>
        <p:nvSpPr>
          <p:cNvPr id="57355" name="Text Box 13"/>
          <p:cNvSpPr txBox="1">
            <a:spLocks noChangeArrowheads="1"/>
          </p:cNvSpPr>
          <p:nvPr/>
        </p:nvSpPr>
        <p:spPr bwMode="auto">
          <a:xfrm>
            <a:off x="2743200" y="3511184"/>
            <a:ext cx="1600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/>
            <a:r>
              <a:rPr lang="en-GB" sz="1200" b="0" dirty="0" smtClean="0">
                <a:latin typeface="+mn-lt"/>
                <a:cs typeface="Times New Roman" charset="0"/>
              </a:rPr>
              <a:t>A subset (selection) of the records of a database view maps a concept in the ontology.</a:t>
            </a:r>
            <a:endParaRPr lang="en-GB" sz="1200" b="0" dirty="0">
              <a:latin typeface="+mn-lt"/>
            </a:endParaRPr>
          </a:p>
        </p:txBody>
      </p:sp>
      <p:sp>
        <p:nvSpPr>
          <p:cNvPr id="57356" name="Text Box 14"/>
          <p:cNvSpPr txBox="1">
            <a:spLocks noChangeArrowheads="1"/>
          </p:cNvSpPr>
          <p:nvPr/>
        </p:nvSpPr>
        <p:spPr bwMode="auto">
          <a:xfrm>
            <a:off x="2743200" y="4664948"/>
            <a:ext cx="1600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/>
            <a:r>
              <a:rPr lang="en-GB" sz="1200" b="0" dirty="0" smtClean="0">
                <a:latin typeface="+mn-lt"/>
                <a:cs typeface="Times New Roman" charset="0"/>
              </a:rPr>
              <a:t>A subset of the records of a database view maps a concept in the ontology, but the selection cannot be made using SQL.</a:t>
            </a:r>
            <a:endParaRPr lang="en-GB" sz="1200" b="0" dirty="0">
              <a:latin typeface="+mn-lt"/>
              <a:cs typeface="Times New Roman" charset="0"/>
            </a:endParaRPr>
          </a:p>
        </p:txBody>
      </p:sp>
      <p:sp>
        <p:nvSpPr>
          <p:cNvPr id="57357" name="Text Box 15"/>
          <p:cNvSpPr txBox="1">
            <a:spLocks noChangeArrowheads="1"/>
          </p:cNvSpPr>
          <p:nvPr/>
        </p:nvSpPr>
        <p:spPr bwMode="auto">
          <a:xfrm>
            <a:off x="7328976" y="2427179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/>
            <a:r>
              <a:rPr lang="en-GB" sz="1200" b="0" smtClean="0">
                <a:latin typeface="+mn-lt"/>
                <a:cs typeface="Times New Roman" charset="0"/>
              </a:rPr>
              <a:t>A column in a database view maps directly an attribute or a relation.</a:t>
            </a:r>
            <a:endParaRPr lang="en-GB" sz="1200" b="0">
              <a:latin typeface="+mn-lt"/>
              <a:cs typeface="Times New Roman" charset="0"/>
            </a:endParaRPr>
          </a:p>
        </p:txBody>
      </p:sp>
      <p:sp>
        <p:nvSpPr>
          <p:cNvPr id="57358" name="Text Box 16"/>
          <p:cNvSpPr txBox="1">
            <a:spLocks noChangeArrowheads="1"/>
          </p:cNvSpPr>
          <p:nvPr/>
        </p:nvSpPr>
        <p:spPr bwMode="auto">
          <a:xfrm>
            <a:off x="7328976" y="3710594"/>
            <a:ext cx="1600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/>
            <a:r>
              <a:rPr lang="en-GB" sz="1200" b="0" dirty="0" smtClean="0">
                <a:latin typeface="+mn-lt"/>
                <a:cs typeface="Times New Roman" charset="0"/>
              </a:rPr>
              <a:t>A column in a database view maps an attribute or a relation after some transformation.</a:t>
            </a:r>
            <a:endParaRPr lang="en-GB" sz="1200" b="0" dirty="0">
              <a:latin typeface="+mn-lt"/>
            </a:endParaRPr>
          </a:p>
        </p:txBody>
      </p:sp>
      <p:sp>
        <p:nvSpPr>
          <p:cNvPr id="57359" name="Text Box 17"/>
          <p:cNvSpPr txBox="1">
            <a:spLocks noChangeArrowheads="1"/>
          </p:cNvSpPr>
          <p:nvPr/>
        </p:nvSpPr>
        <p:spPr bwMode="auto">
          <a:xfrm>
            <a:off x="7328976" y="5016309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/>
            <a:r>
              <a:rPr lang="en-GB" sz="1200" b="0" dirty="0" smtClean="0">
                <a:latin typeface="+mn-lt"/>
                <a:cs typeface="Times New Roman" charset="0"/>
              </a:rPr>
              <a:t>A set of columns in a database view map an attribute or a relation.</a:t>
            </a:r>
            <a:endParaRPr lang="en-GB" sz="1200" b="0" dirty="0">
              <a:latin typeface="+mn-lt"/>
              <a:cs typeface="Times New Roman" charset="0"/>
            </a:endParaRPr>
          </a:p>
        </p:txBody>
      </p:sp>
      <p:pic>
        <p:nvPicPr>
          <p:cNvPr id="57360" name="Picture 18" descr="struc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276" y="929560"/>
            <a:ext cx="2524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1" name="Text Box 19"/>
          <p:cNvSpPr txBox="1">
            <a:spLocks noChangeArrowheads="1"/>
          </p:cNvSpPr>
          <p:nvPr/>
        </p:nvSpPr>
        <p:spPr bwMode="auto">
          <a:xfrm>
            <a:off x="7328976" y="1000200"/>
            <a:ext cx="1600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/>
            <a:r>
              <a:rPr lang="en-GB" sz="1200" b="0" dirty="0" smtClean="0">
                <a:latin typeface="+mn-lt"/>
                <a:cs typeface="Times New Roman" charset="0"/>
              </a:rPr>
              <a:t>One or more concepts can be extracted from a single data field (not in 1NF).</a:t>
            </a:r>
            <a:endParaRPr lang="en-GB" sz="1200" b="0" dirty="0">
              <a:latin typeface="+mn-lt"/>
              <a:cs typeface="Times New Roman" charset="0"/>
            </a:endParaRPr>
          </a:p>
        </p:txBody>
      </p:sp>
      <p:sp>
        <p:nvSpPr>
          <p:cNvPr id="57362" name="Rectangle 20"/>
          <p:cNvSpPr>
            <a:spLocks noChangeArrowheads="1"/>
          </p:cNvSpPr>
          <p:nvPr/>
        </p:nvSpPr>
        <p:spPr bwMode="auto">
          <a:xfrm>
            <a:off x="29840" y="978773"/>
            <a:ext cx="2008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rgbClr val="990000"/>
                </a:solidFill>
                <a:latin typeface="+mn-lt"/>
              </a:rPr>
              <a:t>For concepts...</a:t>
            </a:r>
            <a:endParaRPr lang="en-US" sz="20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57363" name="Rectangle 21"/>
          <p:cNvSpPr>
            <a:spLocks noChangeArrowheads="1"/>
          </p:cNvSpPr>
          <p:nvPr/>
        </p:nvSpPr>
        <p:spPr bwMode="auto">
          <a:xfrm>
            <a:off x="4403032" y="2056685"/>
            <a:ext cx="2051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000" b="1">
                <a:solidFill>
                  <a:srgbClr val="990000"/>
                </a:solidFill>
                <a:latin typeface="+mn-lt"/>
              </a:rPr>
              <a:t>For attributes...</a:t>
            </a:r>
            <a:endParaRPr lang="es-ES" sz="2000" b="1">
              <a:solidFill>
                <a:srgbClr val="990000"/>
              </a:solidFill>
              <a:latin typeface="+mn-lt"/>
            </a:endParaRPr>
          </a:p>
        </p:txBody>
      </p:sp>
      <p:sp>
        <p:nvSpPr>
          <p:cNvPr id="57364" name="21 Título"/>
          <p:cNvSpPr>
            <a:spLocks noGrp="1"/>
          </p:cNvSpPr>
          <p:nvPr>
            <p:ph type="title"/>
          </p:nvPr>
        </p:nvSpPr>
        <p:spPr>
          <a:xfrm>
            <a:off x="896523" y="228600"/>
            <a:ext cx="8171277" cy="381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However, different mapping alternatives exist</a:t>
            </a:r>
            <a:endParaRPr lang="en-GB" dirty="0"/>
          </a:p>
        </p:txBody>
      </p:sp>
      <p:sp>
        <p:nvSpPr>
          <p:cNvPr id="21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4221480" y="6553200"/>
            <a:ext cx="685800" cy="304800"/>
          </a:xfrm>
        </p:spPr>
        <p:txBody>
          <a:bodyPr/>
          <a:lstStyle/>
          <a:p>
            <a:fld id="{B2732E4C-06E3-CB46-BFE5-0B23781EFB7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093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puesta04.2-plantilla">
  <a:themeElements>
    <a:clrScheme name="Artículo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defRPr dirty="0" err="1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Propuesta04.2-plantilla.pot</Template>
  <TotalTime>5191</TotalTime>
  <Words>2816</Words>
  <Application>Microsoft Macintosh PowerPoint</Application>
  <PresentationFormat>Presentación en pantalla (4:3)</PresentationFormat>
  <Paragraphs>778</Paragraphs>
  <Slides>40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Courier New</vt:lpstr>
      <vt:lpstr>Garamond</vt:lpstr>
      <vt:lpstr>Lucida Grande</vt:lpstr>
      <vt:lpstr>ＭＳ Ｐゴシック</vt:lpstr>
      <vt:lpstr>Times New Roman</vt:lpstr>
      <vt:lpstr>Arial</vt:lpstr>
      <vt:lpstr>Propuesta04.2-plantilla</vt:lpstr>
      <vt:lpstr>Publishing Linked Data from RDB (RDB2RDF)</vt:lpstr>
      <vt:lpstr>Table of Contents</vt:lpstr>
      <vt:lpstr>Linked Data generation process</vt:lpstr>
      <vt:lpstr>What is RDB2RDF?</vt:lpstr>
      <vt:lpstr>Why RDB2RDF?</vt:lpstr>
      <vt:lpstr>RDB2RDF Requirements</vt:lpstr>
      <vt:lpstr>RDB2RDF Scenarios</vt:lpstr>
      <vt:lpstr>Scenario 1: Direct Mapping</vt:lpstr>
      <vt:lpstr>However, different mapping alternatives exist</vt:lpstr>
      <vt:lpstr>Scenario 2: R2RML</vt:lpstr>
      <vt:lpstr>W3C RDB2RDF Standards</vt:lpstr>
      <vt:lpstr>Table of Contents</vt:lpstr>
      <vt:lpstr>Direct Mapping</vt:lpstr>
      <vt:lpstr>Direct Mapping - example</vt:lpstr>
      <vt:lpstr>Direct Mapping - example</vt:lpstr>
      <vt:lpstr>Direct Mapping - example</vt:lpstr>
      <vt:lpstr>Summary: Direct Mapping</vt:lpstr>
      <vt:lpstr>Table of Contents</vt:lpstr>
      <vt:lpstr>W3C R2RML</vt:lpstr>
      <vt:lpstr>Example Input &amp; Desired Output</vt:lpstr>
      <vt:lpstr>Triples Map</vt:lpstr>
      <vt:lpstr>Triples Map Example</vt:lpstr>
      <vt:lpstr>Logical Table</vt:lpstr>
      <vt:lpstr>Logical Table: Example</vt:lpstr>
      <vt:lpstr>Subject Map and Predicate Map</vt:lpstr>
      <vt:lpstr>rr:class: Example</vt:lpstr>
      <vt:lpstr>Term Map</vt:lpstr>
      <vt:lpstr>Subject Map: Example</vt:lpstr>
      <vt:lpstr>Predicate Object Map: Example(1)</vt:lpstr>
      <vt:lpstr>Predicate Object Map: Example (2)</vt:lpstr>
      <vt:lpstr>Almost There</vt:lpstr>
      <vt:lpstr>RefObjectMap</vt:lpstr>
      <vt:lpstr>RefObjectMap: Example</vt:lpstr>
      <vt:lpstr>Complete Mappings</vt:lpstr>
      <vt:lpstr>Table of Contents</vt:lpstr>
      <vt:lpstr>Installing morph-RDB</vt:lpstr>
      <vt:lpstr>Running examples with CSV/RDB</vt:lpstr>
      <vt:lpstr>Table of Contents</vt:lpstr>
      <vt:lpstr>Assignment</vt:lpstr>
      <vt:lpstr>Questions?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Raúl García Castro</dc:creator>
  <cp:lastModifiedBy>Freddy Priyatna</cp:lastModifiedBy>
  <cp:revision>667</cp:revision>
  <cp:lastPrinted>2014-11-12T15:07:48Z</cp:lastPrinted>
  <dcterms:created xsi:type="dcterms:W3CDTF">2010-07-11T22:14:00Z</dcterms:created>
  <dcterms:modified xsi:type="dcterms:W3CDTF">2017-11-13T16:05:39Z</dcterms:modified>
</cp:coreProperties>
</file>