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 id="2147483894" r:id="rId2"/>
  </p:sldMasterIdLst>
  <p:sldIdLst>
    <p:sldId id="256" r:id="rId3"/>
    <p:sldId id="261" r:id="rId4"/>
    <p:sldId id="257" r:id="rId5"/>
    <p:sldId id="258" r:id="rId6"/>
    <p:sldId id="268" r:id="rId7"/>
    <p:sldId id="259" r:id="rId8"/>
    <p:sldId id="262" r:id="rId9"/>
    <p:sldId id="266" r:id="rId10"/>
    <p:sldId id="269"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snapToGrid="0" snapToObjects="1">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0487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355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40816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065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4772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269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94780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4916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3239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73961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12/17/2017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656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209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6390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7502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138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4532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747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61682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71334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657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1431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7662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6596678"/>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12/17/2017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27217"/>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datos.madrid.es/sites/v/index.jsp?vgnextoid=6ffd9e1d29efb410VgnVCM2000000c205a0aRCRD&amp;vgnextchannel=374512b9ace9f310VgnVCM100000171f5a0aRCRD"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1505987"/>
            <a:ext cx="8915399" cy="2262781"/>
          </a:xfrm>
        </p:spPr>
        <p:txBody>
          <a:bodyPr>
            <a:normAutofit/>
          </a:bodyPr>
          <a:lstStyle/>
          <a:p>
            <a:r>
              <a:rPr lang="es-ES_tradnl" sz="7200" b="1" dirty="0" smtClean="0"/>
              <a:t>EduMadrid</a:t>
            </a:r>
            <a:endParaRPr lang="es-ES_tradnl" sz="7200" b="1" dirty="0"/>
          </a:p>
        </p:txBody>
      </p:sp>
      <p:sp>
        <p:nvSpPr>
          <p:cNvPr id="4" name="Subtítulo 2"/>
          <p:cNvSpPr txBox="1">
            <a:spLocks/>
          </p:cNvSpPr>
          <p:nvPr/>
        </p:nvSpPr>
        <p:spPr>
          <a:xfrm>
            <a:off x="2589211" y="3876565"/>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s-ES_tradnl" sz="2000" smtClean="0"/>
              <a:t>Semantic Web and Web of Linked Data</a:t>
            </a:r>
            <a:endParaRPr lang="es-ES_tradnl" sz="2000" dirty="0"/>
          </a:p>
        </p:txBody>
      </p:sp>
      <p:sp>
        <p:nvSpPr>
          <p:cNvPr id="5" name="CuadroTexto 4"/>
          <p:cNvSpPr txBox="1"/>
          <p:nvPr/>
        </p:nvSpPr>
        <p:spPr>
          <a:xfrm>
            <a:off x="2589213" y="5718996"/>
            <a:ext cx="1991638" cy="369332"/>
          </a:xfrm>
          <a:prstGeom prst="rect">
            <a:avLst/>
          </a:prstGeom>
          <a:noFill/>
        </p:spPr>
        <p:txBody>
          <a:bodyPr wrap="square" rtlCol="0">
            <a:spAutoFit/>
          </a:bodyPr>
          <a:lstStyle/>
          <a:p>
            <a:r>
              <a:rPr lang="es-ES_tradnl" dirty="0" smtClean="0"/>
              <a:t>Grupo 22</a:t>
            </a:r>
            <a:endParaRPr lang="es-ES_tradnl" dirty="0"/>
          </a:p>
        </p:txBody>
      </p:sp>
      <p:sp>
        <p:nvSpPr>
          <p:cNvPr id="6" name="CuadroTexto 5"/>
          <p:cNvSpPr txBox="1"/>
          <p:nvPr/>
        </p:nvSpPr>
        <p:spPr>
          <a:xfrm>
            <a:off x="8668011" y="5022937"/>
            <a:ext cx="3281819" cy="1200329"/>
          </a:xfrm>
          <a:prstGeom prst="rect">
            <a:avLst/>
          </a:prstGeom>
          <a:noFill/>
        </p:spPr>
        <p:txBody>
          <a:bodyPr wrap="square" rtlCol="0">
            <a:spAutoFit/>
          </a:bodyPr>
          <a:lstStyle/>
          <a:p>
            <a:r>
              <a:rPr lang="es-ES_tradnl" dirty="0" smtClean="0"/>
              <a:t>Alejandro </a:t>
            </a:r>
            <a:r>
              <a:rPr lang="es-ES_tradnl" dirty="0" err="1" smtClean="0"/>
              <a:t>Garc</a:t>
            </a:r>
            <a:r>
              <a:rPr lang="es-ES" dirty="0" err="1" smtClean="0"/>
              <a:t>ía</a:t>
            </a:r>
            <a:r>
              <a:rPr lang="es-ES" dirty="0" smtClean="0"/>
              <a:t> Blanco</a:t>
            </a:r>
          </a:p>
          <a:p>
            <a:r>
              <a:rPr lang="es-ES" dirty="0" smtClean="0"/>
              <a:t>Roberto Barroso García</a:t>
            </a:r>
          </a:p>
          <a:p>
            <a:r>
              <a:rPr lang="es-ES" dirty="0" smtClean="0"/>
              <a:t>Alberto Arranz Rodríguez</a:t>
            </a:r>
          </a:p>
          <a:p>
            <a:r>
              <a:rPr lang="es-ES" dirty="0" smtClean="0"/>
              <a:t>Aurelio </a:t>
            </a:r>
            <a:r>
              <a:rPr lang="es-ES" dirty="0" err="1" smtClean="0"/>
              <a:t>Feliú</a:t>
            </a:r>
            <a:r>
              <a:rPr lang="es-ES" dirty="0" smtClean="0"/>
              <a:t> Rubio</a:t>
            </a:r>
            <a:endParaRPr lang="es-ES_tradnl" dirty="0"/>
          </a:p>
        </p:txBody>
      </p:sp>
    </p:spTree>
    <p:extLst>
      <p:ext uri="{BB962C8B-B14F-4D97-AF65-F5344CB8AC3E}">
        <p14:creationId xmlns:p14="http://schemas.microsoft.com/office/powerpoint/2010/main" val="330415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72236"/>
            <a:ext cx="8911687" cy="791331"/>
          </a:xfrm>
        </p:spPr>
        <p:txBody>
          <a:bodyPr>
            <a:noAutofit/>
          </a:bodyPr>
          <a:lstStyle/>
          <a:p>
            <a:r>
              <a:rPr lang="es-ES_tradnl" sz="4800" b="1" dirty="0" smtClean="0"/>
              <a:t>CONCLUSIÓN</a:t>
            </a:r>
            <a:endParaRPr lang="es-ES_tradnl" sz="4800" b="1" dirty="0"/>
          </a:p>
        </p:txBody>
      </p:sp>
      <p:sp>
        <p:nvSpPr>
          <p:cNvPr id="3" name="Marcador de contenido 2"/>
          <p:cNvSpPr>
            <a:spLocks noGrp="1"/>
          </p:cNvSpPr>
          <p:nvPr>
            <p:ph idx="1"/>
          </p:nvPr>
        </p:nvSpPr>
        <p:spPr>
          <a:xfrm>
            <a:off x="1097280" y="1877818"/>
            <a:ext cx="10058400" cy="4023360"/>
          </a:xfrm>
        </p:spPr>
        <p:txBody>
          <a:bodyPr>
            <a:normAutofit/>
          </a:bodyPr>
          <a:lstStyle/>
          <a:p>
            <a:pPr marL="0" indent="0">
              <a:buNone/>
            </a:pPr>
            <a:endParaRPr lang="es-ES" sz="2400" dirty="0" smtClean="0"/>
          </a:p>
          <a:p>
            <a:pPr marL="0" indent="0">
              <a:buNone/>
            </a:pPr>
            <a:r>
              <a:rPr lang="es-ES" sz="2400" dirty="0" smtClean="0"/>
              <a:t>El enlazado de datos en la web proporciona una infinidad de posibilidades, que pueden ser aprovechadas para proporcionar soluciones que quizás no se habían previsto en ningún momento por los creadores originales de los datos.</a:t>
            </a:r>
          </a:p>
          <a:p>
            <a:pPr marL="0" indent="0">
              <a:buNone/>
            </a:pPr>
            <a:r>
              <a:rPr lang="es-ES" sz="2400" dirty="0" smtClean="0"/>
              <a:t>En este proyecto, a pesar de su simplicidad, hemos podido ver la utilidad de una web de datos enlazados que permita la explotación de la enorme cantidad de datos que hay disponible hoy en día, aunque en muchos casos poco o nada accesibles, lo que limita mucho el uso útil que se puede hacer de ellos.</a:t>
            </a:r>
            <a:endParaRPr lang="es-ES" sz="2400" dirty="0"/>
          </a:p>
        </p:txBody>
      </p:sp>
    </p:spTree>
    <p:extLst>
      <p:ext uri="{BB962C8B-B14F-4D97-AF65-F5344CB8AC3E}">
        <p14:creationId xmlns:p14="http://schemas.microsoft.com/office/powerpoint/2010/main" val="2513653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pPr algn="ctr"/>
            <a:r>
              <a:rPr lang="es-ES_tradnl" sz="5400" b="1" dirty="0" smtClean="0">
                <a:solidFill>
                  <a:schemeClr val="tx1">
                    <a:lumMod val="75000"/>
                    <a:lumOff val="25000"/>
                  </a:schemeClr>
                </a:solidFill>
              </a:rPr>
              <a:t>Gracias por vuestra atención</a:t>
            </a:r>
            <a:endParaRPr lang="es-ES_tradnl" sz="3200" b="1" dirty="0">
              <a:solidFill>
                <a:schemeClr val="tx1">
                  <a:lumMod val="75000"/>
                  <a:lumOff val="25000"/>
                </a:schemeClr>
              </a:solidFill>
            </a:endParaRPr>
          </a:p>
        </p:txBody>
      </p:sp>
    </p:spTree>
    <p:extLst>
      <p:ext uri="{BB962C8B-B14F-4D97-AF65-F5344CB8AC3E}">
        <p14:creationId xmlns:p14="http://schemas.microsoft.com/office/powerpoint/2010/main" val="2856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ÍNDICE</a:t>
            </a:r>
            <a:endParaRPr lang="es-ES" dirty="0"/>
          </a:p>
        </p:txBody>
      </p:sp>
      <p:sp>
        <p:nvSpPr>
          <p:cNvPr id="3" name="Marcador de contenido 2"/>
          <p:cNvSpPr>
            <a:spLocks noGrp="1"/>
          </p:cNvSpPr>
          <p:nvPr>
            <p:ph idx="1"/>
          </p:nvPr>
        </p:nvSpPr>
        <p:spPr>
          <a:xfrm>
            <a:off x="1506585" y="1985078"/>
            <a:ext cx="10058400" cy="4023360"/>
          </a:xfrm>
        </p:spPr>
        <p:txBody>
          <a:bodyPr/>
          <a:lstStyle/>
          <a:p>
            <a:pPr>
              <a:buFont typeface="Wingdings" panose="05000000000000000000" pitchFamily="2" charset="2"/>
              <a:buChar char="§"/>
            </a:pPr>
            <a:r>
              <a:rPr lang="es-ES" sz="2400" b="1" dirty="0" smtClean="0"/>
              <a:t>Descripción</a:t>
            </a:r>
          </a:p>
          <a:p>
            <a:pPr>
              <a:buFont typeface="Wingdings" panose="05000000000000000000" pitchFamily="2" charset="2"/>
              <a:buChar char="§"/>
            </a:pPr>
            <a:r>
              <a:rPr lang="es-ES" sz="2400" b="1" dirty="0" smtClean="0"/>
              <a:t>Datos</a:t>
            </a:r>
          </a:p>
          <a:p>
            <a:pPr>
              <a:buFont typeface="Wingdings" panose="05000000000000000000" pitchFamily="2" charset="2"/>
              <a:buChar char="§"/>
            </a:pPr>
            <a:r>
              <a:rPr lang="es-ES" sz="2400" b="1" dirty="0" smtClean="0"/>
              <a:t>Datos: </a:t>
            </a:r>
            <a:r>
              <a:rPr lang="es-ES" sz="2400" b="1" dirty="0" err="1" smtClean="0"/>
              <a:t>Resource</a:t>
            </a:r>
            <a:r>
              <a:rPr lang="es-ES" sz="2400" b="1" dirty="0" smtClean="0"/>
              <a:t> </a:t>
            </a:r>
            <a:r>
              <a:rPr lang="es-ES" sz="2400" b="1" dirty="0" err="1" smtClean="0"/>
              <a:t>naming</a:t>
            </a:r>
            <a:r>
              <a:rPr lang="es-ES" sz="2400" b="1" dirty="0" smtClean="0"/>
              <a:t> </a:t>
            </a:r>
            <a:r>
              <a:rPr lang="es-ES" sz="2400" b="1" dirty="0" err="1" smtClean="0"/>
              <a:t>strategy</a:t>
            </a:r>
            <a:endParaRPr lang="es-ES" sz="2400" b="1" dirty="0" smtClean="0"/>
          </a:p>
          <a:p>
            <a:pPr>
              <a:buFont typeface="Wingdings" panose="05000000000000000000" pitchFamily="2" charset="2"/>
              <a:buChar char="§"/>
            </a:pPr>
            <a:r>
              <a:rPr lang="es-ES" sz="2400" b="1" dirty="0" smtClean="0"/>
              <a:t>Datos: </a:t>
            </a:r>
            <a:r>
              <a:rPr lang="es-ES" sz="2400" b="1" dirty="0" err="1" smtClean="0"/>
              <a:t>OpenRefine</a:t>
            </a:r>
            <a:endParaRPr lang="es-ES" sz="2400" b="1" dirty="0" smtClean="0"/>
          </a:p>
          <a:p>
            <a:pPr>
              <a:buFont typeface="Wingdings" panose="05000000000000000000" pitchFamily="2" charset="2"/>
              <a:buChar char="§"/>
            </a:pPr>
            <a:r>
              <a:rPr lang="es-ES" sz="2400" b="1" dirty="0" smtClean="0"/>
              <a:t>Datos: Ontología</a:t>
            </a:r>
          </a:p>
          <a:p>
            <a:pPr>
              <a:buFont typeface="Wingdings" panose="05000000000000000000" pitchFamily="2" charset="2"/>
              <a:buChar char="§"/>
            </a:pPr>
            <a:r>
              <a:rPr lang="es-ES" sz="2400" b="1" dirty="0" smtClean="0"/>
              <a:t>Estructura &amp; </a:t>
            </a:r>
            <a:r>
              <a:rPr lang="es-ES" sz="2400" b="1" dirty="0" smtClean="0"/>
              <a:t>funcionamiento</a:t>
            </a:r>
          </a:p>
          <a:p>
            <a:pPr>
              <a:buFont typeface="Wingdings" panose="05000000000000000000" pitchFamily="2" charset="2"/>
              <a:buChar char="§"/>
            </a:pPr>
            <a:r>
              <a:rPr lang="es-ES" sz="2400" b="1" smtClean="0"/>
              <a:t>Conclusión</a:t>
            </a:r>
            <a:endParaRPr lang="es-ES" sz="2400" b="1" dirty="0" smtClean="0"/>
          </a:p>
          <a:p>
            <a:pPr>
              <a:buFont typeface="Wingdings" panose="05000000000000000000" pitchFamily="2" charset="2"/>
              <a:buChar char="§"/>
            </a:pPr>
            <a:endParaRPr lang="es-ES" sz="2400" b="1" dirty="0" smtClean="0"/>
          </a:p>
          <a:p>
            <a:pPr>
              <a:buFont typeface="Wingdings" panose="05000000000000000000" pitchFamily="2" charset="2"/>
              <a:buChar char="§"/>
            </a:pPr>
            <a:endParaRPr lang="es-ES" sz="2400" b="1" dirty="0" smtClean="0"/>
          </a:p>
          <a:p>
            <a:pPr>
              <a:buFont typeface="Wingdings" panose="05000000000000000000" pitchFamily="2" charset="2"/>
              <a:buChar char="§"/>
            </a:pPr>
            <a:endParaRPr lang="es-ES" sz="2400" b="1" dirty="0" smtClean="0"/>
          </a:p>
          <a:p>
            <a:pPr>
              <a:buFont typeface="Wingdings" panose="05000000000000000000" pitchFamily="2" charset="2"/>
              <a:buChar char="§"/>
            </a:pPr>
            <a:endParaRPr lang="es-ES" dirty="0"/>
          </a:p>
        </p:txBody>
      </p:sp>
    </p:spTree>
    <p:extLst>
      <p:ext uri="{BB962C8B-B14F-4D97-AF65-F5344CB8AC3E}">
        <p14:creationId xmlns:p14="http://schemas.microsoft.com/office/powerpoint/2010/main" val="212568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28909"/>
          </a:xfrm>
        </p:spPr>
        <p:txBody>
          <a:bodyPr>
            <a:normAutofit/>
          </a:bodyPr>
          <a:lstStyle/>
          <a:p>
            <a:r>
              <a:rPr lang="es-ES_tradnl" sz="4800" b="1" dirty="0" smtClean="0"/>
              <a:t>DESCRIPCI</a:t>
            </a:r>
            <a:r>
              <a:rPr lang="es-ES" sz="4800" b="1" dirty="0" smtClean="0"/>
              <a:t>ÓN</a:t>
            </a:r>
            <a:endParaRPr lang="es-ES_tradnl" dirty="0"/>
          </a:p>
        </p:txBody>
      </p:sp>
      <p:sp>
        <p:nvSpPr>
          <p:cNvPr id="3" name="Marcador de contenido 2"/>
          <p:cNvSpPr>
            <a:spLocks noGrp="1"/>
          </p:cNvSpPr>
          <p:nvPr>
            <p:ph idx="1"/>
          </p:nvPr>
        </p:nvSpPr>
        <p:spPr>
          <a:xfrm>
            <a:off x="1097280" y="1877818"/>
            <a:ext cx="10058400" cy="4023360"/>
          </a:xfrm>
        </p:spPr>
        <p:txBody>
          <a:bodyPr>
            <a:normAutofit/>
          </a:bodyPr>
          <a:lstStyle/>
          <a:p>
            <a:pPr algn="just"/>
            <a:r>
              <a:rPr lang="es-ES_tradnl" sz="2400" dirty="0" smtClean="0"/>
              <a:t>EduMadrid tiene la </a:t>
            </a:r>
            <a:r>
              <a:rPr lang="es-ES_tradnl" sz="2400" dirty="0" err="1" smtClean="0"/>
              <a:t>intenci</a:t>
            </a:r>
            <a:r>
              <a:rPr lang="es-ES" sz="2400" dirty="0" err="1" smtClean="0"/>
              <a:t>ón</a:t>
            </a:r>
            <a:r>
              <a:rPr lang="es-ES" sz="2400" dirty="0" smtClean="0"/>
              <a:t> de proporcionar al usuario, a través de una aplicación web y mediante el manejo de ‘</a:t>
            </a:r>
            <a:r>
              <a:rPr lang="es-ES" sz="2400" dirty="0" err="1" smtClean="0"/>
              <a:t>linked</a:t>
            </a:r>
            <a:r>
              <a:rPr lang="es-ES" sz="2400" dirty="0" smtClean="0"/>
              <a:t> data’, toda la información relacionada con el centro educativo que busque.</a:t>
            </a:r>
          </a:p>
          <a:p>
            <a:pPr algn="just"/>
            <a:r>
              <a:rPr lang="es-ES" sz="2400" dirty="0" smtClean="0"/>
              <a:t>Mostrará datos relevantes como dirección, método de contacto o servicios que proporciona.</a:t>
            </a:r>
          </a:p>
          <a:p>
            <a:pPr algn="just"/>
            <a:r>
              <a:rPr lang="es-ES" sz="2400" dirty="0" smtClean="0"/>
              <a:t>Engloba todos los centros educativos de la Comunidad de Madrid.</a:t>
            </a:r>
            <a:r>
              <a:rPr lang="es-ES_tradnl" sz="2400" dirty="0" smtClean="0"/>
              <a:t> </a:t>
            </a:r>
            <a:endParaRPr lang="es-ES_tradnl" sz="2400" dirty="0"/>
          </a:p>
        </p:txBody>
      </p:sp>
    </p:spTree>
    <p:extLst>
      <p:ext uri="{BB962C8B-B14F-4D97-AF65-F5344CB8AC3E}">
        <p14:creationId xmlns:p14="http://schemas.microsoft.com/office/powerpoint/2010/main" val="2081276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704320"/>
            <a:ext cx="8911687" cy="791331"/>
          </a:xfrm>
        </p:spPr>
        <p:txBody>
          <a:bodyPr>
            <a:noAutofit/>
          </a:bodyPr>
          <a:lstStyle/>
          <a:p>
            <a:r>
              <a:rPr lang="es-ES_tradnl" sz="4800" b="1" dirty="0" smtClean="0"/>
              <a:t>DATOS </a:t>
            </a:r>
            <a:endParaRPr lang="es-ES_tradnl" sz="4800" b="1" dirty="0"/>
          </a:p>
        </p:txBody>
      </p:sp>
      <p:sp>
        <p:nvSpPr>
          <p:cNvPr id="3" name="Marcador de contenido 2"/>
          <p:cNvSpPr>
            <a:spLocks noGrp="1"/>
          </p:cNvSpPr>
          <p:nvPr>
            <p:ph idx="1"/>
          </p:nvPr>
        </p:nvSpPr>
        <p:spPr>
          <a:xfrm>
            <a:off x="1097280" y="1877818"/>
            <a:ext cx="10058400" cy="4023360"/>
          </a:xfrm>
        </p:spPr>
        <p:txBody>
          <a:bodyPr>
            <a:normAutofit/>
          </a:bodyPr>
          <a:lstStyle/>
          <a:p>
            <a:r>
              <a:rPr lang="es-ES_tradnl" sz="2400" dirty="0" smtClean="0"/>
              <a:t>Localizamos </a:t>
            </a:r>
            <a:r>
              <a:rPr lang="es-ES_tradnl" sz="2400" dirty="0"/>
              <a:t>nuestro fichero CSV de datos </a:t>
            </a:r>
            <a:r>
              <a:rPr lang="es-ES_tradnl" sz="2400" dirty="0" smtClean="0"/>
              <a:t>en e</a:t>
            </a:r>
            <a:r>
              <a:rPr lang="es-ES" sz="2400" dirty="0" smtClean="0"/>
              <a:t>l </a:t>
            </a:r>
            <a:r>
              <a:rPr lang="es-ES" sz="2400" dirty="0"/>
              <a:t>Portal de Datos Abiertos del Ayuntamiento de </a:t>
            </a:r>
            <a:r>
              <a:rPr lang="es-ES" sz="2400" dirty="0" smtClean="0"/>
              <a:t>Madrid*.</a:t>
            </a:r>
            <a:endParaRPr lang="es-ES_tradnl" sz="2400" dirty="0"/>
          </a:p>
          <a:p>
            <a:r>
              <a:rPr lang="es-ES" sz="2400" dirty="0" smtClean="0"/>
              <a:t>Dicho archivo CSV contiene toda la información clave (datos relevantes sobre los centros) para comenzar a desarrollar el proyecto.</a:t>
            </a:r>
            <a:endParaRPr lang="es-ES" sz="2400" dirty="0"/>
          </a:p>
          <a:p>
            <a:r>
              <a:rPr lang="es-ES" sz="2400" dirty="0" smtClean="0"/>
              <a:t>Con la aplicación OpenRefine</a:t>
            </a:r>
            <a:r>
              <a:rPr lang="es-ES" sz="2400" dirty="0"/>
              <a:t> </a:t>
            </a:r>
            <a:r>
              <a:rPr lang="es-ES" sz="2400" dirty="0" smtClean="0"/>
              <a:t>estudiamos los datos que contenía y los posibles valores que tomaba cada columna, así como su estructura.</a:t>
            </a:r>
          </a:p>
          <a:p>
            <a:endParaRPr lang="es-ES" sz="2400" dirty="0"/>
          </a:p>
          <a:p>
            <a:endParaRPr lang="es-ES" sz="2400" dirty="0" smtClean="0"/>
          </a:p>
          <a:p>
            <a:r>
              <a:rPr lang="es-ES" sz="1400" dirty="0"/>
              <a:t>*</a:t>
            </a:r>
            <a:r>
              <a:rPr lang="es-ES" sz="1400" dirty="0">
                <a:hlinkClick r:id="rId2"/>
              </a:rPr>
              <a:t>http://datos.madrid.es/sites/v/index.jsp?vgnextoid=6ffd9e1d29efb410VgnVCM2000000c205a0aRCRD&amp;vgnextchannel=374512b9ace9f310VgnVCM100000171f5a0aRCRD</a:t>
            </a:r>
            <a:endParaRPr lang="es-ES" sz="1400" dirty="0"/>
          </a:p>
          <a:p>
            <a:pPr marL="0" indent="0">
              <a:buNone/>
            </a:pPr>
            <a:endParaRPr lang="es-ES_tradnl" sz="2400" dirty="0"/>
          </a:p>
        </p:txBody>
      </p:sp>
    </p:spTree>
    <p:extLst>
      <p:ext uri="{BB962C8B-B14F-4D97-AF65-F5344CB8AC3E}">
        <p14:creationId xmlns:p14="http://schemas.microsoft.com/office/powerpoint/2010/main" val="20851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720362"/>
            <a:ext cx="8911687" cy="791331"/>
          </a:xfrm>
        </p:spPr>
        <p:txBody>
          <a:bodyPr>
            <a:noAutofit/>
          </a:bodyPr>
          <a:lstStyle/>
          <a:p>
            <a:r>
              <a:rPr lang="es-ES_tradnl" sz="4800" b="1" dirty="0" smtClean="0"/>
              <a:t>DATOS: </a:t>
            </a:r>
            <a:r>
              <a:rPr lang="es-ES_tradnl" sz="4800" b="1" dirty="0" err="1" smtClean="0"/>
              <a:t>Resource</a:t>
            </a:r>
            <a:r>
              <a:rPr lang="es-ES_tradnl" sz="4800" b="1" dirty="0" smtClean="0"/>
              <a:t> </a:t>
            </a:r>
            <a:r>
              <a:rPr lang="es-ES_tradnl" sz="4800" b="1" dirty="0" err="1" smtClean="0"/>
              <a:t>naming</a:t>
            </a:r>
            <a:r>
              <a:rPr lang="es-ES_tradnl" sz="4800" b="1" dirty="0" smtClean="0"/>
              <a:t> </a:t>
            </a:r>
            <a:r>
              <a:rPr lang="es-ES_tradnl" sz="4800" b="1" dirty="0" err="1" smtClean="0"/>
              <a:t>strategy</a:t>
            </a:r>
            <a:endParaRPr lang="es-ES_tradnl" sz="4800" b="1" dirty="0"/>
          </a:p>
        </p:txBody>
      </p:sp>
      <p:sp>
        <p:nvSpPr>
          <p:cNvPr id="3" name="Marcador de contenido 2"/>
          <p:cNvSpPr>
            <a:spLocks noGrp="1"/>
          </p:cNvSpPr>
          <p:nvPr>
            <p:ph idx="1"/>
          </p:nvPr>
        </p:nvSpPr>
        <p:spPr>
          <a:xfrm>
            <a:off x="1097280" y="1877818"/>
            <a:ext cx="10058400" cy="4023360"/>
          </a:xfrm>
        </p:spPr>
        <p:txBody>
          <a:bodyPr>
            <a:normAutofit/>
          </a:bodyPr>
          <a:lstStyle/>
          <a:p>
            <a:pPr marL="0" indent="0">
              <a:buNone/>
            </a:pPr>
            <a:endParaRPr lang="es-ES_tradnl" sz="2400" dirty="0" smtClean="0"/>
          </a:p>
          <a:p>
            <a:pPr marL="0" indent="0">
              <a:buNone/>
            </a:pPr>
            <a:endParaRPr lang="es-ES_tradnl" sz="2400" dirty="0"/>
          </a:p>
          <a:p>
            <a:r>
              <a:rPr lang="en-US" sz="2400" b="1" dirty="0"/>
              <a:t>RESOURCE NAMING STRATEGY </a:t>
            </a:r>
            <a:r>
              <a:rPr lang="en-US" sz="2400" b="1" dirty="0" smtClean="0"/>
              <a:t>DEFINED:</a:t>
            </a:r>
            <a:endParaRPr lang="en-US" sz="2400" b="1" dirty="0"/>
          </a:p>
          <a:p>
            <a:r>
              <a:rPr lang="en-US" sz="2400" b="1" dirty="0"/>
              <a:t>Domain</a:t>
            </a:r>
            <a:r>
              <a:rPr lang="en-US" sz="2400" dirty="0"/>
              <a:t>: http://www.edumadrid.org/group22/ </a:t>
            </a:r>
          </a:p>
          <a:p>
            <a:r>
              <a:rPr lang="en-US" sz="2400" b="1" dirty="0"/>
              <a:t>Ontology terms</a:t>
            </a:r>
            <a:r>
              <a:rPr lang="en-US" sz="2400" dirty="0"/>
              <a:t>: http://www..edumadrid.org/group22#&lt;ontology_term&gt; </a:t>
            </a:r>
          </a:p>
          <a:p>
            <a:r>
              <a:rPr lang="en-US" sz="2400" b="1" dirty="0"/>
              <a:t>Individuals</a:t>
            </a:r>
            <a:r>
              <a:rPr lang="en-US" sz="2400" dirty="0"/>
              <a:t>: http://www..edumadrid.org/group22#&lt;individual_term&gt; </a:t>
            </a:r>
          </a:p>
          <a:p>
            <a:pPr marL="0" indent="0">
              <a:buNone/>
            </a:pPr>
            <a:endParaRPr lang="es-ES_tradnl" sz="2400" dirty="0"/>
          </a:p>
        </p:txBody>
      </p:sp>
    </p:spTree>
    <p:extLst>
      <p:ext uri="{BB962C8B-B14F-4D97-AF65-F5344CB8AC3E}">
        <p14:creationId xmlns:p14="http://schemas.microsoft.com/office/powerpoint/2010/main" val="202513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79013"/>
          </a:xfrm>
        </p:spPr>
        <p:txBody>
          <a:bodyPr>
            <a:normAutofit/>
          </a:bodyPr>
          <a:lstStyle/>
          <a:p>
            <a:r>
              <a:rPr lang="es-ES_tradnl" sz="4800" b="1" dirty="0" smtClean="0"/>
              <a:t>DATOS: </a:t>
            </a:r>
            <a:r>
              <a:rPr lang="es-ES_tradnl" sz="4800" b="1" dirty="0" err="1" smtClean="0"/>
              <a:t>OpenRefine</a:t>
            </a:r>
            <a:endParaRPr lang="es-ES_tradnl" sz="4800" b="1" dirty="0"/>
          </a:p>
        </p:txBody>
      </p:sp>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r="52304" b="38547"/>
          <a:stretch/>
        </p:blipFill>
        <p:spPr>
          <a:xfrm>
            <a:off x="1732547" y="1990786"/>
            <a:ext cx="4454263" cy="3951077"/>
          </a:xfrm>
        </p:spPr>
      </p:pic>
      <p:sp>
        <p:nvSpPr>
          <p:cNvPr id="8" name="CuadroTexto 7"/>
          <p:cNvSpPr txBox="1"/>
          <p:nvPr/>
        </p:nvSpPr>
        <p:spPr>
          <a:xfrm>
            <a:off x="6988521" y="3306705"/>
            <a:ext cx="4847573" cy="1754326"/>
          </a:xfrm>
          <a:prstGeom prst="rect">
            <a:avLst/>
          </a:prstGeom>
          <a:noFill/>
        </p:spPr>
        <p:txBody>
          <a:bodyPr wrap="square" rtlCol="0">
            <a:spAutoFit/>
          </a:bodyPr>
          <a:lstStyle/>
          <a:p>
            <a:r>
              <a:rPr lang="es-ES_tradnl" dirty="0" smtClean="0"/>
              <a:t>Con </a:t>
            </a:r>
            <a:r>
              <a:rPr lang="es-ES_tradnl" dirty="0" err="1" smtClean="0"/>
              <a:t>OpenRefine</a:t>
            </a:r>
            <a:r>
              <a:rPr lang="es-ES_tradnl" dirty="0" smtClean="0"/>
              <a:t> podemos hacer modificaciones para moldear los datos y utilizarlos del modo que más se ajuste a las necesidades de nuestra aplicación (eliminado de columnas no interesantes en nuestro proyecto, cambio de formato…).</a:t>
            </a:r>
            <a:endParaRPr lang="es-ES_tradnl" dirty="0"/>
          </a:p>
        </p:txBody>
      </p:sp>
      <p:cxnSp>
        <p:nvCxnSpPr>
          <p:cNvPr id="10" name="Conector curvado 9"/>
          <p:cNvCxnSpPr/>
          <p:nvPr/>
        </p:nvCxnSpPr>
        <p:spPr>
          <a:xfrm rot="10800000">
            <a:off x="6513497" y="2534653"/>
            <a:ext cx="2031503" cy="845331"/>
          </a:xfrm>
          <a:prstGeom prst="curvedConnector3">
            <a:avLst>
              <a:gd name="adj1" fmla="val -23725"/>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a:off x="4090737" y="2534653"/>
            <a:ext cx="1925052" cy="35453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2558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79013"/>
          </a:xfrm>
        </p:spPr>
        <p:txBody>
          <a:bodyPr>
            <a:normAutofit/>
          </a:bodyPr>
          <a:lstStyle/>
          <a:p>
            <a:r>
              <a:rPr lang="es-ES_tradnl" sz="4800" b="1" dirty="0" smtClean="0"/>
              <a:t>DATOS: Ontología</a:t>
            </a:r>
            <a:endParaRPr lang="es-ES_tradnl" sz="4800"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807" y="1994060"/>
            <a:ext cx="3415477" cy="318108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497" y="1994060"/>
            <a:ext cx="3316980" cy="3073818"/>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52" y="1994060"/>
            <a:ext cx="3502643" cy="2599618"/>
          </a:xfrm>
          <a:prstGeom prst="rect">
            <a:avLst/>
          </a:prstGeom>
        </p:spPr>
      </p:pic>
      <p:sp>
        <p:nvSpPr>
          <p:cNvPr id="11" name="Marcador de contenido 2"/>
          <p:cNvSpPr>
            <a:spLocks noGrp="1"/>
          </p:cNvSpPr>
          <p:nvPr>
            <p:ph idx="1"/>
          </p:nvPr>
        </p:nvSpPr>
        <p:spPr>
          <a:xfrm>
            <a:off x="1009787" y="5425893"/>
            <a:ext cx="10058400" cy="734275"/>
          </a:xfrm>
        </p:spPr>
        <p:txBody>
          <a:bodyPr>
            <a:normAutofit lnSpcReduction="10000"/>
          </a:bodyPr>
          <a:lstStyle/>
          <a:p>
            <a:pPr algn="ctr"/>
            <a:r>
              <a:rPr lang="es-ES_tradnl" sz="2400" dirty="0" smtClean="0"/>
              <a:t>Clases y jerarquías de propiedades de datos y de objetos de la ontología (desarrollada usando la herramienta </a:t>
            </a:r>
            <a:r>
              <a:rPr lang="es-ES_tradnl" sz="2400" dirty="0" err="1" smtClean="0"/>
              <a:t>Protégé</a:t>
            </a:r>
            <a:r>
              <a:rPr lang="es-ES_tradnl" sz="2400" dirty="0" smtClean="0"/>
              <a:t>)</a:t>
            </a:r>
            <a:endParaRPr lang="es-ES_tradnl" sz="2400" dirty="0"/>
          </a:p>
        </p:txBody>
      </p:sp>
    </p:spTree>
    <p:extLst>
      <p:ext uri="{BB962C8B-B14F-4D97-AF65-F5344CB8AC3E}">
        <p14:creationId xmlns:p14="http://schemas.microsoft.com/office/powerpoint/2010/main" val="133240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72236"/>
            <a:ext cx="8911687" cy="791331"/>
          </a:xfrm>
        </p:spPr>
        <p:txBody>
          <a:bodyPr>
            <a:noAutofit/>
          </a:bodyPr>
          <a:lstStyle/>
          <a:p>
            <a:r>
              <a:rPr lang="es-ES_tradnl" sz="4800" b="1" dirty="0" smtClean="0"/>
              <a:t>ESTRUCTURA &amp; FUNCIONAMIENTO</a:t>
            </a:r>
            <a:endParaRPr lang="es-ES_tradnl" sz="4800" b="1" dirty="0"/>
          </a:p>
        </p:txBody>
      </p:sp>
      <p:sp>
        <p:nvSpPr>
          <p:cNvPr id="3" name="Marcador de contenido 2"/>
          <p:cNvSpPr>
            <a:spLocks noGrp="1"/>
          </p:cNvSpPr>
          <p:nvPr>
            <p:ph idx="1"/>
          </p:nvPr>
        </p:nvSpPr>
        <p:spPr>
          <a:xfrm>
            <a:off x="1097280" y="1877818"/>
            <a:ext cx="10058400" cy="4023360"/>
          </a:xfrm>
        </p:spPr>
        <p:txBody>
          <a:bodyPr>
            <a:normAutofit/>
          </a:bodyPr>
          <a:lstStyle/>
          <a:p>
            <a:pPr marL="0" indent="0">
              <a:buNone/>
            </a:pPr>
            <a:endParaRPr lang="es-ES" sz="2400" dirty="0" smtClean="0"/>
          </a:p>
          <a:p>
            <a:pPr marL="0" indent="0">
              <a:buNone/>
            </a:pPr>
            <a:r>
              <a:rPr lang="es-ES" sz="2400" dirty="0" smtClean="0"/>
              <a:t>La aplicación </a:t>
            </a:r>
            <a:r>
              <a:rPr lang="es-ES" sz="2400" dirty="0" err="1" smtClean="0"/>
              <a:t>EduMadrid</a:t>
            </a:r>
            <a:r>
              <a:rPr lang="es-ES" sz="2400" dirty="0" smtClean="0"/>
              <a:t> obtiene sus datos del </a:t>
            </a:r>
            <a:r>
              <a:rPr lang="es-ES" sz="2400" dirty="0" err="1" smtClean="0"/>
              <a:t>dataset</a:t>
            </a:r>
            <a:r>
              <a:rPr lang="es-ES" sz="2400" dirty="0" smtClean="0"/>
              <a:t> mencionado antes. </a:t>
            </a:r>
          </a:p>
          <a:p>
            <a:pPr marL="0" indent="0">
              <a:buNone/>
            </a:pPr>
            <a:r>
              <a:rPr lang="es-ES" sz="2400" dirty="0" smtClean="0"/>
              <a:t>Usa elementos del </a:t>
            </a:r>
            <a:r>
              <a:rPr lang="es-ES" sz="2400" dirty="0" err="1" smtClean="0"/>
              <a:t>rdf</a:t>
            </a:r>
            <a:r>
              <a:rPr lang="es-ES" sz="2400" dirty="0" smtClean="0"/>
              <a:t> generado a partir del </a:t>
            </a:r>
            <a:r>
              <a:rPr lang="es-ES" sz="2400" dirty="0" err="1" smtClean="0"/>
              <a:t>dataset</a:t>
            </a:r>
            <a:r>
              <a:rPr lang="es-ES" sz="2400" dirty="0" smtClean="0"/>
              <a:t>, los barrios en concreto, para obtener información sobre los mismos en </a:t>
            </a:r>
            <a:r>
              <a:rPr lang="es-ES" sz="2400" dirty="0" err="1" smtClean="0"/>
              <a:t>dbpedia</a:t>
            </a:r>
            <a:r>
              <a:rPr lang="es-ES" sz="2400" dirty="0" smtClean="0"/>
              <a:t> y poder proporcionar más información relevante a los usuarios. </a:t>
            </a:r>
          </a:p>
          <a:p>
            <a:pPr marL="0" indent="0">
              <a:buNone/>
            </a:pPr>
            <a:r>
              <a:rPr lang="es-ES" sz="2400" dirty="0" smtClean="0"/>
              <a:t>Creemos que este enlazado de datos proporciona a la herramienta un valor añadido que sólo con el </a:t>
            </a:r>
            <a:r>
              <a:rPr lang="es-ES" sz="2400" dirty="0" err="1" smtClean="0"/>
              <a:t>dataset</a:t>
            </a:r>
            <a:r>
              <a:rPr lang="es-ES" sz="2400" dirty="0" smtClean="0"/>
              <a:t> original no podríamos haber alcanzado.</a:t>
            </a:r>
          </a:p>
        </p:txBody>
      </p:sp>
    </p:spTree>
    <p:extLst>
      <p:ext uri="{BB962C8B-B14F-4D97-AF65-F5344CB8AC3E}">
        <p14:creationId xmlns:p14="http://schemas.microsoft.com/office/powerpoint/2010/main" val="3321729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72236"/>
            <a:ext cx="8911687" cy="791331"/>
          </a:xfrm>
        </p:spPr>
        <p:txBody>
          <a:bodyPr>
            <a:noAutofit/>
          </a:bodyPr>
          <a:lstStyle/>
          <a:p>
            <a:r>
              <a:rPr lang="es-ES_tradnl" sz="4800" b="1" dirty="0" smtClean="0"/>
              <a:t>ESTRUCTURA &amp; FUNCIONAMIENTO</a:t>
            </a:r>
            <a:endParaRPr lang="es-ES_tradnl" sz="4800" b="1" dirty="0"/>
          </a:p>
        </p:txBody>
      </p:sp>
      <p:sp>
        <p:nvSpPr>
          <p:cNvPr id="3" name="Marcador de contenido 2"/>
          <p:cNvSpPr>
            <a:spLocks noGrp="1"/>
          </p:cNvSpPr>
          <p:nvPr>
            <p:ph idx="1"/>
          </p:nvPr>
        </p:nvSpPr>
        <p:spPr>
          <a:xfrm>
            <a:off x="1097280" y="1877818"/>
            <a:ext cx="10058400" cy="4023360"/>
          </a:xfrm>
        </p:spPr>
        <p:txBody>
          <a:bodyPr>
            <a:normAutofit/>
          </a:bodyPr>
          <a:lstStyle/>
          <a:p>
            <a:pPr marL="0" indent="0">
              <a:buNone/>
            </a:pPr>
            <a:endParaRPr lang="es-ES" sz="2400" dirty="0" smtClean="0"/>
          </a:p>
          <a:p>
            <a:pPr marL="0" indent="0">
              <a:buNone/>
            </a:pPr>
            <a:r>
              <a:rPr lang="es-ES" sz="2400" dirty="0" smtClean="0"/>
              <a:t>El modelo y enlazado de los datos se realizó con las herramientas </a:t>
            </a:r>
            <a:r>
              <a:rPr lang="es-ES" sz="2400" dirty="0" err="1" smtClean="0"/>
              <a:t>Grefine</a:t>
            </a:r>
            <a:r>
              <a:rPr lang="es-ES" sz="2400" dirty="0" smtClean="0"/>
              <a:t> y Protege, dando lugar a los ficheros </a:t>
            </a:r>
            <a:r>
              <a:rPr lang="es-ES" sz="2400" dirty="0" err="1"/>
              <a:t>Ontology-updated.ttl</a:t>
            </a:r>
            <a:r>
              <a:rPr lang="es-ES" sz="2400" dirty="0"/>
              <a:t> y  Centros-de-</a:t>
            </a:r>
            <a:r>
              <a:rPr lang="es-ES" sz="2400" dirty="0" err="1"/>
              <a:t>Educacion.ttl</a:t>
            </a:r>
            <a:r>
              <a:rPr lang="es-ES" sz="2400" dirty="0"/>
              <a:t>, </a:t>
            </a:r>
            <a:r>
              <a:rPr lang="es-ES" sz="2400" dirty="0" smtClean="0"/>
              <a:t>de los que se nutre nuestra herramienta para encontrar la información. </a:t>
            </a:r>
          </a:p>
          <a:p>
            <a:pPr marL="0" indent="0">
              <a:buNone/>
            </a:pPr>
            <a:r>
              <a:rPr lang="es-ES" sz="2400" dirty="0" smtClean="0"/>
              <a:t>Por último, para ofrecer una funcionalidad completa, la aplicación realiza consultas SPARQL a </a:t>
            </a:r>
            <a:r>
              <a:rPr lang="es-ES" sz="2400" dirty="0" err="1" smtClean="0"/>
              <a:t>dbpedia</a:t>
            </a:r>
            <a:r>
              <a:rPr lang="es-ES" sz="2400" dirty="0" smtClean="0"/>
              <a:t> para obtener información relevante sobre los barrios en los que se encuentra cada centro.</a:t>
            </a:r>
            <a:endParaRPr lang="es-ES" sz="2400" dirty="0"/>
          </a:p>
        </p:txBody>
      </p:sp>
    </p:spTree>
    <p:extLst>
      <p:ext uri="{BB962C8B-B14F-4D97-AF65-F5344CB8AC3E}">
        <p14:creationId xmlns:p14="http://schemas.microsoft.com/office/powerpoint/2010/main" val="3899390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TM02892315[[fn=Whisp]]</Template>
  <TotalTime>245</TotalTime>
  <Words>517</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11</vt:i4>
      </vt:variant>
    </vt:vector>
  </HeadingPairs>
  <TitlesOfParts>
    <vt:vector size="18" baseType="lpstr">
      <vt:lpstr>Calibri</vt:lpstr>
      <vt:lpstr>Calibri Light</vt:lpstr>
      <vt:lpstr>Wingdings</vt:lpstr>
      <vt:lpstr>Wingdings 2</vt:lpstr>
      <vt:lpstr>Wingdings 3</vt:lpstr>
      <vt:lpstr>HDOfficeLightV0</vt:lpstr>
      <vt:lpstr>Retrospección</vt:lpstr>
      <vt:lpstr>EduMadrid</vt:lpstr>
      <vt:lpstr>ÍNDICE</vt:lpstr>
      <vt:lpstr>DESCRIPCIÓN</vt:lpstr>
      <vt:lpstr>DATOS </vt:lpstr>
      <vt:lpstr>DATOS: Resource naming strategy</vt:lpstr>
      <vt:lpstr>DATOS: OpenRefine</vt:lpstr>
      <vt:lpstr>DATOS: Ontología</vt:lpstr>
      <vt:lpstr>ESTRUCTURA &amp; FUNCIONAMIENTO</vt:lpstr>
      <vt:lpstr>ESTRUCTURA &amp; FUNCIONAMIENTO</vt:lpstr>
      <vt:lpstr>CONCLUSIÓN</vt:lpstr>
      <vt:lpstr>Gracias por vuestra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EduMadrid</dc:title>
  <dc:creator>Usuario de Microsoft Office</dc:creator>
  <cp:lastModifiedBy>Aurelio</cp:lastModifiedBy>
  <cp:revision>18</cp:revision>
  <dcterms:created xsi:type="dcterms:W3CDTF">2017-12-14T11:31:39Z</dcterms:created>
  <dcterms:modified xsi:type="dcterms:W3CDTF">2017-12-17T22:08:37Z</dcterms:modified>
</cp:coreProperties>
</file>