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65" r:id="rId5"/>
    <p:sldId id="311" r:id="rId6"/>
    <p:sldId id="310" r:id="rId7"/>
    <p:sldId id="312" r:id="rId8"/>
    <p:sldId id="313" r:id="rId9"/>
    <p:sldId id="316" r:id="rId10"/>
    <p:sldId id="314" r:id="rId11"/>
    <p:sldId id="315" r:id="rId12"/>
    <p:sldId id="317" r:id="rId13"/>
    <p:sldId id="318" r:id="rId14"/>
    <p:sldId id="319" r:id="rId15"/>
    <p:sldId id="320" r:id="rId16"/>
    <p:sldId id="322" r:id="rId17"/>
    <p:sldId id="323" r:id="rId18"/>
    <p:sldId id="326" r:id="rId19"/>
    <p:sldId id="325" r:id="rId20"/>
    <p:sldId id="321" r:id="rId21"/>
    <p:sldId id="328" r:id="rId22"/>
  </p:sldIdLst>
  <p:sldSz cx="12188825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36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660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12/17/2017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12/17/2017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C0E3-926A-4624-A4B7-9E111814DFAF}" type="datetime1">
              <a:rPr lang="en-US" smtClean="0"/>
              <a:t>12/17/2017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8363-C11D-4F2B-8BD8-2261CBA3FDC8}" type="datetime1">
              <a:rPr lang="en-US" smtClean="0"/>
              <a:t>12/17/2017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E2C4-D4F4-487F-8400-6A08E8406255}" type="datetime1">
              <a:rPr lang="en-US" smtClean="0"/>
              <a:t>12/17/2017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96B3-95E3-4BA2-9B53-B8A606EF6C5D}" type="datetime1">
              <a:rPr lang="en-US" smtClean="0"/>
              <a:t>12/17/2017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F5C4-4DAE-461B-A785-66848343653D}" type="datetime1">
              <a:rPr lang="en-US" smtClean="0"/>
              <a:t>12/17/2017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2181-DEE6-4629-9884-BA8E756FF099}" type="datetime1">
              <a:rPr lang="en-US" smtClean="0"/>
              <a:t>12/17/2017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1C0D-2D57-4131-9952-6691351C7ED5}" type="datetime1">
              <a:rPr lang="en-US" smtClean="0"/>
              <a:t>12/17/2017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B2C7-3169-40AA-A34A-B896D5449549}" type="datetime1">
              <a:rPr lang="en-US" smtClean="0"/>
              <a:t>12/17/2017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4F55-E778-4229-B3C0-D0714E2C13BC}" type="datetime1">
              <a:rPr lang="en-US" smtClean="0"/>
              <a:t>12/17/2017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7E2F-C091-41B0-8876-F5299C03D13A}" type="datetime1">
              <a:rPr lang="en-US" smtClean="0"/>
              <a:t>12/17/2017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D070C-F147-4E47-A13E-8A4E6FB9F5DC}" type="datetime1">
              <a:rPr lang="en-US" smtClean="0"/>
              <a:t>12/17/2017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datos.gob.es/catalogo/a16003011-calidad-del-aire-en-euskadi-durante-el-2017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://datos.gob.es/es/catalogo/l01280066-contaminacion-atmosferic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atos.gob.es/es/catalogo/l01080193-esperanza-de-vida-quinquenal-2006-2013" TargetMode="External"/><Relationship Id="rId5" Type="http://schemas.openxmlformats.org/officeDocument/2006/relationships/hyperlink" Target="http://datos.gob.es/es/catalogo/l01462444-qualitat-de-laire-mesurament-diari-2016-calidad-del-aire-medicion-diaria-2016" TargetMode="External"/><Relationship Id="rId4" Type="http://schemas.openxmlformats.org/officeDocument/2006/relationships/hyperlink" Target="http://datos.gob.es/es/catalogo/a07002862-calidad-del-aire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manticweb.org/2017grupo9/ontology/City" TargetMode="External"/><Relationship Id="rId2" Type="http://schemas.openxmlformats.org/officeDocument/2006/relationships/hyperlink" Target="http://www.semanticweb.org/2017grupo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manticweb.org/2017grupo9/%3cresource_type%3e/%3cresource_name" TargetMode="External"/><Relationship Id="rId5" Type="http://schemas.openxmlformats.org/officeDocument/2006/relationships/hyperlink" Target="http://www.semanticweb.org/2017grupo9/ontology/City#&lt;term_name" TargetMode="External"/><Relationship Id="rId4" Type="http://schemas.openxmlformats.org/officeDocument/2006/relationships/hyperlink" Target="http://www.semanticweb.org/2017grupo9/resourc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57908" y="1340768"/>
            <a:ext cx="8229600" cy="28956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Web and Web of Linked Data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695941" y="4476316"/>
            <a:ext cx="8229600" cy="132894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9</a:t>
            </a:r>
          </a:p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Verdana" panose="020B0604030504040204" pitchFamily="34" charset="0"/>
                <a:cs typeface="Calibri" panose="020F0502020204030204" pitchFamily="34" charset="0"/>
              </a:rPr>
              <a:t>AROA lópez custodio</a:t>
            </a:r>
          </a:p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Verdana" panose="020B0604030504040204" pitchFamily="34" charset="0"/>
                <a:cs typeface="Calibri" panose="020F0502020204030204" pitchFamily="34" charset="0"/>
              </a:rPr>
              <a:t>David guillén Gil</a:t>
            </a:r>
          </a:p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Verdana" panose="020B0604030504040204" pitchFamily="34" charset="0"/>
                <a:cs typeface="Calibri" panose="020F0502020204030204" pitchFamily="34" charset="0"/>
              </a:rPr>
              <a:t>Antonio gonzález sanz</a:t>
            </a:r>
          </a:p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Verdana" panose="020B0604030504040204" pitchFamily="34" charset="0"/>
                <a:cs typeface="Calibri" panose="020F0502020204030204" pitchFamily="34" charset="0"/>
              </a:rPr>
              <a:t>Fernando martí de mateo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57DAEA7-E9C8-457E-9F83-5E04D29C2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00" y="346675"/>
            <a:ext cx="2436911" cy="17107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D390AC5-4E6D-4491-B78F-DF2794185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261" y="4698008"/>
            <a:ext cx="1776699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C2A4D-EA0C-4E95-A7AD-F0B41964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Ontología v2.0 (</a:t>
            </a:r>
            <a:r>
              <a:rPr lang="es-ES" dirty="0" err="1"/>
              <a:t>Protégé</a:t>
            </a:r>
            <a:r>
              <a:rPr lang="es-ES" dirty="0"/>
              <a:t>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65A769C-33C1-4BAA-BF00-26FD3609C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4406802"/>
            <a:ext cx="2795937" cy="22262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26C864A-FEE8-4C4C-8802-A889BDBC0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407" y="4406802"/>
            <a:ext cx="2774009" cy="22262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BCA0BB7-7DD6-4C8A-9541-076333376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954" y="2269301"/>
            <a:ext cx="3351828" cy="4363701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CD5AD61-1F1E-4E92-AF19-1DD8F0253158}"/>
              </a:ext>
            </a:extLst>
          </p:cNvPr>
          <p:cNvSpPr txBox="1">
            <a:spLocks/>
          </p:cNvSpPr>
          <p:nvPr/>
        </p:nvSpPr>
        <p:spPr>
          <a:xfrm>
            <a:off x="1522413" y="1904999"/>
            <a:ext cx="99005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Renombrado y enlazado</a:t>
            </a:r>
          </a:p>
          <a:p>
            <a:pPr lvl="1"/>
            <a:r>
              <a:rPr lang="es-ES" dirty="0"/>
              <a:t>schema.org</a:t>
            </a:r>
          </a:p>
          <a:p>
            <a:pPr lvl="1"/>
            <a:r>
              <a:rPr lang="es-ES" dirty="0" err="1"/>
              <a:t>dbpedia</a:t>
            </a:r>
            <a:endParaRPr lang="es-ES" dirty="0"/>
          </a:p>
          <a:p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Properties</a:t>
            </a:r>
            <a:endParaRPr lang="es-ES" dirty="0"/>
          </a:p>
          <a:p>
            <a:r>
              <a:rPr lang="es-ES" dirty="0"/>
              <a:t>Data </a:t>
            </a:r>
            <a:r>
              <a:rPr lang="es-ES" dirty="0" err="1"/>
              <a:t>Properties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518EFBC-CC8C-4151-9D4A-C8B9DAB0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78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C2A4D-EA0C-4E95-A7AD-F0B41964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Generación RDF v2.0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9BC85E7A-10C9-4D29-B742-143158BD8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80" y="1904998"/>
            <a:ext cx="6850150" cy="4692353"/>
          </a:xfr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51D9F87-A43F-4B32-BCAB-561499569D43}"/>
              </a:ext>
            </a:extLst>
          </p:cNvPr>
          <p:cNvSpPr txBox="1">
            <a:spLocks/>
          </p:cNvSpPr>
          <p:nvPr/>
        </p:nvSpPr>
        <p:spPr>
          <a:xfrm>
            <a:off x="1522413" y="1904999"/>
            <a:ext cx="99005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Enlazado</a:t>
            </a:r>
          </a:p>
          <a:p>
            <a:pPr lvl="1"/>
            <a:r>
              <a:rPr lang="es-ES" dirty="0" err="1"/>
              <a:t>dbpedia</a:t>
            </a:r>
            <a:endParaRPr lang="es-ES" dirty="0"/>
          </a:p>
          <a:p>
            <a:pPr lvl="1"/>
            <a:r>
              <a:rPr lang="es-ES" dirty="0"/>
              <a:t>geo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A156F4A-5BA1-4474-B064-20EAA114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69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951E3-373B-46DE-8E30-23DC8F1A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Generación RDF v2.0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5075E54-B4EE-4F5D-BD1B-94BB892E4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271" y="1752600"/>
            <a:ext cx="7092281" cy="4852148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D91226A-4F3F-4611-B927-150AACA8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788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951E3-373B-46DE-8E30-23DC8F1A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Enlazado de datos (</a:t>
            </a:r>
            <a:r>
              <a:rPr lang="es-ES" dirty="0" err="1"/>
              <a:t>LODRefine</a:t>
            </a:r>
            <a:r>
              <a:rPr lang="es-ES" dirty="0"/>
              <a:t>)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D91226A-4F3F-4611-B927-150AACA8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t>13</a:t>
            </a:fld>
            <a:endParaRPr lang="es-ES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63C4DE4F-F178-4CA6-BA68-622C71C52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1883964"/>
            <a:ext cx="6984038" cy="4114800"/>
          </a:xfr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7568F0C3-F333-47FA-A59D-1B32B31FE971}"/>
              </a:ext>
            </a:extLst>
          </p:cNvPr>
          <p:cNvSpPr txBox="1">
            <a:spLocks/>
          </p:cNvSpPr>
          <p:nvPr/>
        </p:nvSpPr>
        <p:spPr>
          <a:xfrm>
            <a:off x="790536" y="1890210"/>
            <a:ext cx="314363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 err="1"/>
              <a:t>Reconciliation</a:t>
            </a:r>
            <a:r>
              <a:rPr lang="es-ES" dirty="0"/>
              <a:t> </a:t>
            </a: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SPARQL </a:t>
            </a:r>
            <a:r>
              <a:rPr lang="es-ES" dirty="0" err="1"/>
              <a:t>endpoint</a:t>
            </a:r>
            <a:r>
              <a:rPr lang="es-ES" dirty="0"/>
              <a:t>:</a:t>
            </a:r>
          </a:p>
          <a:p>
            <a:pPr marL="0" indent="0" algn="just">
              <a:buNone/>
            </a:pPr>
            <a:r>
              <a:rPr lang="es-ES" sz="1800" dirty="0"/>
              <a:t>     http://dbpedia.org/sparql</a:t>
            </a:r>
          </a:p>
        </p:txBody>
      </p:sp>
    </p:spTree>
    <p:extLst>
      <p:ext uri="{BB962C8B-B14F-4D97-AF65-F5344CB8AC3E}">
        <p14:creationId xmlns:p14="http://schemas.microsoft.com/office/powerpoint/2010/main" val="244820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951E3-373B-46DE-8E30-23DC8F1A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Enlazado de datos (</a:t>
            </a:r>
            <a:r>
              <a:rPr lang="es-ES" dirty="0" err="1"/>
              <a:t>LODRefine</a:t>
            </a:r>
            <a:r>
              <a:rPr lang="es-ES" dirty="0"/>
              <a:t>)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D91226A-4F3F-4611-B927-150AACA8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t>14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96E230-9D53-4218-B303-A2CC1200C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2667050"/>
            <a:ext cx="11017224" cy="264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2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951E3-373B-46DE-8E30-23DC8F1A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Enlazado de datos (</a:t>
            </a:r>
            <a:r>
              <a:rPr lang="es-ES" dirty="0" err="1"/>
              <a:t>LODRefine</a:t>
            </a:r>
            <a:r>
              <a:rPr lang="es-ES" dirty="0"/>
              <a:t>)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D91226A-4F3F-4611-B927-150AACA8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t>15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96E230-9D53-4218-B303-A2CC1200C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2667050"/>
            <a:ext cx="11017224" cy="264083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647030A-B50F-41CA-B1A6-17C85ADAC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20" y="2996952"/>
            <a:ext cx="3944699" cy="280831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15802D8-23F2-4865-A8FC-34A79C342F89}"/>
              </a:ext>
            </a:extLst>
          </p:cNvPr>
          <p:cNvSpPr/>
          <p:nvPr/>
        </p:nvSpPr>
        <p:spPr>
          <a:xfrm>
            <a:off x="5166492" y="3284984"/>
            <a:ext cx="85591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980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951E3-373B-46DE-8E30-23DC8F1A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Enlazado de datos (</a:t>
            </a:r>
            <a:r>
              <a:rPr lang="es-ES" dirty="0" err="1"/>
              <a:t>LODRefine</a:t>
            </a:r>
            <a:r>
              <a:rPr lang="es-ES" dirty="0"/>
              <a:t>)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D91226A-4F3F-4611-B927-150AACA8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t>16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524BCCA-F36C-48BA-916F-58CC912E9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912777"/>
            <a:ext cx="5904656" cy="43278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F9D30A7-CFF9-4410-9CB2-215BAD8DC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644" y="2371937"/>
            <a:ext cx="3057143" cy="3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9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951E3-373B-46DE-8E30-23DC8F1A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Publicar ontología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8A42FD9-57DE-414A-A001-2E6790C9D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1916832"/>
            <a:ext cx="6804837" cy="4114800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0BF72B-CD5E-4866-9CD7-2ECCEFB1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965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951E3-373B-46DE-8E30-23DC8F1A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Publicar ontología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8A42FD9-57DE-414A-A001-2E6790C9D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1916832"/>
            <a:ext cx="6804837" cy="4114800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0BF72B-CD5E-4866-9CD7-2ECCEFB1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t>18</a:t>
            </a:fld>
            <a:endParaRPr lang="es-ES"/>
          </a:p>
        </p:txBody>
      </p:sp>
      <p:pic>
        <p:nvPicPr>
          <p:cNvPr id="5" name="Marcador de contenido 7">
            <a:extLst>
              <a:ext uri="{FF2B5EF4-FFF2-40B4-BE49-F238E27FC236}">
                <a16:creationId xmlns:a16="http://schemas.microsoft.com/office/drawing/2014/main" id="{715338CF-057C-4363-A042-16B765296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048" y="3443711"/>
            <a:ext cx="61912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0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Búsqueda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Archivos</a:t>
            </a:r>
            <a:r>
              <a:rPr lang="en-US" sz="3200" dirty="0"/>
              <a:t> csv con </a:t>
            </a:r>
            <a:r>
              <a:rPr lang="en-US" sz="3200" dirty="0" err="1"/>
              <a:t>información</a:t>
            </a:r>
            <a:r>
              <a:rPr lang="en-US" sz="3200" dirty="0"/>
              <a:t> </a:t>
            </a:r>
            <a:r>
              <a:rPr lang="en-US" sz="3200" dirty="0" err="1"/>
              <a:t>sobre</a:t>
            </a:r>
            <a:r>
              <a:rPr lang="en-US" sz="3200" dirty="0"/>
              <a:t>:</a:t>
            </a:r>
          </a:p>
          <a:p>
            <a:pPr lvl="1"/>
            <a:r>
              <a:rPr lang="en-US" sz="2800" dirty="0"/>
              <a:t>Calidad del </a:t>
            </a:r>
            <a:r>
              <a:rPr lang="en-US" sz="2800" dirty="0" err="1"/>
              <a:t>aire</a:t>
            </a:r>
            <a:endParaRPr lang="en-US" sz="2800" dirty="0"/>
          </a:p>
          <a:p>
            <a:pPr lvl="2"/>
            <a:r>
              <a:rPr lang="en-US" sz="2400" dirty="0" err="1"/>
              <a:t>Niveles</a:t>
            </a:r>
            <a:r>
              <a:rPr lang="en-US" sz="2400" dirty="0"/>
              <a:t> de CO, CO2, NO,PM10, </a:t>
            </a:r>
            <a:r>
              <a:rPr lang="en-US" sz="2400" dirty="0" err="1"/>
              <a:t>etc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un </a:t>
            </a:r>
            <a:r>
              <a:rPr lang="en-US" sz="2400" dirty="0" err="1"/>
              <a:t>tiempo</a:t>
            </a:r>
            <a:r>
              <a:rPr lang="en-US" sz="2400" dirty="0"/>
              <a:t> </a:t>
            </a:r>
            <a:r>
              <a:rPr lang="en-US" sz="2400" dirty="0" err="1"/>
              <a:t>determinado</a:t>
            </a:r>
            <a:r>
              <a:rPr lang="en-US" sz="2400" dirty="0"/>
              <a:t>,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localización</a:t>
            </a:r>
            <a:r>
              <a:rPr lang="en-US" sz="2400" dirty="0"/>
              <a:t>.</a:t>
            </a:r>
          </a:p>
          <a:p>
            <a:pPr lvl="2"/>
            <a:r>
              <a:rPr lang="en-US" sz="2400" dirty="0" err="1"/>
              <a:t>Estaciones</a:t>
            </a:r>
            <a:r>
              <a:rPr lang="en-US" sz="2400" dirty="0"/>
              <a:t> de </a:t>
            </a:r>
            <a:r>
              <a:rPr lang="en-US" sz="2400" dirty="0" err="1"/>
              <a:t>medición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Provincia</a:t>
            </a:r>
            <a:r>
              <a:rPr lang="en-US" sz="2400" dirty="0">
                <a:sym typeface="Wingdings" panose="05000000000000000000" pitchFamily="2" charset="2"/>
              </a:rPr>
              <a:t>, pueblo, </a:t>
            </a:r>
            <a:r>
              <a:rPr lang="en-US" sz="2400" dirty="0" err="1">
                <a:sym typeface="Wingdings" panose="05000000000000000000" pitchFamily="2" charset="2"/>
              </a:rPr>
              <a:t>distrito</a:t>
            </a:r>
            <a:r>
              <a:rPr lang="en-US" sz="2400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Esperanza de </a:t>
            </a:r>
            <a:r>
              <a:rPr lang="en-US" sz="2800" dirty="0" err="1">
                <a:sym typeface="Wingdings" panose="05000000000000000000" pitchFamily="2" charset="2"/>
              </a:rPr>
              <a:t>vida</a:t>
            </a:r>
            <a:endParaRPr lang="en-US" sz="2800" dirty="0">
              <a:sym typeface="Wingdings" panose="05000000000000000000" pitchFamily="2" charset="2"/>
            </a:endParaRPr>
          </a:p>
          <a:p>
            <a:pPr lvl="2"/>
            <a:r>
              <a:rPr lang="en-US" sz="2400" dirty="0">
                <a:sym typeface="Wingdings" panose="05000000000000000000" pitchFamily="2" charset="2"/>
              </a:rPr>
              <a:t>Esperanza </a:t>
            </a:r>
            <a:r>
              <a:rPr lang="en-US" sz="2400" dirty="0" err="1">
                <a:sym typeface="Wingdings" panose="05000000000000000000" pitchFamily="2" charset="2"/>
              </a:rPr>
              <a:t>por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año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ditrito</a:t>
            </a:r>
            <a:r>
              <a:rPr lang="en-US" sz="2400" dirty="0">
                <a:sym typeface="Wingdings" panose="05000000000000000000" pitchFamily="2" charset="2"/>
              </a:rPr>
              <a:t> y barrio.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BF21690-7FB1-4F08-8D28-42E81BC3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37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y </a:t>
            </a:r>
            <a:r>
              <a:rPr lang="en-US" dirty="0" err="1"/>
              <a:t>Licencias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Alcobendas</a:t>
            </a:r>
          </a:p>
          <a:p>
            <a:pPr lvl="1"/>
            <a:r>
              <a:rPr lang="en-US" dirty="0">
                <a:hlinkClick r:id="rId2"/>
              </a:rPr>
              <a:t>http://datos.gob.es/es/catalogo/l01280066-contaminacion-atmosferica</a:t>
            </a:r>
            <a:endParaRPr lang="en-US" dirty="0"/>
          </a:p>
          <a:p>
            <a:r>
              <a:rPr lang="en-US" dirty="0"/>
              <a:t>Euskadi</a:t>
            </a:r>
          </a:p>
          <a:p>
            <a:pPr lvl="1"/>
            <a:r>
              <a:rPr lang="en-US" dirty="0">
                <a:hlinkClick r:id="rId3"/>
              </a:rPr>
              <a:t>http://datos.gob.es/catalogo/a16003011-calidad-del-aire-en-euskadi-durante-el-2017</a:t>
            </a:r>
            <a:endParaRPr lang="en-US" dirty="0"/>
          </a:p>
          <a:p>
            <a:r>
              <a:rPr lang="en-US" dirty="0"/>
              <a:t>Castilla</a:t>
            </a:r>
          </a:p>
          <a:p>
            <a:pPr lvl="1"/>
            <a:r>
              <a:rPr lang="en-US" dirty="0">
                <a:hlinkClick r:id="rId4"/>
              </a:rPr>
              <a:t>http://datos.gob.es/es/catalogo/a07002862-calidad-del-aire2</a:t>
            </a:r>
            <a:endParaRPr lang="en-US" dirty="0"/>
          </a:p>
          <a:p>
            <a:r>
              <a:rPr lang="en-US" dirty="0"/>
              <a:t>Torrent</a:t>
            </a:r>
          </a:p>
          <a:p>
            <a:pPr lvl="1"/>
            <a:r>
              <a:rPr lang="en-US" dirty="0">
                <a:hlinkClick r:id="rId5"/>
              </a:rPr>
              <a:t>http://datos.gob.es/es/catalogo/l01462444-qualitat-de-laire-mesurament-diari-2016-calidad-del-aire-medicion-diaria-2016</a:t>
            </a:r>
            <a:endParaRPr lang="en-US" dirty="0"/>
          </a:p>
          <a:p>
            <a:r>
              <a:rPr lang="en-US" dirty="0"/>
              <a:t>Barcelona</a:t>
            </a:r>
          </a:p>
          <a:p>
            <a:pPr lvl="1"/>
            <a:r>
              <a:rPr lang="en-US" dirty="0">
                <a:hlinkClick r:id="rId6"/>
              </a:rPr>
              <a:t>http://datos.gob.es/es/catalogo/l01080193-esperanza-de-vida-quinquenal-2006-2013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4506028-69CB-49C2-8E7F-B86782EFE7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282" y="2212731"/>
            <a:ext cx="2649513" cy="3236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59890DD-0BA4-4317-92D1-67073D591A4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309" y="4608767"/>
            <a:ext cx="1012308" cy="50615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0667B03-E8ED-4D9D-88A8-8BB30355C96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280" y="3735649"/>
            <a:ext cx="1012308" cy="50615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04F94A1-3BEA-4DE7-8AEE-138606FCFB8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280" y="2933383"/>
            <a:ext cx="1012308" cy="50615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8B8130C-58B2-4481-A544-40A1801AC3F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280" y="5459058"/>
            <a:ext cx="1012308" cy="506154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2DAA15E-B1C8-4F67-B527-19898302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8A997-8892-4278-8D41-AAA3250C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Estrategia</a:t>
            </a:r>
            <a:r>
              <a:rPr lang="en-US" dirty="0"/>
              <a:t> de nombrad0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E8DFA9-E0EC-4E63-90DA-9BFE7886C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900591" cy="411480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Domain: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hlinkClick r:id="rId2"/>
              </a:rPr>
              <a:t>http://www.semanticweb.org/2017grupo9/</a:t>
            </a:r>
            <a:r>
              <a:rPr lang="en-US" dirty="0"/>
              <a:t>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Ontological terms path:</a:t>
            </a:r>
          </a:p>
          <a:p>
            <a:pPr lvl="1"/>
            <a:r>
              <a:rPr lang="en-US" dirty="0">
                <a:hlinkClick r:id="rId3"/>
              </a:rPr>
              <a:t>http://www.semanticweb.org/2017grupo9/ontology/City#</a:t>
            </a:r>
            <a:r>
              <a:rPr lang="en-US" dirty="0"/>
              <a:t>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Individuals path: </a:t>
            </a:r>
          </a:p>
          <a:p>
            <a:pPr lvl="1"/>
            <a:r>
              <a:rPr lang="en-US" dirty="0">
                <a:hlinkClick r:id="rId4"/>
              </a:rPr>
              <a:t>http://www.semanticweb.org/2017grupo9/resource/</a:t>
            </a:r>
            <a:r>
              <a:rPr lang="en-US" dirty="0"/>
              <a:t>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Ontological terms pattern:</a:t>
            </a:r>
          </a:p>
          <a:p>
            <a:pPr lvl="1"/>
            <a:r>
              <a:rPr lang="en-US" dirty="0">
                <a:hlinkClick r:id="rId5"/>
              </a:rPr>
              <a:t>http://www.semanticweb.org/2017grupo9/ontology/City#&lt;term_name</a:t>
            </a:r>
            <a:r>
              <a:rPr lang="en-US" dirty="0"/>
              <a:t>&gt;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Individuals pattern: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hlinkClick r:id="rId6"/>
              </a:rPr>
              <a:t>http://www.semanticweb.org/2017grupo9/&lt;resource_type&gt;/&lt;resource_name</a:t>
            </a:r>
            <a:r>
              <a:rPr lang="en-US" dirty="0"/>
              <a:t>&gt;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881471-AE4A-46A5-B30C-35AA1552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4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8A997-8892-4278-8D41-AAA3250C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Generación</a:t>
            </a:r>
            <a:r>
              <a:rPr lang="en-US" dirty="0"/>
              <a:t> RDF v1.0 (</a:t>
            </a:r>
            <a:r>
              <a:rPr lang="en-US" dirty="0" err="1"/>
              <a:t>LODRefine</a:t>
            </a:r>
            <a:r>
              <a:rPr lang="en-U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E8DFA9-E0EC-4E63-90DA-9BFE7886C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900591" cy="4114801"/>
          </a:xfrm>
        </p:spPr>
        <p:txBody>
          <a:bodyPr>
            <a:normAutofit/>
          </a:bodyPr>
          <a:lstStyle/>
          <a:p>
            <a:r>
              <a:rPr lang="es-ES" dirty="0"/>
              <a:t>Eliminación de columnas vacías</a:t>
            </a:r>
          </a:p>
          <a:p>
            <a:r>
              <a:rPr lang="es-ES" dirty="0"/>
              <a:t>Renombrado de columnas</a:t>
            </a:r>
          </a:p>
          <a:p>
            <a:r>
              <a:rPr lang="es-ES" dirty="0" err="1"/>
              <a:t>Parseado</a:t>
            </a:r>
            <a:r>
              <a:rPr lang="es-ES" dirty="0"/>
              <a:t> de información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3AC692-5F55-4F02-AF04-068144F2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64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8A997-8892-4278-8D41-AAA3250C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Generación</a:t>
            </a:r>
            <a:r>
              <a:rPr lang="en-US" dirty="0"/>
              <a:t> RDF v1.0 (</a:t>
            </a:r>
            <a:r>
              <a:rPr lang="en-US" dirty="0" err="1"/>
              <a:t>LODRefine</a:t>
            </a:r>
            <a:r>
              <a:rPr lang="en-U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E8DFA9-E0EC-4E63-90DA-9BFE7886C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900591" cy="4114801"/>
          </a:xfrm>
        </p:spPr>
        <p:txBody>
          <a:bodyPr>
            <a:normAutofit/>
          </a:bodyPr>
          <a:lstStyle/>
          <a:p>
            <a:r>
              <a:rPr lang="es-ES" dirty="0"/>
              <a:t>Dar formato a las columnas usando GREL</a:t>
            </a:r>
          </a:p>
        </p:txBody>
      </p:sp>
      <p:pic>
        <p:nvPicPr>
          <p:cNvPr id="8" name="Marcador de contenido 6">
            <a:extLst>
              <a:ext uri="{FF2B5EF4-FFF2-40B4-BE49-F238E27FC236}">
                <a16:creationId xmlns:a16="http://schemas.microsoft.com/office/drawing/2014/main" id="{C51AFAEA-4E75-4A31-9614-8A78952DF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67" y="2546606"/>
            <a:ext cx="9901237" cy="2831586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60C55CDA-323F-4297-A11F-D9627142DD3F}"/>
              </a:ext>
            </a:extLst>
          </p:cNvPr>
          <p:cNvSpPr/>
          <p:nvPr/>
        </p:nvSpPr>
        <p:spPr>
          <a:xfrm>
            <a:off x="2277988" y="3140968"/>
            <a:ext cx="1080120" cy="22372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0654BA-6C6E-4424-8BC8-F5500B3B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684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8A997-8892-4278-8D41-AAA3250C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Generación</a:t>
            </a:r>
            <a:r>
              <a:rPr lang="en-US" dirty="0"/>
              <a:t> RDF v1.0 (</a:t>
            </a:r>
            <a:r>
              <a:rPr lang="en-US" dirty="0" err="1"/>
              <a:t>LODRefine</a:t>
            </a:r>
            <a:r>
              <a:rPr lang="en-U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E8DFA9-E0EC-4E63-90DA-9BFE7886C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900591" cy="4114801"/>
          </a:xfrm>
        </p:spPr>
        <p:txBody>
          <a:bodyPr>
            <a:normAutofit/>
          </a:bodyPr>
          <a:lstStyle/>
          <a:p>
            <a:r>
              <a:rPr lang="es-ES" dirty="0"/>
              <a:t>Dar formato a las columnas usando GREL</a:t>
            </a:r>
          </a:p>
        </p:txBody>
      </p:sp>
      <p:pic>
        <p:nvPicPr>
          <p:cNvPr id="8" name="Marcador de contenido 6">
            <a:extLst>
              <a:ext uri="{FF2B5EF4-FFF2-40B4-BE49-F238E27FC236}">
                <a16:creationId xmlns:a16="http://schemas.microsoft.com/office/drawing/2014/main" id="{C51AFAEA-4E75-4A31-9614-8A78952DF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67" y="2546606"/>
            <a:ext cx="9901237" cy="2831586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60C55CDA-323F-4297-A11F-D9627142DD3F}"/>
              </a:ext>
            </a:extLst>
          </p:cNvPr>
          <p:cNvSpPr/>
          <p:nvPr/>
        </p:nvSpPr>
        <p:spPr>
          <a:xfrm>
            <a:off x="2277988" y="3140968"/>
            <a:ext cx="1080120" cy="22372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C32536-E5B4-4B2D-BCB1-E5907C494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96" y="2383633"/>
            <a:ext cx="5688632" cy="4138663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9E5858-0CD2-4351-B123-F316EE37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67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8A997-8892-4278-8D41-AAA3250C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Generación</a:t>
            </a:r>
            <a:r>
              <a:rPr lang="en-US" dirty="0"/>
              <a:t> RDF v1.0 (</a:t>
            </a:r>
            <a:r>
              <a:rPr lang="en-US" dirty="0" err="1"/>
              <a:t>LODRefine</a:t>
            </a:r>
            <a:r>
              <a:rPr lang="en-U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E8DFA9-E0EC-4E63-90DA-9BFE7886C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900591" cy="4114801"/>
          </a:xfrm>
        </p:spPr>
        <p:txBody>
          <a:bodyPr>
            <a:normAutofit/>
          </a:bodyPr>
          <a:lstStyle/>
          <a:p>
            <a:r>
              <a:rPr lang="es-ES" dirty="0"/>
              <a:t>Dar formato a las columnas usando GREL</a:t>
            </a:r>
          </a:p>
        </p:txBody>
      </p:sp>
      <p:pic>
        <p:nvPicPr>
          <p:cNvPr id="8" name="Marcador de contenido 6">
            <a:extLst>
              <a:ext uri="{FF2B5EF4-FFF2-40B4-BE49-F238E27FC236}">
                <a16:creationId xmlns:a16="http://schemas.microsoft.com/office/drawing/2014/main" id="{C51AFAEA-4E75-4A31-9614-8A78952DF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67" y="2551263"/>
            <a:ext cx="9901237" cy="2822271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60C55CDA-323F-4297-A11F-D9627142DD3F}"/>
              </a:ext>
            </a:extLst>
          </p:cNvPr>
          <p:cNvSpPr/>
          <p:nvPr/>
        </p:nvSpPr>
        <p:spPr>
          <a:xfrm>
            <a:off x="2277988" y="3140968"/>
            <a:ext cx="648072" cy="22372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30A3ED-3CC0-4A49-83B1-E33E38C2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90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91531-A65B-45AA-9CDA-CAF9D7D4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Ontología v1.0 (</a:t>
            </a:r>
            <a:r>
              <a:rPr lang="es-ES" dirty="0" err="1"/>
              <a:t>Protégé</a:t>
            </a:r>
            <a:r>
              <a:rPr lang="es-ES" dirty="0"/>
              <a:t>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F7A5875-AC36-4B0C-A1FA-381BD09C6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4437112"/>
            <a:ext cx="3294674" cy="2142777"/>
          </a:xfr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27AA3B8E-24EF-4153-BFA0-96D7596BF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4441121"/>
            <a:ext cx="3744416" cy="214916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D685066F-7073-4197-B3C5-6611EADC1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897" y="2647425"/>
            <a:ext cx="2942857" cy="3942857"/>
          </a:xfrm>
          <a:prstGeom prst="rect">
            <a:avLst/>
          </a:prstGeom>
        </p:spPr>
      </p:pic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8F0E4DBD-CFBC-49BA-A0F7-E17B0E3CC32B}"/>
              </a:ext>
            </a:extLst>
          </p:cNvPr>
          <p:cNvSpPr txBox="1">
            <a:spLocks/>
          </p:cNvSpPr>
          <p:nvPr/>
        </p:nvSpPr>
        <p:spPr>
          <a:xfrm>
            <a:off x="1522413" y="1904999"/>
            <a:ext cx="99005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Classes</a:t>
            </a:r>
            <a:endParaRPr lang="es-ES" dirty="0"/>
          </a:p>
          <a:p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Properties</a:t>
            </a:r>
            <a:endParaRPr lang="es-ES" dirty="0"/>
          </a:p>
          <a:p>
            <a:r>
              <a:rPr lang="es-ES" dirty="0"/>
              <a:t>Data </a:t>
            </a:r>
            <a:r>
              <a:rPr lang="es-ES" dirty="0" err="1"/>
              <a:t>Properties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BDD24AD-03B8-4552-AEA3-786E5864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415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4873beb7-5857-4685-be1f-d57550cc96cc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tf02895261</Template>
  <TotalTime>210</TotalTime>
  <Words>389</Words>
  <Application>Microsoft Office PowerPoint</Application>
  <PresentationFormat>Personalizado</PresentationFormat>
  <Paragraphs>86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Verdana</vt:lpstr>
      <vt:lpstr>Wingdings</vt:lpstr>
      <vt:lpstr>Digital Blue Tunnel 16x9</vt:lpstr>
      <vt:lpstr>Semantic Web and Web of Linked Data</vt:lpstr>
      <vt:lpstr>Búsqueda de datos </vt:lpstr>
      <vt:lpstr>Datasets y Licencias</vt:lpstr>
      <vt:lpstr>Estrategia de nombrad0</vt:lpstr>
      <vt:lpstr>Generación RDF v1.0 (LODRefine)</vt:lpstr>
      <vt:lpstr>Generación RDF v1.0 (LODRefine)</vt:lpstr>
      <vt:lpstr>Generación RDF v1.0 (LODRefine)</vt:lpstr>
      <vt:lpstr>Generación RDF v1.0 (LODRefine)</vt:lpstr>
      <vt:lpstr>Ontología v1.0 (Protégé)</vt:lpstr>
      <vt:lpstr>Ontología v2.0 (Protégé)</vt:lpstr>
      <vt:lpstr>Generación RDF v2.0</vt:lpstr>
      <vt:lpstr>Generación RDF v2.0</vt:lpstr>
      <vt:lpstr>Enlazado de datos (LODRefine)</vt:lpstr>
      <vt:lpstr>Enlazado de datos (LODRefine)</vt:lpstr>
      <vt:lpstr>Enlazado de datos (LODRefine)</vt:lpstr>
      <vt:lpstr>Enlazado de datos (LODRefine)</vt:lpstr>
      <vt:lpstr>Publicar ontología</vt:lpstr>
      <vt:lpstr>Publicar ontología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 and Web of Linked Data</dc:title>
  <dc:creator>Aroa</dc:creator>
  <cp:lastModifiedBy>Aroa</cp:lastModifiedBy>
  <cp:revision>27</cp:revision>
  <dcterms:created xsi:type="dcterms:W3CDTF">2017-12-04T15:14:22Z</dcterms:created>
  <dcterms:modified xsi:type="dcterms:W3CDTF">2017-12-17T17:12:30Z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