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69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E4F3B-B4B3-4D96-87F2-43472E4660F9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B86C3-1DFB-4CA5-A11A-F8093F8585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07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77185-596E-4025-A966-D04F0C673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4DEEA2-BC6D-488B-BF26-1B4767ECC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C77156-5492-49E5-B203-B54F3FC2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034AF-8E0C-4C18-8D40-B04E912C4854}" type="datetime1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F93B22-FF73-43BE-9965-EA9C6D650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C4BBE2-D8E2-40F7-BACC-E8283172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1EBF-6F69-4CD9-97EB-8E400A5E1A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1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82A72-AFE2-4936-ABEC-C939E1E0F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BB8A32-4436-4D98-AD59-45E302EC8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00988A-CAF5-401E-97F3-83E4AFCD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0610-633E-4B97-8F1D-F2B541C419EC}" type="datetime1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6FC640-7F45-46D0-881C-ADFEBD5F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857E03-8882-4945-85AB-D3996443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1EBF-6F69-4CD9-97EB-8E400A5E1A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4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B3FD55E-4A9C-467E-BEB6-CEDFC24D8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BFED76-4E81-49F4-BD88-009C3A643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C328E1-BC5C-4F21-9548-5D89933F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419A4-8409-46C4-93CD-160607C61E09}" type="datetime1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B54FE1-9BCD-43D1-8877-FB3BC611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3BA20-AB3D-4ACB-9398-29290BD7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1EBF-6F69-4CD9-97EB-8E400A5E1A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84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DC795-2BE9-40D9-BED8-1D883F79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B6D1B1-E52F-49BD-91D9-C4B6EE4AD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1E0CF8-4B3B-44B5-A1E9-1335E25B5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CFB4-85DD-48E1-A6D3-50C2A6BE8458}" type="datetime1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05D9B0-5318-4B7C-B85D-1E25669F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53F0C9-1974-492C-AB60-2E1141CC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1EBF-6F69-4CD9-97EB-8E400A5E1A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60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A2597-1EC4-48DB-9DD7-548D56C0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B122A5-2359-4289-ACBC-415262642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1B31F0-D1C3-4B64-B2B8-A4A6685F7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F8BA4-D7D9-4ADB-B910-CC666BF39080}" type="datetime1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8701AA-17D6-42C1-A18A-919132774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C17D9C-4F1C-481C-B018-5A248D8B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1EBF-6F69-4CD9-97EB-8E400A5E1A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58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C58B1-E2B7-4066-8A81-6E3C09CA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C30E0B-EE01-4E5E-B793-551FC2EB1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804E29-DC14-421E-8B28-0B7308C50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7794D8-BE7F-458B-B2D4-D7F50C848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EA46-4843-4172-9BD7-18263A681D44}" type="datetime1">
              <a:rPr lang="ru-RU" smtClean="0"/>
              <a:t>11.04.2025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AC9E32-D1A4-4DBC-B387-F2FB0530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8823B3-B690-4185-9E76-0E909A80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1EBF-6F69-4CD9-97EB-8E400A5E1A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1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09643-3AEC-413F-9A13-0DD03902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997195-BD58-4ECE-939D-641665344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C4612E-BCFD-4E4E-84BD-142B14002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4D16E78-E5CE-4A6E-8E1E-017EF235E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067A6F9-009B-4806-AE8A-8EEC0F645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7745847-17E1-478B-869F-1E952A093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D158-A44E-422B-9F6A-AA3085B2F5F9}" type="datetime1">
              <a:rPr lang="ru-RU" smtClean="0"/>
              <a:t>11.04.2025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269A2E0-30F8-4EE3-A8DE-B57AF1CF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5B748E-B357-4929-94DA-E5268ECE7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1EBF-6F69-4CD9-97EB-8E400A5E1A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96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D7AC45-AFA9-4993-AA24-500F0A97E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D01EF58-6D4C-4F55-8162-0DE9E5459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9AC9-7843-420D-8A9F-D7008C9B85A1}" type="datetime1">
              <a:rPr lang="ru-RU" smtClean="0"/>
              <a:t>11.04.2025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44F51D-FA40-4C52-8A6A-86AACB57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7A4EED7-B8BC-45E5-9409-82F57FA8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1EBF-6F69-4CD9-97EB-8E400A5E1A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16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4C5897-1DB0-4184-996A-5EC57CE4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8601C-9B0E-47B0-8FA5-6F6C10024F8B}" type="datetime1">
              <a:rPr lang="ru-RU" smtClean="0"/>
              <a:t>11.04.2025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BA772FA-AE6E-48DE-8E26-94B1BDE6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52C88FB-897F-488A-A7B5-66626C66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1EBF-6F69-4CD9-97EB-8E400A5E1A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59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A3095-ABEC-453C-B6A8-8A929845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C28443-AD20-4C12-974D-0716D1B4D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10E738-915D-4522-B548-D1AC46E80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C3ACFA-1EE3-4A05-A6AF-12A4986E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5635-BB46-45E4-9161-AB5D8DDF2327}" type="datetime1">
              <a:rPr lang="ru-RU" smtClean="0"/>
              <a:t>11.04.2025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ED83C7-794A-4FC3-A83A-BA41F2F2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563D37-0BA7-40C3-B7C3-2AFD1B38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1EBF-6F69-4CD9-97EB-8E400A5E1A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423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C0931-5DEB-415A-9997-10E09886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484BF9-08C2-4C5E-933F-5E6DCE092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619431-80F5-406A-8522-DCCB180F7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4FE94B-409E-422D-B812-2C4AC2B51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128A-5363-45A0-B727-43A728001584}" type="datetime1">
              <a:rPr lang="ru-RU" smtClean="0"/>
              <a:t>11.04.2025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1F4DFA-ED27-4D8F-B614-AB2120C4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5EC651-25DE-45EC-B1BC-17F1EA43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41EBF-6F69-4CD9-97EB-8E400A5E1A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70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6BCE3-8D65-4E9D-9EF2-882811902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E90D54-37AA-41CB-AE03-F661EE679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FE4013-AC50-4098-A808-C88B7C743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13A14-679D-433B-B0E9-DFB566B7104C}" type="datetime1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DB7EC5-7833-4B25-8872-341500601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B4A2FE-F5AC-4ECF-AC06-1021844DD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41EBF-6F69-4CD9-97EB-8E400A5E1A8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23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8D16F2-7F27-4723-A05C-2A8B969E5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2150"/>
            <a:ext cx="9144000" cy="546639"/>
          </a:xfrm>
        </p:spPr>
        <p:txBody>
          <a:bodyPr>
            <a:normAutofit/>
          </a:bodyPr>
          <a:lstStyle/>
          <a:p>
            <a:r>
              <a:rPr lang="ru-RU" sz="1800" dirty="0"/>
              <a:t>Астрофизический институт имени В. Г. </a:t>
            </a:r>
            <a:r>
              <a:rPr lang="ru-RU" sz="1800" dirty="0" err="1"/>
              <a:t>Фесенкова</a:t>
            </a:r>
            <a:endParaRPr lang="ru-RU" sz="1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A0CFF7-66C5-4E43-B363-6F0B5D0DE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318812" cy="2843812"/>
          </a:xfrm>
        </p:spPr>
        <p:txBody>
          <a:bodyPr>
            <a:normAutofit lnSpcReduction="1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Algol (</a:t>
            </a:r>
            <a:r>
              <a:rPr lang="el-G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Персея)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с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реальными наблюдениями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kk-K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  <a:r>
              <a:rPr lang="ru-RU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магистрант</a:t>
            </a:r>
            <a:r>
              <a:rPr lang="ru-RU" sz="15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ЕНУ </a:t>
            </a:r>
            <a:r>
              <a:rPr lang="ru-RU" sz="15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500" b="0" i="0" dirty="0" err="1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Әлішер</a:t>
            </a:r>
            <a:r>
              <a:rPr lang="ru-RU" sz="1500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А. Қ.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Проверила: Младший научный сотрудник Измаилова И.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7B6705-A215-4679-B3B5-81147DC9A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538" y="1480619"/>
            <a:ext cx="4058216" cy="198147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ADED45-DB04-4DDF-97E0-ADECBEE7A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246" y="1686756"/>
            <a:ext cx="4058216" cy="156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7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57E7EA4-236D-4C72-AA6E-8DB229C76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926"/>
            <a:ext cx="10515600" cy="5591037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r>
              <a:rPr lang="ru-RU" sz="24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kk-KZ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Целью данной работы является построение численной модели системы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Algol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(β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Persei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с учетом её известных физических параметров, и сравнение полученных теоретических результатов с реальными астрономическими наблюдениями, в том числе с кривой блеска и орбитальными характеристиками.</a:t>
            </a:r>
            <a:r>
              <a:rPr lang="kk-KZ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k-KZ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kk-KZ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 исследование:</a:t>
            </a:r>
            <a:r>
              <a:rPr lang="kk-KZ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ru-RU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Решить задачу движения двух тел, чтобы описать орбиты звёзд.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Смоделировать моменты затмений, когда одна звезда перекрывает другую.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kk-KZ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Построить синтетическую кривую блеска — график изменения яркости во времени с учётом затмений.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kk-KZ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Сравнить модель с реальными наблюдательными данными. Построить общий график, на котором будут видны и расчёты, и наблюдения.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</a:t>
            </a:r>
            <a:r>
              <a:rPr lang="kk-KZ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ъект</a:t>
            </a: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исследование: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Algol (</a:t>
            </a:r>
            <a:r>
              <a:rPr lang="el-GR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β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Персея)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FB6F6C-BB4D-4D1D-A2C4-F8EF0EA6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47472"/>
            <a:ext cx="2743200" cy="365125"/>
          </a:xfrm>
        </p:spPr>
        <p:txBody>
          <a:bodyPr/>
          <a:lstStyle/>
          <a:p>
            <a:pPr algn="ctr"/>
            <a:r>
              <a:rPr lang="en-US" sz="2000" b="1" dirty="0"/>
              <a:t>1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53948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FB98011-D1D0-450A-97F3-C5209D823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План</a:t>
            </a:r>
          </a:p>
          <a:p>
            <a:pPr marL="514350" indent="-514350">
              <a:buAutoNum type="arabicPeriod"/>
            </a:pPr>
            <a:r>
              <a:rPr lang="ru-RU" dirty="0"/>
              <a:t>Цель работы</a:t>
            </a:r>
          </a:p>
          <a:p>
            <a:pPr marL="514350" indent="-514350">
              <a:buAutoNum type="arabicPeriod"/>
            </a:pPr>
            <a:r>
              <a:rPr lang="ru-RU" dirty="0"/>
              <a:t>2. Задачи</a:t>
            </a:r>
          </a:p>
          <a:p>
            <a:pPr marL="514350" indent="-514350">
              <a:buAutoNum type="arabicPeriod"/>
            </a:pPr>
            <a:r>
              <a:rPr lang="ru-RU" dirty="0"/>
              <a:t>3. Исходные данные и модель</a:t>
            </a:r>
          </a:p>
          <a:p>
            <a:pPr marL="514350" indent="-514350">
              <a:buAutoNum type="arabicPeriod"/>
            </a:pPr>
            <a:r>
              <a:rPr lang="ru-RU" dirty="0"/>
              <a:t>4. Численный метод</a:t>
            </a:r>
          </a:p>
          <a:p>
            <a:pPr marL="514350" indent="-514350">
              <a:buAutoNum type="arabicPeriod"/>
            </a:pPr>
            <a:r>
              <a:rPr lang="ru-RU" dirty="0"/>
              <a:t>5. Кривая блеска: </a:t>
            </a:r>
            <a:r>
              <a:rPr lang="ru-RU" dirty="0" err="1"/>
              <a:t>расчетинтерпретация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6. Сравнение </a:t>
            </a:r>
            <a:r>
              <a:rPr lang="ru-RU" dirty="0" err="1"/>
              <a:t>среальными</a:t>
            </a:r>
            <a:r>
              <a:rPr lang="ru-RU" dirty="0"/>
              <a:t> наблюдениями</a:t>
            </a:r>
          </a:p>
          <a:p>
            <a:pPr marL="514350" indent="-514350">
              <a:buAutoNum type="arabicPeriod"/>
            </a:pPr>
            <a:r>
              <a:rPr lang="ru-RU" dirty="0"/>
              <a:t>7. Вывод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E57B056-C718-4BEF-9EBD-2091668C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91861"/>
            <a:ext cx="2743200" cy="365125"/>
          </a:xfrm>
        </p:spPr>
        <p:txBody>
          <a:bodyPr/>
          <a:lstStyle/>
          <a:p>
            <a:pPr algn="ctr"/>
            <a:r>
              <a:rPr lang="en-US" sz="2000" b="1" dirty="0"/>
              <a:t>2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422783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8E26B-A0BF-432B-A408-B2FCDB82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двух тел.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BD9951-B24D-4BE1-A7E4-B323032ADEE2}"/>
              </a:ext>
            </a:extLst>
          </p:cNvPr>
          <p:cNvSpPr txBox="1"/>
          <p:nvPr/>
        </p:nvSpPr>
        <p:spPr>
          <a:xfrm flipH="1">
            <a:off x="4173835" y="5846544"/>
            <a:ext cx="4693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Постройте графики орбитальных траекторий.</a:t>
            </a:r>
          </a:p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439013-AAE1-4939-8D91-12A250EA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409616"/>
            <a:ext cx="2743200" cy="365125"/>
          </a:xfrm>
        </p:spPr>
        <p:txBody>
          <a:bodyPr/>
          <a:lstStyle/>
          <a:p>
            <a:pPr algn="ctr"/>
            <a:fld id="{C8441EBF-6F69-4CD9-97EB-8E400A5E1A8A}" type="slidenum">
              <a:rPr lang="ru-RU" sz="2000" b="1" smtClean="0"/>
              <a:pPr algn="ctr"/>
              <a:t>4</a:t>
            </a:fld>
            <a:endParaRPr lang="ru-RU" sz="2000" b="1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2970" y="1825625"/>
            <a:ext cx="58260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0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2196D-EB7B-40E6-888A-874D9634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ru-RU" sz="32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Моделирование затмений </a:t>
            </a:r>
            <a:endParaRPr lang="ru-RU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DCF14-3F53-4957-A47E-88A86AE1348D}"/>
              </a:ext>
            </a:extLst>
          </p:cNvPr>
          <p:cNvSpPr txBox="1"/>
          <p:nvPr/>
        </p:nvSpPr>
        <p:spPr>
          <a:xfrm>
            <a:off x="3400147" y="5695441"/>
            <a:ext cx="6356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Построили  синтетическую кривую блеска (яркость как функция времени).</a:t>
            </a:r>
          </a:p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16F723-CA41-488D-9EF7-79645484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436208"/>
            <a:ext cx="2743200" cy="365125"/>
          </a:xfrm>
        </p:spPr>
        <p:txBody>
          <a:bodyPr/>
          <a:lstStyle/>
          <a:p>
            <a:pPr algn="ctr"/>
            <a:r>
              <a:rPr lang="en-US" sz="2000" b="1" dirty="0"/>
              <a:t>7</a:t>
            </a:r>
            <a:endParaRPr lang="ru-RU" sz="20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482" y="1825625"/>
            <a:ext cx="87850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3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54C56F-71B7-4A43-AFBB-EC259445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Р</a:t>
            </a:r>
            <a:r>
              <a:rPr lang="ru-RU" sz="3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еальный кривой </a:t>
            </a:r>
            <a:r>
              <a:rPr lang="ru-RU" sz="3600" b="0" i="0" u="none" strike="noStrike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блеск</a:t>
            </a:r>
            <a:r>
              <a:rPr lang="en-US" sz="3600" kern="1200" dirty="0" smtClean="0">
                <a:solidFill>
                  <a:srgbClr val="474747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B8C49-5144-45E6-B0AE-1F38C908125B}"/>
              </a:ext>
            </a:extLst>
          </p:cNvPr>
          <p:cNvSpPr txBox="1"/>
          <p:nvPr/>
        </p:nvSpPr>
        <p:spPr>
          <a:xfrm>
            <a:off x="1464816" y="5752730"/>
            <a:ext cx="977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отображение фазовой кривой блеска реальных данных и синтетическая модель кривой блеска. 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CF5297-E91A-4952-A29B-7E092A13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409616"/>
            <a:ext cx="2743200" cy="365125"/>
          </a:xfrm>
        </p:spPr>
        <p:txBody>
          <a:bodyPr/>
          <a:lstStyle/>
          <a:p>
            <a:pPr algn="ctr"/>
            <a:r>
              <a:rPr lang="en-US" sz="2000" b="1" dirty="0"/>
              <a:t>8</a:t>
            </a:r>
            <a:endParaRPr lang="ru-RU" sz="20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482" y="1825625"/>
            <a:ext cx="87850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7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6E44A-D3A2-4D90-A6EF-2EAA9F2D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CF0D91-BDC8-4FF2-A3A2-E1A5615A3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Система Алголь (β Персея) — это классический пример </a:t>
            </a:r>
            <a:r>
              <a:rPr lang="ru-RU" dirty="0" err="1"/>
              <a:t>затменной</a:t>
            </a:r>
            <a:r>
              <a:rPr lang="ru-RU" dirty="0"/>
              <a:t> двойной звезды, в которой наблюдаются чёткие и периодические изменения яркости, вызванные взаимными затмениями компонентов.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ходе моделирования и анализа были получены следующие выводы:</a:t>
            </a:r>
          </a:p>
          <a:p>
            <a:pPr marL="0" indent="0">
              <a:buNone/>
            </a:pPr>
            <a:r>
              <a:rPr lang="ru-RU" dirty="0"/>
              <a:t>	•	Алголь A — более массивная и яркая звезда, но компактная по размеру.</a:t>
            </a:r>
          </a:p>
          <a:p>
            <a:pPr marL="0" indent="0">
              <a:buNone/>
            </a:pPr>
            <a:r>
              <a:rPr lang="ru-RU" dirty="0"/>
              <a:t>	•	Алголь B — менее массивная, но уже раздутая звезда, заполнившая свою область </a:t>
            </a:r>
            <a:r>
              <a:rPr lang="ru-RU" dirty="0" err="1"/>
              <a:t>Роша</a:t>
            </a:r>
            <a:r>
              <a:rPr lang="ru-RU" dirty="0"/>
              <a:t>, что указывает на возможную передачу массы в прошлом.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79217F-5F52-47EF-A67B-30381DC5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1900"/>
            <a:ext cx="2743200" cy="365125"/>
          </a:xfrm>
        </p:spPr>
        <p:txBody>
          <a:bodyPr/>
          <a:lstStyle/>
          <a:p>
            <a:pPr algn="ctr"/>
            <a:r>
              <a:rPr lang="en-US" sz="2000" b="1" dirty="0"/>
              <a:t>9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79728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CEA00B9-CA3B-4F58-A77A-ABE49743F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k-KZ" sz="8800" dirty="0"/>
              <a:t>Спасибо за внимание</a:t>
            </a:r>
            <a:endParaRPr lang="ru-RU" sz="88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735956-4197-41AC-881A-CC16A509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20840"/>
            <a:ext cx="2743200" cy="365125"/>
          </a:xfrm>
        </p:spPr>
        <p:txBody>
          <a:bodyPr/>
          <a:lstStyle/>
          <a:p>
            <a:pPr algn="ctr"/>
            <a:r>
              <a:rPr lang="en-US" sz="2000" b="1" dirty="0"/>
              <a:t>10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0158481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225</Words>
  <Application>Microsoft Office PowerPoint</Application>
  <PresentationFormat>Широкоэкранный</PresentationFormat>
  <Paragraphs>43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Астрофизический институт имени В. Г. Фесенкова</vt:lpstr>
      <vt:lpstr>Презентация PowerPoint</vt:lpstr>
      <vt:lpstr>Презентация PowerPoint</vt:lpstr>
      <vt:lpstr>Задача двух тел. </vt:lpstr>
      <vt:lpstr> Моделирование затмений </vt:lpstr>
      <vt:lpstr>Реальный кривой блеск 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Астрофизический институт имени В. Г. Фесенкова</dc:title>
  <dc:creator>Абылай Кажымухан</dc:creator>
  <cp:lastModifiedBy>AMG</cp:lastModifiedBy>
  <cp:revision>6</cp:revision>
  <dcterms:created xsi:type="dcterms:W3CDTF">2025-04-11T04:21:41Z</dcterms:created>
  <dcterms:modified xsi:type="dcterms:W3CDTF">2025-04-11T09:15:28Z</dcterms:modified>
</cp:coreProperties>
</file>