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2.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314" r:id="rId2"/>
    <p:sldId id="2487" r:id="rId3"/>
    <p:sldId id="2490" r:id="rId4"/>
    <p:sldId id="2489" r:id="rId5"/>
    <p:sldId id="2488" r:id="rId6"/>
    <p:sldId id="2492" r:id="rId7"/>
    <p:sldId id="2493" r:id="rId8"/>
    <p:sldId id="2491" r:id="rId9"/>
    <p:sldId id="2494" r:id="rId10"/>
    <p:sldId id="2471" r:id="rId11"/>
    <p:sldId id="292" r:id="rId12"/>
    <p:sldId id="2468" r:id="rId13"/>
    <p:sldId id="2391" r:id="rId14"/>
    <p:sldId id="2485" r:id="rId15"/>
    <p:sldId id="2486" r:id="rId16"/>
    <p:sldId id="2479" r:id="rId17"/>
    <p:sldId id="2480" r:id="rId18"/>
    <p:sldId id="2481" r:id="rId19"/>
    <p:sldId id="315" r:id="rId20"/>
    <p:sldId id="2483" r:id="rId21"/>
    <p:sldId id="2431" r:id="rId22"/>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149"/>
    <a:srgbClr val="FFFFFF"/>
    <a:srgbClr val="EFFAF9"/>
    <a:srgbClr val="F7FCFC"/>
    <a:srgbClr val="E8F9F7"/>
    <a:srgbClr val="F7DF1E"/>
    <a:srgbClr val="C6B118"/>
    <a:srgbClr val="E1CB1A"/>
    <a:srgbClr val="F0FFBF"/>
    <a:srgbClr val="D3C9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p:restoredTop sz="87199"/>
  </p:normalViewPr>
  <p:slideViewPr>
    <p:cSldViewPr snapToGrid="0" snapToObjects="1" showGuides="1">
      <p:cViewPr varScale="1">
        <p:scale>
          <a:sx n="69" d="100"/>
          <a:sy n="69" d="100"/>
        </p:scale>
        <p:origin x="264" y="232"/>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12/16/18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7F333-F528-3D46-8943-B85C3B607D59}" type="datetimeFigureOut">
              <a:rPr lang="en-US" smtClean="0"/>
              <a:t>12/16/18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32F41-716B-2E4A-8BD8-A2782A05B4DE}" type="slidenum">
              <a:rPr lang="en-US" smtClean="0"/>
              <a:t>‹#›</a:t>
            </a:fld>
            <a:endParaRPr lang="en-US"/>
          </a:p>
        </p:txBody>
      </p:sp>
    </p:spTree>
    <p:extLst>
      <p:ext uri="{BB962C8B-B14F-4D97-AF65-F5344CB8AC3E}">
        <p14:creationId xmlns:p14="http://schemas.microsoft.com/office/powerpoint/2010/main" val="166872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quantrimang.com/so-sanh-hieu-suat-hoat-dong-cua-mongodb-va-sql-server-2008-84584"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stackjava.com/mongodb/danh-chi-muc-la-gi-danh-chi-muc-trong-mongodb.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Để hoàn thành được tiểu luận chuyên nghành này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xin gửi đến quý thầy, cô giáo trong khoa đào tạo chất lượng cao trường Đại học sư phạm kỹ thuật thành phố Hồ Chí Minh lời cảm ơn chân thành.</a:t>
            </a:r>
            <a:endParaRPr lang="en-US"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Đặc biệt,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xin gửi đến thầy Lê Văn Vinh là giáo viên hướng dẫn trực tiếp cho nhóm em hoàn thành tốt đồ án tiểu luận này lời cảm ơn sâu sắc nhất.</a:t>
            </a:r>
            <a:endParaRPr lang="en-US"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quá trình thực tập, cũng như là trong quá trình làm bài báo cáo thực tập, khó tránh khỏi sai sót, rất mong các thầy, cô bỏ qua. Đồng thời do trình độ cũng như kinh nghiệm thực tiễn còn hạn chế nên bài báo cáo không thể tránh khỏi những thiếu sót,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rất mong nhận được ý kiến đóng góp thầy, cô để nhóm em học thêm được nhiều kinh nghiệm và sẽ hoàn thành tốt hơn bài báo cáo tốt nghiệp sắp tới.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xin chân thành cảm ơn!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1C32F41-716B-2E4A-8BD8-A2782A05B4DE}" type="slidenum">
              <a:rPr lang="en-US" smtClean="0"/>
              <a:t>1</a:t>
            </a:fld>
            <a:endParaRPr lang="en-US"/>
          </a:p>
        </p:txBody>
      </p:sp>
    </p:spTree>
    <p:extLst>
      <p:ext uri="{BB962C8B-B14F-4D97-AF65-F5344CB8AC3E}">
        <p14:creationId xmlns:p14="http://schemas.microsoft.com/office/powerpoint/2010/main" val="96972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Hiện nay nghành công nghệ thông tin ở nước ta ngày càng phát triển mạnh mẽ trong đó các nhu cầu về một website nhanh hơn mạnh mẽ và thông minh hơn. Dựa vào những nhu cầu thực tiễn đó, chúng ta phải tiến hành nâng cấp những trang web cũ, đầu tư những trang tiết bị cũng như trang bị thêm nhiều kiến thức mới để có thể làm một trang web mạnh mẽ và thông minh.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đã quyết định chọn đề tài “Tìm hiểu MERN Stack và phát triển phần mềm”. Bởi vì đồ án rất thực tế, phù hợp với tình hình hiện nay. Giúp chúng em có thêm kinh nghiệm, hiểu biết rõ một cách xây dựng một trang web và dễ dàng thích nghi vào công việc sau khi ra trường.</a:t>
            </a:r>
            <a:endParaRPr lang="en-US"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Mục đích của đề tài tìm hiểu và triển khai được một trang web mua bán trực tuyến. Một giải pháp cho các công ty và cá nhân có qui mô nhỏ nhằm giúp cho các công ty và cá nhân có một trang web mua bán đơn giản, nhanh chóng.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1C32F41-716B-2E4A-8BD8-A2782A05B4DE}" type="slidenum">
              <a:rPr lang="en-US" smtClean="0"/>
              <a:t>2</a:t>
            </a:fld>
            <a:endParaRPr lang="en-US"/>
          </a:p>
        </p:txBody>
      </p:sp>
    </p:spTree>
    <p:extLst>
      <p:ext uri="{BB962C8B-B14F-4D97-AF65-F5344CB8AC3E}">
        <p14:creationId xmlns:p14="http://schemas.microsoft.com/office/powerpoint/2010/main" val="286137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1" i="0" kern="1200" dirty="0">
                <a:solidFill>
                  <a:schemeClr val="tx1"/>
                </a:solidFill>
                <a:effectLst/>
                <a:latin typeface="+mn-lt"/>
                <a:ea typeface="+mn-ea"/>
                <a:cs typeface="+mn-cs"/>
              </a:rPr>
              <a:t>Hiệu năng cao:</a:t>
            </a:r>
          </a:p>
          <a:p>
            <a:pPr fontAlgn="base"/>
            <a:r>
              <a:rPr lang="vi-VN" sz="1200" b="0" i="0" kern="1200" dirty="0">
                <a:solidFill>
                  <a:schemeClr val="tx1"/>
                </a:solidFill>
                <a:effectLst/>
                <a:latin typeface="+mn-lt"/>
                <a:ea typeface="+mn-ea"/>
                <a:cs typeface="+mn-cs"/>
              </a:rPr>
              <a:t>Tốc độ truy vấn (find, update, insert, delete) của MongoDB nhanh hơn hẳn so với các hệ quản trị cơ sở dữ liệu quan hệ (RDBMS).</a:t>
            </a:r>
          </a:p>
          <a:p>
            <a:pPr fontAlgn="base"/>
            <a:r>
              <a:rPr lang="vi-VN" sz="1200" b="0" i="0" kern="1200" dirty="0">
                <a:solidFill>
                  <a:schemeClr val="tx1"/>
                </a:solidFill>
                <a:effectLst/>
                <a:latin typeface="+mn-lt"/>
                <a:ea typeface="+mn-ea"/>
                <a:cs typeface="+mn-cs"/>
              </a:rPr>
              <a:t>Thử nghiệm cho thấy tốc độ insert, tốc độ insert của MongoDB có thể nhanh tới gấp 100 lần so với MySQL (</a:t>
            </a:r>
            <a:r>
              <a:rPr lang="vi-VN" sz="1200" b="0" i="0" u="none" strike="noStrike" kern="1200" dirty="0">
                <a:solidFill>
                  <a:schemeClr val="tx1"/>
                </a:solidFill>
                <a:effectLst/>
                <a:latin typeface="+mn-lt"/>
                <a:ea typeface="+mn-ea"/>
                <a:cs typeface="+mn-cs"/>
                <a:hlinkClick r:id="rId3"/>
              </a:rPr>
              <a:t>So sánh hiệu suất của MongoDB với MySQL</a:t>
            </a:r>
            <a:r>
              <a:rPr lang="vi-VN" sz="1200" b="0" i="0" kern="1200" dirty="0">
                <a:solidFill>
                  <a:schemeClr val="tx1"/>
                </a:solidFill>
                <a:effectLst/>
                <a:latin typeface="+mn-lt"/>
                <a:ea typeface="+mn-ea"/>
                <a:cs typeface="+mn-cs"/>
              </a:rPr>
              <a:t>)</a:t>
            </a:r>
          </a:p>
          <a:p>
            <a:pPr fontAlgn="base"/>
            <a:r>
              <a:rPr lang="vi-VN" sz="1200" b="0" i="0" kern="1200" dirty="0">
                <a:solidFill>
                  <a:schemeClr val="tx1"/>
                </a:solidFill>
                <a:effectLst/>
                <a:latin typeface="+mn-lt"/>
                <a:ea typeface="+mn-ea"/>
                <a:cs typeface="+mn-cs"/>
              </a:rPr>
              <a:t>Tại sao MongoDB có hiệu năng cao như thế? có các lý do sau:</a:t>
            </a:r>
          </a:p>
          <a:p>
            <a:pPr fontAlgn="base"/>
            <a:r>
              <a:rPr lang="vi-VN" sz="1200" b="0" i="0" kern="1200" dirty="0">
                <a:solidFill>
                  <a:schemeClr val="tx1"/>
                </a:solidFill>
                <a:effectLst/>
                <a:latin typeface="+mn-lt"/>
                <a:ea typeface="+mn-ea"/>
                <a:cs typeface="+mn-cs"/>
              </a:rPr>
              <a:t>MongoDB lưu dữ liệu dạng JSON, khi bạn insert nhiều đối tượng thì nó sẽ là insert một mảng JSON gần như với trường hợp insert 1 đối tượng</a:t>
            </a:r>
          </a:p>
          <a:p>
            <a:pPr fontAlgn="base"/>
            <a:r>
              <a:rPr lang="vi-VN" sz="1200" b="0" i="0" kern="1200" dirty="0">
                <a:solidFill>
                  <a:schemeClr val="tx1"/>
                </a:solidFill>
                <a:effectLst/>
                <a:latin typeface="+mn-lt"/>
                <a:ea typeface="+mn-ea"/>
                <a:cs typeface="+mn-cs"/>
              </a:rPr>
              <a:t>Dữ liệu trong MongoDB không có sự ràng buộc lẫn nhau như trong RDBMS, khi insert, xóa hay update nó không cần phải mất thời gian kiểm tra xem có thỏa mãn các bảng liên quan như trong RDBMS.</a:t>
            </a:r>
          </a:p>
          <a:p>
            <a:pPr fontAlgn="base"/>
            <a:r>
              <a:rPr lang="vi-VN" sz="1200" b="0" i="0" kern="1200" dirty="0">
                <a:solidFill>
                  <a:schemeClr val="tx1"/>
                </a:solidFill>
                <a:effectLst/>
                <a:latin typeface="+mn-lt"/>
                <a:ea typeface="+mn-ea"/>
                <a:cs typeface="+mn-cs"/>
              </a:rPr>
              <a:t>Dữ liệu trong MongoDB được </a:t>
            </a:r>
            <a:r>
              <a:rPr lang="vi-VN" sz="1200" b="0" i="0" u="none" strike="noStrike" kern="1200" dirty="0">
                <a:solidFill>
                  <a:schemeClr val="tx1"/>
                </a:solidFill>
                <a:effectLst/>
                <a:latin typeface="+mn-lt"/>
                <a:ea typeface="+mn-ea"/>
                <a:cs typeface="+mn-cs"/>
                <a:hlinkClick r:id="rId4"/>
              </a:rPr>
              <a:t>đánh chỉ mục</a:t>
            </a:r>
            <a:r>
              <a:rPr lang="vi-VN" sz="1200" b="0" i="0"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4"/>
              </a:rPr>
              <a:t>đánh index</a:t>
            </a:r>
            <a:r>
              <a:rPr lang="vi-VN" sz="1200" b="0" i="0" kern="1200" dirty="0">
                <a:solidFill>
                  <a:schemeClr val="tx1"/>
                </a:solidFill>
                <a:effectLst/>
                <a:latin typeface="+mn-lt"/>
                <a:ea typeface="+mn-ea"/>
                <a:cs typeface="+mn-cs"/>
              </a:rPr>
              <a:t>) nên khi truy vấn nó sẽ tìm rất nhanh.</a:t>
            </a:r>
          </a:p>
          <a:p>
            <a:pPr fontAlgn="base"/>
            <a:r>
              <a:rPr lang="vi-VN" sz="1200" b="0" i="0" kern="1200" dirty="0">
                <a:solidFill>
                  <a:schemeClr val="tx1"/>
                </a:solidFill>
                <a:effectLst/>
                <a:latin typeface="+mn-lt"/>
                <a:ea typeface="+mn-ea"/>
                <a:cs typeface="+mn-cs"/>
              </a:rPr>
              <a:t>Khi thực hiện insert, find… MongoDB sẽ khóa các thao tác khác lại, ví dụ khi nó thực hiện find(), trong quá trình find mà có thêm thao tác insert, update thì nó sẽ dừng hết lại để chờ find() xong đã.</a:t>
            </a:r>
          </a:p>
          <a:p>
            <a:pPr fontAlgn="base"/>
            <a:r>
              <a:rPr lang="vi-VN" sz="1200" b="0" i="0" kern="1200" dirty="0">
                <a:solidFill>
                  <a:schemeClr val="tx1"/>
                </a:solidFill>
                <a:effectLst/>
                <a:latin typeface="+mn-lt"/>
                <a:ea typeface="+mn-ea"/>
                <a:cs typeface="+mn-cs"/>
              </a:rPr>
              <a:t>MongoDB là document database, dữ liệu lưu dưới dạng JSON, không bị bó buộc về số lượng field, kiểu dữ liệu… bạn có thể insert thoải mái dữ liệu mà mình muốn.</a:t>
            </a:r>
          </a:p>
          <a:p>
            <a:pPr fontAlgn="base"/>
            <a:r>
              <a:rPr lang="en-US" sz="1200" b="0" i="0" kern="1200" dirty="0">
                <a:solidFill>
                  <a:schemeClr val="tx1"/>
                </a:solidFill>
                <a:effectLst/>
                <a:latin typeface="+mn-lt"/>
                <a:ea typeface="+mn-ea"/>
                <a:cs typeface="+mn-cs"/>
              </a:rPr>
              <a:t>MongoDB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rich query language </a:t>
            </a:r>
            <a:r>
              <a:rPr lang="en-US" sz="1200" b="0" i="0" kern="1200" dirty="0" err="1">
                <a:solidFill>
                  <a:schemeClr val="tx1"/>
                </a:solidFill>
                <a:effectLst/>
                <a:latin typeface="+mn-lt"/>
                <a:ea typeface="+mn-ea"/>
                <a:cs typeface="+mn-cs"/>
              </a:rPr>
              <a:t>tức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sẵn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method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create, read, update, delete </a:t>
            </a:r>
            <a:r>
              <a:rPr lang="en-US" sz="1200" b="0" i="0" kern="1200" dirty="0" err="1">
                <a:solidFill>
                  <a:schemeClr val="tx1"/>
                </a:solidFill>
                <a:effectLst/>
                <a:latin typeface="+mn-lt"/>
                <a:ea typeface="+mn-ea"/>
                <a:cs typeface="+mn-cs"/>
              </a:rPr>
              <a:t>dữ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liệu</a:t>
            </a:r>
            <a:r>
              <a:rPr lang="en-US" sz="1200" b="0" i="0" kern="1200" dirty="0">
                <a:solidFill>
                  <a:schemeClr val="tx1"/>
                </a:solidFill>
                <a:effectLst/>
                <a:latin typeface="+mn-lt"/>
                <a:ea typeface="+mn-ea"/>
                <a:cs typeface="+mn-cs"/>
              </a:rPr>
              <a:t> (CRUD)</a:t>
            </a:r>
          </a:p>
          <a:p>
            <a:pPr fontAlgn="base"/>
            <a:br>
              <a:rPr lang="en-US" dirty="0"/>
            </a:b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MongoDB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niệm</a:t>
            </a:r>
            <a:r>
              <a:rPr lang="en-US" sz="1200" b="0" i="0" kern="1200" dirty="0">
                <a:solidFill>
                  <a:schemeClr val="tx1"/>
                </a:solidFill>
                <a:effectLst/>
                <a:latin typeface="+mn-lt"/>
                <a:ea typeface="+mn-ea"/>
                <a:cs typeface="+mn-cs"/>
              </a:rPr>
              <a:t> cluster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cụm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node </a:t>
            </a:r>
            <a:r>
              <a:rPr lang="en-US" sz="1200" b="0" i="0" kern="1200" dirty="0" err="1">
                <a:solidFill>
                  <a:schemeClr val="tx1"/>
                </a:solidFill>
                <a:effectLst/>
                <a:latin typeface="+mn-lt"/>
                <a:ea typeface="+mn-ea"/>
                <a:cs typeface="+mn-cs"/>
              </a:rPr>
              <a:t>chứa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liệu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tiếp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muốn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mở</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rộng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thêm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node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cluster:</a:t>
            </a:r>
          </a:p>
          <a:p>
            <a:endParaRPr lang="vi-VN"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MongoDB không có các tính chất ràng buộc như trong RDBMS –&gt; dễ bị làm sai dữ liệu</a:t>
            </a:r>
          </a:p>
          <a:p>
            <a:pPr fontAlgn="base"/>
            <a:r>
              <a:rPr lang="vi-VN" sz="1200" b="0" i="0" kern="1200" dirty="0">
                <a:solidFill>
                  <a:schemeClr val="tx1"/>
                </a:solidFill>
                <a:effectLst/>
                <a:latin typeface="+mn-lt"/>
                <a:ea typeface="+mn-ea"/>
                <a:cs typeface="+mn-cs"/>
              </a:rPr>
              <a:t>Không hỗ trợ join giống như RDBMS nên khi viết function join trong code ta phải làm bằng tay khiến cho tốc độ truy vấn bị giảm.</a:t>
            </a:r>
          </a:p>
          <a:p>
            <a:pPr fontAlgn="base"/>
            <a:r>
              <a:rPr lang="vi-VN" sz="1200" b="0" i="0" kern="1200" dirty="0">
                <a:solidFill>
                  <a:schemeClr val="tx1"/>
                </a:solidFill>
                <a:effectLst/>
                <a:latin typeface="+mn-lt"/>
                <a:ea typeface="+mn-ea"/>
                <a:cs typeface="+mn-cs"/>
              </a:rPr>
              <a:t>Sử dụng nhiều bộ nhớ: do dữ liệu lưu dưới dạng key-value, các collection chỉ khác về value do đó key sẽ bị lặp lại. Không hỗ trợ join nên sẽ bị dữ thừa dữ liệu (trong RDBMS thì ta chỉ cần lưu 1 bản ghi rồi các bản ghi khác tham chiếu tới còn trong MongoDB thì không)</a:t>
            </a:r>
          </a:p>
          <a:p>
            <a:pPr fontAlgn="base"/>
            <a:r>
              <a:rPr lang="vi-VN" sz="1200" b="0" i="0" kern="1200" dirty="0">
                <a:solidFill>
                  <a:schemeClr val="tx1"/>
                </a:solidFill>
                <a:effectLst/>
                <a:latin typeface="+mn-lt"/>
                <a:ea typeface="+mn-ea"/>
                <a:cs typeface="+mn-cs"/>
              </a:rPr>
              <a:t>Bị giới hạn kích thước bản ghi: mỗi document không được có kích thước &gt; 16Mb và không mức độ các document con trong 1 document không được &gt; 100</a:t>
            </a:r>
          </a:p>
          <a:p>
            <a:br>
              <a:rPr lang="vi-VN" dirty="0"/>
            </a:br>
            <a:endParaRPr lang="en-US" dirty="0"/>
          </a:p>
        </p:txBody>
      </p:sp>
      <p:sp>
        <p:nvSpPr>
          <p:cNvPr id="4" name="Slide Number Placeholder 3"/>
          <p:cNvSpPr>
            <a:spLocks noGrp="1"/>
          </p:cNvSpPr>
          <p:nvPr>
            <p:ph type="sldNum" sz="quarter" idx="5"/>
          </p:nvPr>
        </p:nvSpPr>
        <p:spPr/>
        <p:txBody>
          <a:bodyPr/>
          <a:lstStyle/>
          <a:p>
            <a:fld id="{81C32F41-716B-2E4A-8BD8-A2782A05B4DE}" type="slidenum">
              <a:rPr lang="en-US" smtClean="0"/>
              <a:t>6</a:t>
            </a:fld>
            <a:endParaRPr lang="en-US"/>
          </a:p>
        </p:txBody>
      </p:sp>
    </p:spTree>
    <p:extLst>
      <p:ext uri="{BB962C8B-B14F-4D97-AF65-F5344CB8AC3E}">
        <p14:creationId xmlns:p14="http://schemas.microsoft.com/office/powerpoint/2010/main" val="415866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Node.js là một nền tảng chạy trên môi trường V8 JavaScript runtime - một trình thông dịch JavaScript cực nhanh chạy trên trình duyệt Chrome. Bình thường thì bạn cũng có thể tải bộ V8 và nhúng nó vào bất cứ thứ gì; Node.js làm điều đó đối với các web server. JavaScript suy cho cùng cũng chỉ là một ngôn ngữ - vậy thì không có lý do gì để nói nó không thể sử dụng trên môi trường server tốt như là trong trình duyệt của người dùng được.</a:t>
            </a:r>
          </a:p>
          <a:p>
            <a:r>
              <a:rPr lang="vi-VN" sz="1200" b="0" i="0" kern="1200" dirty="0">
                <a:solidFill>
                  <a:schemeClr val="tx1"/>
                </a:solidFill>
                <a:effectLst/>
                <a:latin typeface="+mn-lt"/>
                <a:ea typeface="+mn-ea"/>
                <a:cs typeface="+mn-cs"/>
              </a:rPr>
              <a:t>Đầu tiên là ưu điểm về tốc độ thực thi và khả năng mở rộng. Node.js có tốc độ rất nhanh. Đó là một yêu cầu khá quan trọng khi bạn là một startup đang cố gắng tạo ra một sản phẩm lớn và muốn đảm bảo có thể mở rộng nhanh chóng, đáp ứng được một lượng lớn người dùng khi trang web của bạn phát triển lên. </a:t>
            </a:r>
          </a:p>
          <a:p>
            <a:r>
              <a:rPr lang="vi-VN" sz="1200" b="0" i="0" kern="1200" dirty="0">
                <a:solidFill>
                  <a:schemeClr val="tx1"/>
                </a:solidFill>
                <a:effectLst/>
                <a:latin typeface="+mn-lt"/>
                <a:ea typeface="+mn-ea"/>
                <a:cs typeface="+mn-cs"/>
              </a:rPr>
              <a:t>Giống như hầu hết các công nghệ mới, việc triển khai Node.js trên host không phải là điều dễ dàng. Nếu bạn có một web hosting xài chung, bạn không thể đơn giản tải lên một ứng dụng Node.js và mong chờ nó hoạt động tốt. VPS và dedicated server là một sự lựa chọn tốt hơn - bạn có thể cài đặt Node.js trên chúng. Thậm chí dễ hơn là sử dụng một dịch vụ có khả năng mở rộng như là Heroku, và bạn có thể hoàn toàn an tâm để phát triển trang web của mình trên đó - bạn chỉ cần trả tiền khi cần thêm nhiều tài nguyên hơn. </a:t>
            </a:r>
          </a:p>
        </p:txBody>
      </p:sp>
      <p:sp>
        <p:nvSpPr>
          <p:cNvPr id="4" name="Slide Number Placeholder 3"/>
          <p:cNvSpPr>
            <a:spLocks noGrp="1"/>
          </p:cNvSpPr>
          <p:nvPr>
            <p:ph type="sldNum" sz="quarter" idx="5"/>
          </p:nvPr>
        </p:nvSpPr>
        <p:spPr/>
        <p:txBody>
          <a:bodyPr/>
          <a:lstStyle/>
          <a:p>
            <a:fld id="{81C32F41-716B-2E4A-8BD8-A2782A05B4DE}" type="slidenum">
              <a:rPr lang="en-US" smtClean="0"/>
              <a:t>9</a:t>
            </a:fld>
            <a:endParaRPr lang="en-US"/>
          </a:p>
        </p:txBody>
      </p:sp>
    </p:spTree>
    <p:extLst>
      <p:ext uri="{BB962C8B-B14F-4D97-AF65-F5344CB8AC3E}">
        <p14:creationId xmlns:p14="http://schemas.microsoft.com/office/powerpoint/2010/main" val="1140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998408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18</a:t>
            </a:fld>
            <a:endParaRPr lang="en-US"/>
          </a:p>
        </p:txBody>
      </p:sp>
    </p:spTree>
    <p:extLst>
      <p:ext uri="{BB962C8B-B14F-4D97-AF65-F5344CB8AC3E}">
        <p14:creationId xmlns:p14="http://schemas.microsoft.com/office/powerpoint/2010/main" val="391033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20</a:t>
            </a:fld>
            <a:endParaRPr lang="en-US"/>
          </a:p>
        </p:txBody>
      </p:sp>
    </p:spTree>
    <p:extLst>
      <p:ext uri="{BB962C8B-B14F-4D97-AF65-F5344CB8AC3E}">
        <p14:creationId xmlns:p14="http://schemas.microsoft.com/office/powerpoint/2010/main" val="138618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83709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4969877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434466" y="1"/>
            <a:ext cx="12952709"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57380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1981974" y="5158740"/>
            <a:ext cx="6464285" cy="4023361"/>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9031382" y="5158740"/>
            <a:ext cx="6464285" cy="4023361"/>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6080791" y="5158740"/>
            <a:ext cx="6464285" cy="4023361"/>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6453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1673879" y="2220686"/>
            <a:ext cx="8756974" cy="11495314"/>
          </a:xfrm>
        </p:spPr>
        <p:txBody>
          <a:bodyPr>
            <a:normAutofit/>
          </a:bodyPr>
          <a:lstStyle>
            <a:lvl1pPr>
              <a:defRPr sz="2800"/>
            </a:lvl1pPr>
          </a:lstStyle>
          <a:p>
            <a:endParaRPr lang="en-US"/>
          </a:p>
        </p:txBody>
      </p:sp>
      <p:sp>
        <p:nvSpPr>
          <p:cNvPr id="3" name="Picture Placeholder 2"/>
          <p:cNvSpPr>
            <a:spLocks noGrp="1"/>
          </p:cNvSpPr>
          <p:nvPr>
            <p:ph type="pic" sz="quarter" idx="10"/>
          </p:nvPr>
        </p:nvSpPr>
        <p:spPr>
          <a:xfrm>
            <a:off x="7622977" y="566058"/>
            <a:ext cx="13494939" cy="6291943"/>
          </a:xfrm>
        </p:spPr>
        <p:txBody>
          <a:bodyPr>
            <a:normAutofit/>
          </a:bodyPr>
          <a:lstStyle>
            <a:lvl1pPr>
              <a:defRPr sz="2800"/>
            </a:lvl1pPr>
          </a:lstStyle>
          <a:p>
            <a:endParaRPr lang="en-US"/>
          </a:p>
        </p:txBody>
      </p:sp>
    </p:spTree>
    <p:extLst>
      <p:ext uri="{BB962C8B-B14F-4D97-AF65-F5344CB8AC3E}">
        <p14:creationId xmlns:p14="http://schemas.microsoft.com/office/powerpoint/2010/main" val="217248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462059" y="1"/>
            <a:ext cx="9925116"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43777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24387175"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325353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80" r:id="rId3"/>
    <p:sldLayoutId id="2147483681" r:id="rId4"/>
    <p:sldLayoutId id="2147483682" r:id="rId5"/>
    <p:sldLayoutId id="2147483683" r:id="rId6"/>
    <p:sldLayoutId id="2147483684" r:id="rId7"/>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ideo" Target="https://www.youtube.com/embed/PxkB8z9C4Jo?feature=oembed" TargetMode="External"/><Relationship Id="rId5" Type="http://schemas.openxmlformats.org/officeDocument/2006/relationships/image" Target="../media/image31.png"/><Relationship Id="rId4" Type="http://schemas.openxmlformats.org/officeDocument/2006/relationships/hyperlink" Target="https://github.com/15110034/reactExpressShop-mas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3013442"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3013442"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EDB67DA-4388-C34D-AA60-3856BBC58F96}"/>
              </a:ext>
            </a:extLst>
          </p:cNvPr>
          <p:cNvSpPr txBox="1"/>
          <p:nvPr/>
        </p:nvSpPr>
        <p:spPr>
          <a:xfrm>
            <a:off x="12193587" y="6196280"/>
            <a:ext cx="10613571" cy="1323439"/>
          </a:xfrm>
          <a:prstGeom prst="rect">
            <a:avLst/>
          </a:prstGeom>
          <a:noFill/>
        </p:spPr>
        <p:txBody>
          <a:bodyPr wrap="square" rtlCol="0">
            <a:spAutoFit/>
          </a:bodyPr>
          <a:lstStyle/>
          <a:p>
            <a:pPr marL="571500" indent="-571500">
              <a:buFontTx/>
              <a:buChar char="-"/>
            </a:pPr>
            <a:r>
              <a:rPr lang="en-US" sz="4000" dirty="0" err="1">
                <a:solidFill>
                  <a:schemeClr val="bg2">
                    <a:lumMod val="10000"/>
                  </a:schemeClr>
                </a:solidFill>
                <a:latin typeface="+mj-lt"/>
              </a:rPr>
              <a:t>Nguyễn</a:t>
            </a:r>
            <a:r>
              <a:rPr lang="en-US" sz="4000" dirty="0">
                <a:solidFill>
                  <a:schemeClr val="bg2">
                    <a:lumMod val="10000"/>
                  </a:schemeClr>
                </a:solidFill>
                <a:latin typeface="+mj-lt"/>
              </a:rPr>
              <a:t> </a:t>
            </a:r>
            <a:r>
              <a:rPr lang="en-US" sz="4000" dirty="0" err="1">
                <a:solidFill>
                  <a:schemeClr val="bg2">
                    <a:lumMod val="10000"/>
                  </a:schemeClr>
                </a:solidFill>
                <a:latin typeface="+mj-lt"/>
              </a:rPr>
              <a:t>Duy</a:t>
            </a:r>
            <a:r>
              <a:rPr lang="en-US" sz="4000" dirty="0">
                <a:solidFill>
                  <a:schemeClr val="bg2">
                    <a:lumMod val="10000"/>
                  </a:schemeClr>
                </a:solidFill>
                <a:latin typeface="+mj-lt"/>
              </a:rPr>
              <a:t> </a:t>
            </a:r>
            <a:r>
              <a:rPr lang="en-US" sz="4000" dirty="0" err="1">
                <a:solidFill>
                  <a:schemeClr val="bg2">
                    <a:lumMod val="10000"/>
                  </a:schemeClr>
                </a:solidFill>
                <a:latin typeface="+mj-lt"/>
              </a:rPr>
              <a:t>Thiên</a:t>
            </a:r>
            <a:endParaRPr lang="en-US" sz="4000" dirty="0">
              <a:solidFill>
                <a:schemeClr val="bg2">
                  <a:lumMod val="10000"/>
                </a:schemeClr>
              </a:solidFill>
              <a:latin typeface="+mj-lt"/>
            </a:endParaRPr>
          </a:p>
          <a:p>
            <a:r>
              <a:rPr lang="en-US" sz="4000" dirty="0">
                <a:solidFill>
                  <a:schemeClr val="bg2">
                    <a:lumMod val="10000"/>
                  </a:schemeClr>
                </a:solidFill>
                <a:latin typeface="+mj-lt"/>
              </a:rPr>
              <a:t>-    Lê </a:t>
            </a:r>
            <a:r>
              <a:rPr lang="en-US" sz="4000" dirty="0" err="1">
                <a:solidFill>
                  <a:schemeClr val="bg2">
                    <a:lumMod val="10000"/>
                  </a:schemeClr>
                </a:solidFill>
                <a:latin typeface="+mj-lt"/>
              </a:rPr>
              <a:t>Hoàng</a:t>
            </a:r>
            <a:r>
              <a:rPr lang="en-US" sz="4000" dirty="0">
                <a:solidFill>
                  <a:schemeClr val="bg2">
                    <a:lumMod val="10000"/>
                  </a:schemeClr>
                </a:solidFill>
                <a:latin typeface="+mj-lt"/>
              </a:rPr>
              <a:t> </a:t>
            </a:r>
            <a:r>
              <a:rPr lang="en-US" sz="4000" dirty="0" err="1">
                <a:solidFill>
                  <a:schemeClr val="bg2">
                    <a:lumMod val="10000"/>
                  </a:schemeClr>
                </a:solidFill>
                <a:latin typeface="+mj-lt"/>
              </a:rPr>
              <a:t>Giang</a:t>
            </a:r>
            <a:endParaRPr lang="en-US" sz="4000" dirty="0">
              <a:solidFill>
                <a:schemeClr val="bg2">
                  <a:lumMod val="10000"/>
                </a:schemeClr>
              </a:solidFill>
              <a:latin typeface="+mj-lt"/>
            </a:endParaRPr>
          </a:p>
        </p:txBody>
      </p:sp>
      <p:sp>
        <p:nvSpPr>
          <p:cNvPr id="6" name="TextBox 5">
            <a:extLst>
              <a:ext uri="{FF2B5EF4-FFF2-40B4-BE49-F238E27FC236}">
                <a16:creationId xmlns:a16="http://schemas.microsoft.com/office/drawing/2014/main" id="{80CC6732-D998-0B49-85AE-C0317F5BFC5F}"/>
              </a:ext>
            </a:extLst>
          </p:cNvPr>
          <p:cNvSpPr txBox="1"/>
          <p:nvPr/>
        </p:nvSpPr>
        <p:spPr>
          <a:xfrm>
            <a:off x="6315302" y="4888229"/>
            <a:ext cx="5878285" cy="3939540"/>
          </a:xfrm>
          <a:prstGeom prst="rect">
            <a:avLst/>
          </a:prstGeom>
          <a:noFill/>
        </p:spPr>
        <p:txBody>
          <a:bodyPr wrap="square" rtlCol="0">
            <a:spAutoFit/>
          </a:bodyPr>
          <a:lstStyle/>
          <a:p>
            <a:r>
              <a:rPr lang="en-US" sz="25000" dirty="0">
                <a:solidFill>
                  <a:srgbClr val="61DAFB"/>
                </a:solidFill>
                <a:latin typeface="+mj-lt"/>
              </a:rPr>
              <a:t>T&amp;G</a:t>
            </a:r>
          </a:p>
        </p:txBody>
      </p:sp>
    </p:spTree>
    <p:extLst>
      <p:ext uri="{BB962C8B-B14F-4D97-AF65-F5344CB8AC3E}">
        <p14:creationId xmlns:p14="http://schemas.microsoft.com/office/powerpoint/2010/main" val="295610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895324" y="4232685"/>
            <a:ext cx="14910732" cy="7515738"/>
            <a:chOff x="8774614" y="4232684"/>
            <a:chExt cx="14910732" cy="7515738"/>
          </a:xfrm>
        </p:grpSpPr>
        <p:sp>
          <p:nvSpPr>
            <p:cNvPr id="10" name="TextBox 9"/>
            <p:cNvSpPr txBox="1"/>
            <p:nvPr/>
          </p:nvSpPr>
          <p:spPr>
            <a:xfrm>
              <a:off x="8774614" y="4232684"/>
              <a:ext cx="6814239" cy="3770263"/>
            </a:xfrm>
            <a:prstGeom prst="rect">
              <a:avLst/>
            </a:prstGeom>
            <a:noFill/>
          </p:spPr>
          <p:txBody>
            <a:bodyPr wrap="square" rtlCol="0">
              <a:spAutoFit/>
            </a:bodyPr>
            <a:lstStyle/>
            <a:p>
              <a:pPr algn="ctr"/>
              <a:endParaRPr lang="en-US" sz="23900" spc="600" dirty="0">
                <a:solidFill>
                  <a:schemeClr val="tx2"/>
                </a:solidFill>
                <a:latin typeface="Playfair Display SC" charset="0"/>
                <a:ea typeface="Playfair Display SC" charset="0"/>
                <a:cs typeface="Playfair Display SC" charset="0"/>
              </a:endParaRPr>
            </a:p>
          </p:txBody>
        </p:sp>
        <p:sp>
          <p:nvSpPr>
            <p:cNvPr id="13" name="TextBox 12"/>
            <p:cNvSpPr txBox="1"/>
            <p:nvPr/>
          </p:nvSpPr>
          <p:spPr>
            <a:xfrm>
              <a:off x="12593579" y="10262053"/>
              <a:ext cx="11091767" cy="1486369"/>
            </a:xfrm>
            <a:prstGeom prst="rect">
              <a:avLst/>
            </a:prstGeom>
            <a:noFill/>
          </p:spPr>
          <p:txBody>
            <a:bodyPr wrap="square" rtlCol="0">
              <a:spAutoFit/>
            </a:bodyPr>
            <a:lstStyle/>
            <a:p>
              <a:pPr algn="ctr">
                <a:lnSpc>
                  <a:spcPct val="150000"/>
                </a:lnSpc>
              </a:pPr>
              <a:r>
                <a:rPr lang="en-US" sz="3200" spc="600" dirty="0">
                  <a:solidFill>
                    <a:schemeClr val="tx2"/>
                  </a:solidFill>
                  <a:latin typeface="Montserrat" pitchFamily="2" charset="77"/>
                  <a:ea typeface="Playfair Display SC" charset="0"/>
                  <a:cs typeface="Playfair Display SC" charset="0"/>
                </a:rPr>
                <a:t>T&amp;G: 15110128-NGUYỄN DUY THIÊN</a:t>
              </a:r>
            </a:p>
            <a:p>
              <a:pPr algn="ctr">
                <a:lnSpc>
                  <a:spcPct val="150000"/>
                </a:lnSpc>
              </a:pPr>
              <a:r>
                <a:rPr lang="en-US" sz="3200" spc="600" dirty="0">
                  <a:solidFill>
                    <a:schemeClr val="tx2"/>
                  </a:solidFill>
                  <a:latin typeface="Montserrat" pitchFamily="2" charset="77"/>
                  <a:ea typeface="Playfair Display SC" charset="0"/>
                  <a:cs typeface="Playfair Display SC" charset="0"/>
                </a:rPr>
                <a:t>    15110123-LÊ HOÀNG GIANG</a:t>
              </a:r>
            </a:p>
          </p:txBody>
        </p:sp>
      </p:grpSp>
      <p:pic>
        <p:nvPicPr>
          <p:cNvPr id="6" name="Picture 5">
            <a:extLst>
              <a:ext uri="{FF2B5EF4-FFF2-40B4-BE49-F238E27FC236}">
                <a16:creationId xmlns:a16="http://schemas.microsoft.com/office/drawing/2014/main" id="{265492C3-5182-44C8-8C1C-5D1BCEAE4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085" y="5535154"/>
            <a:ext cx="7321005" cy="2350286"/>
          </a:xfrm>
          <a:prstGeom prst="rect">
            <a:avLst/>
          </a:prstGeom>
        </p:spPr>
      </p:pic>
    </p:spTree>
    <p:extLst>
      <p:ext uri="{BB962C8B-B14F-4D97-AF65-F5344CB8AC3E}">
        <p14:creationId xmlns:p14="http://schemas.microsoft.com/office/powerpoint/2010/main" val="108067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5" name="Rectangle 14"/>
          <p:cNvSpPr/>
          <p:nvPr/>
        </p:nvSpPr>
        <p:spPr>
          <a:xfrm>
            <a:off x="7131185" y="4440673"/>
            <a:ext cx="10124803" cy="160039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lgn="ctr">
              <a:tabLst>
                <a:tab pos="338138" algn="l"/>
              </a:tabLst>
            </a:pPr>
            <a:r>
              <a:rPr lang="en-US" sz="8800" dirty="0" err="1">
                <a:solidFill>
                  <a:srgbClr val="000000"/>
                </a:solidFill>
                <a:latin typeface="Montserrat Ultra Light" charset="0"/>
                <a:ea typeface="Montserrat Ultra Light" charset="0"/>
                <a:cs typeface="Montserrat Ultra Light" charset="0"/>
              </a:rPr>
              <a:t>Công</a:t>
            </a:r>
            <a:r>
              <a:rPr lang="en-US" sz="8800" dirty="0">
                <a:solidFill>
                  <a:srgbClr val="000000"/>
                </a:solidFill>
                <a:latin typeface="Montserrat Ultra Light" charset="0"/>
                <a:ea typeface="Montserrat Ultra Light" charset="0"/>
                <a:cs typeface="Montserrat Ultra Light" charset="0"/>
              </a:rPr>
              <a:t> </a:t>
            </a:r>
            <a:r>
              <a:rPr lang="en-US" sz="8800" dirty="0" err="1">
                <a:solidFill>
                  <a:srgbClr val="000000"/>
                </a:solidFill>
                <a:latin typeface="Montserrat Ultra Light" charset="0"/>
                <a:ea typeface="Montserrat Ultra Light" charset="0"/>
                <a:cs typeface="Montserrat Ultra Light" charset="0"/>
              </a:rPr>
              <a:t>cụ</a:t>
            </a:r>
            <a:r>
              <a:rPr lang="en-US" sz="8800" dirty="0">
                <a:solidFill>
                  <a:srgbClr val="000000"/>
                </a:solidFill>
                <a:latin typeface="Montserrat Ultra Light" charset="0"/>
                <a:ea typeface="Montserrat Ultra Light" charset="0"/>
                <a:cs typeface="Montserrat Ultra Light" charset="0"/>
              </a:rPr>
              <a:t> </a:t>
            </a:r>
            <a:r>
              <a:rPr lang="en-US" sz="8800" dirty="0" err="1">
                <a:solidFill>
                  <a:srgbClr val="000000"/>
                </a:solidFill>
                <a:latin typeface="Montserrat Ultra Light" charset="0"/>
                <a:ea typeface="Montserrat Ultra Light" charset="0"/>
                <a:cs typeface="Montserrat Ultra Light" charset="0"/>
              </a:rPr>
              <a:t>sử</a:t>
            </a:r>
            <a:r>
              <a:rPr lang="en-US" sz="8800" dirty="0">
                <a:solidFill>
                  <a:srgbClr val="000000"/>
                </a:solidFill>
                <a:latin typeface="Montserrat Ultra Light" charset="0"/>
                <a:ea typeface="Montserrat Ultra Light" charset="0"/>
                <a:cs typeface="Montserrat Ultra Light" charset="0"/>
              </a:rPr>
              <a:t> </a:t>
            </a:r>
            <a:r>
              <a:rPr lang="en-US" sz="8800" dirty="0" err="1">
                <a:solidFill>
                  <a:srgbClr val="000000"/>
                </a:solidFill>
                <a:latin typeface="Montserrat Ultra Light" charset="0"/>
                <a:ea typeface="Montserrat Ultra Light" charset="0"/>
                <a:cs typeface="Montserrat Ultra Light" charset="0"/>
              </a:rPr>
              <a:t>dụng</a:t>
            </a:r>
            <a:endParaRPr lang="en-US" sz="1800" dirty="0">
              <a:solidFill>
                <a:srgbClr val="000000"/>
              </a:solidFill>
              <a:latin typeface="Montserrat Ultra Light" charset="0"/>
              <a:ea typeface="Montserrat Ultra Light" charset="0"/>
              <a:cs typeface="Montserrat Ultra Light" charset="0"/>
            </a:endParaRPr>
          </a:p>
        </p:txBody>
      </p:sp>
      <p:sp>
        <p:nvSpPr>
          <p:cNvPr id="2" name="TextBox 1">
            <a:extLst>
              <a:ext uri="{FF2B5EF4-FFF2-40B4-BE49-F238E27FC236}">
                <a16:creationId xmlns:a16="http://schemas.microsoft.com/office/drawing/2014/main" id="{90A7C2A4-B0EA-FA4E-A2DA-A479EC50C99F}"/>
              </a:ext>
            </a:extLst>
          </p:cNvPr>
          <p:cNvSpPr txBox="1"/>
          <p:nvPr/>
        </p:nvSpPr>
        <p:spPr>
          <a:xfrm>
            <a:off x="9862050" y="6463991"/>
            <a:ext cx="4663071" cy="2554545"/>
          </a:xfrm>
          <a:prstGeom prst="rect">
            <a:avLst/>
          </a:prstGeom>
          <a:noFill/>
        </p:spPr>
        <p:txBody>
          <a:bodyPr wrap="none" rtlCol="0">
            <a:spAutoFit/>
          </a:bodyPr>
          <a:lstStyle/>
          <a:p>
            <a:pPr marL="571500" indent="-571500">
              <a:buFont typeface="Courier New" panose="02070309020205020404" pitchFamily="49" charset="0"/>
              <a:buChar char="o"/>
            </a:pPr>
            <a:r>
              <a:rPr lang="pt" sz="4000" dirty="0"/>
              <a:t>Visual </a:t>
            </a:r>
            <a:r>
              <a:rPr lang="pt" sz="4000" dirty="0" err="1"/>
              <a:t>studio</a:t>
            </a:r>
            <a:r>
              <a:rPr lang="pt" sz="4000" dirty="0"/>
              <a:t> </a:t>
            </a:r>
            <a:r>
              <a:rPr lang="pt" sz="4000" dirty="0" err="1"/>
              <a:t>code</a:t>
            </a:r>
            <a:r>
              <a:rPr lang="pt" sz="4000" dirty="0"/>
              <a:t>.</a:t>
            </a:r>
          </a:p>
          <a:p>
            <a:pPr marL="571500" indent="-571500">
              <a:buFont typeface="Courier New" panose="02070309020205020404" pitchFamily="49" charset="0"/>
              <a:buChar char="o"/>
            </a:pPr>
            <a:r>
              <a:rPr lang="pt" sz="4000" dirty="0" err="1"/>
              <a:t>Git</a:t>
            </a:r>
            <a:r>
              <a:rPr lang="pt" sz="4000" dirty="0"/>
              <a:t>.</a:t>
            </a:r>
          </a:p>
          <a:p>
            <a:pPr marL="571500" indent="-571500">
              <a:buFont typeface="Courier New" panose="02070309020205020404" pitchFamily="49" charset="0"/>
              <a:buChar char="o"/>
            </a:pPr>
            <a:r>
              <a:rPr lang="pt" sz="4000" dirty="0" err="1"/>
              <a:t>Nodejs</a:t>
            </a:r>
            <a:r>
              <a:rPr lang="pt" sz="4000" dirty="0"/>
              <a:t>.</a:t>
            </a:r>
          </a:p>
          <a:p>
            <a:pPr marL="571500" indent="-571500">
              <a:buFont typeface="Courier New" panose="02070309020205020404" pitchFamily="49" charset="0"/>
              <a:buChar char="o"/>
            </a:pPr>
            <a:r>
              <a:rPr lang="pt" sz="4000" dirty="0" err="1"/>
              <a:t>Npm</a:t>
            </a:r>
            <a:r>
              <a:rPr lang="pt" sz="4000" dirty="0"/>
              <a:t> </a:t>
            </a:r>
            <a:r>
              <a:rPr lang="pt" sz="4000" dirty="0" err="1"/>
              <a:t>or</a:t>
            </a:r>
            <a:r>
              <a:rPr lang="pt" sz="4000" dirty="0"/>
              <a:t> </a:t>
            </a:r>
            <a:r>
              <a:rPr lang="pt" sz="4000" dirty="0" err="1"/>
              <a:t>yarn</a:t>
            </a:r>
            <a:r>
              <a:rPr lang="pt" sz="4000" dirty="0"/>
              <a:t>.</a:t>
            </a:r>
            <a:endParaRPr lang="en-US" sz="4000" dirty="0"/>
          </a:p>
        </p:txBody>
      </p:sp>
      <p:pic>
        <p:nvPicPr>
          <p:cNvPr id="6" name="Picture 5">
            <a:extLst>
              <a:ext uri="{FF2B5EF4-FFF2-40B4-BE49-F238E27FC236}">
                <a16:creationId xmlns:a16="http://schemas.microsoft.com/office/drawing/2014/main" id="{DBDD648B-34AA-D245-B53A-86B25CD2EBD8}"/>
              </a:ext>
            </a:extLst>
          </p:cNvPr>
          <p:cNvPicPr>
            <a:picLocks noChangeAspect="1"/>
          </p:cNvPicPr>
          <p:nvPr/>
        </p:nvPicPr>
        <p:blipFill>
          <a:blip r:embed="rId2"/>
          <a:stretch>
            <a:fillRect/>
          </a:stretch>
        </p:blipFill>
        <p:spPr>
          <a:xfrm>
            <a:off x="1513280" y="2983579"/>
            <a:ext cx="2802756" cy="2791078"/>
          </a:xfrm>
          <a:prstGeom prst="rect">
            <a:avLst/>
          </a:prstGeom>
        </p:spPr>
      </p:pic>
      <p:pic>
        <p:nvPicPr>
          <p:cNvPr id="14" name="Picture 13">
            <a:extLst>
              <a:ext uri="{FF2B5EF4-FFF2-40B4-BE49-F238E27FC236}">
                <a16:creationId xmlns:a16="http://schemas.microsoft.com/office/drawing/2014/main" id="{74ACCD38-70E4-DC43-80D5-4C3709160937}"/>
              </a:ext>
            </a:extLst>
          </p:cNvPr>
          <p:cNvPicPr>
            <a:picLocks noChangeAspect="1"/>
          </p:cNvPicPr>
          <p:nvPr/>
        </p:nvPicPr>
        <p:blipFill>
          <a:blip r:embed="rId3"/>
          <a:stretch>
            <a:fillRect/>
          </a:stretch>
        </p:blipFill>
        <p:spPr>
          <a:xfrm>
            <a:off x="3000417" y="9500115"/>
            <a:ext cx="4885557" cy="2992834"/>
          </a:xfrm>
          <a:prstGeom prst="rect">
            <a:avLst/>
          </a:prstGeom>
        </p:spPr>
      </p:pic>
      <p:pic>
        <p:nvPicPr>
          <p:cNvPr id="17" name="Picture 16">
            <a:extLst>
              <a:ext uri="{FF2B5EF4-FFF2-40B4-BE49-F238E27FC236}">
                <a16:creationId xmlns:a16="http://schemas.microsoft.com/office/drawing/2014/main" id="{18D0ED9A-0716-0545-8CF1-740F40511B98}"/>
              </a:ext>
            </a:extLst>
          </p:cNvPr>
          <p:cNvPicPr>
            <a:picLocks noChangeAspect="1"/>
          </p:cNvPicPr>
          <p:nvPr/>
        </p:nvPicPr>
        <p:blipFill>
          <a:blip r:embed="rId4"/>
          <a:stretch>
            <a:fillRect/>
          </a:stretch>
        </p:blipFill>
        <p:spPr>
          <a:xfrm>
            <a:off x="18252192" y="9018536"/>
            <a:ext cx="5641679" cy="2953898"/>
          </a:xfrm>
          <a:prstGeom prst="rect">
            <a:avLst/>
          </a:prstGeom>
        </p:spPr>
      </p:pic>
      <p:pic>
        <p:nvPicPr>
          <p:cNvPr id="19" name="Picture 18">
            <a:extLst>
              <a:ext uri="{FF2B5EF4-FFF2-40B4-BE49-F238E27FC236}">
                <a16:creationId xmlns:a16="http://schemas.microsoft.com/office/drawing/2014/main" id="{1882FA5F-8585-EF49-A86D-9895B8D5E0C4}"/>
              </a:ext>
            </a:extLst>
          </p:cNvPr>
          <p:cNvPicPr>
            <a:picLocks noChangeAspect="1"/>
          </p:cNvPicPr>
          <p:nvPr/>
        </p:nvPicPr>
        <p:blipFill>
          <a:blip r:embed="rId5"/>
          <a:stretch>
            <a:fillRect/>
          </a:stretch>
        </p:blipFill>
        <p:spPr>
          <a:xfrm>
            <a:off x="10360283" y="1183420"/>
            <a:ext cx="3290822" cy="1280130"/>
          </a:xfrm>
          <a:prstGeom prst="rect">
            <a:avLst/>
          </a:prstGeom>
        </p:spPr>
      </p:pic>
      <p:pic>
        <p:nvPicPr>
          <p:cNvPr id="21" name="Picture 20">
            <a:extLst>
              <a:ext uri="{FF2B5EF4-FFF2-40B4-BE49-F238E27FC236}">
                <a16:creationId xmlns:a16="http://schemas.microsoft.com/office/drawing/2014/main" id="{549B6553-A306-E245-B607-DC5A0083896B}"/>
              </a:ext>
            </a:extLst>
          </p:cNvPr>
          <p:cNvPicPr>
            <a:picLocks noChangeAspect="1"/>
          </p:cNvPicPr>
          <p:nvPr/>
        </p:nvPicPr>
        <p:blipFill>
          <a:blip r:embed="rId6"/>
          <a:stretch>
            <a:fillRect/>
          </a:stretch>
        </p:blipFill>
        <p:spPr>
          <a:xfrm>
            <a:off x="20071137" y="2820346"/>
            <a:ext cx="2215559" cy="2215559"/>
          </a:xfrm>
          <a:prstGeom prst="rect">
            <a:avLst/>
          </a:prstGeom>
        </p:spPr>
      </p:pic>
    </p:spTree>
    <p:extLst>
      <p:ext uri="{BB962C8B-B14F-4D97-AF65-F5344CB8AC3E}">
        <p14:creationId xmlns:p14="http://schemas.microsoft.com/office/powerpoint/2010/main" val="386362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67597" y="2062488"/>
            <a:ext cx="10591800" cy="1015663"/>
          </a:xfrm>
          <a:prstGeom prst="rect">
            <a:avLst/>
          </a:prstGeom>
          <a:noFill/>
        </p:spPr>
        <p:txBody>
          <a:bodyPr wrap="square" rtlCol="0">
            <a:spAutoFit/>
          </a:bodyPr>
          <a:lstStyle/>
          <a:p>
            <a:pPr algn="ctr"/>
            <a:r>
              <a:rPr lang="en-US" sz="6000" b="1" spc="600" dirty="0" err="1">
                <a:solidFill>
                  <a:schemeClr val="tx2"/>
                </a:solidFill>
                <a:latin typeface="Playfair Display SC" charset="0"/>
                <a:ea typeface="Playfair Display SC" charset="0"/>
                <a:cs typeface="Playfair Display SC" charset="0"/>
              </a:rPr>
              <a:t>Các</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tính</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năng</a:t>
            </a:r>
            <a:endParaRPr lang="en-US" sz="6000" b="1" spc="600" dirty="0">
              <a:solidFill>
                <a:schemeClr val="tx2"/>
              </a:solidFill>
              <a:latin typeface="Playfair Display SC" charset="0"/>
              <a:ea typeface="Playfair Display SC" charset="0"/>
              <a:cs typeface="Playfair Display SC" charset="0"/>
            </a:endParaRPr>
          </a:p>
        </p:txBody>
      </p:sp>
      <p:sp>
        <p:nvSpPr>
          <p:cNvPr id="9" name="TextBox 8"/>
          <p:cNvSpPr txBox="1"/>
          <p:nvPr/>
        </p:nvSpPr>
        <p:spPr>
          <a:xfrm>
            <a:off x="9422923" y="3563305"/>
            <a:ext cx="5631603" cy="506292"/>
          </a:xfrm>
          <a:prstGeom prst="rect">
            <a:avLst/>
          </a:prstGeom>
          <a:noFill/>
        </p:spPr>
        <p:txBody>
          <a:bodyPr wrap="square" rtlCol="0">
            <a:spAutoFit/>
          </a:bodyPr>
          <a:lstStyle/>
          <a:p>
            <a:pPr algn="ctr">
              <a:lnSpc>
                <a:spcPct val="150000"/>
              </a:lnSpc>
            </a:pPr>
            <a:r>
              <a:rPr lang="en-US" sz="2000" b="1" spc="600" dirty="0">
                <a:solidFill>
                  <a:schemeClr val="accent2"/>
                </a:solidFill>
                <a:latin typeface="Montserrat Semi" charset="0"/>
                <a:ea typeface="Montserrat Semi" charset="0"/>
                <a:cs typeface="Montserrat Semi" charset="0"/>
              </a:rPr>
              <a:t>Functions</a:t>
            </a:r>
          </a:p>
        </p:txBody>
      </p:sp>
      <p:sp>
        <p:nvSpPr>
          <p:cNvPr id="14" name="TextBox 13"/>
          <p:cNvSpPr txBox="1"/>
          <p:nvPr/>
        </p:nvSpPr>
        <p:spPr>
          <a:xfrm>
            <a:off x="2517023" y="10308466"/>
            <a:ext cx="5383833" cy="861774"/>
          </a:xfrm>
          <a:prstGeom prst="rect">
            <a:avLst/>
          </a:prstGeom>
          <a:noFill/>
        </p:spPr>
        <p:txBody>
          <a:bodyPr wrap="square" rtlCol="0">
            <a:spAutoFit/>
          </a:bodyPr>
          <a:lstStyle/>
          <a:p>
            <a:pPr algn="ctr"/>
            <a:r>
              <a:rPr lang="en-US" sz="2500" dirty="0">
                <a:latin typeface="Lato Light" charset="0"/>
                <a:ea typeface="Lato Light" charset="0"/>
                <a:cs typeface="Lato Light" charset="0"/>
              </a:rPr>
              <a:t>Entrepreneurial activities differ substantially depending on the type of</a:t>
            </a:r>
          </a:p>
        </p:txBody>
      </p:sp>
      <p:sp>
        <p:nvSpPr>
          <p:cNvPr id="15" name="Rectangle 14"/>
          <p:cNvSpPr/>
          <p:nvPr/>
        </p:nvSpPr>
        <p:spPr>
          <a:xfrm>
            <a:off x="3400599" y="9747080"/>
            <a:ext cx="3616696" cy="461665"/>
          </a:xfrm>
          <a:prstGeom prst="rect">
            <a:avLst/>
          </a:prstGeom>
        </p:spPr>
        <p:txBody>
          <a:bodyPr wrap="none">
            <a:spAutoFit/>
          </a:bodyPr>
          <a:lstStyle/>
          <a:p>
            <a:pPr algn="ctr"/>
            <a:r>
              <a:rPr lang="vi-VN" sz="2400" b="1" dirty="0">
                <a:solidFill>
                  <a:schemeClr val="tx2"/>
                </a:solidFill>
                <a:latin typeface="Montserrat" charset="0"/>
                <a:ea typeface="Montserrat" charset="0"/>
                <a:cs typeface="Montserrat" charset="0"/>
              </a:rPr>
              <a:t>Đăng nhập / Đăng ký</a:t>
            </a:r>
            <a:endParaRPr lang="en-US" sz="2400" b="1" dirty="0">
              <a:solidFill>
                <a:schemeClr val="tx2"/>
              </a:solidFill>
              <a:latin typeface="Montserrat" charset="0"/>
              <a:ea typeface="Montserrat" charset="0"/>
              <a:cs typeface="Montserrat" charset="0"/>
            </a:endParaRPr>
          </a:p>
        </p:txBody>
      </p:sp>
      <p:sp>
        <p:nvSpPr>
          <p:cNvPr id="16" name="TextBox 15"/>
          <p:cNvSpPr txBox="1"/>
          <p:nvPr/>
        </p:nvSpPr>
        <p:spPr>
          <a:xfrm>
            <a:off x="9544843" y="10308466"/>
            <a:ext cx="5383833" cy="861774"/>
          </a:xfrm>
          <a:prstGeom prst="rect">
            <a:avLst/>
          </a:prstGeom>
          <a:noFill/>
        </p:spPr>
        <p:txBody>
          <a:bodyPr wrap="square" rtlCol="0">
            <a:spAutoFit/>
          </a:bodyPr>
          <a:lstStyle/>
          <a:p>
            <a:pPr algn="ctr"/>
            <a:r>
              <a:rPr lang="en-US" sz="2500" dirty="0">
                <a:latin typeface="Lato Light" charset="0"/>
                <a:ea typeface="Lato Light" charset="0"/>
                <a:cs typeface="Lato Light" charset="0"/>
              </a:rPr>
              <a:t>Entrepreneurial activities differ substantially depending on the type of</a:t>
            </a:r>
          </a:p>
        </p:txBody>
      </p:sp>
      <p:sp>
        <p:nvSpPr>
          <p:cNvPr id="17" name="Rectangle 16"/>
          <p:cNvSpPr/>
          <p:nvPr/>
        </p:nvSpPr>
        <p:spPr>
          <a:xfrm>
            <a:off x="11239544" y="9747080"/>
            <a:ext cx="1994457" cy="461665"/>
          </a:xfrm>
          <a:prstGeom prst="rect">
            <a:avLst/>
          </a:prstGeom>
        </p:spPr>
        <p:txBody>
          <a:bodyPr wrap="none">
            <a:spAutoFit/>
          </a:bodyPr>
          <a:lstStyle/>
          <a:p>
            <a:pPr algn="ctr"/>
            <a:r>
              <a:rPr lang="vi-VN" sz="2400" b="1" dirty="0">
                <a:solidFill>
                  <a:schemeClr val="tx2"/>
                </a:solidFill>
                <a:latin typeface="Montserrat" charset="0"/>
                <a:ea typeface="Montserrat" charset="0"/>
                <a:cs typeface="Montserrat" charset="0"/>
              </a:rPr>
              <a:t>Add to cart</a:t>
            </a:r>
            <a:endParaRPr lang="en-US" sz="2400" b="1" dirty="0">
              <a:solidFill>
                <a:schemeClr val="tx2"/>
              </a:solidFill>
              <a:latin typeface="Montserrat" charset="0"/>
              <a:ea typeface="Montserrat" charset="0"/>
              <a:cs typeface="Montserrat" charset="0"/>
            </a:endParaRPr>
          </a:p>
        </p:txBody>
      </p:sp>
      <p:sp>
        <p:nvSpPr>
          <p:cNvPr id="18" name="TextBox 17"/>
          <p:cNvSpPr txBox="1"/>
          <p:nvPr/>
        </p:nvSpPr>
        <p:spPr>
          <a:xfrm>
            <a:off x="16649369" y="10308466"/>
            <a:ext cx="5383833" cy="861774"/>
          </a:xfrm>
          <a:prstGeom prst="rect">
            <a:avLst/>
          </a:prstGeom>
          <a:noFill/>
        </p:spPr>
        <p:txBody>
          <a:bodyPr wrap="square" rtlCol="0">
            <a:spAutoFit/>
          </a:bodyPr>
          <a:lstStyle/>
          <a:p>
            <a:pPr algn="ctr"/>
            <a:r>
              <a:rPr lang="en-US" sz="2500" dirty="0">
                <a:latin typeface="Lato Light" charset="0"/>
                <a:ea typeface="Lato Light" charset="0"/>
                <a:cs typeface="Lato Light" charset="0"/>
              </a:rPr>
              <a:t>Entrepreneurial activities differ substantially depending on the type of</a:t>
            </a:r>
          </a:p>
        </p:txBody>
      </p:sp>
      <p:sp>
        <p:nvSpPr>
          <p:cNvPr id="19" name="Rectangle 18"/>
          <p:cNvSpPr/>
          <p:nvPr/>
        </p:nvSpPr>
        <p:spPr>
          <a:xfrm>
            <a:off x="17284490" y="9747080"/>
            <a:ext cx="4113627" cy="461665"/>
          </a:xfrm>
          <a:prstGeom prst="rect">
            <a:avLst/>
          </a:prstGeom>
        </p:spPr>
        <p:txBody>
          <a:bodyPr wrap="none">
            <a:spAutoFit/>
          </a:bodyPr>
          <a:lstStyle/>
          <a:p>
            <a:pPr algn="ctr"/>
            <a:r>
              <a:rPr lang="vi-VN" sz="2400" b="1" dirty="0">
                <a:solidFill>
                  <a:schemeClr val="tx2"/>
                </a:solidFill>
                <a:latin typeface="Montserrat" charset="0"/>
                <a:ea typeface="Montserrat" charset="0"/>
                <a:cs typeface="Montserrat" charset="0"/>
              </a:rPr>
              <a:t>Checkout Offline/Online</a:t>
            </a:r>
            <a:endParaRPr lang="en-US" sz="2400" b="1" dirty="0">
              <a:solidFill>
                <a:schemeClr val="tx2"/>
              </a:solidFill>
              <a:latin typeface="Montserrat" charset="0"/>
              <a:ea typeface="Montserrat" charset="0"/>
              <a:cs typeface="Montserrat" charset="0"/>
            </a:endParaRPr>
          </a:p>
        </p:txBody>
      </p:sp>
      <p:pic>
        <p:nvPicPr>
          <p:cNvPr id="7" name="Picture Placeholder 6">
            <a:extLst>
              <a:ext uri="{FF2B5EF4-FFF2-40B4-BE49-F238E27FC236}">
                <a16:creationId xmlns:a16="http://schemas.microsoft.com/office/drawing/2014/main" id="{CE5D0586-C0D3-4E4A-B4F6-5334D42B3BEC}"/>
              </a:ext>
            </a:extLst>
          </p:cNvPr>
          <p:cNvPicPr>
            <a:picLocks noGrp="1" noChangeAspect="1"/>
          </p:cNvPicPr>
          <p:nvPr>
            <p:ph type="pic" sz="quarter" idx="24"/>
          </p:nvPr>
        </p:nvPicPr>
        <p:blipFill rotWithShape="1">
          <a:blip r:embed="rId2" cstate="email">
            <a:extLst>
              <a:ext uri="{28A0092B-C50C-407E-A947-70E740481C1C}">
                <a14:useLocalDpi xmlns:a14="http://schemas.microsoft.com/office/drawing/2010/main" val="0"/>
              </a:ext>
            </a:extLst>
          </a:blip>
          <a:srcRect l="-12384" t="-1241" r="-7638" b="16719"/>
          <a:stretch/>
        </p:blipFill>
        <p:spPr>
          <a:xfrm>
            <a:off x="1985962" y="5158740"/>
            <a:ext cx="6461760" cy="4023361"/>
          </a:xfrm>
          <a:solidFill>
            <a:srgbClr val="FFFFFF"/>
          </a:solidFill>
          <a:ln>
            <a:solidFill>
              <a:schemeClr val="accent1"/>
            </a:solidFill>
          </a:ln>
        </p:spPr>
      </p:pic>
      <p:pic>
        <p:nvPicPr>
          <p:cNvPr id="11" name="Picture Placeholder 10">
            <a:extLst>
              <a:ext uri="{FF2B5EF4-FFF2-40B4-BE49-F238E27FC236}">
                <a16:creationId xmlns:a16="http://schemas.microsoft.com/office/drawing/2014/main" id="{41ADAF16-A123-4511-BCAD-8286B1BECE58}"/>
              </a:ext>
            </a:extLst>
          </p:cNvPr>
          <p:cNvPicPr>
            <a:picLocks noGrp="1" noChangeAspect="1"/>
          </p:cNvPicPr>
          <p:nvPr>
            <p:ph type="pic" sz="quarter" idx="25"/>
          </p:nvPr>
        </p:nvPicPr>
        <p:blipFill rotWithShape="1">
          <a:blip r:embed="rId3" cstate="email">
            <a:extLst>
              <a:ext uri="{28A0092B-C50C-407E-A947-70E740481C1C}">
                <a14:useLocalDpi xmlns:a14="http://schemas.microsoft.com/office/drawing/2010/main" val="0"/>
              </a:ext>
            </a:extLst>
          </a:blip>
          <a:srcRect t="-4448" b="-4561"/>
          <a:stretch/>
        </p:blipFill>
        <p:spPr>
          <a:xfrm>
            <a:off x="9032617" y="5158740"/>
            <a:ext cx="6461760" cy="4023361"/>
          </a:xfrm>
          <a:solidFill>
            <a:srgbClr val="FFFFFF"/>
          </a:solidFill>
          <a:ln>
            <a:solidFill>
              <a:schemeClr val="accent1"/>
            </a:solidFill>
          </a:ln>
        </p:spPr>
      </p:pic>
      <p:pic>
        <p:nvPicPr>
          <p:cNvPr id="13" name="Picture Placeholder 12">
            <a:extLst>
              <a:ext uri="{FF2B5EF4-FFF2-40B4-BE49-F238E27FC236}">
                <a16:creationId xmlns:a16="http://schemas.microsoft.com/office/drawing/2014/main" id="{9033C998-B326-4764-BA37-37E0FE147440}"/>
              </a:ext>
            </a:extLst>
          </p:cNvPr>
          <p:cNvPicPr>
            <a:picLocks noGrp="1" noChangeAspect="1"/>
          </p:cNvPicPr>
          <p:nvPr>
            <p:ph type="pic" sz="quarter" idx="26"/>
          </p:nvPr>
        </p:nvPicPr>
        <p:blipFill rotWithShape="1">
          <a:blip r:embed="rId4" cstate="email">
            <a:extLst>
              <a:ext uri="{28A0092B-C50C-407E-A947-70E740481C1C}">
                <a14:useLocalDpi xmlns:a14="http://schemas.microsoft.com/office/drawing/2010/main" val="0"/>
              </a:ext>
            </a:extLst>
          </a:blip>
          <a:srcRect l="-1361" t="-15802" r="-758" b="-15802"/>
          <a:stretch/>
        </p:blipFill>
        <p:spPr>
          <a:xfrm>
            <a:off x="16079272" y="5158740"/>
            <a:ext cx="6461760" cy="4023361"/>
          </a:xfrm>
          <a:solidFill>
            <a:srgbClr val="FFFFFF"/>
          </a:solidFill>
          <a:ln>
            <a:solidFill>
              <a:schemeClr val="accent1"/>
            </a:solidFill>
          </a:ln>
        </p:spPr>
      </p:pic>
    </p:spTree>
    <p:extLst>
      <p:ext uri="{BB962C8B-B14F-4D97-AF65-F5344CB8AC3E}">
        <p14:creationId xmlns:p14="http://schemas.microsoft.com/office/powerpoint/2010/main" val="334566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996159" y="8157418"/>
            <a:ext cx="10591800" cy="1015663"/>
          </a:xfrm>
          <a:prstGeom prst="rect">
            <a:avLst/>
          </a:prstGeom>
          <a:noFill/>
        </p:spPr>
        <p:txBody>
          <a:bodyPr wrap="square" rtlCol="0">
            <a:spAutoFit/>
          </a:bodyPr>
          <a:lstStyle/>
          <a:p>
            <a:r>
              <a:rPr lang="vi-VN" sz="6000" b="1" spc="600" dirty="0">
                <a:solidFill>
                  <a:schemeClr val="tx2"/>
                </a:solidFill>
                <a:latin typeface="Playfair Display SC" charset="0"/>
                <a:ea typeface="Playfair Display SC" charset="0"/>
                <a:cs typeface="Playfair Display SC" charset="0"/>
              </a:rPr>
              <a:t>P</a:t>
            </a:r>
            <a:r>
              <a:rPr lang="en-US" sz="6000" b="1" spc="600" dirty="0" err="1">
                <a:solidFill>
                  <a:schemeClr val="tx2"/>
                </a:solidFill>
                <a:latin typeface="Playfair Display SC" charset="0"/>
                <a:ea typeface="Playfair Display SC" charset="0"/>
                <a:cs typeface="Playfair Display SC" charset="0"/>
              </a:rPr>
              <a:t>erformance</a:t>
            </a:r>
            <a:endParaRPr lang="en-US" sz="6000" b="1" spc="600" dirty="0">
              <a:solidFill>
                <a:schemeClr val="tx2"/>
              </a:solidFill>
              <a:latin typeface="Playfair Display SC" charset="0"/>
              <a:ea typeface="Playfair Display SC" charset="0"/>
              <a:cs typeface="Playfair Display SC" charset="0"/>
            </a:endParaRPr>
          </a:p>
        </p:txBody>
      </p:sp>
      <p:sp>
        <p:nvSpPr>
          <p:cNvPr id="14" name="TextBox 13"/>
          <p:cNvSpPr txBox="1"/>
          <p:nvPr/>
        </p:nvSpPr>
        <p:spPr>
          <a:xfrm>
            <a:off x="10996160" y="9499018"/>
            <a:ext cx="5631603" cy="464871"/>
          </a:xfrm>
          <a:prstGeom prst="rect">
            <a:avLst/>
          </a:prstGeom>
          <a:noFill/>
        </p:spPr>
        <p:txBody>
          <a:bodyPr wrap="square" rtlCol="0">
            <a:spAutoFit/>
          </a:bodyPr>
          <a:lstStyle/>
          <a:p>
            <a:pPr>
              <a:lnSpc>
                <a:spcPct val="150000"/>
              </a:lnSpc>
            </a:pPr>
            <a:r>
              <a:rPr lang="vi-VN" sz="1800" b="1" spc="600" dirty="0">
                <a:solidFill>
                  <a:schemeClr val="accent2"/>
                </a:solidFill>
                <a:latin typeface="Montserrat Semi" charset="0"/>
                <a:ea typeface="Montserrat Semi" charset="0"/>
                <a:cs typeface="Montserrat Semi" charset="0"/>
              </a:rPr>
              <a:t>Hiệu suất</a:t>
            </a:r>
            <a:endParaRPr lang="en-US" sz="1800" b="1" spc="600" dirty="0">
              <a:solidFill>
                <a:schemeClr val="accent2"/>
              </a:solidFill>
              <a:latin typeface="Montserrat Semi" charset="0"/>
              <a:ea typeface="Montserrat Semi" charset="0"/>
              <a:cs typeface="Montserrat Semi" charset="0"/>
            </a:endParaRPr>
          </a:p>
        </p:txBody>
      </p:sp>
      <p:sp>
        <p:nvSpPr>
          <p:cNvPr id="15" name="TextBox 14"/>
          <p:cNvSpPr txBox="1"/>
          <p:nvPr/>
        </p:nvSpPr>
        <p:spPr>
          <a:xfrm>
            <a:off x="10996159" y="10085925"/>
            <a:ext cx="10118271" cy="2245871"/>
          </a:xfrm>
          <a:prstGeom prst="rect">
            <a:avLst/>
          </a:prstGeom>
          <a:noFill/>
        </p:spPr>
        <p:txBody>
          <a:bodyPr wrap="square" rtlCol="0">
            <a:spAutoFit/>
          </a:bodyPr>
          <a:lstStyle/>
          <a:p>
            <a:pPr algn="just">
              <a:lnSpc>
                <a:spcPct val="150000"/>
              </a:lnSpc>
            </a:pPr>
            <a:r>
              <a:rPr lang="vi-VN" sz="2400" dirty="0">
                <a:latin typeface="Montserrat Light" charset="0"/>
                <a:ea typeface="Montserrat Light" charset="0"/>
                <a:cs typeface="Montserrat Light" charset="0"/>
              </a:rPr>
              <a:t>Ứng dụng có thể chạy trên các trình duyệt sau: Chorme, Mozilafirefox, Safari.</a:t>
            </a:r>
          </a:p>
          <a:p>
            <a:pPr algn="just">
              <a:lnSpc>
                <a:spcPct val="150000"/>
              </a:lnSpc>
            </a:pPr>
            <a:r>
              <a:rPr lang="vi-VN" sz="2400" dirty="0">
                <a:latin typeface="Montserrat Light" charset="0"/>
                <a:ea typeface="Montserrat Light" charset="0"/>
                <a:cs typeface="Montserrat Light" charset="0"/>
              </a:rPr>
              <a:t>Hệ thống có khả năng đáp ứng tối thiểu 100 người cùng một lúc, tốc độ load màng hình tối đa 15s</a:t>
            </a:r>
            <a:endParaRPr lang="en-US" sz="2400" dirty="0">
              <a:latin typeface="Montserrat Light" charset="0"/>
              <a:ea typeface="Montserrat Light" charset="0"/>
              <a:cs typeface="Montserrat Light" charset="0"/>
            </a:endParaRPr>
          </a:p>
        </p:txBody>
      </p:sp>
      <p:pic>
        <p:nvPicPr>
          <p:cNvPr id="5" name="Picture Placeholder 4">
            <a:extLst>
              <a:ext uri="{FF2B5EF4-FFF2-40B4-BE49-F238E27FC236}">
                <a16:creationId xmlns:a16="http://schemas.microsoft.com/office/drawing/2014/main" id="{247293C2-E21D-420F-A173-7F1AA54EC8B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259" t="-2151" r="-1648"/>
          <a:stretch/>
        </p:blipFill>
        <p:spPr>
          <a:xfrm>
            <a:off x="7357670" y="266701"/>
            <a:ext cx="14131477" cy="6591300"/>
          </a:xfrm>
        </p:spPr>
      </p:pic>
      <p:pic>
        <p:nvPicPr>
          <p:cNvPr id="16" name="Picture 15">
            <a:extLst>
              <a:ext uri="{FF2B5EF4-FFF2-40B4-BE49-F238E27FC236}">
                <a16:creationId xmlns:a16="http://schemas.microsoft.com/office/drawing/2014/main" id="{391935FE-225C-48AB-BA4B-0DA05931F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735" y="5226134"/>
            <a:ext cx="2143125" cy="2143125"/>
          </a:xfrm>
          <a:prstGeom prst="rect">
            <a:avLst/>
          </a:prstGeom>
        </p:spPr>
      </p:pic>
      <p:pic>
        <p:nvPicPr>
          <p:cNvPr id="24" name="Picture 23">
            <a:extLst>
              <a:ext uri="{FF2B5EF4-FFF2-40B4-BE49-F238E27FC236}">
                <a16:creationId xmlns:a16="http://schemas.microsoft.com/office/drawing/2014/main" id="{2A6AAAF7-1AFD-450E-B31B-368720AB84C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425395" y="7038591"/>
            <a:ext cx="2522825" cy="2522825"/>
          </a:xfrm>
          <a:prstGeom prst="rect">
            <a:avLst/>
          </a:prstGeom>
        </p:spPr>
      </p:pic>
      <p:pic>
        <p:nvPicPr>
          <p:cNvPr id="26" name="Picture 25">
            <a:extLst>
              <a:ext uri="{FF2B5EF4-FFF2-40B4-BE49-F238E27FC236}">
                <a16:creationId xmlns:a16="http://schemas.microsoft.com/office/drawing/2014/main" id="{BAA0BA71-E312-4DCE-9CD0-0D85B7914245}"/>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03663" y="9719238"/>
            <a:ext cx="4344557" cy="3258418"/>
          </a:xfrm>
          <a:prstGeom prst="rect">
            <a:avLst/>
          </a:prstGeom>
        </p:spPr>
      </p:pic>
      <p:pic>
        <p:nvPicPr>
          <p:cNvPr id="28" name="Picture 27">
            <a:extLst>
              <a:ext uri="{FF2B5EF4-FFF2-40B4-BE49-F238E27FC236}">
                <a16:creationId xmlns:a16="http://schemas.microsoft.com/office/drawing/2014/main" id="{B7B76153-22E0-4F28-87F6-4EA402DC9FC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307545" y="8665249"/>
            <a:ext cx="2732381" cy="2683198"/>
          </a:xfrm>
          <a:prstGeom prst="rect">
            <a:avLst/>
          </a:prstGeom>
        </p:spPr>
      </p:pic>
    </p:spTree>
    <p:extLst>
      <p:ext uri="{BB962C8B-B14F-4D97-AF65-F5344CB8AC3E}">
        <p14:creationId xmlns:p14="http://schemas.microsoft.com/office/powerpoint/2010/main" val="253711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DA3CCD-6583-4CFB-806E-FD5053615FF3}"/>
              </a:ext>
            </a:extLst>
          </p:cNvPr>
          <p:cNvSpPr txBox="1"/>
          <p:nvPr/>
        </p:nvSpPr>
        <p:spPr>
          <a:xfrm>
            <a:off x="2614245" y="449573"/>
            <a:ext cx="10553700" cy="1107996"/>
          </a:xfrm>
          <a:prstGeom prst="rect">
            <a:avLst/>
          </a:prstGeom>
          <a:noFill/>
        </p:spPr>
        <p:txBody>
          <a:bodyPr wrap="square" rtlCol="0">
            <a:spAutoFit/>
          </a:bodyPr>
          <a:lstStyle/>
          <a:p>
            <a:r>
              <a:rPr lang="vi-VN" sz="6600" b="1" spc="600" dirty="0">
                <a:solidFill>
                  <a:schemeClr val="tx2"/>
                </a:solidFill>
                <a:latin typeface="Playfair Display SC" charset="0"/>
                <a:ea typeface="Playfair Display SC" charset="0"/>
                <a:cs typeface="Playfair Display SC" charset="0"/>
              </a:rPr>
              <a:t>U</a:t>
            </a:r>
            <a:r>
              <a:rPr lang="en-US" sz="6600" b="1" spc="600" dirty="0" err="1">
                <a:solidFill>
                  <a:schemeClr val="tx2"/>
                </a:solidFill>
                <a:latin typeface="Playfair Display SC" charset="0"/>
                <a:ea typeface="Playfair Display SC" charset="0"/>
                <a:cs typeface="Playfair Display SC" charset="0"/>
              </a:rPr>
              <a:t>secase</a:t>
            </a:r>
            <a:endParaRPr lang="en-US" sz="6600" b="1" spc="600" dirty="0">
              <a:solidFill>
                <a:schemeClr val="tx2"/>
              </a:solidFill>
              <a:latin typeface="Playfair Display SC" charset="0"/>
              <a:ea typeface="Playfair Display SC" charset="0"/>
              <a:cs typeface="Playfair Display SC" charset="0"/>
            </a:endParaRPr>
          </a:p>
        </p:txBody>
      </p:sp>
      <p:pic>
        <p:nvPicPr>
          <p:cNvPr id="17" name="Picture 16">
            <a:extLst>
              <a:ext uri="{FF2B5EF4-FFF2-40B4-BE49-F238E27FC236}">
                <a16:creationId xmlns:a16="http://schemas.microsoft.com/office/drawing/2014/main" id="{43651A4F-0D14-436C-A80D-FE676A98A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06" y="2165041"/>
            <a:ext cx="21338163" cy="10987087"/>
          </a:xfrm>
          <a:prstGeom prst="rect">
            <a:avLst/>
          </a:prstGeom>
        </p:spPr>
      </p:pic>
    </p:spTree>
    <p:extLst>
      <p:ext uri="{BB962C8B-B14F-4D97-AF65-F5344CB8AC3E}">
        <p14:creationId xmlns:p14="http://schemas.microsoft.com/office/powerpoint/2010/main" val="128831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D48681-6FF8-49F8-90F7-2899D2939966}"/>
              </a:ext>
            </a:extLst>
          </p:cNvPr>
          <p:cNvSpPr txBox="1"/>
          <p:nvPr/>
        </p:nvSpPr>
        <p:spPr>
          <a:xfrm>
            <a:off x="2576145" y="507690"/>
            <a:ext cx="10553700" cy="1107996"/>
          </a:xfrm>
          <a:prstGeom prst="rect">
            <a:avLst/>
          </a:prstGeom>
          <a:noFill/>
        </p:spPr>
        <p:txBody>
          <a:bodyPr wrap="square" rtlCol="0">
            <a:spAutoFit/>
          </a:bodyPr>
          <a:lstStyle/>
          <a:p>
            <a:r>
              <a:rPr lang="vi-VN" sz="6600" b="1" spc="600" dirty="0">
                <a:solidFill>
                  <a:schemeClr val="tx2">
                    <a:lumMod val="75000"/>
                    <a:lumOff val="25000"/>
                  </a:schemeClr>
                </a:solidFill>
                <a:latin typeface="Playfair Display SC" charset="0"/>
                <a:ea typeface="Playfair Display SC" charset="0"/>
                <a:cs typeface="Playfair Display SC" charset="0"/>
              </a:rPr>
              <a:t>Activity diagram</a:t>
            </a:r>
            <a:endParaRPr lang="en-US" sz="6600" b="1" spc="600" dirty="0">
              <a:solidFill>
                <a:schemeClr val="tx2">
                  <a:lumMod val="75000"/>
                  <a:lumOff val="25000"/>
                </a:schemeClr>
              </a:solidFill>
              <a:latin typeface="Playfair Display SC" charset="0"/>
              <a:ea typeface="Playfair Display SC" charset="0"/>
              <a:cs typeface="Playfair Display SC" charset="0"/>
            </a:endParaRPr>
          </a:p>
        </p:txBody>
      </p:sp>
      <p:pic>
        <p:nvPicPr>
          <p:cNvPr id="5" name="Picture 4">
            <a:extLst>
              <a:ext uri="{FF2B5EF4-FFF2-40B4-BE49-F238E27FC236}">
                <a16:creationId xmlns:a16="http://schemas.microsoft.com/office/drawing/2014/main" id="{85B51BFE-056A-469E-AEA5-EA9983AD1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702" y="1710936"/>
            <a:ext cx="19635771" cy="11109326"/>
          </a:xfrm>
          <a:prstGeom prst="rect">
            <a:avLst/>
          </a:prstGeom>
        </p:spPr>
      </p:pic>
    </p:spTree>
    <p:extLst>
      <p:ext uri="{BB962C8B-B14F-4D97-AF65-F5344CB8AC3E}">
        <p14:creationId xmlns:p14="http://schemas.microsoft.com/office/powerpoint/2010/main" val="258620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70B1195-0E73-44DA-8070-99C61159E839}"/>
              </a:ext>
            </a:extLst>
          </p:cNvPr>
          <p:cNvSpPr txBox="1"/>
          <p:nvPr/>
        </p:nvSpPr>
        <p:spPr>
          <a:xfrm>
            <a:off x="2805906" y="327252"/>
            <a:ext cx="10553700" cy="1323439"/>
          </a:xfrm>
          <a:prstGeom prst="rect">
            <a:avLst/>
          </a:prstGeom>
          <a:noFill/>
        </p:spPr>
        <p:txBody>
          <a:bodyPr wrap="square" rtlCol="0">
            <a:spAutoFit/>
          </a:bodyPr>
          <a:lstStyle/>
          <a:p>
            <a:r>
              <a:rPr lang="vi-VN" sz="8000" b="1" spc="600" dirty="0">
                <a:solidFill>
                  <a:schemeClr val="tx2">
                    <a:lumMod val="75000"/>
                    <a:lumOff val="25000"/>
                  </a:schemeClr>
                </a:solidFill>
                <a:latin typeface="Playfair Display SC" charset="0"/>
                <a:ea typeface="Playfair Display SC" charset="0"/>
                <a:cs typeface="Playfair Display SC" charset="0"/>
              </a:rPr>
              <a:t>Client</a:t>
            </a:r>
            <a:endParaRPr lang="en-US" sz="8000" b="1" spc="600" dirty="0">
              <a:solidFill>
                <a:schemeClr val="tx2">
                  <a:lumMod val="75000"/>
                  <a:lumOff val="25000"/>
                </a:schemeClr>
              </a:solidFill>
              <a:latin typeface="Playfair Display SC" charset="0"/>
              <a:ea typeface="Playfair Display SC" charset="0"/>
              <a:cs typeface="Playfair Display SC" charset="0"/>
            </a:endParaRPr>
          </a:p>
        </p:txBody>
      </p:sp>
      <p:pic>
        <p:nvPicPr>
          <p:cNvPr id="18" name="Picture 17">
            <a:extLst>
              <a:ext uri="{FF2B5EF4-FFF2-40B4-BE49-F238E27FC236}">
                <a16:creationId xmlns:a16="http://schemas.microsoft.com/office/drawing/2014/main" id="{9065AA08-7E47-4B6B-B426-CC593551B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09" y="2724150"/>
            <a:ext cx="21427957" cy="8864910"/>
          </a:xfrm>
          <a:prstGeom prst="rect">
            <a:avLst/>
          </a:prstGeom>
        </p:spPr>
      </p:pic>
    </p:spTree>
    <p:extLst>
      <p:ext uri="{BB962C8B-B14F-4D97-AF65-F5344CB8AC3E}">
        <p14:creationId xmlns:p14="http://schemas.microsoft.com/office/powerpoint/2010/main" val="1530275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D0074-A2A7-4AA4-ACD0-BC2657047CE2}"/>
              </a:ext>
            </a:extLst>
          </p:cNvPr>
          <p:cNvSpPr txBox="1"/>
          <p:nvPr/>
        </p:nvSpPr>
        <p:spPr>
          <a:xfrm>
            <a:off x="2634456" y="332014"/>
            <a:ext cx="10553700" cy="1323439"/>
          </a:xfrm>
          <a:prstGeom prst="rect">
            <a:avLst/>
          </a:prstGeom>
          <a:noFill/>
        </p:spPr>
        <p:txBody>
          <a:bodyPr wrap="square" rtlCol="0">
            <a:spAutoFit/>
          </a:bodyPr>
          <a:lstStyle/>
          <a:p>
            <a:r>
              <a:rPr lang="vi-VN" sz="8000" b="1" spc="600" dirty="0">
                <a:solidFill>
                  <a:schemeClr val="tx2">
                    <a:lumMod val="75000"/>
                    <a:lumOff val="25000"/>
                  </a:schemeClr>
                </a:solidFill>
                <a:latin typeface="Playfair Display SC" charset="0"/>
                <a:ea typeface="Playfair Display SC" charset="0"/>
                <a:cs typeface="Playfair Display SC" charset="0"/>
              </a:rPr>
              <a:t>Server</a:t>
            </a:r>
            <a:endParaRPr lang="en-US" sz="8000" b="1" spc="600" dirty="0">
              <a:solidFill>
                <a:schemeClr val="tx2">
                  <a:lumMod val="75000"/>
                  <a:lumOff val="25000"/>
                </a:schemeClr>
              </a:solidFill>
              <a:latin typeface="Playfair Display SC" charset="0"/>
              <a:ea typeface="Playfair Display SC" charset="0"/>
              <a:cs typeface="Playfair Display SC" charset="0"/>
            </a:endParaRPr>
          </a:p>
        </p:txBody>
      </p:sp>
      <p:pic>
        <p:nvPicPr>
          <p:cNvPr id="3" name="Picture 2">
            <a:extLst>
              <a:ext uri="{FF2B5EF4-FFF2-40B4-BE49-F238E27FC236}">
                <a16:creationId xmlns:a16="http://schemas.microsoft.com/office/drawing/2014/main" id="{BB406260-CD13-4FC4-B7AF-C62E3B480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986" y="2459780"/>
            <a:ext cx="21361203" cy="9651259"/>
          </a:xfrm>
          <a:prstGeom prst="rect">
            <a:avLst/>
          </a:prstGeom>
        </p:spPr>
      </p:pic>
    </p:spTree>
    <p:extLst>
      <p:ext uri="{BB962C8B-B14F-4D97-AF65-F5344CB8AC3E}">
        <p14:creationId xmlns:p14="http://schemas.microsoft.com/office/powerpoint/2010/main" val="412843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507902" y="519703"/>
            <a:ext cx="10591800" cy="1015663"/>
          </a:xfrm>
          <a:prstGeom prst="rect">
            <a:avLst/>
          </a:prstGeom>
          <a:noFill/>
        </p:spPr>
        <p:txBody>
          <a:bodyPr wrap="square" rtlCol="0">
            <a:spAutoFit/>
          </a:bodyPr>
          <a:lstStyle/>
          <a:p>
            <a:r>
              <a:rPr lang="en-US" sz="6000" b="1" spc="600" dirty="0" err="1">
                <a:solidFill>
                  <a:schemeClr val="tx2"/>
                </a:solidFill>
                <a:latin typeface="Playfair Display SC" charset="0"/>
                <a:ea typeface="Playfair Display SC" charset="0"/>
                <a:cs typeface="Playfair Display SC" charset="0"/>
              </a:rPr>
              <a:t>Thiết</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kế</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dữ</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liệu</a:t>
            </a:r>
            <a:endParaRPr lang="en-US" sz="6000" b="1" spc="600" dirty="0">
              <a:solidFill>
                <a:schemeClr val="tx2"/>
              </a:solidFill>
              <a:latin typeface="Playfair Display SC" charset="0"/>
              <a:ea typeface="Playfair Display SC" charset="0"/>
              <a:cs typeface="Playfair Display SC" charset="0"/>
            </a:endParaRPr>
          </a:p>
        </p:txBody>
      </p:sp>
      <p:pic>
        <p:nvPicPr>
          <p:cNvPr id="4" name="Picture 3">
            <a:extLst>
              <a:ext uri="{FF2B5EF4-FFF2-40B4-BE49-F238E27FC236}">
                <a16:creationId xmlns:a16="http://schemas.microsoft.com/office/drawing/2014/main" id="{FD146CB7-F5A7-44BB-9CC1-519B35B8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504" y="3238500"/>
            <a:ext cx="15347098" cy="8216338"/>
          </a:xfrm>
          <a:prstGeom prst="rect">
            <a:avLst/>
          </a:prstGeom>
        </p:spPr>
      </p:pic>
    </p:spTree>
    <p:extLst>
      <p:ext uri="{BB962C8B-B14F-4D97-AF65-F5344CB8AC3E}">
        <p14:creationId xmlns:p14="http://schemas.microsoft.com/office/powerpoint/2010/main" val="31928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C7279D-8F13-CF40-9ADB-1236D473E2E1}"/>
              </a:ext>
            </a:extLst>
          </p:cNvPr>
          <p:cNvSpPr/>
          <p:nvPr/>
        </p:nvSpPr>
        <p:spPr>
          <a:xfrm>
            <a:off x="0" y="0"/>
            <a:ext cx="7734465" cy="13716000"/>
          </a:xfrm>
          <a:prstGeom prst="rect">
            <a:avLst/>
          </a:prstGeom>
          <a:solidFill>
            <a:srgbClr val="C8D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Light" charset="0"/>
                <a:ea typeface="Montserrat Light" charset="0"/>
                <a:cs typeface="Montserrat Light" charset="0"/>
              </a:rPr>
              <a:t>Lifecycle</a:t>
            </a:r>
          </a:p>
        </p:txBody>
      </p:sp>
      <p:pic>
        <p:nvPicPr>
          <p:cNvPr id="3" name="Picture 2">
            <a:extLst>
              <a:ext uri="{FF2B5EF4-FFF2-40B4-BE49-F238E27FC236}">
                <a16:creationId xmlns:a16="http://schemas.microsoft.com/office/drawing/2014/main" id="{8D919560-C4C1-4F43-B2AA-86C5A939D8A2}"/>
              </a:ext>
            </a:extLst>
          </p:cNvPr>
          <p:cNvPicPr>
            <a:picLocks noChangeAspect="1"/>
          </p:cNvPicPr>
          <p:nvPr/>
        </p:nvPicPr>
        <p:blipFill>
          <a:blip r:embed="rId3"/>
          <a:stretch>
            <a:fillRect/>
          </a:stretch>
        </p:blipFill>
        <p:spPr>
          <a:xfrm>
            <a:off x="568860" y="3837215"/>
            <a:ext cx="6596743" cy="3757639"/>
          </a:xfrm>
          <a:prstGeom prst="rect">
            <a:avLst/>
          </a:prstGeom>
        </p:spPr>
      </p:pic>
      <p:sp>
        <p:nvSpPr>
          <p:cNvPr id="8" name="TextBox 7">
            <a:extLst>
              <a:ext uri="{FF2B5EF4-FFF2-40B4-BE49-F238E27FC236}">
                <a16:creationId xmlns:a16="http://schemas.microsoft.com/office/drawing/2014/main" id="{0E3D6BF3-9903-F649-8658-3FE2659CEA33}"/>
              </a:ext>
            </a:extLst>
          </p:cNvPr>
          <p:cNvSpPr txBox="1"/>
          <p:nvPr/>
        </p:nvSpPr>
        <p:spPr>
          <a:xfrm>
            <a:off x="11185621" y="12084844"/>
            <a:ext cx="10722166" cy="646331"/>
          </a:xfrm>
          <a:prstGeom prst="rect">
            <a:avLst/>
          </a:prstGeom>
          <a:noFill/>
        </p:spPr>
        <p:txBody>
          <a:bodyPr wrap="none" rtlCol="0">
            <a:spAutoFit/>
          </a:bodyPr>
          <a:lstStyle/>
          <a:p>
            <a:r>
              <a:rPr lang="en-US" dirty="0">
                <a:hlinkClick r:id="rId4"/>
              </a:rPr>
              <a:t>https://github.com/15110034/reactExpressShop-master</a:t>
            </a:r>
            <a:endParaRPr lang="en-US" dirty="0"/>
          </a:p>
        </p:txBody>
      </p:sp>
      <p:sp>
        <p:nvSpPr>
          <p:cNvPr id="7" name="Rectangle 6">
            <a:extLst>
              <a:ext uri="{FF2B5EF4-FFF2-40B4-BE49-F238E27FC236}">
                <a16:creationId xmlns:a16="http://schemas.microsoft.com/office/drawing/2014/main" id="{79478A7B-A339-F143-A23F-9545B57E1DD9}"/>
              </a:ext>
            </a:extLst>
          </p:cNvPr>
          <p:cNvSpPr/>
          <p:nvPr/>
        </p:nvSpPr>
        <p:spPr>
          <a:xfrm>
            <a:off x="12478154" y="11438513"/>
            <a:ext cx="7171643" cy="646331"/>
          </a:xfrm>
          <a:prstGeom prst="rect">
            <a:avLst/>
          </a:prstGeom>
        </p:spPr>
        <p:txBody>
          <a:bodyPr wrap="none">
            <a:spAutoFit/>
          </a:bodyPr>
          <a:lstStyle/>
          <a:p>
            <a:r>
              <a:rPr lang="en-US" dirty="0"/>
              <a:t>https://shopbanhoa.herokuapp.com/</a:t>
            </a:r>
          </a:p>
        </p:txBody>
      </p:sp>
      <p:pic>
        <p:nvPicPr>
          <p:cNvPr id="2" name="video demo shopbanhoa">
            <a:hlinkClick r:id="" action="ppaction://media"/>
            <a:extLst>
              <a:ext uri="{FF2B5EF4-FFF2-40B4-BE49-F238E27FC236}">
                <a16:creationId xmlns:a16="http://schemas.microsoft.com/office/drawing/2014/main" id="{B2A46CC6-E835-5242-A664-CE1DAC7429DD}"/>
              </a:ext>
            </a:extLst>
          </p:cNvPr>
          <p:cNvPicPr>
            <a:picLocks noRot="1" noChangeAspect="1"/>
          </p:cNvPicPr>
          <p:nvPr>
            <a:videoFile r:link="rId1"/>
          </p:nvPr>
        </p:nvPicPr>
        <p:blipFill>
          <a:blip r:embed="rId5"/>
          <a:stretch>
            <a:fillRect/>
          </a:stretch>
        </p:blipFill>
        <p:spPr>
          <a:xfrm>
            <a:off x="8462707" y="1993007"/>
            <a:ext cx="15202535" cy="8551426"/>
          </a:xfrm>
          <a:prstGeom prst="rect">
            <a:avLst/>
          </a:prstGeom>
        </p:spPr>
      </p:pic>
      <p:sp>
        <p:nvSpPr>
          <p:cNvPr id="10" name="TextBox 9">
            <a:extLst>
              <a:ext uri="{FF2B5EF4-FFF2-40B4-BE49-F238E27FC236}">
                <a16:creationId xmlns:a16="http://schemas.microsoft.com/office/drawing/2014/main" id="{7B537CB6-DD4F-CD47-A905-76CE9079F86A}"/>
              </a:ext>
            </a:extLst>
          </p:cNvPr>
          <p:cNvSpPr txBox="1"/>
          <p:nvPr/>
        </p:nvSpPr>
        <p:spPr>
          <a:xfrm>
            <a:off x="8462707" y="331013"/>
            <a:ext cx="10591800" cy="1015663"/>
          </a:xfrm>
          <a:prstGeom prst="rect">
            <a:avLst/>
          </a:prstGeom>
          <a:noFill/>
        </p:spPr>
        <p:txBody>
          <a:bodyPr wrap="square" rtlCol="0">
            <a:spAutoFit/>
          </a:bodyPr>
          <a:lstStyle/>
          <a:p>
            <a:r>
              <a:rPr lang="en-US" sz="6000" b="1" spc="600" dirty="0">
                <a:solidFill>
                  <a:schemeClr val="tx2"/>
                </a:solidFill>
                <a:latin typeface="Playfair Display SC" charset="0"/>
                <a:ea typeface="Playfair Display SC" charset="0"/>
                <a:cs typeface="Playfair Display SC" charset="0"/>
              </a:rPr>
              <a:t>Video Demo</a:t>
            </a:r>
          </a:p>
        </p:txBody>
      </p:sp>
    </p:spTree>
    <p:extLst>
      <p:ext uri="{BB962C8B-B14F-4D97-AF65-F5344CB8AC3E}">
        <p14:creationId xmlns:p14="http://schemas.microsoft.com/office/powerpoint/2010/main" val="23238333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3013442"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latin typeface="Montserrat" pitchFamily="2" charset="77"/>
            </a:endParaRPr>
          </a:p>
        </p:txBody>
      </p:sp>
      <p:sp>
        <p:nvSpPr>
          <p:cNvPr id="45" name="Line 6"/>
          <p:cNvSpPr>
            <a:spLocks noChangeShapeType="1"/>
          </p:cNvSpPr>
          <p:nvPr/>
        </p:nvSpPr>
        <p:spPr bwMode="auto">
          <a:xfrm>
            <a:off x="3013442"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latin typeface="Montserrat" pitchFamily="2" charset="77"/>
            </a:endParaRPr>
          </a:p>
        </p:txBody>
      </p:sp>
      <p:sp>
        <p:nvSpPr>
          <p:cNvPr id="7" name="TextBox 6">
            <a:extLst>
              <a:ext uri="{FF2B5EF4-FFF2-40B4-BE49-F238E27FC236}">
                <a16:creationId xmlns:a16="http://schemas.microsoft.com/office/drawing/2014/main" id="{33844BFA-6F2A-104C-A14E-28BC68AFD962}"/>
              </a:ext>
            </a:extLst>
          </p:cNvPr>
          <p:cNvSpPr txBox="1"/>
          <p:nvPr/>
        </p:nvSpPr>
        <p:spPr>
          <a:xfrm>
            <a:off x="4022120" y="6396335"/>
            <a:ext cx="16342935" cy="923330"/>
          </a:xfrm>
          <a:prstGeom prst="rect">
            <a:avLst/>
          </a:prstGeom>
          <a:noFill/>
        </p:spPr>
        <p:txBody>
          <a:bodyPr wrap="none" rtlCol="0">
            <a:spAutoFit/>
          </a:bodyPr>
          <a:lstStyle/>
          <a:p>
            <a:pPr algn="ctr"/>
            <a:r>
              <a:rPr lang="vi-VN" sz="5400" dirty="0">
                <a:solidFill>
                  <a:schemeClr val="tx1">
                    <a:lumMod val="85000"/>
                    <a:lumOff val="15000"/>
                  </a:schemeClr>
                </a:solidFill>
                <a:latin typeface="Montserrat" pitchFamily="2" charset="77"/>
              </a:rPr>
              <a:t>Tìm hiểu MERN Stack và phát triển phần mềm</a:t>
            </a:r>
            <a:endParaRPr lang="en-US" sz="5400" dirty="0">
              <a:solidFill>
                <a:schemeClr val="tx1">
                  <a:lumMod val="85000"/>
                  <a:lumOff val="15000"/>
                </a:schemeClr>
              </a:solidFill>
              <a:latin typeface="Montserrat" pitchFamily="2" charset="77"/>
            </a:endParaRPr>
          </a:p>
        </p:txBody>
      </p:sp>
      <p:sp>
        <p:nvSpPr>
          <p:cNvPr id="3" name="TextBox 2">
            <a:extLst>
              <a:ext uri="{FF2B5EF4-FFF2-40B4-BE49-F238E27FC236}">
                <a16:creationId xmlns:a16="http://schemas.microsoft.com/office/drawing/2014/main" id="{DF29A57E-173D-C843-8C7B-A1E002096AA4}"/>
              </a:ext>
            </a:extLst>
          </p:cNvPr>
          <p:cNvSpPr txBox="1"/>
          <p:nvPr/>
        </p:nvSpPr>
        <p:spPr>
          <a:xfrm>
            <a:off x="4022120" y="4441372"/>
            <a:ext cx="3116559" cy="1200329"/>
          </a:xfrm>
          <a:prstGeom prst="rect">
            <a:avLst/>
          </a:prstGeom>
          <a:noFill/>
        </p:spPr>
        <p:txBody>
          <a:bodyPr wrap="none" rtlCol="0">
            <a:spAutoFit/>
          </a:bodyPr>
          <a:lstStyle/>
          <a:p>
            <a:r>
              <a:rPr lang="en-US" sz="7200" dirty="0" err="1">
                <a:latin typeface="Montserrat" pitchFamily="2" charset="77"/>
              </a:rPr>
              <a:t>Đề</a:t>
            </a:r>
            <a:r>
              <a:rPr lang="en-US" sz="7200" dirty="0">
                <a:latin typeface="Montserrat" pitchFamily="2" charset="77"/>
              </a:rPr>
              <a:t> </a:t>
            </a:r>
            <a:r>
              <a:rPr lang="en-US" sz="7200" dirty="0" err="1">
                <a:latin typeface="Montserrat" pitchFamily="2" charset="77"/>
              </a:rPr>
              <a:t>tài</a:t>
            </a:r>
            <a:r>
              <a:rPr lang="en-US" sz="7200" dirty="0">
                <a:latin typeface="Montserrat" pitchFamily="2" charset="77"/>
              </a:rPr>
              <a:t>:</a:t>
            </a:r>
          </a:p>
        </p:txBody>
      </p:sp>
    </p:spTree>
    <p:extLst>
      <p:ext uri="{BB962C8B-B14F-4D97-AF65-F5344CB8AC3E}">
        <p14:creationId xmlns:p14="http://schemas.microsoft.com/office/powerpoint/2010/main" val="3654837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648449" y="527751"/>
            <a:ext cx="10591800" cy="1015663"/>
          </a:xfrm>
          <a:prstGeom prst="rect">
            <a:avLst/>
          </a:prstGeom>
          <a:noFill/>
        </p:spPr>
        <p:txBody>
          <a:bodyPr wrap="square" rtlCol="0">
            <a:spAutoFit/>
          </a:bodyPr>
          <a:lstStyle/>
          <a:p>
            <a:r>
              <a:rPr lang="en-US" sz="6000" b="1" spc="600" dirty="0" err="1">
                <a:solidFill>
                  <a:schemeClr val="tx2"/>
                </a:solidFill>
                <a:latin typeface="Playfair Display SC" charset="0"/>
                <a:ea typeface="Playfair Display SC" charset="0"/>
                <a:cs typeface="Playfair Display SC" charset="0"/>
              </a:rPr>
              <a:t>Những</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khó</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khăn</a:t>
            </a:r>
            <a:endParaRPr lang="en-US" sz="6000" b="1" spc="600" dirty="0">
              <a:solidFill>
                <a:schemeClr val="tx2"/>
              </a:solidFill>
              <a:latin typeface="Playfair Display SC" charset="0"/>
              <a:ea typeface="Playfair Display SC" charset="0"/>
              <a:cs typeface="Playfair Display SC" charset="0"/>
            </a:endParaRPr>
          </a:p>
        </p:txBody>
      </p:sp>
      <p:sp>
        <p:nvSpPr>
          <p:cNvPr id="5" name="TextBox 4">
            <a:extLst>
              <a:ext uri="{FF2B5EF4-FFF2-40B4-BE49-F238E27FC236}">
                <a16:creationId xmlns:a16="http://schemas.microsoft.com/office/drawing/2014/main" id="{F8543141-ABEB-4E79-9F76-7DAC6CCCEB64}"/>
              </a:ext>
            </a:extLst>
          </p:cNvPr>
          <p:cNvSpPr txBox="1"/>
          <p:nvPr/>
        </p:nvSpPr>
        <p:spPr>
          <a:xfrm>
            <a:off x="2903142" y="4971591"/>
            <a:ext cx="5010603" cy="2499467"/>
          </a:xfrm>
          <a:prstGeom prst="rect">
            <a:avLst/>
          </a:prstGeom>
          <a:noFill/>
        </p:spPr>
        <p:txBody>
          <a:bodyPr wrap="square" rtlCol="0">
            <a:spAutoFit/>
          </a:bodyPr>
          <a:lstStyle/>
          <a:p>
            <a:pPr>
              <a:lnSpc>
                <a:spcPct val="150000"/>
              </a:lnSpc>
            </a:pPr>
            <a:r>
              <a:rPr lang="vi-VN" dirty="0">
                <a:latin typeface="Montserrat Light" charset="0"/>
                <a:ea typeface="Montserrat Light" charset="0"/>
                <a:cs typeface="Montserrat Light" charset="0"/>
              </a:rPr>
              <a:t>Chưa từng làm về đề tài nên chưa đáp ứng nhu cầu thực tế.</a:t>
            </a:r>
          </a:p>
        </p:txBody>
      </p:sp>
      <p:sp>
        <p:nvSpPr>
          <p:cNvPr id="7" name="TextBox 6">
            <a:extLst>
              <a:ext uri="{FF2B5EF4-FFF2-40B4-BE49-F238E27FC236}">
                <a16:creationId xmlns:a16="http://schemas.microsoft.com/office/drawing/2014/main" id="{EAA64A88-9F8B-4119-A0CB-C74E064B65B5}"/>
              </a:ext>
            </a:extLst>
          </p:cNvPr>
          <p:cNvSpPr txBox="1"/>
          <p:nvPr/>
        </p:nvSpPr>
        <p:spPr>
          <a:xfrm>
            <a:off x="9607007" y="5022376"/>
            <a:ext cx="5010603" cy="2491644"/>
          </a:xfrm>
          <a:prstGeom prst="rect">
            <a:avLst/>
          </a:prstGeom>
          <a:noFill/>
        </p:spPr>
        <p:txBody>
          <a:bodyPr wrap="square" rtlCol="0">
            <a:spAutoFit/>
          </a:bodyPr>
          <a:lstStyle/>
          <a:p>
            <a:pPr>
              <a:lnSpc>
                <a:spcPct val="150000"/>
              </a:lnSpc>
            </a:pPr>
            <a:r>
              <a:rPr lang="vi-VN" dirty="0">
                <a:latin typeface="Montserrat Light" charset="0"/>
                <a:ea typeface="Montserrat Light" charset="0"/>
                <a:cs typeface="Montserrat Light" charset="0"/>
              </a:rPr>
              <a:t>Thời gian làm sản phẩm thực tế trong 2 tháng.</a:t>
            </a:r>
          </a:p>
        </p:txBody>
      </p:sp>
      <p:sp>
        <p:nvSpPr>
          <p:cNvPr id="10" name="TextBox 9">
            <a:extLst>
              <a:ext uri="{FF2B5EF4-FFF2-40B4-BE49-F238E27FC236}">
                <a16:creationId xmlns:a16="http://schemas.microsoft.com/office/drawing/2014/main" id="{E0E0B9FA-A151-4B4D-9EE7-E6D045A45200}"/>
              </a:ext>
            </a:extLst>
          </p:cNvPr>
          <p:cNvSpPr txBox="1"/>
          <p:nvPr/>
        </p:nvSpPr>
        <p:spPr>
          <a:xfrm>
            <a:off x="16202318" y="5025616"/>
            <a:ext cx="5010603" cy="4153638"/>
          </a:xfrm>
          <a:prstGeom prst="rect">
            <a:avLst/>
          </a:prstGeom>
          <a:noFill/>
        </p:spPr>
        <p:txBody>
          <a:bodyPr wrap="square" rtlCol="0">
            <a:spAutoFit/>
          </a:bodyPr>
          <a:lstStyle/>
          <a:p>
            <a:pPr>
              <a:lnSpc>
                <a:spcPct val="150000"/>
              </a:lnSpc>
            </a:pPr>
            <a:r>
              <a:rPr lang="vi-VN" dirty="0">
                <a:latin typeface="Montserrat Light" charset="0"/>
                <a:ea typeface="Montserrat Light" charset="0"/>
                <a:cs typeface="Montserrat Light" charset="0"/>
              </a:rPr>
              <a:t>T</a:t>
            </a:r>
            <a:r>
              <a:rPr lang="en-US" dirty="0" err="1">
                <a:latin typeface="Montserrat Light" charset="0"/>
                <a:ea typeface="Montserrat Light" charset="0"/>
                <a:cs typeface="Montserrat Light" charset="0"/>
              </a:rPr>
              <a:t>iếng</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anh</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cũng</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là</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một</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khó</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khăn</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khi</a:t>
            </a:r>
            <a:r>
              <a:rPr lang="en-US" dirty="0">
                <a:latin typeface="Montserrat Light" charset="0"/>
                <a:ea typeface="Montserrat Light" charset="0"/>
                <a:cs typeface="Montserrat Light" charset="0"/>
              </a:rPr>
              <a:t> </a:t>
            </a:r>
            <a:r>
              <a:rPr lang="en-US" dirty="0" err="1">
                <a:latin typeface="Montserrat Light" charset="0"/>
                <a:ea typeface="Montserrat Light" charset="0"/>
                <a:cs typeface="Montserrat Light" charset="0"/>
              </a:rPr>
              <a:t>đọc</a:t>
            </a:r>
            <a:r>
              <a:rPr lang="en-US" dirty="0">
                <a:latin typeface="Montserrat Light" charset="0"/>
                <a:ea typeface="Montserrat Light" charset="0"/>
                <a:cs typeface="Montserrat Light" charset="0"/>
              </a:rPr>
              <a:t> docs</a:t>
            </a:r>
            <a:r>
              <a:rPr lang="vi-VN" dirty="0">
                <a:latin typeface="Montserrat Light" charset="0"/>
                <a:ea typeface="Montserrat Light" charset="0"/>
                <a:cs typeface="Montserrat Light" charset="0"/>
              </a:rPr>
              <a:t>.</a:t>
            </a:r>
          </a:p>
          <a:p>
            <a:pPr>
              <a:lnSpc>
                <a:spcPct val="150000"/>
              </a:lnSpc>
            </a:pPr>
            <a:r>
              <a:rPr lang="vi-VN" dirty="0">
                <a:latin typeface="Montserrat Light" charset="0"/>
                <a:ea typeface="Montserrat Light" charset="0"/>
                <a:cs typeface="Montserrat Light" charset="0"/>
              </a:rPr>
              <a:t>Thời gian chủ yếu là học hỏi trên mạng.</a:t>
            </a:r>
          </a:p>
        </p:txBody>
      </p:sp>
      <p:sp>
        <p:nvSpPr>
          <p:cNvPr id="11" name="Rectangle 10">
            <a:extLst>
              <a:ext uri="{FF2B5EF4-FFF2-40B4-BE49-F238E27FC236}">
                <a16:creationId xmlns:a16="http://schemas.microsoft.com/office/drawing/2014/main" id="{AD795117-3259-4C1B-A12D-ABDB63C3E831}"/>
              </a:ext>
            </a:extLst>
          </p:cNvPr>
          <p:cNvSpPr/>
          <p:nvPr/>
        </p:nvSpPr>
        <p:spPr>
          <a:xfrm>
            <a:off x="2144568" y="4042993"/>
            <a:ext cx="6527749" cy="769441"/>
          </a:xfrm>
          <a:prstGeom prst="rect">
            <a:avLst/>
          </a:prstGeom>
        </p:spPr>
        <p:txBody>
          <a:bodyPr wrap="none">
            <a:spAutoFit/>
          </a:bodyPr>
          <a:lstStyle/>
          <a:p>
            <a:pPr algn="ctr"/>
            <a:r>
              <a:rPr lang="vi-VN" sz="4400" b="1" dirty="0">
                <a:solidFill>
                  <a:schemeClr val="tx2"/>
                </a:solidFill>
                <a:latin typeface="Montserrat" charset="0"/>
                <a:ea typeface="Montserrat" charset="0"/>
                <a:cs typeface="Montserrat" charset="0"/>
              </a:rPr>
              <a:t>Chưa có kinh nghiệm</a:t>
            </a:r>
            <a:endParaRPr lang="en-US" sz="4400" b="1" dirty="0">
              <a:solidFill>
                <a:schemeClr val="tx2"/>
              </a:solidFill>
              <a:latin typeface="Montserrat" charset="0"/>
              <a:ea typeface="Montserrat" charset="0"/>
              <a:cs typeface="Montserrat" charset="0"/>
            </a:endParaRPr>
          </a:p>
        </p:txBody>
      </p:sp>
      <p:sp>
        <p:nvSpPr>
          <p:cNvPr id="12" name="Rectangle 11">
            <a:extLst>
              <a:ext uri="{FF2B5EF4-FFF2-40B4-BE49-F238E27FC236}">
                <a16:creationId xmlns:a16="http://schemas.microsoft.com/office/drawing/2014/main" id="{117D9D71-592A-468C-99EF-016FB9572DD4}"/>
              </a:ext>
            </a:extLst>
          </p:cNvPr>
          <p:cNvSpPr/>
          <p:nvPr/>
        </p:nvSpPr>
        <p:spPr>
          <a:xfrm>
            <a:off x="9808631" y="4042994"/>
            <a:ext cx="4607352" cy="769441"/>
          </a:xfrm>
          <a:prstGeom prst="rect">
            <a:avLst/>
          </a:prstGeom>
        </p:spPr>
        <p:txBody>
          <a:bodyPr wrap="none">
            <a:spAutoFit/>
          </a:bodyPr>
          <a:lstStyle/>
          <a:p>
            <a:pPr algn="ctr"/>
            <a:r>
              <a:rPr lang="vi-VN" sz="4400" b="1" dirty="0">
                <a:solidFill>
                  <a:schemeClr val="tx2"/>
                </a:solidFill>
                <a:latin typeface="Montserrat" charset="0"/>
                <a:ea typeface="Montserrat" charset="0"/>
                <a:cs typeface="Montserrat" charset="0"/>
              </a:rPr>
              <a:t>Thời gian ngắn</a:t>
            </a:r>
            <a:endParaRPr lang="en-US" sz="4400" b="1" dirty="0">
              <a:solidFill>
                <a:schemeClr val="tx2"/>
              </a:solidFill>
              <a:latin typeface="Montserrat" charset="0"/>
              <a:ea typeface="Montserrat" charset="0"/>
              <a:cs typeface="Montserrat" charset="0"/>
            </a:endParaRPr>
          </a:p>
        </p:txBody>
      </p:sp>
      <p:sp>
        <p:nvSpPr>
          <p:cNvPr id="13" name="Rectangle 12">
            <a:extLst>
              <a:ext uri="{FF2B5EF4-FFF2-40B4-BE49-F238E27FC236}">
                <a16:creationId xmlns:a16="http://schemas.microsoft.com/office/drawing/2014/main" id="{C5E08E80-0D95-46AD-ABD3-DABFBC51FC5A}"/>
              </a:ext>
            </a:extLst>
          </p:cNvPr>
          <p:cNvSpPr/>
          <p:nvPr/>
        </p:nvSpPr>
        <p:spPr>
          <a:xfrm>
            <a:off x="16302954" y="4042995"/>
            <a:ext cx="4809330" cy="769441"/>
          </a:xfrm>
          <a:prstGeom prst="rect">
            <a:avLst/>
          </a:prstGeom>
        </p:spPr>
        <p:txBody>
          <a:bodyPr wrap="none">
            <a:spAutoFit/>
          </a:bodyPr>
          <a:lstStyle/>
          <a:p>
            <a:pPr algn="ctr"/>
            <a:r>
              <a:rPr lang="vi-VN" sz="4400" b="1" dirty="0">
                <a:solidFill>
                  <a:schemeClr val="tx2"/>
                </a:solidFill>
                <a:latin typeface="Montserrat" charset="0"/>
                <a:ea typeface="Montserrat" charset="0"/>
                <a:cs typeface="Montserrat" charset="0"/>
              </a:rPr>
              <a:t>Thiếu kiến thức</a:t>
            </a:r>
            <a:endParaRPr lang="en-US" sz="4400" b="1" dirty="0">
              <a:solidFill>
                <a:schemeClr val="tx2"/>
              </a:solidFill>
              <a:latin typeface="Montserrat" charset="0"/>
              <a:ea typeface="Montserrat" charset="0"/>
              <a:cs typeface="Montserrat" charset="0"/>
            </a:endParaRPr>
          </a:p>
        </p:txBody>
      </p:sp>
    </p:spTree>
    <p:extLst>
      <p:ext uri="{BB962C8B-B14F-4D97-AF65-F5344CB8AC3E}">
        <p14:creationId xmlns:p14="http://schemas.microsoft.com/office/powerpoint/2010/main" val="3583326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a:cxnSpLocks/>
          </p:cNvCxnSpPr>
          <p:nvPr/>
        </p:nvCxnSpPr>
        <p:spPr>
          <a:xfrm>
            <a:off x="7053262" y="7809376"/>
            <a:ext cx="944937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hape 2943"/>
          <p:cNvSpPr/>
          <p:nvPr/>
        </p:nvSpPr>
        <p:spPr>
          <a:xfrm>
            <a:off x="11412790" y="3885878"/>
            <a:ext cx="1545973" cy="1889520"/>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Rectangle 9">
            <a:extLst>
              <a:ext uri="{FF2B5EF4-FFF2-40B4-BE49-F238E27FC236}">
                <a16:creationId xmlns:a16="http://schemas.microsoft.com/office/drawing/2014/main" id="{31B2DA28-1DE0-4C1C-80C8-2619DD0A4E28}"/>
              </a:ext>
            </a:extLst>
          </p:cNvPr>
          <p:cNvSpPr/>
          <p:nvPr/>
        </p:nvSpPr>
        <p:spPr>
          <a:xfrm>
            <a:off x="7884542" y="5906625"/>
            <a:ext cx="8618091" cy="1569660"/>
          </a:xfrm>
          <a:prstGeom prst="rect">
            <a:avLst/>
          </a:prstGeom>
        </p:spPr>
        <p:txBody>
          <a:bodyPr wrap="square">
            <a:spAutoFit/>
          </a:bodyPr>
          <a:lstStyle/>
          <a:p>
            <a:r>
              <a:rPr lang="vi-VN" sz="9600" dirty="0">
                <a:solidFill>
                  <a:schemeClr val="tx2">
                    <a:lumMod val="95000"/>
                    <a:lumOff val="5000"/>
                  </a:schemeClr>
                </a:solidFill>
              </a:rPr>
              <a:t>T</a:t>
            </a:r>
            <a:r>
              <a:rPr lang="en-US" sz="9600" dirty="0">
                <a:solidFill>
                  <a:schemeClr val="tx2">
                    <a:lumMod val="95000"/>
                    <a:lumOff val="5000"/>
                  </a:schemeClr>
                </a:solidFill>
              </a:rPr>
              <a:t>hank </a:t>
            </a:r>
            <a:r>
              <a:rPr lang="vi-VN" sz="9600" dirty="0">
                <a:solidFill>
                  <a:schemeClr val="tx2">
                    <a:lumMod val="95000"/>
                    <a:lumOff val="5000"/>
                  </a:schemeClr>
                </a:solidFill>
              </a:rPr>
              <a:t>Y</a:t>
            </a:r>
            <a:r>
              <a:rPr lang="en-US" sz="9600" dirty="0" err="1">
                <a:solidFill>
                  <a:schemeClr val="tx2">
                    <a:lumMod val="95000"/>
                    <a:lumOff val="5000"/>
                  </a:schemeClr>
                </a:solidFill>
              </a:rPr>
              <a:t>ou</a:t>
            </a:r>
            <a:r>
              <a:rPr lang="vi-VN" sz="9600" dirty="0">
                <a:solidFill>
                  <a:schemeClr val="tx2">
                    <a:lumMod val="95000"/>
                    <a:lumOff val="5000"/>
                  </a:schemeClr>
                </a:solidFill>
              </a:rPr>
              <a:t>  </a:t>
            </a:r>
            <a:endParaRPr lang="en-US" sz="9600" dirty="0">
              <a:solidFill>
                <a:schemeClr val="tx2">
                  <a:lumMod val="95000"/>
                  <a:lumOff val="5000"/>
                </a:schemeClr>
              </a:solidFill>
            </a:endParaRPr>
          </a:p>
        </p:txBody>
      </p:sp>
      <p:sp>
        <p:nvSpPr>
          <p:cNvPr id="13" name="Shape 2943">
            <a:extLst>
              <a:ext uri="{FF2B5EF4-FFF2-40B4-BE49-F238E27FC236}">
                <a16:creationId xmlns:a16="http://schemas.microsoft.com/office/drawing/2014/main" id="{B00996E2-B23B-4454-93E8-58343DF95595}"/>
              </a:ext>
            </a:extLst>
          </p:cNvPr>
          <p:cNvSpPr/>
          <p:nvPr/>
        </p:nvSpPr>
        <p:spPr>
          <a:xfrm>
            <a:off x="14467538" y="5906625"/>
            <a:ext cx="1253474" cy="1551540"/>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05096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74795F88-3BCE-C242-B766-D0D150BA638F}"/>
              </a:ext>
            </a:extLst>
          </p:cNvPr>
          <p:cNvPicPr>
            <a:picLocks noGrp="1" noChangeAspect="1"/>
          </p:cNvPicPr>
          <p:nvPr>
            <p:ph type="pic" sz="quarter" idx="10"/>
          </p:nvPr>
        </p:nvPicPr>
        <p:blipFill rotWithShape="1">
          <a:blip r:embed="rId2"/>
          <a:srcRect l="20823" t="-54110" r="23941" b="-54110"/>
          <a:stretch/>
        </p:blipFill>
        <p:spPr>
          <a:xfrm>
            <a:off x="0" y="0"/>
            <a:ext cx="7277100" cy="13716000"/>
          </a:xfrm>
          <a:solidFill>
            <a:srgbClr val="EAE4D9"/>
          </a:solidFill>
        </p:spPr>
      </p:pic>
      <p:sp>
        <p:nvSpPr>
          <p:cNvPr id="23" name="TextBox 22">
            <a:extLst>
              <a:ext uri="{FF2B5EF4-FFF2-40B4-BE49-F238E27FC236}">
                <a16:creationId xmlns:a16="http://schemas.microsoft.com/office/drawing/2014/main" id="{7747821D-5D30-7D4A-AB49-4517BEBC6D2F}"/>
              </a:ext>
            </a:extLst>
          </p:cNvPr>
          <p:cNvSpPr txBox="1"/>
          <p:nvPr/>
        </p:nvSpPr>
        <p:spPr>
          <a:xfrm>
            <a:off x="8720521" y="3545633"/>
            <a:ext cx="6946132" cy="1015663"/>
          </a:xfrm>
          <a:prstGeom prst="rect">
            <a:avLst/>
          </a:prstGeom>
          <a:noFill/>
        </p:spPr>
        <p:txBody>
          <a:bodyPr wrap="none" rtlCol="0">
            <a:spAutoFit/>
          </a:bodyPr>
          <a:lstStyle/>
          <a:p>
            <a:r>
              <a:rPr lang="en-US" sz="6000" dirty="0" err="1">
                <a:latin typeface="Montserrat" pitchFamily="2" charset="77"/>
              </a:rPr>
              <a:t>Lý</a:t>
            </a:r>
            <a:r>
              <a:rPr lang="en-US" sz="6000" dirty="0">
                <a:latin typeface="Montserrat" pitchFamily="2" charset="77"/>
              </a:rPr>
              <a:t> do </a:t>
            </a:r>
            <a:r>
              <a:rPr lang="en-US" sz="6000" dirty="0" err="1">
                <a:latin typeface="Montserrat" pitchFamily="2" charset="77"/>
              </a:rPr>
              <a:t>chọn</a:t>
            </a:r>
            <a:r>
              <a:rPr lang="en-US" sz="6000" dirty="0">
                <a:latin typeface="Montserrat" pitchFamily="2" charset="77"/>
              </a:rPr>
              <a:t> </a:t>
            </a:r>
            <a:r>
              <a:rPr lang="en-US" sz="6000" dirty="0" err="1">
                <a:latin typeface="Montserrat" pitchFamily="2" charset="77"/>
              </a:rPr>
              <a:t>đề</a:t>
            </a:r>
            <a:r>
              <a:rPr lang="en-US" sz="6000" dirty="0">
                <a:latin typeface="Montserrat" pitchFamily="2" charset="77"/>
              </a:rPr>
              <a:t> </a:t>
            </a:r>
            <a:r>
              <a:rPr lang="en-US" sz="6000" dirty="0" err="1">
                <a:latin typeface="Montserrat" pitchFamily="2" charset="77"/>
              </a:rPr>
              <a:t>tài</a:t>
            </a:r>
            <a:r>
              <a:rPr lang="en-US" sz="6000" dirty="0">
                <a:latin typeface="Montserrat" pitchFamily="2" charset="77"/>
              </a:rPr>
              <a:t>:</a:t>
            </a:r>
          </a:p>
        </p:txBody>
      </p:sp>
      <p:sp>
        <p:nvSpPr>
          <p:cNvPr id="25" name="Rectangle 24">
            <a:extLst>
              <a:ext uri="{FF2B5EF4-FFF2-40B4-BE49-F238E27FC236}">
                <a16:creationId xmlns:a16="http://schemas.microsoft.com/office/drawing/2014/main" id="{F639F348-B919-7E40-8C1E-5562B4B39B06}"/>
              </a:ext>
            </a:extLst>
          </p:cNvPr>
          <p:cNvSpPr/>
          <p:nvPr/>
        </p:nvSpPr>
        <p:spPr>
          <a:xfrm>
            <a:off x="8720521" y="5772644"/>
            <a:ext cx="12192000" cy="2862322"/>
          </a:xfrm>
          <a:prstGeom prst="rect">
            <a:avLst/>
          </a:prstGeom>
        </p:spPr>
        <p:txBody>
          <a:bodyPr>
            <a:spAutoFit/>
          </a:bodyPr>
          <a:lstStyle/>
          <a:p>
            <a:pPr marL="571500" indent="-571500">
              <a:buFontTx/>
              <a:buChar char="-"/>
            </a:pPr>
            <a:r>
              <a:rPr lang="en-US" dirty="0" err="1">
                <a:latin typeface="Montserrat" pitchFamily="2" charset="77"/>
              </a:rPr>
              <a:t>Các</a:t>
            </a:r>
            <a:r>
              <a:rPr lang="en-US" dirty="0">
                <a:latin typeface="Montserrat" pitchFamily="2" charset="77"/>
              </a:rPr>
              <a:t> </a:t>
            </a:r>
            <a:r>
              <a:rPr lang="en-US" dirty="0" err="1">
                <a:latin typeface="Montserrat" pitchFamily="2" charset="77"/>
              </a:rPr>
              <a:t>công</a:t>
            </a:r>
            <a:r>
              <a:rPr lang="en-US" dirty="0">
                <a:latin typeface="Montserrat" pitchFamily="2" charset="77"/>
              </a:rPr>
              <a:t> </a:t>
            </a:r>
            <a:r>
              <a:rPr lang="en-US" dirty="0" err="1">
                <a:latin typeface="Montserrat" pitchFamily="2" charset="77"/>
              </a:rPr>
              <a:t>nghệ</a:t>
            </a:r>
            <a:r>
              <a:rPr lang="en-US" dirty="0">
                <a:latin typeface="Montserrat" pitchFamily="2" charset="77"/>
              </a:rPr>
              <a:t> </a:t>
            </a:r>
            <a:r>
              <a:rPr lang="en-US" dirty="0" err="1">
                <a:latin typeface="Montserrat" pitchFamily="2" charset="77"/>
              </a:rPr>
              <a:t>này</a:t>
            </a:r>
            <a:r>
              <a:rPr lang="en-US" dirty="0">
                <a:latin typeface="Montserrat" pitchFamily="2" charset="77"/>
              </a:rPr>
              <a:t> </a:t>
            </a:r>
            <a:r>
              <a:rPr lang="en-US" dirty="0" err="1">
                <a:latin typeface="Montserrat" pitchFamily="2" charset="77"/>
              </a:rPr>
              <a:t>là</a:t>
            </a:r>
            <a:r>
              <a:rPr lang="en-US" dirty="0">
                <a:latin typeface="Montserrat" pitchFamily="2" charset="77"/>
              </a:rPr>
              <a:t> </a:t>
            </a:r>
            <a:r>
              <a:rPr lang="en-US" dirty="0" err="1">
                <a:latin typeface="Montserrat" pitchFamily="2" charset="77"/>
              </a:rPr>
              <a:t>các</a:t>
            </a:r>
            <a:r>
              <a:rPr lang="en-US" dirty="0">
                <a:latin typeface="Montserrat" pitchFamily="2" charset="77"/>
              </a:rPr>
              <a:t> </a:t>
            </a:r>
            <a:r>
              <a:rPr lang="en-US" dirty="0" err="1">
                <a:latin typeface="Montserrat" pitchFamily="2" charset="77"/>
              </a:rPr>
              <a:t>công</a:t>
            </a:r>
            <a:r>
              <a:rPr lang="en-US" dirty="0">
                <a:latin typeface="Montserrat" pitchFamily="2" charset="77"/>
              </a:rPr>
              <a:t> </a:t>
            </a:r>
            <a:r>
              <a:rPr lang="en-US" dirty="0" err="1">
                <a:latin typeface="Montserrat" pitchFamily="2" charset="77"/>
              </a:rPr>
              <a:t>nghệ</a:t>
            </a:r>
            <a:r>
              <a:rPr lang="en-US" dirty="0">
                <a:latin typeface="Montserrat" pitchFamily="2" charset="77"/>
              </a:rPr>
              <a:t> </a:t>
            </a:r>
            <a:r>
              <a:rPr lang="en-US" dirty="0" err="1">
                <a:latin typeface="Montserrat" pitchFamily="2" charset="77"/>
              </a:rPr>
              <a:t>mới</a:t>
            </a:r>
            <a:r>
              <a:rPr lang="en-US" dirty="0">
                <a:latin typeface="Montserrat" pitchFamily="2" charset="77"/>
              </a:rPr>
              <a:t>, </a:t>
            </a:r>
            <a:r>
              <a:rPr lang="en-US" dirty="0" err="1">
                <a:latin typeface="Montserrat" pitchFamily="2" charset="77"/>
              </a:rPr>
              <a:t>ít</a:t>
            </a:r>
            <a:r>
              <a:rPr lang="en-US" dirty="0">
                <a:latin typeface="Montserrat" pitchFamily="2" charset="77"/>
              </a:rPr>
              <a:t> </a:t>
            </a:r>
            <a:r>
              <a:rPr lang="en-US" dirty="0" err="1">
                <a:latin typeface="Montserrat" pitchFamily="2" charset="77"/>
              </a:rPr>
              <a:t>trang</a:t>
            </a:r>
            <a:r>
              <a:rPr lang="en-US" dirty="0">
                <a:latin typeface="Montserrat" pitchFamily="2" charset="77"/>
              </a:rPr>
              <a:t> web </a:t>
            </a:r>
            <a:r>
              <a:rPr lang="en-US" dirty="0" err="1">
                <a:latin typeface="Montserrat" pitchFamily="2" charset="77"/>
              </a:rPr>
              <a:t>ở</a:t>
            </a:r>
            <a:r>
              <a:rPr lang="en-US" dirty="0">
                <a:latin typeface="Montserrat" pitchFamily="2" charset="77"/>
              </a:rPr>
              <a:t> </a:t>
            </a:r>
            <a:r>
              <a:rPr lang="en-US" dirty="0" err="1">
                <a:latin typeface="Montserrat" pitchFamily="2" charset="77"/>
              </a:rPr>
              <a:t>Việt</a:t>
            </a:r>
            <a:r>
              <a:rPr lang="en-US" dirty="0">
                <a:latin typeface="Montserrat" pitchFamily="2" charset="77"/>
              </a:rPr>
              <a:t> Nam </a:t>
            </a:r>
            <a:r>
              <a:rPr lang="en-US" dirty="0" err="1">
                <a:latin typeface="Montserrat" pitchFamily="2" charset="77"/>
              </a:rPr>
              <a:t>sử</a:t>
            </a:r>
            <a:r>
              <a:rPr lang="en-US" dirty="0">
                <a:latin typeface="Montserrat" pitchFamily="2" charset="77"/>
              </a:rPr>
              <a:t> </a:t>
            </a:r>
            <a:r>
              <a:rPr lang="en-US" dirty="0" err="1">
                <a:latin typeface="Montserrat" pitchFamily="2" charset="77"/>
              </a:rPr>
              <a:t>dụng</a:t>
            </a:r>
            <a:r>
              <a:rPr lang="en-US" dirty="0">
                <a:latin typeface="Montserrat" pitchFamily="2" charset="77"/>
              </a:rPr>
              <a:t> </a:t>
            </a:r>
            <a:r>
              <a:rPr lang="en-US" dirty="0" err="1">
                <a:latin typeface="Montserrat" pitchFamily="2" charset="77"/>
              </a:rPr>
              <a:t>công</a:t>
            </a:r>
            <a:r>
              <a:rPr lang="en-US" dirty="0">
                <a:latin typeface="Montserrat" pitchFamily="2" charset="77"/>
              </a:rPr>
              <a:t> </a:t>
            </a:r>
            <a:r>
              <a:rPr lang="en-US" dirty="0" err="1">
                <a:latin typeface="Montserrat" pitchFamily="2" charset="77"/>
              </a:rPr>
              <a:t>nghệ</a:t>
            </a:r>
            <a:r>
              <a:rPr lang="en-US" dirty="0">
                <a:latin typeface="Montserrat" pitchFamily="2" charset="77"/>
              </a:rPr>
              <a:t> </a:t>
            </a:r>
            <a:r>
              <a:rPr lang="en-US" dirty="0" err="1">
                <a:latin typeface="Montserrat" pitchFamily="2" charset="77"/>
              </a:rPr>
              <a:t>này</a:t>
            </a:r>
            <a:r>
              <a:rPr lang="en-US" dirty="0">
                <a:latin typeface="Montserrat" pitchFamily="2" charset="77"/>
              </a:rPr>
              <a:t>.</a:t>
            </a:r>
          </a:p>
          <a:p>
            <a:pPr marL="571500" indent="-571500">
              <a:buFontTx/>
              <a:buChar char="-"/>
            </a:pPr>
            <a:endParaRPr lang="en-US" dirty="0">
              <a:latin typeface="Montserrat" pitchFamily="2" charset="77"/>
            </a:endParaRPr>
          </a:p>
          <a:p>
            <a:pPr marL="571500" indent="-571500">
              <a:buFontTx/>
              <a:buChar char="-"/>
            </a:pPr>
            <a:r>
              <a:rPr lang="en-US" dirty="0" err="1">
                <a:latin typeface="Montserrat" pitchFamily="2" charset="77"/>
              </a:rPr>
              <a:t>Học</a:t>
            </a:r>
            <a:r>
              <a:rPr lang="en-US" dirty="0">
                <a:latin typeface="Montserrat" pitchFamily="2" charset="77"/>
              </a:rPr>
              <a:t> </a:t>
            </a:r>
            <a:r>
              <a:rPr lang="en-US" dirty="0" err="1">
                <a:latin typeface="Montserrat" pitchFamily="2" charset="77"/>
              </a:rPr>
              <a:t>hỏi</a:t>
            </a:r>
            <a:r>
              <a:rPr lang="en-US" dirty="0">
                <a:latin typeface="Montserrat" pitchFamily="2" charset="77"/>
              </a:rPr>
              <a:t> </a:t>
            </a:r>
            <a:r>
              <a:rPr lang="en-US" dirty="0" err="1">
                <a:latin typeface="Montserrat" pitchFamily="2" charset="77"/>
              </a:rPr>
              <a:t>thêm</a:t>
            </a:r>
            <a:r>
              <a:rPr lang="en-US" dirty="0">
                <a:latin typeface="Montserrat" pitchFamily="2" charset="77"/>
              </a:rPr>
              <a:t> </a:t>
            </a:r>
            <a:r>
              <a:rPr lang="en-US" dirty="0" err="1">
                <a:latin typeface="Montserrat" pitchFamily="2" charset="77"/>
              </a:rPr>
              <a:t>kiến</a:t>
            </a:r>
            <a:r>
              <a:rPr lang="en-US" dirty="0">
                <a:latin typeface="Montserrat" pitchFamily="2" charset="77"/>
              </a:rPr>
              <a:t> </a:t>
            </a:r>
            <a:r>
              <a:rPr lang="en-US" dirty="0" err="1">
                <a:latin typeface="Montserrat" pitchFamily="2" charset="77"/>
              </a:rPr>
              <a:t>thức</a:t>
            </a:r>
            <a:r>
              <a:rPr lang="en-US" dirty="0">
                <a:latin typeface="Montserrat" pitchFamily="2" charset="77"/>
              </a:rPr>
              <a:t> </a:t>
            </a:r>
            <a:r>
              <a:rPr lang="en-US" dirty="0" err="1">
                <a:latin typeface="Montserrat" pitchFamily="2" charset="77"/>
              </a:rPr>
              <a:t>về</a:t>
            </a:r>
            <a:r>
              <a:rPr lang="en-US" dirty="0">
                <a:latin typeface="Montserrat" pitchFamily="2" charset="77"/>
              </a:rPr>
              <a:t> </a:t>
            </a:r>
            <a:r>
              <a:rPr lang="en-US" dirty="0" err="1">
                <a:latin typeface="Montserrat" pitchFamily="2" charset="77"/>
              </a:rPr>
              <a:t>các</a:t>
            </a:r>
            <a:r>
              <a:rPr lang="en-US" dirty="0">
                <a:latin typeface="Montserrat" pitchFamily="2" charset="77"/>
              </a:rPr>
              <a:t> </a:t>
            </a:r>
            <a:r>
              <a:rPr lang="en-US" dirty="0" err="1">
                <a:latin typeface="Montserrat" pitchFamily="2" charset="77"/>
              </a:rPr>
              <a:t>công</a:t>
            </a:r>
            <a:r>
              <a:rPr lang="en-US" dirty="0">
                <a:latin typeface="Montserrat" pitchFamily="2" charset="77"/>
              </a:rPr>
              <a:t> </a:t>
            </a:r>
            <a:r>
              <a:rPr lang="en-US" dirty="0" err="1">
                <a:latin typeface="Montserrat" pitchFamily="2" charset="77"/>
              </a:rPr>
              <a:t>nghệ</a:t>
            </a:r>
            <a:r>
              <a:rPr lang="en-US" dirty="0">
                <a:latin typeface="Montserrat" pitchFamily="2" charset="77"/>
              </a:rPr>
              <a:t> </a:t>
            </a:r>
            <a:r>
              <a:rPr lang="en-US" dirty="0" err="1">
                <a:latin typeface="Montserrat" pitchFamily="2" charset="77"/>
              </a:rPr>
              <a:t>mới</a:t>
            </a:r>
            <a:r>
              <a:rPr lang="en-US" dirty="0">
                <a:latin typeface="Montserrat" pitchFamily="2" charset="77"/>
              </a:rPr>
              <a:t>.</a:t>
            </a:r>
          </a:p>
          <a:p>
            <a:pPr marL="571500" indent="-571500">
              <a:buFontTx/>
              <a:buChar char="-"/>
            </a:pPr>
            <a:endParaRPr lang="en-US" dirty="0">
              <a:latin typeface="Montserrat" pitchFamily="2" charset="77"/>
            </a:endParaRPr>
          </a:p>
        </p:txBody>
      </p:sp>
    </p:spTree>
    <p:extLst>
      <p:ext uri="{BB962C8B-B14F-4D97-AF65-F5344CB8AC3E}">
        <p14:creationId xmlns:p14="http://schemas.microsoft.com/office/powerpoint/2010/main" val="356638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5" name="Rectangle 14"/>
          <p:cNvSpPr/>
          <p:nvPr/>
        </p:nvSpPr>
        <p:spPr>
          <a:xfrm>
            <a:off x="9319163" y="2010560"/>
            <a:ext cx="5860814" cy="172350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lgn="ctr">
              <a:tabLst>
                <a:tab pos="338138" algn="l"/>
              </a:tabLst>
            </a:pPr>
            <a:r>
              <a:rPr lang="en-US" sz="9600" dirty="0" err="1">
                <a:solidFill>
                  <a:srgbClr val="000000"/>
                </a:solidFill>
                <a:latin typeface="Montserrat Ultra Light" charset="0"/>
                <a:ea typeface="Montserrat Ultra Light" charset="0"/>
                <a:cs typeface="Montserrat Ultra Light" charset="0"/>
              </a:rPr>
              <a:t>Mục</a:t>
            </a:r>
            <a:r>
              <a:rPr lang="en-US" sz="9600" dirty="0">
                <a:solidFill>
                  <a:srgbClr val="000000"/>
                </a:solidFill>
                <a:latin typeface="Montserrat Ultra Light" charset="0"/>
                <a:ea typeface="Montserrat Ultra Light" charset="0"/>
                <a:cs typeface="Montserrat Ultra Light" charset="0"/>
              </a:rPr>
              <a:t> </a:t>
            </a:r>
            <a:r>
              <a:rPr lang="en-US" sz="9600" dirty="0" err="1">
                <a:solidFill>
                  <a:srgbClr val="000000"/>
                </a:solidFill>
                <a:latin typeface="Montserrat Ultra Light" charset="0"/>
                <a:ea typeface="Montserrat Ultra Light" charset="0"/>
                <a:cs typeface="Montserrat Ultra Light" charset="0"/>
              </a:rPr>
              <a:t>tiêu</a:t>
            </a:r>
            <a:endParaRPr lang="en-US" sz="2000" dirty="0">
              <a:solidFill>
                <a:srgbClr val="000000"/>
              </a:solidFill>
              <a:latin typeface="Montserrat Ultra Light" charset="0"/>
              <a:ea typeface="Montserrat Ultra Light" charset="0"/>
              <a:cs typeface="Montserrat Ultra Light" charset="0"/>
            </a:endParaRPr>
          </a:p>
        </p:txBody>
      </p:sp>
      <p:sp>
        <p:nvSpPr>
          <p:cNvPr id="2" name="TextBox 1">
            <a:extLst>
              <a:ext uri="{FF2B5EF4-FFF2-40B4-BE49-F238E27FC236}">
                <a16:creationId xmlns:a16="http://schemas.microsoft.com/office/drawing/2014/main" id="{90A7C2A4-B0EA-FA4E-A2DA-A479EC50C99F}"/>
              </a:ext>
            </a:extLst>
          </p:cNvPr>
          <p:cNvSpPr txBox="1"/>
          <p:nvPr/>
        </p:nvSpPr>
        <p:spPr>
          <a:xfrm>
            <a:off x="4626528" y="3734068"/>
            <a:ext cx="17945938" cy="6247864"/>
          </a:xfrm>
          <a:prstGeom prst="rect">
            <a:avLst/>
          </a:prstGeom>
          <a:noFill/>
        </p:spPr>
        <p:txBody>
          <a:bodyPr wrap="none" rtlCol="0">
            <a:spAutoFit/>
          </a:bodyPr>
          <a:lstStyle/>
          <a:p>
            <a:endParaRPr lang="en-US" sz="4000" dirty="0">
              <a:latin typeface="Montserrat" pitchFamily="2" charset="77"/>
            </a:endParaRPr>
          </a:p>
          <a:p>
            <a:pPr marL="571500" indent="-571500">
              <a:buFont typeface="Courier New" panose="02070309020205020404" pitchFamily="49" charset="0"/>
              <a:buChar char="o"/>
            </a:pPr>
            <a:r>
              <a:rPr lang="vi-VN" sz="4000" dirty="0">
                <a:latin typeface="Montserrat" pitchFamily="2" charset="77"/>
              </a:rPr>
              <a:t>Nghiên cứu về công nghệ MERN Stack. </a:t>
            </a:r>
          </a:p>
          <a:p>
            <a:pPr marL="571500" indent="-571500">
              <a:buFont typeface="Courier New" panose="02070309020205020404" pitchFamily="49" charset="0"/>
              <a:buChar char="o"/>
            </a:pPr>
            <a:endParaRPr lang="vi-VN" sz="4000" dirty="0">
              <a:latin typeface="Montserrat" pitchFamily="2" charset="77"/>
            </a:endParaRPr>
          </a:p>
          <a:p>
            <a:pPr marL="571500" indent="-571500">
              <a:buFont typeface="Courier New" panose="02070309020205020404" pitchFamily="49" charset="0"/>
              <a:buChar char="o"/>
            </a:pPr>
            <a:r>
              <a:rPr lang="vi-VN" sz="4000" dirty="0">
                <a:latin typeface="Montserrat" pitchFamily="2" charset="77"/>
              </a:rPr>
              <a:t>Biết được các ưu nhược điểm của việc sử dụng JavaScript.</a:t>
            </a:r>
          </a:p>
          <a:p>
            <a:endParaRPr lang="vi-VN" sz="4000" dirty="0">
              <a:latin typeface="Montserrat" pitchFamily="2" charset="77"/>
            </a:endParaRPr>
          </a:p>
          <a:p>
            <a:pPr marL="571500" indent="-571500">
              <a:buFont typeface="Courier New" panose="02070309020205020404" pitchFamily="49" charset="0"/>
              <a:buChar char="o"/>
            </a:pPr>
            <a:r>
              <a:rPr lang="vi-VN" sz="4000" dirty="0">
                <a:latin typeface="Montserrat" pitchFamily="2" charset="77"/>
              </a:rPr>
              <a:t>Tìm hiểu về chuẩn mới ES6 của JavaScript. </a:t>
            </a:r>
          </a:p>
          <a:p>
            <a:pPr marL="571500" indent="-571500">
              <a:buFont typeface="Courier New" panose="02070309020205020404" pitchFamily="49" charset="0"/>
              <a:buChar char="o"/>
            </a:pPr>
            <a:endParaRPr lang="vi-VN" sz="4000" dirty="0">
              <a:latin typeface="Montserrat" pitchFamily="2" charset="77"/>
            </a:endParaRPr>
          </a:p>
          <a:p>
            <a:pPr marL="571500" indent="-571500">
              <a:buFont typeface="Courier New" panose="02070309020205020404" pitchFamily="49" charset="0"/>
              <a:buChar char="o"/>
            </a:pPr>
            <a:r>
              <a:rPr lang="vi-VN" sz="4000" dirty="0">
                <a:latin typeface="Montserrat" pitchFamily="2" charset="77"/>
              </a:rPr>
              <a:t>Cách chia các thành phần thành các phần nhỏ. </a:t>
            </a:r>
          </a:p>
          <a:p>
            <a:pPr marL="571500" indent="-571500">
              <a:buFont typeface="Courier New" panose="02070309020205020404" pitchFamily="49" charset="0"/>
              <a:buChar char="o"/>
            </a:pPr>
            <a:endParaRPr lang="vi-VN" sz="4000" dirty="0">
              <a:latin typeface="Montserrat" pitchFamily="2" charset="77"/>
            </a:endParaRPr>
          </a:p>
          <a:p>
            <a:pPr marL="571500" indent="-571500">
              <a:buFont typeface="Courier New" panose="02070309020205020404" pitchFamily="49" charset="0"/>
              <a:buChar char="o"/>
            </a:pPr>
            <a:r>
              <a:rPr lang="vi-VN" sz="4000" dirty="0">
                <a:latin typeface="Montserrat" pitchFamily="2" charset="77"/>
              </a:rPr>
              <a:t>Áp dụng các kiến thức đã tìm hiểu để phát triển ứng dụng thực tế.</a:t>
            </a:r>
            <a:endParaRPr lang="en-US" sz="4000" dirty="0">
              <a:latin typeface="Montserrat" pitchFamily="2" charset="77"/>
            </a:endParaRPr>
          </a:p>
        </p:txBody>
      </p:sp>
    </p:spTree>
    <p:extLst>
      <p:ext uri="{BB962C8B-B14F-4D97-AF65-F5344CB8AC3E}">
        <p14:creationId xmlns:p14="http://schemas.microsoft.com/office/powerpoint/2010/main" val="303994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73258" y="2759840"/>
            <a:ext cx="10591800" cy="1015663"/>
          </a:xfrm>
          <a:prstGeom prst="rect">
            <a:avLst/>
          </a:prstGeom>
          <a:noFill/>
        </p:spPr>
        <p:txBody>
          <a:bodyPr wrap="square" rtlCol="0">
            <a:spAutoFit/>
          </a:bodyPr>
          <a:lstStyle/>
          <a:p>
            <a:r>
              <a:rPr lang="en-US" sz="6000" b="1" spc="600" dirty="0" err="1">
                <a:solidFill>
                  <a:schemeClr val="tx2"/>
                </a:solidFill>
                <a:latin typeface="Playfair Display SC" charset="0"/>
                <a:ea typeface="Playfair Display SC" charset="0"/>
                <a:cs typeface="Playfair Display SC" charset="0"/>
              </a:rPr>
              <a:t>Công</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nghệ</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sử</a:t>
            </a:r>
            <a:r>
              <a:rPr lang="en-US" sz="6000" b="1" spc="600" dirty="0">
                <a:solidFill>
                  <a:schemeClr val="tx2"/>
                </a:solidFill>
                <a:latin typeface="Playfair Display SC" charset="0"/>
                <a:ea typeface="Playfair Display SC" charset="0"/>
                <a:cs typeface="Playfair Display SC" charset="0"/>
              </a:rPr>
              <a:t> </a:t>
            </a:r>
            <a:r>
              <a:rPr lang="en-US" sz="6000" b="1" spc="600" dirty="0" err="1">
                <a:solidFill>
                  <a:schemeClr val="tx2"/>
                </a:solidFill>
                <a:latin typeface="Playfair Display SC" charset="0"/>
                <a:ea typeface="Playfair Display SC" charset="0"/>
                <a:cs typeface="Playfair Display SC" charset="0"/>
              </a:rPr>
              <a:t>dụng</a:t>
            </a:r>
            <a:endParaRPr lang="en-US" sz="6000" b="1" spc="600" dirty="0">
              <a:solidFill>
                <a:schemeClr val="tx2"/>
              </a:solidFill>
              <a:latin typeface="Playfair Display SC" charset="0"/>
              <a:ea typeface="Playfair Display SC" charset="0"/>
              <a:cs typeface="Playfair Display SC" charset="0"/>
            </a:endParaRPr>
          </a:p>
        </p:txBody>
      </p:sp>
      <p:sp>
        <p:nvSpPr>
          <p:cNvPr id="10" name="TextBox 9"/>
          <p:cNvSpPr txBox="1"/>
          <p:nvPr/>
        </p:nvSpPr>
        <p:spPr>
          <a:xfrm>
            <a:off x="1677989" y="5077277"/>
            <a:ext cx="5631603" cy="754694"/>
          </a:xfrm>
          <a:prstGeom prst="rect">
            <a:avLst/>
          </a:prstGeom>
          <a:noFill/>
        </p:spPr>
        <p:txBody>
          <a:bodyPr wrap="square" rtlCol="0">
            <a:spAutoFit/>
          </a:bodyPr>
          <a:lstStyle/>
          <a:p>
            <a:pPr>
              <a:lnSpc>
                <a:spcPct val="150000"/>
              </a:lnSpc>
            </a:pPr>
            <a:r>
              <a:rPr lang="en-US" sz="3200" b="1" spc="600" dirty="0">
                <a:solidFill>
                  <a:schemeClr val="accent2"/>
                </a:solidFill>
                <a:latin typeface="Montserrat Semi" charset="0"/>
                <a:ea typeface="Montserrat Semi" charset="0"/>
                <a:cs typeface="Montserrat Semi" charset="0"/>
              </a:rPr>
              <a:t>MERN</a:t>
            </a:r>
          </a:p>
        </p:txBody>
      </p:sp>
      <p:sp>
        <p:nvSpPr>
          <p:cNvPr id="11" name="TextBox 10"/>
          <p:cNvSpPr txBox="1"/>
          <p:nvPr/>
        </p:nvSpPr>
        <p:spPr>
          <a:xfrm>
            <a:off x="1673258" y="6038046"/>
            <a:ext cx="8872504" cy="3907865"/>
          </a:xfrm>
          <a:prstGeom prst="rect">
            <a:avLst/>
          </a:prstGeom>
          <a:noFill/>
        </p:spPr>
        <p:txBody>
          <a:bodyPr wrap="square" rtlCol="0">
            <a:spAutoFit/>
          </a:bodyPr>
          <a:lstStyle/>
          <a:p>
            <a:pPr>
              <a:lnSpc>
                <a:spcPct val="150000"/>
              </a:lnSpc>
            </a:pPr>
            <a:r>
              <a:rPr lang="en-US" sz="2400" dirty="0" err="1">
                <a:latin typeface="Montserrat Light" charset="0"/>
                <a:ea typeface="Montserrat Light" charset="0"/>
                <a:cs typeface="Montserrat Light" charset="0"/>
              </a:rPr>
              <a:t>Sử</a:t>
            </a:r>
            <a:r>
              <a:rPr lang="en-US" sz="2400" dirty="0">
                <a:latin typeface="Montserrat Light" charset="0"/>
                <a:ea typeface="Montserrat Light" charset="0"/>
                <a:cs typeface="Montserrat Light" charset="0"/>
              </a:rPr>
              <a:t> </a:t>
            </a:r>
            <a:r>
              <a:rPr lang="en-US" sz="2400" dirty="0" err="1">
                <a:latin typeface="Montserrat Light" charset="0"/>
                <a:ea typeface="Montserrat Light" charset="0"/>
                <a:cs typeface="Montserrat Light" charset="0"/>
              </a:rPr>
              <a:t>dụng</a:t>
            </a:r>
            <a:r>
              <a:rPr lang="en-US" sz="2400" dirty="0">
                <a:latin typeface="Montserrat Light" charset="0"/>
                <a:ea typeface="Montserrat Light" charset="0"/>
                <a:cs typeface="Montserrat Light" charset="0"/>
              </a:rPr>
              <a:t> </a:t>
            </a:r>
            <a:r>
              <a:rPr lang="en-US" sz="2400" dirty="0" err="1">
                <a:latin typeface="Montserrat Light" charset="0"/>
                <a:ea typeface="Montserrat Light" charset="0"/>
                <a:cs typeface="Montserrat Light" charset="0"/>
              </a:rPr>
              <a:t>công</a:t>
            </a:r>
            <a:r>
              <a:rPr lang="en-US" sz="2400" dirty="0">
                <a:latin typeface="Montserrat Light" charset="0"/>
                <a:ea typeface="Montserrat Light" charset="0"/>
                <a:cs typeface="Montserrat Light" charset="0"/>
              </a:rPr>
              <a:t> </a:t>
            </a:r>
            <a:r>
              <a:rPr lang="en-US" sz="2400" dirty="0" err="1">
                <a:latin typeface="Montserrat Light" charset="0"/>
                <a:ea typeface="Montserrat Light" charset="0"/>
                <a:cs typeface="Montserrat Light" charset="0"/>
              </a:rPr>
              <a:t>nghệ</a:t>
            </a:r>
            <a:r>
              <a:rPr lang="en-US" sz="2400" dirty="0">
                <a:latin typeface="Montserrat Light" charset="0"/>
                <a:ea typeface="Montserrat Light" charset="0"/>
                <a:cs typeface="Montserrat Light" charset="0"/>
              </a:rPr>
              <a:t> MERN (MongoDB, Express, React, Nodejs):</a:t>
            </a:r>
          </a:p>
          <a:p>
            <a:pPr marL="342900" indent="-342900">
              <a:lnSpc>
                <a:spcPct val="150000"/>
              </a:lnSpc>
              <a:buFont typeface="Arial" panose="020B0604020202020204" pitchFamily="34" charset="0"/>
              <a:buChar char="•"/>
            </a:pPr>
            <a:r>
              <a:rPr lang="vi-VN" sz="2400" dirty="0">
                <a:latin typeface="Montserrat Light" charset="0"/>
                <a:ea typeface="Montserrat Light" charset="0"/>
                <a:cs typeface="Montserrat Light" charset="0"/>
              </a:rPr>
              <a:t>MongoDB quản trị cơ sở dữ liệu</a:t>
            </a:r>
            <a:r>
              <a:rPr lang="en-US" sz="2400" dirty="0">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n-US" sz="2400" dirty="0">
                <a:latin typeface="Montserrat Light" charset="0"/>
                <a:ea typeface="Montserrat Light" charset="0"/>
                <a:cs typeface="Montserrat Light" charset="0"/>
              </a:rPr>
              <a:t>Express </a:t>
            </a:r>
            <a:r>
              <a:rPr lang="en-US" sz="2400" dirty="0" err="1">
                <a:latin typeface="Montserrat Light" charset="0"/>
                <a:ea typeface="Montserrat Light" charset="0"/>
                <a:cs typeface="Montserrat Light" charset="0"/>
              </a:rPr>
              <a:t>là</a:t>
            </a:r>
            <a:r>
              <a:rPr lang="en-US" sz="2400" dirty="0">
                <a:latin typeface="Montserrat Light" charset="0"/>
                <a:ea typeface="Montserrat Light" charset="0"/>
                <a:cs typeface="Montserrat Light" charset="0"/>
              </a:rPr>
              <a:t> </a:t>
            </a:r>
            <a:r>
              <a:rPr lang="en-US" sz="2400" dirty="0" err="1">
                <a:latin typeface="Montserrat Light" charset="0"/>
                <a:ea typeface="Montserrat Light" charset="0"/>
                <a:cs typeface="Montserrat Light" charset="0"/>
              </a:rPr>
              <a:t>một</a:t>
            </a:r>
            <a:r>
              <a:rPr lang="en-US" sz="2400" dirty="0">
                <a:latin typeface="Montserrat Light" charset="0"/>
                <a:ea typeface="Montserrat Light" charset="0"/>
                <a:cs typeface="Montserrat Light" charset="0"/>
              </a:rPr>
              <a:t> framework </a:t>
            </a:r>
            <a:r>
              <a:rPr lang="en-US" sz="2400" dirty="0" err="1">
                <a:latin typeface="Montserrat Light" charset="0"/>
                <a:ea typeface="Montserrat Light" charset="0"/>
                <a:cs typeface="Montserrat Light" charset="0"/>
              </a:rPr>
              <a:t>cho</a:t>
            </a:r>
            <a:r>
              <a:rPr lang="en-US" sz="2400" dirty="0">
                <a:latin typeface="Montserrat Light" charset="0"/>
                <a:ea typeface="Montserrat Light" charset="0"/>
                <a:cs typeface="Montserrat Light" charset="0"/>
              </a:rPr>
              <a:t> Nodejs.</a:t>
            </a:r>
          </a:p>
          <a:p>
            <a:pPr marL="342900" indent="-342900">
              <a:lnSpc>
                <a:spcPct val="150000"/>
              </a:lnSpc>
              <a:buFont typeface="Arial" panose="020B0604020202020204" pitchFamily="34" charset="0"/>
              <a:buChar char="•"/>
            </a:pPr>
            <a:r>
              <a:rPr lang="en-US" sz="2400" dirty="0">
                <a:latin typeface="Montserrat Light" charset="0"/>
                <a:ea typeface="Montserrat Light" charset="0"/>
                <a:cs typeface="Montserrat Light" charset="0"/>
              </a:rPr>
              <a:t>React </a:t>
            </a:r>
            <a:r>
              <a:rPr lang="en-US" sz="2400" dirty="0" err="1">
                <a:latin typeface="Montserrat Light" charset="0"/>
                <a:ea typeface="Montserrat Light" charset="0"/>
                <a:cs typeface="Montserrat Light" charset="0"/>
              </a:rPr>
              <a:t>là</a:t>
            </a:r>
            <a:r>
              <a:rPr lang="en-US" sz="2400" dirty="0">
                <a:latin typeface="Montserrat Light" charset="0"/>
                <a:ea typeface="Montserrat Light" charset="0"/>
                <a:cs typeface="Montserrat Light" charset="0"/>
              </a:rPr>
              <a:t> </a:t>
            </a:r>
            <a:r>
              <a:rPr lang="vi-VN" sz="2400" dirty="0">
                <a:latin typeface="Montserrat Light" charset="0"/>
                <a:ea typeface="Montserrat Light" charset="0"/>
                <a:cs typeface="Montserrat Light" charset="0"/>
              </a:rPr>
              <a:t>thư viện JavaScript để xây dựng giao diện người dung</a:t>
            </a:r>
            <a:r>
              <a:rPr lang="en-US" sz="2400" dirty="0">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n-US" sz="2400" dirty="0">
                <a:latin typeface="Montserrat Light" charset="0"/>
                <a:ea typeface="Montserrat Light" charset="0"/>
                <a:cs typeface="Montserrat Light" charset="0"/>
              </a:rPr>
              <a:t>Node.js </a:t>
            </a:r>
            <a:r>
              <a:rPr lang="en-US" sz="2400" dirty="0" err="1">
                <a:latin typeface="Montserrat Light" charset="0"/>
                <a:ea typeface="Montserrat Light" charset="0"/>
                <a:cs typeface="Montserrat Light" charset="0"/>
              </a:rPr>
              <a:t>hệ</a:t>
            </a:r>
            <a:r>
              <a:rPr lang="en-US" sz="2400" dirty="0">
                <a:latin typeface="Montserrat Light" charset="0"/>
                <a:ea typeface="Montserrat Light" charset="0"/>
                <a:cs typeface="Montserrat Light" charset="0"/>
              </a:rPr>
              <a:t> </a:t>
            </a:r>
            <a:r>
              <a:rPr lang="en-US" sz="2400" dirty="0" err="1">
                <a:latin typeface="Montserrat Light" charset="0"/>
                <a:ea typeface="Montserrat Light" charset="0"/>
                <a:cs typeface="Montserrat Light" charset="0"/>
              </a:rPr>
              <a:t>thống</a:t>
            </a:r>
            <a:r>
              <a:rPr lang="en-US" sz="2400" dirty="0">
                <a:latin typeface="Montserrat Light" charset="0"/>
                <a:ea typeface="Montserrat Light" charset="0"/>
                <a:cs typeface="Montserrat Light" charset="0"/>
              </a:rPr>
              <a:t> </a:t>
            </a:r>
            <a:r>
              <a:rPr lang="en-US" sz="2400" dirty="0" err="1">
                <a:latin typeface="Montserrat Light" charset="0"/>
                <a:ea typeface="Montserrat Light" charset="0"/>
                <a:cs typeface="Montserrat Light" charset="0"/>
              </a:rPr>
              <a:t>phần</a:t>
            </a:r>
            <a:r>
              <a:rPr lang="en-US" sz="2400" dirty="0">
                <a:latin typeface="Montserrat Light" charset="0"/>
                <a:ea typeface="Montserrat Light" charset="0"/>
                <a:cs typeface="Montserrat Light" charset="0"/>
              </a:rPr>
              <a:t> </a:t>
            </a:r>
            <a:r>
              <a:rPr lang="en-US" sz="2400" dirty="0" err="1">
                <a:latin typeface="Montserrat Light" charset="0"/>
                <a:ea typeface="Montserrat Light" charset="0"/>
                <a:cs typeface="Montserrat Light" charset="0"/>
              </a:rPr>
              <a:t>mềm</a:t>
            </a:r>
            <a:r>
              <a:rPr lang="en-US" sz="2400" dirty="0">
                <a:latin typeface="Montserrat Light" charset="0"/>
                <a:ea typeface="Montserrat Light" charset="0"/>
                <a:cs typeface="Montserrat Light" charset="0"/>
              </a:rPr>
              <a:t>.</a:t>
            </a:r>
          </a:p>
        </p:txBody>
      </p:sp>
      <p:pic>
        <p:nvPicPr>
          <p:cNvPr id="4" name="Picture Placeholder 3">
            <a:extLst>
              <a:ext uri="{FF2B5EF4-FFF2-40B4-BE49-F238E27FC236}">
                <a16:creationId xmlns:a16="http://schemas.microsoft.com/office/drawing/2014/main" id="{8712A546-A7E3-41D4-B24E-3388910EA5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0669" t="-23130" r="10316" b="-23130"/>
          <a:stretch/>
        </p:blipFill>
        <p:spPr>
          <a:xfrm>
            <a:off x="11434762" y="1"/>
            <a:ext cx="12947650" cy="13715999"/>
          </a:xfrm>
          <a:solidFill>
            <a:srgbClr val="F8F8F8"/>
          </a:solidFill>
        </p:spPr>
      </p:pic>
    </p:spTree>
    <p:extLst>
      <p:ext uri="{BB962C8B-B14F-4D97-AF65-F5344CB8AC3E}">
        <p14:creationId xmlns:p14="http://schemas.microsoft.com/office/powerpoint/2010/main" val="199852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F9F7"/>
        </a:soli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BB3FA66C-00B3-0841-81E4-D79F547F04C0}"/>
              </a:ext>
            </a:extLst>
          </p:cNvPr>
          <p:cNvPicPr>
            <a:picLocks noGrp="1" noChangeAspect="1"/>
          </p:cNvPicPr>
          <p:nvPr>
            <p:ph type="pic" sz="quarter" idx="10"/>
          </p:nvPr>
        </p:nvPicPr>
        <p:blipFill rotWithShape="1">
          <a:blip r:embed="rId3"/>
          <a:srcRect l="-3248" t="-16015" r="-2163" b="-34908"/>
          <a:stretch/>
        </p:blipFill>
        <p:spPr>
          <a:xfrm>
            <a:off x="0" y="0"/>
            <a:ext cx="8189912" cy="13716000"/>
          </a:xfrm>
          <a:solidFill>
            <a:schemeClr val="bg1"/>
          </a:solidFill>
        </p:spPr>
      </p:pic>
      <p:sp>
        <p:nvSpPr>
          <p:cNvPr id="19" name="TextBox 18">
            <a:extLst>
              <a:ext uri="{FF2B5EF4-FFF2-40B4-BE49-F238E27FC236}">
                <a16:creationId xmlns:a16="http://schemas.microsoft.com/office/drawing/2014/main" id="{534E50D3-A714-F74A-BCA1-59FA7B972292}"/>
              </a:ext>
            </a:extLst>
          </p:cNvPr>
          <p:cNvSpPr txBox="1"/>
          <p:nvPr/>
        </p:nvSpPr>
        <p:spPr>
          <a:xfrm>
            <a:off x="8756429" y="7327249"/>
            <a:ext cx="7440835" cy="3108543"/>
          </a:xfrm>
          <a:prstGeom prst="rect">
            <a:avLst/>
          </a:prstGeom>
          <a:noFill/>
        </p:spPr>
        <p:txBody>
          <a:bodyPr wrap="square" rtlCol="0">
            <a:spAutoFit/>
          </a:bodyPr>
          <a:lstStyle/>
          <a:p>
            <a:pPr marL="571500" indent="-571500">
              <a:buFontTx/>
              <a:buChar char="-"/>
            </a:pPr>
            <a:r>
              <a:rPr lang="en-US" sz="2800" dirty="0">
                <a:latin typeface="Montserrat" pitchFamily="2" charset="77"/>
              </a:rPr>
              <a:t>MongoDB </a:t>
            </a:r>
            <a:r>
              <a:rPr lang="en-US" sz="2800" dirty="0" err="1">
                <a:latin typeface="Montserrat" pitchFamily="2" charset="77"/>
              </a:rPr>
              <a:t>có</a:t>
            </a:r>
            <a:r>
              <a:rPr lang="en-US" sz="2800" dirty="0">
                <a:latin typeface="Montserrat" pitchFamily="2" charset="77"/>
              </a:rPr>
              <a:t> </a:t>
            </a:r>
            <a:r>
              <a:rPr lang="en-US" sz="2800" dirty="0" err="1">
                <a:latin typeface="Montserrat" pitchFamily="2" charset="77"/>
              </a:rPr>
              <a:t>tốc</a:t>
            </a:r>
            <a:r>
              <a:rPr lang="en-US" sz="2800" dirty="0">
                <a:latin typeface="Montserrat" pitchFamily="2" charset="77"/>
              </a:rPr>
              <a:t> </a:t>
            </a:r>
            <a:r>
              <a:rPr lang="en-US" sz="2800" dirty="0" err="1">
                <a:latin typeface="Montserrat" pitchFamily="2" charset="77"/>
              </a:rPr>
              <a:t>độ</a:t>
            </a:r>
            <a:r>
              <a:rPr lang="en-US" sz="2800" dirty="0">
                <a:latin typeface="Montserrat" pitchFamily="2" charset="77"/>
              </a:rPr>
              <a:t> </a:t>
            </a:r>
            <a:r>
              <a:rPr lang="en-US" sz="2800" dirty="0" err="1">
                <a:latin typeface="Montserrat" pitchFamily="2" charset="77"/>
              </a:rPr>
              <a:t>cực</a:t>
            </a:r>
            <a:r>
              <a:rPr lang="en-US" sz="2800" dirty="0">
                <a:latin typeface="Montserrat" pitchFamily="2" charset="77"/>
              </a:rPr>
              <a:t> </a:t>
            </a:r>
            <a:r>
              <a:rPr lang="en-US" sz="2800" dirty="0" err="1">
                <a:latin typeface="Montserrat" pitchFamily="2" charset="77"/>
              </a:rPr>
              <a:t>nhanh</a:t>
            </a:r>
            <a:r>
              <a:rPr lang="en-US" sz="2800" dirty="0">
                <a:latin typeface="Montserrat" pitchFamily="2" charset="77"/>
              </a:rPr>
              <a:t>.</a:t>
            </a:r>
          </a:p>
          <a:p>
            <a:pPr marL="571500" indent="-571500">
              <a:buFontTx/>
              <a:buChar char="-"/>
            </a:pPr>
            <a:endParaRPr lang="en-US" sz="2800" dirty="0">
              <a:latin typeface="Montserrat" pitchFamily="2" charset="77"/>
            </a:endParaRPr>
          </a:p>
          <a:p>
            <a:pPr marL="571500" indent="-571500">
              <a:buFontTx/>
              <a:buChar char="-"/>
            </a:pPr>
            <a:r>
              <a:rPr lang="vi-VN" sz="2800" dirty="0">
                <a:latin typeface="Montserrat" pitchFamily="2" charset="77"/>
              </a:rPr>
              <a:t>Dữ liệu linh hoạt dưới dạng JSON.</a:t>
            </a:r>
            <a:endParaRPr lang="en-US" sz="2800" dirty="0">
              <a:latin typeface="Montserrat" pitchFamily="2" charset="77"/>
            </a:endParaRPr>
          </a:p>
          <a:p>
            <a:endParaRPr lang="en-US" sz="2800" dirty="0">
              <a:latin typeface="Montserrat" pitchFamily="2" charset="77"/>
            </a:endParaRPr>
          </a:p>
          <a:p>
            <a:pPr marL="571500" indent="-571500">
              <a:buFontTx/>
              <a:buChar char="-"/>
            </a:pPr>
            <a:r>
              <a:rPr lang="en-US" sz="2800" dirty="0" err="1">
                <a:latin typeface="Montserrat" pitchFamily="2" charset="77"/>
              </a:rPr>
              <a:t>Khả</a:t>
            </a:r>
            <a:r>
              <a:rPr lang="en-US" sz="2800" dirty="0">
                <a:latin typeface="Montserrat" pitchFamily="2" charset="77"/>
              </a:rPr>
              <a:t> </a:t>
            </a:r>
            <a:r>
              <a:rPr lang="en-US" sz="2800" dirty="0" err="1">
                <a:latin typeface="Montserrat" pitchFamily="2" charset="77"/>
              </a:rPr>
              <a:t>năng</a:t>
            </a:r>
            <a:r>
              <a:rPr lang="en-US" sz="2800" dirty="0">
                <a:latin typeface="Montserrat" pitchFamily="2" charset="77"/>
              </a:rPr>
              <a:t> </a:t>
            </a:r>
            <a:r>
              <a:rPr lang="en-US" sz="2800" dirty="0" err="1">
                <a:latin typeface="Montserrat" pitchFamily="2" charset="77"/>
              </a:rPr>
              <a:t>mở</a:t>
            </a:r>
            <a:r>
              <a:rPr lang="en-US" sz="2800" dirty="0">
                <a:latin typeface="Montserrat" pitchFamily="2" charset="77"/>
              </a:rPr>
              <a:t> </a:t>
            </a:r>
            <a:r>
              <a:rPr lang="en-US" sz="2800" dirty="0" err="1">
                <a:latin typeface="Montserrat" pitchFamily="2" charset="77"/>
              </a:rPr>
              <a:t>rộng</a:t>
            </a:r>
            <a:r>
              <a:rPr lang="en-US" sz="2800" dirty="0">
                <a:latin typeface="Montserrat" pitchFamily="2" charset="77"/>
              </a:rPr>
              <a:t>.</a:t>
            </a:r>
          </a:p>
          <a:p>
            <a:endParaRPr lang="en-US" sz="2800" dirty="0">
              <a:latin typeface="Montserrat" pitchFamily="2" charset="77"/>
            </a:endParaRPr>
          </a:p>
          <a:p>
            <a:pPr marL="571500" indent="-571500">
              <a:buFontTx/>
              <a:buChar char="-"/>
            </a:pPr>
            <a:endParaRPr lang="en-US" sz="2800" dirty="0">
              <a:latin typeface="Montserrat" pitchFamily="2" charset="77"/>
            </a:endParaRPr>
          </a:p>
        </p:txBody>
      </p:sp>
      <p:sp>
        <p:nvSpPr>
          <p:cNvPr id="20" name="TextBox 19">
            <a:extLst>
              <a:ext uri="{FF2B5EF4-FFF2-40B4-BE49-F238E27FC236}">
                <a16:creationId xmlns:a16="http://schemas.microsoft.com/office/drawing/2014/main" id="{06B5683C-0DDF-AF42-8528-CCEC92D3FA96}"/>
              </a:ext>
            </a:extLst>
          </p:cNvPr>
          <p:cNvSpPr txBox="1"/>
          <p:nvPr/>
        </p:nvSpPr>
        <p:spPr>
          <a:xfrm>
            <a:off x="8756429" y="2839424"/>
            <a:ext cx="14924665" cy="2308324"/>
          </a:xfrm>
          <a:prstGeom prst="rect">
            <a:avLst/>
          </a:prstGeom>
          <a:noFill/>
        </p:spPr>
        <p:txBody>
          <a:bodyPr wrap="square" rtlCol="0">
            <a:spAutoFit/>
          </a:bodyPr>
          <a:lstStyle/>
          <a:p>
            <a:r>
              <a:rPr lang="vi-VN" dirty="0">
                <a:latin typeface="Montserrat" pitchFamily="2" charset="77"/>
              </a:rPr>
              <a:t>MongoDB là một cơ sở dữ liệu mã nguồn mở và là cơ sở dữ liệu NoSQL.</a:t>
            </a:r>
          </a:p>
          <a:p>
            <a:endParaRPr lang="vi-VN" dirty="0">
              <a:latin typeface="Montserrat" pitchFamily="2" charset="77"/>
            </a:endParaRPr>
          </a:p>
          <a:p>
            <a:r>
              <a:rPr lang="en-US" dirty="0">
                <a:latin typeface="Montserrat" pitchFamily="2" charset="77"/>
              </a:rPr>
              <a:t>MongoDB </a:t>
            </a:r>
            <a:r>
              <a:rPr lang="en-US" dirty="0" err="1">
                <a:latin typeface="Montserrat" pitchFamily="2" charset="77"/>
              </a:rPr>
              <a:t>được</a:t>
            </a:r>
            <a:r>
              <a:rPr lang="en-US" dirty="0">
                <a:latin typeface="Montserrat" pitchFamily="2" charset="77"/>
              </a:rPr>
              <a:t> </a:t>
            </a:r>
            <a:r>
              <a:rPr lang="en-US" dirty="0" err="1">
                <a:latin typeface="Montserrat" pitchFamily="2" charset="77"/>
              </a:rPr>
              <a:t>viết</a:t>
            </a:r>
            <a:r>
              <a:rPr lang="en-US" dirty="0">
                <a:latin typeface="Montserrat" pitchFamily="2" charset="77"/>
              </a:rPr>
              <a:t> </a:t>
            </a:r>
            <a:r>
              <a:rPr lang="en-US" dirty="0" err="1">
                <a:latin typeface="Montserrat" pitchFamily="2" charset="77"/>
              </a:rPr>
              <a:t>bằng</a:t>
            </a:r>
            <a:r>
              <a:rPr lang="en-US" dirty="0">
                <a:latin typeface="Montserrat" pitchFamily="2" charset="77"/>
              </a:rPr>
              <a:t> C++.</a:t>
            </a:r>
          </a:p>
        </p:txBody>
      </p:sp>
      <p:pic>
        <p:nvPicPr>
          <p:cNvPr id="22" name="Picture 21">
            <a:extLst>
              <a:ext uri="{FF2B5EF4-FFF2-40B4-BE49-F238E27FC236}">
                <a16:creationId xmlns:a16="http://schemas.microsoft.com/office/drawing/2014/main" id="{B6471055-EE32-1748-A755-ABAC491E2C2F}"/>
              </a:ext>
            </a:extLst>
          </p:cNvPr>
          <p:cNvPicPr>
            <a:picLocks noChangeAspect="1"/>
          </p:cNvPicPr>
          <p:nvPr/>
        </p:nvPicPr>
        <p:blipFill>
          <a:blip r:embed="rId4"/>
          <a:stretch>
            <a:fillRect/>
          </a:stretch>
        </p:blipFill>
        <p:spPr>
          <a:xfrm>
            <a:off x="8801559" y="1125772"/>
            <a:ext cx="4173224" cy="1117075"/>
          </a:xfrm>
          <a:prstGeom prst="rect">
            <a:avLst/>
          </a:prstGeom>
        </p:spPr>
      </p:pic>
      <p:sp>
        <p:nvSpPr>
          <p:cNvPr id="23" name="TextBox 22">
            <a:extLst>
              <a:ext uri="{FF2B5EF4-FFF2-40B4-BE49-F238E27FC236}">
                <a16:creationId xmlns:a16="http://schemas.microsoft.com/office/drawing/2014/main" id="{621BE190-EE03-E647-A9CB-349DCC65F9AC}"/>
              </a:ext>
            </a:extLst>
          </p:cNvPr>
          <p:cNvSpPr txBox="1"/>
          <p:nvPr/>
        </p:nvSpPr>
        <p:spPr>
          <a:xfrm>
            <a:off x="10954139" y="6363478"/>
            <a:ext cx="2190023" cy="646331"/>
          </a:xfrm>
          <a:prstGeom prst="rect">
            <a:avLst/>
          </a:prstGeom>
          <a:noFill/>
        </p:spPr>
        <p:txBody>
          <a:bodyPr wrap="none" rtlCol="0">
            <a:spAutoFit/>
          </a:bodyPr>
          <a:lstStyle/>
          <a:p>
            <a:r>
              <a:rPr lang="en-US" dirty="0" err="1">
                <a:latin typeface="Montserrat" pitchFamily="2" charset="77"/>
              </a:rPr>
              <a:t>Ưu</a:t>
            </a:r>
            <a:r>
              <a:rPr lang="en-US" dirty="0">
                <a:latin typeface="Montserrat" pitchFamily="2" charset="77"/>
              </a:rPr>
              <a:t> </a:t>
            </a:r>
            <a:r>
              <a:rPr lang="en-US" dirty="0" err="1">
                <a:latin typeface="Montserrat" pitchFamily="2" charset="77"/>
              </a:rPr>
              <a:t>điểm</a:t>
            </a:r>
            <a:endParaRPr lang="en-US" dirty="0">
              <a:latin typeface="Montserrat" pitchFamily="2" charset="77"/>
            </a:endParaRPr>
          </a:p>
        </p:txBody>
      </p:sp>
      <p:sp>
        <p:nvSpPr>
          <p:cNvPr id="26" name="TextBox 25">
            <a:extLst>
              <a:ext uri="{FF2B5EF4-FFF2-40B4-BE49-F238E27FC236}">
                <a16:creationId xmlns:a16="http://schemas.microsoft.com/office/drawing/2014/main" id="{E375991F-6CE7-624F-A890-7751DB880446}"/>
              </a:ext>
            </a:extLst>
          </p:cNvPr>
          <p:cNvSpPr txBox="1"/>
          <p:nvPr/>
        </p:nvSpPr>
        <p:spPr>
          <a:xfrm>
            <a:off x="16763781" y="7327249"/>
            <a:ext cx="7440835" cy="2246769"/>
          </a:xfrm>
          <a:prstGeom prst="rect">
            <a:avLst/>
          </a:prstGeom>
          <a:noFill/>
        </p:spPr>
        <p:txBody>
          <a:bodyPr wrap="square" rtlCol="0">
            <a:spAutoFit/>
          </a:bodyPr>
          <a:lstStyle/>
          <a:p>
            <a:pPr marL="571500" indent="-571500">
              <a:buFontTx/>
              <a:buChar char="-"/>
            </a:pPr>
            <a:r>
              <a:rPr lang="en-US" sz="2800" dirty="0" err="1">
                <a:latin typeface="Montserrat" pitchFamily="2" charset="77"/>
              </a:rPr>
              <a:t>Dễ</a:t>
            </a:r>
            <a:r>
              <a:rPr lang="en-US" sz="2800" dirty="0">
                <a:latin typeface="Montserrat" pitchFamily="2" charset="77"/>
              </a:rPr>
              <a:t> </a:t>
            </a:r>
            <a:r>
              <a:rPr lang="en-US" sz="2800" dirty="0" err="1">
                <a:latin typeface="Montserrat" pitchFamily="2" charset="77"/>
              </a:rPr>
              <a:t>bị</a:t>
            </a:r>
            <a:r>
              <a:rPr lang="en-US" sz="2800" dirty="0">
                <a:latin typeface="Montserrat" pitchFamily="2" charset="77"/>
              </a:rPr>
              <a:t> </a:t>
            </a:r>
            <a:r>
              <a:rPr lang="en-US" sz="2800" dirty="0" err="1">
                <a:latin typeface="Montserrat" pitchFamily="2" charset="77"/>
              </a:rPr>
              <a:t>làm</a:t>
            </a:r>
            <a:r>
              <a:rPr lang="en-US" sz="2800" dirty="0">
                <a:latin typeface="Montserrat" pitchFamily="2" charset="77"/>
              </a:rPr>
              <a:t> </a:t>
            </a:r>
            <a:r>
              <a:rPr lang="en-US" sz="2800" dirty="0" err="1">
                <a:latin typeface="Montserrat" pitchFamily="2" charset="77"/>
              </a:rPr>
              <a:t>sai</a:t>
            </a:r>
            <a:r>
              <a:rPr lang="en-US" sz="2800" dirty="0">
                <a:latin typeface="Montserrat" pitchFamily="2" charset="77"/>
              </a:rPr>
              <a:t> </a:t>
            </a:r>
            <a:r>
              <a:rPr lang="en-US" sz="2800" dirty="0" err="1">
                <a:latin typeface="Montserrat" pitchFamily="2" charset="77"/>
              </a:rPr>
              <a:t>dữ</a:t>
            </a:r>
            <a:r>
              <a:rPr lang="en-US" sz="2800" dirty="0">
                <a:latin typeface="Montserrat" pitchFamily="2" charset="77"/>
              </a:rPr>
              <a:t> </a:t>
            </a:r>
            <a:r>
              <a:rPr lang="en-US" sz="2800" dirty="0" err="1">
                <a:latin typeface="Montserrat" pitchFamily="2" charset="77"/>
              </a:rPr>
              <a:t>liệu</a:t>
            </a:r>
            <a:r>
              <a:rPr lang="en-US" sz="2800" dirty="0">
                <a:latin typeface="Montserrat" pitchFamily="2" charset="77"/>
              </a:rPr>
              <a:t>.</a:t>
            </a:r>
          </a:p>
          <a:p>
            <a:pPr marL="571500" indent="-571500">
              <a:buFontTx/>
              <a:buChar char="-"/>
            </a:pPr>
            <a:endParaRPr lang="en-US" sz="2800" dirty="0">
              <a:latin typeface="Montserrat" pitchFamily="2" charset="77"/>
            </a:endParaRPr>
          </a:p>
          <a:p>
            <a:pPr marL="571500" indent="-571500">
              <a:buFontTx/>
              <a:buChar char="-"/>
            </a:pPr>
            <a:r>
              <a:rPr lang="vi-VN" sz="2800" dirty="0">
                <a:latin typeface="Montserrat" pitchFamily="2" charset="77"/>
              </a:rPr>
              <a:t>Bị giới hạn kích thước.</a:t>
            </a:r>
            <a:endParaRPr lang="en-US" sz="2800" dirty="0">
              <a:latin typeface="Montserrat" pitchFamily="2" charset="77"/>
            </a:endParaRPr>
          </a:p>
          <a:p>
            <a:endParaRPr lang="en-US" sz="2800" dirty="0">
              <a:latin typeface="Montserrat" pitchFamily="2" charset="77"/>
            </a:endParaRPr>
          </a:p>
          <a:p>
            <a:pPr marL="571500" indent="-571500">
              <a:buFontTx/>
              <a:buChar char="-"/>
            </a:pPr>
            <a:endParaRPr lang="en-US" sz="2800" dirty="0">
              <a:latin typeface="Montserrat" pitchFamily="2" charset="77"/>
            </a:endParaRPr>
          </a:p>
        </p:txBody>
      </p:sp>
      <p:sp>
        <p:nvSpPr>
          <p:cNvPr id="27" name="TextBox 26">
            <a:extLst>
              <a:ext uri="{FF2B5EF4-FFF2-40B4-BE49-F238E27FC236}">
                <a16:creationId xmlns:a16="http://schemas.microsoft.com/office/drawing/2014/main" id="{9144D9BA-6AD3-5E46-AE5D-2DCE51F452D2}"/>
              </a:ext>
            </a:extLst>
          </p:cNvPr>
          <p:cNvSpPr txBox="1"/>
          <p:nvPr/>
        </p:nvSpPr>
        <p:spPr>
          <a:xfrm>
            <a:off x="18961491" y="6363478"/>
            <a:ext cx="3062057" cy="646331"/>
          </a:xfrm>
          <a:prstGeom prst="rect">
            <a:avLst/>
          </a:prstGeom>
          <a:noFill/>
        </p:spPr>
        <p:txBody>
          <a:bodyPr wrap="none" rtlCol="0">
            <a:spAutoFit/>
          </a:bodyPr>
          <a:lstStyle/>
          <a:p>
            <a:r>
              <a:rPr lang="en-US" dirty="0" err="1">
                <a:latin typeface="Montserrat" pitchFamily="2" charset="77"/>
              </a:rPr>
              <a:t>Nhược</a:t>
            </a:r>
            <a:r>
              <a:rPr lang="en-US" dirty="0">
                <a:latin typeface="Montserrat" pitchFamily="2" charset="77"/>
              </a:rPr>
              <a:t> </a:t>
            </a:r>
            <a:r>
              <a:rPr lang="en-US" dirty="0" err="1">
                <a:latin typeface="Montserrat" pitchFamily="2" charset="77"/>
              </a:rPr>
              <a:t>điểm</a:t>
            </a:r>
            <a:endParaRPr lang="en-US" dirty="0">
              <a:latin typeface="Montserrat" pitchFamily="2" charset="77"/>
            </a:endParaRPr>
          </a:p>
        </p:txBody>
      </p:sp>
    </p:spTree>
    <p:extLst>
      <p:ext uri="{BB962C8B-B14F-4D97-AF65-F5344CB8AC3E}">
        <p14:creationId xmlns:p14="http://schemas.microsoft.com/office/powerpoint/2010/main" val="10852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10" name="TextBox 9"/>
          <p:cNvSpPr txBox="1"/>
          <p:nvPr/>
        </p:nvSpPr>
        <p:spPr>
          <a:xfrm>
            <a:off x="1787558" y="1671086"/>
            <a:ext cx="12243283" cy="3322641"/>
          </a:xfrm>
          <a:prstGeom prst="rect">
            <a:avLst/>
          </a:prstGeom>
          <a:noFill/>
        </p:spPr>
        <p:txBody>
          <a:bodyPr wrap="square" rtlCol="0">
            <a:spAutoFit/>
          </a:bodyPr>
          <a:lstStyle/>
          <a:p>
            <a:pPr>
              <a:lnSpc>
                <a:spcPct val="150000"/>
              </a:lnSpc>
            </a:pPr>
            <a:r>
              <a:rPr lang="en-US" b="1" spc="600" dirty="0">
                <a:latin typeface="Montserrat" pitchFamily="2" charset="77"/>
                <a:ea typeface="Montserrat Semi" charset="0"/>
                <a:cs typeface="Montserrat Semi" charset="0"/>
              </a:rPr>
              <a:t>Web framework </a:t>
            </a:r>
            <a:r>
              <a:rPr lang="en-US" b="1" spc="600" dirty="0" err="1">
                <a:latin typeface="Montserrat" pitchFamily="2" charset="77"/>
                <a:ea typeface="Montserrat Semi" charset="0"/>
                <a:cs typeface="Montserrat Semi" charset="0"/>
              </a:rPr>
              <a:t>cho</a:t>
            </a:r>
            <a:r>
              <a:rPr lang="en-US" b="1" spc="600" dirty="0">
                <a:latin typeface="Montserrat" pitchFamily="2" charset="77"/>
                <a:ea typeface="Montserrat Semi" charset="0"/>
                <a:cs typeface="Montserrat Semi" charset="0"/>
              </a:rPr>
              <a:t> Node.js</a:t>
            </a:r>
          </a:p>
          <a:p>
            <a:pPr>
              <a:lnSpc>
                <a:spcPct val="150000"/>
              </a:lnSpc>
            </a:pPr>
            <a:r>
              <a:rPr lang="en-US" b="1" spc="600" dirty="0">
                <a:latin typeface="Montserrat" pitchFamily="2" charset="77"/>
                <a:ea typeface="Montserrat Semi" charset="0"/>
                <a:cs typeface="Montserrat Semi" charset="0"/>
              </a:rPr>
              <a:t>- </a:t>
            </a:r>
            <a:r>
              <a:rPr lang="en-US" b="1" spc="600" dirty="0" err="1">
                <a:latin typeface="Montserrat" pitchFamily="2" charset="77"/>
                <a:ea typeface="Montserrat Semi" charset="0"/>
                <a:cs typeface="Montserrat Semi" charset="0"/>
              </a:rPr>
              <a:t>Nhanh</a:t>
            </a:r>
            <a:endParaRPr lang="en-US" b="1" spc="600" dirty="0">
              <a:latin typeface="Montserrat" pitchFamily="2" charset="77"/>
              <a:ea typeface="Montserrat Semi" charset="0"/>
              <a:cs typeface="Montserrat Semi" charset="0"/>
            </a:endParaRPr>
          </a:p>
          <a:p>
            <a:pPr marL="571500" indent="-571500">
              <a:lnSpc>
                <a:spcPct val="150000"/>
              </a:lnSpc>
              <a:buFontTx/>
              <a:buChar char="-"/>
            </a:pPr>
            <a:r>
              <a:rPr lang="en-US" b="1" spc="600" dirty="0">
                <a:latin typeface="Montserrat" pitchFamily="2" charset="77"/>
                <a:ea typeface="Montserrat Semi" charset="0"/>
                <a:cs typeface="Montserrat Semi" charset="0"/>
              </a:rPr>
              <a:t>Linh </a:t>
            </a:r>
            <a:r>
              <a:rPr lang="en-US" b="1" spc="600" dirty="0" err="1">
                <a:latin typeface="Montserrat" pitchFamily="2" charset="77"/>
                <a:ea typeface="Montserrat Semi" charset="0"/>
                <a:cs typeface="Montserrat Semi" charset="0"/>
              </a:rPr>
              <a:t>hoạt</a:t>
            </a:r>
            <a:endParaRPr lang="en-US" b="1" spc="600" dirty="0">
              <a:latin typeface="Montserrat" pitchFamily="2" charset="77"/>
              <a:ea typeface="Montserrat Semi" charset="0"/>
              <a:cs typeface="Montserrat Semi" charset="0"/>
            </a:endParaRPr>
          </a:p>
          <a:p>
            <a:pPr marL="571500" indent="-571500">
              <a:lnSpc>
                <a:spcPct val="150000"/>
              </a:lnSpc>
              <a:buFontTx/>
              <a:buChar char="-"/>
            </a:pPr>
            <a:r>
              <a:rPr lang="en-US" b="1" spc="600" dirty="0" err="1">
                <a:latin typeface="Montserrat" pitchFamily="2" charset="77"/>
                <a:ea typeface="Montserrat Semi" charset="0"/>
                <a:cs typeface="Montserrat Semi" charset="0"/>
              </a:rPr>
              <a:t>Tối</a:t>
            </a:r>
            <a:r>
              <a:rPr lang="en-US" b="1" spc="600" dirty="0">
                <a:latin typeface="Montserrat" pitchFamily="2" charset="77"/>
                <a:ea typeface="Montserrat Semi" charset="0"/>
                <a:cs typeface="Montserrat Semi" charset="0"/>
              </a:rPr>
              <a:t> </a:t>
            </a:r>
            <a:r>
              <a:rPr lang="en-US" b="1" spc="600" dirty="0" err="1">
                <a:latin typeface="Montserrat" pitchFamily="2" charset="77"/>
                <a:ea typeface="Montserrat Semi" charset="0"/>
                <a:cs typeface="Montserrat Semi" charset="0"/>
              </a:rPr>
              <a:t>giản</a:t>
            </a:r>
            <a:endParaRPr lang="en-US" b="1" spc="600" dirty="0">
              <a:latin typeface="Montserrat" pitchFamily="2" charset="77"/>
              <a:ea typeface="Montserrat Semi" charset="0"/>
              <a:cs typeface="Montserrat Semi" charset="0"/>
            </a:endParaRPr>
          </a:p>
        </p:txBody>
      </p:sp>
      <p:pic>
        <p:nvPicPr>
          <p:cNvPr id="6" name="Picture Placeholder 5">
            <a:extLst>
              <a:ext uri="{FF2B5EF4-FFF2-40B4-BE49-F238E27FC236}">
                <a16:creationId xmlns:a16="http://schemas.microsoft.com/office/drawing/2014/main" id="{57A1FD75-0BED-6F40-AAD9-8FAE8C378588}"/>
              </a:ext>
            </a:extLst>
          </p:cNvPr>
          <p:cNvPicPr>
            <a:picLocks noGrp="1" noChangeAspect="1"/>
          </p:cNvPicPr>
          <p:nvPr>
            <p:ph type="pic" sz="quarter" idx="10"/>
          </p:nvPr>
        </p:nvPicPr>
        <p:blipFill rotWithShape="1">
          <a:blip r:embed="rId2"/>
          <a:srcRect l="-4643" t="-85608" r="-5012" b="-85608"/>
          <a:stretch/>
        </p:blipFill>
        <p:spPr>
          <a:xfrm>
            <a:off x="15514638" y="0"/>
            <a:ext cx="8872537" cy="13716000"/>
          </a:xfrm>
          <a:solidFill>
            <a:schemeClr val="bg1"/>
          </a:solidFill>
        </p:spPr>
      </p:pic>
      <p:pic>
        <p:nvPicPr>
          <p:cNvPr id="8" name="Picture 7">
            <a:extLst>
              <a:ext uri="{FF2B5EF4-FFF2-40B4-BE49-F238E27FC236}">
                <a16:creationId xmlns:a16="http://schemas.microsoft.com/office/drawing/2014/main" id="{8729734A-2EC6-B743-9502-17441E5F66AD}"/>
              </a:ext>
            </a:extLst>
          </p:cNvPr>
          <p:cNvPicPr>
            <a:picLocks noChangeAspect="1"/>
          </p:cNvPicPr>
          <p:nvPr/>
        </p:nvPicPr>
        <p:blipFill>
          <a:blip r:embed="rId3"/>
          <a:stretch>
            <a:fillRect/>
          </a:stretch>
        </p:blipFill>
        <p:spPr>
          <a:xfrm>
            <a:off x="1759942" y="5269726"/>
            <a:ext cx="11817189" cy="6775188"/>
          </a:xfrm>
          <a:prstGeom prst="rect">
            <a:avLst/>
          </a:prstGeom>
        </p:spPr>
      </p:pic>
      <p:sp>
        <p:nvSpPr>
          <p:cNvPr id="12" name="TextBox 11">
            <a:extLst>
              <a:ext uri="{FF2B5EF4-FFF2-40B4-BE49-F238E27FC236}">
                <a16:creationId xmlns:a16="http://schemas.microsoft.com/office/drawing/2014/main" id="{7C2A49AB-3A40-E446-9A24-4A3E086CF81E}"/>
              </a:ext>
            </a:extLst>
          </p:cNvPr>
          <p:cNvSpPr txBox="1"/>
          <p:nvPr/>
        </p:nvSpPr>
        <p:spPr>
          <a:xfrm>
            <a:off x="1127889" y="12202627"/>
            <a:ext cx="12449242" cy="338554"/>
          </a:xfrm>
          <a:prstGeom prst="rect">
            <a:avLst/>
          </a:prstGeom>
          <a:noFill/>
        </p:spPr>
        <p:txBody>
          <a:bodyPr wrap="none" rtlCol="0">
            <a:spAutoFit/>
          </a:bodyPr>
          <a:lstStyle/>
          <a:p>
            <a:r>
              <a:rPr lang="en-US" sz="1600" dirty="0" err="1">
                <a:latin typeface="Montserrat" pitchFamily="2" charset="77"/>
              </a:rPr>
              <a:t>Nguồn</a:t>
            </a:r>
            <a:r>
              <a:rPr lang="en-US" sz="1600" dirty="0">
                <a:latin typeface="Montserrat" pitchFamily="2" charset="77"/>
              </a:rPr>
              <a:t>: https://</a:t>
            </a:r>
            <a:r>
              <a:rPr lang="en-US" sz="1600" dirty="0" err="1">
                <a:latin typeface="Montserrat" pitchFamily="2" charset="77"/>
              </a:rPr>
              <a:t>medium.freecodecamp.org</a:t>
            </a:r>
            <a:r>
              <a:rPr lang="en-US" sz="1600" dirty="0">
                <a:latin typeface="Montserrat" pitchFamily="2" charset="77"/>
              </a:rPr>
              <a:t>/going-out-to-eat-and-understanding-the-basics-of-express-js-f034a029fb66</a:t>
            </a:r>
          </a:p>
        </p:txBody>
      </p:sp>
    </p:spTree>
    <p:extLst>
      <p:ext uri="{BB962C8B-B14F-4D97-AF65-F5344CB8AC3E}">
        <p14:creationId xmlns:p14="http://schemas.microsoft.com/office/powerpoint/2010/main" val="267382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3" y="0"/>
            <a:ext cx="7734465"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a typeface="Montserrat Light" charset="0"/>
              <a:cs typeface="Montserrat Light" charset="0"/>
            </a:endParaRPr>
          </a:p>
        </p:txBody>
      </p:sp>
      <p:sp>
        <p:nvSpPr>
          <p:cNvPr id="13" name="TextBox 12"/>
          <p:cNvSpPr txBox="1"/>
          <p:nvPr/>
        </p:nvSpPr>
        <p:spPr>
          <a:xfrm>
            <a:off x="8756429" y="1509082"/>
            <a:ext cx="3836307" cy="1200329"/>
          </a:xfrm>
          <a:prstGeom prst="rect">
            <a:avLst/>
          </a:prstGeom>
          <a:noFill/>
        </p:spPr>
        <p:txBody>
          <a:bodyPr wrap="none" rtlCol="0">
            <a:spAutoFit/>
          </a:bodyPr>
          <a:lstStyle/>
          <a:p>
            <a:r>
              <a:rPr lang="vi-VN" sz="7200" dirty="0">
                <a:solidFill>
                  <a:schemeClr val="tx2"/>
                </a:solidFill>
                <a:latin typeface="Montserrat Light" charset="0"/>
                <a:ea typeface="Montserrat Light" charset="0"/>
                <a:cs typeface="Montserrat Light" charset="0"/>
              </a:rPr>
              <a:t>ReactJS</a:t>
            </a:r>
            <a:endParaRPr lang="en-US" sz="7200" dirty="0">
              <a:solidFill>
                <a:schemeClr val="tx2"/>
              </a:solidFill>
              <a:latin typeface="Montserrat Light" charset="0"/>
              <a:ea typeface="Montserrat Light" charset="0"/>
              <a:cs typeface="Montserrat Light" charset="0"/>
            </a:endParaRPr>
          </a:p>
        </p:txBody>
      </p:sp>
      <p:pic>
        <p:nvPicPr>
          <p:cNvPr id="6" name="Picture 5">
            <a:extLst>
              <a:ext uri="{FF2B5EF4-FFF2-40B4-BE49-F238E27FC236}">
                <a16:creationId xmlns:a16="http://schemas.microsoft.com/office/drawing/2014/main" id="{76899E6B-F226-864B-A02C-B7F075992779}"/>
              </a:ext>
            </a:extLst>
          </p:cNvPr>
          <p:cNvPicPr>
            <a:picLocks noChangeAspect="1"/>
          </p:cNvPicPr>
          <p:nvPr/>
        </p:nvPicPr>
        <p:blipFill>
          <a:blip r:embed="rId2"/>
          <a:stretch>
            <a:fillRect/>
          </a:stretch>
        </p:blipFill>
        <p:spPr>
          <a:xfrm>
            <a:off x="23058285" y="270936"/>
            <a:ext cx="1328890" cy="939567"/>
          </a:xfrm>
          <a:prstGeom prst="rect">
            <a:avLst/>
          </a:prstGeom>
        </p:spPr>
      </p:pic>
      <p:pic>
        <p:nvPicPr>
          <p:cNvPr id="14" name="Picture Placeholder 13">
            <a:extLst>
              <a:ext uri="{FF2B5EF4-FFF2-40B4-BE49-F238E27FC236}">
                <a16:creationId xmlns:a16="http://schemas.microsoft.com/office/drawing/2014/main" id="{D874539B-56B9-994C-A9F3-F1E3C8DE12F3}"/>
              </a:ext>
            </a:extLst>
          </p:cNvPr>
          <p:cNvPicPr>
            <a:picLocks noGrp="1" noChangeAspect="1"/>
          </p:cNvPicPr>
          <p:nvPr>
            <p:ph type="pic" sz="quarter" idx="10"/>
          </p:nvPr>
        </p:nvPicPr>
        <p:blipFill rotWithShape="1">
          <a:blip r:embed="rId3"/>
          <a:srcRect l="-1658" t="-93845" r="23" b="-126052"/>
          <a:stretch/>
        </p:blipFill>
        <p:spPr>
          <a:xfrm>
            <a:off x="0" y="0"/>
            <a:ext cx="7737487" cy="13716000"/>
          </a:xfrm>
          <a:solidFill>
            <a:srgbClr val="4AD5FF"/>
          </a:solidFill>
        </p:spPr>
      </p:pic>
      <p:sp>
        <p:nvSpPr>
          <p:cNvPr id="15" name="TextBox 14">
            <a:extLst>
              <a:ext uri="{FF2B5EF4-FFF2-40B4-BE49-F238E27FC236}">
                <a16:creationId xmlns:a16="http://schemas.microsoft.com/office/drawing/2014/main" id="{CAED14DA-0F79-0242-88C0-C8B123A8BB8C}"/>
              </a:ext>
            </a:extLst>
          </p:cNvPr>
          <p:cNvSpPr txBox="1"/>
          <p:nvPr/>
        </p:nvSpPr>
        <p:spPr>
          <a:xfrm>
            <a:off x="8756429" y="4178628"/>
            <a:ext cx="6194324" cy="2246769"/>
          </a:xfrm>
          <a:prstGeom prst="rect">
            <a:avLst/>
          </a:prstGeom>
          <a:noFill/>
        </p:spPr>
        <p:txBody>
          <a:bodyPr wrap="none" rtlCol="0">
            <a:spAutoFit/>
          </a:bodyPr>
          <a:lstStyle/>
          <a:p>
            <a:pPr marL="571500" indent="-571500">
              <a:buFontTx/>
              <a:buChar char="-"/>
            </a:pPr>
            <a:r>
              <a:rPr lang="en-US" sz="2000" dirty="0">
                <a:latin typeface="Montserrat" pitchFamily="2" charset="77"/>
              </a:rPr>
              <a:t>ReactJS </a:t>
            </a:r>
            <a:r>
              <a:rPr lang="en-US" sz="2000" dirty="0" err="1">
                <a:latin typeface="Montserrat" pitchFamily="2" charset="77"/>
              </a:rPr>
              <a:t>có</a:t>
            </a:r>
            <a:r>
              <a:rPr lang="en-US" sz="2000" dirty="0">
                <a:latin typeface="Montserrat" pitchFamily="2" charset="77"/>
              </a:rPr>
              <a:t> </a:t>
            </a:r>
            <a:r>
              <a:rPr lang="en-US" sz="2000" dirty="0" err="1">
                <a:latin typeface="Montserrat" pitchFamily="2" charset="77"/>
              </a:rPr>
              <a:t>tốc</a:t>
            </a:r>
            <a:r>
              <a:rPr lang="en-US" sz="2000" dirty="0">
                <a:latin typeface="Montserrat" pitchFamily="2" charset="77"/>
              </a:rPr>
              <a:t> </a:t>
            </a:r>
            <a:r>
              <a:rPr lang="en-US" sz="2000" dirty="0" err="1">
                <a:latin typeface="Montserrat" pitchFamily="2" charset="77"/>
              </a:rPr>
              <a:t>độ</a:t>
            </a:r>
            <a:r>
              <a:rPr lang="en-US" sz="2000" dirty="0">
                <a:latin typeface="Montserrat" pitchFamily="2" charset="77"/>
              </a:rPr>
              <a:t> </a:t>
            </a:r>
            <a:r>
              <a:rPr lang="en-US" sz="2000" dirty="0" err="1">
                <a:latin typeface="Montserrat" pitchFamily="2" charset="77"/>
              </a:rPr>
              <a:t>cực</a:t>
            </a:r>
            <a:r>
              <a:rPr lang="en-US" sz="2000" dirty="0">
                <a:latin typeface="Montserrat" pitchFamily="2" charset="77"/>
              </a:rPr>
              <a:t> </a:t>
            </a:r>
            <a:r>
              <a:rPr lang="en-US" sz="2000" dirty="0" err="1">
                <a:latin typeface="Montserrat" pitchFamily="2" charset="77"/>
              </a:rPr>
              <a:t>nhanh</a:t>
            </a:r>
            <a:r>
              <a:rPr lang="en-US" sz="2000" dirty="0">
                <a:latin typeface="Montserrat" pitchFamily="2" charset="77"/>
              </a:rPr>
              <a:t>.</a:t>
            </a:r>
          </a:p>
          <a:p>
            <a:pPr marL="571500" indent="-571500">
              <a:buFontTx/>
              <a:buChar char="-"/>
            </a:pPr>
            <a:endParaRPr lang="en-US" sz="2000" dirty="0">
              <a:latin typeface="Montserrat" pitchFamily="2" charset="77"/>
            </a:endParaRPr>
          </a:p>
          <a:p>
            <a:pPr marL="571500" indent="-571500">
              <a:buFontTx/>
              <a:buChar char="-"/>
            </a:pPr>
            <a:r>
              <a:rPr lang="vi-VN" sz="2000" dirty="0">
                <a:latin typeface="Montserrat" pitchFamily="2" charset="77"/>
              </a:rPr>
              <a:t>Các thành phần tái sử dụng được.</a:t>
            </a:r>
            <a:endParaRPr lang="en-US" sz="2000" dirty="0">
              <a:latin typeface="Montserrat" pitchFamily="2" charset="77"/>
            </a:endParaRPr>
          </a:p>
          <a:p>
            <a:pPr marL="571500" indent="-571500">
              <a:buFontTx/>
              <a:buChar char="-"/>
            </a:pPr>
            <a:endParaRPr lang="en-US" sz="2000" dirty="0">
              <a:latin typeface="Montserrat" pitchFamily="2" charset="77"/>
            </a:endParaRPr>
          </a:p>
          <a:p>
            <a:pPr marL="571500" indent="-571500">
              <a:buFontTx/>
              <a:buChar char="-"/>
            </a:pPr>
            <a:r>
              <a:rPr lang="en-US" sz="2000" dirty="0">
                <a:latin typeface="Montserrat" pitchFamily="2" charset="77"/>
              </a:rPr>
              <a:t>React </a:t>
            </a:r>
            <a:r>
              <a:rPr lang="en-US" sz="2000" dirty="0" err="1">
                <a:latin typeface="Montserrat" pitchFamily="2" charset="77"/>
              </a:rPr>
              <a:t>sử</a:t>
            </a:r>
            <a:r>
              <a:rPr lang="en-US" sz="2000" dirty="0">
                <a:latin typeface="Montserrat" pitchFamily="2" charset="77"/>
              </a:rPr>
              <a:t> </a:t>
            </a:r>
            <a:r>
              <a:rPr lang="en-US" sz="2000" dirty="0" err="1">
                <a:latin typeface="Montserrat" pitchFamily="2" charset="77"/>
              </a:rPr>
              <a:t>dụng</a:t>
            </a:r>
            <a:r>
              <a:rPr lang="en-US" sz="2000" dirty="0">
                <a:latin typeface="Montserrat" pitchFamily="2" charset="77"/>
              </a:rPr>
              <a:t> </a:t>
            </a:r>
            <a:r>
              <a:rPr lang="en-US" sz="2000" dirty="0" err="1">
                <a:latin typeface="Montserrat" pitchFamily="2" charset="77"/>
              </a:rPr>
              <a:t>cú</a:t>
            </a:r>
            <a:r>
              <a:rPr lang="en-US" sz="2000" dirty="0">
                <a:latin typeface="Montserrat" pitchFamily="2" charset="77"/>
              </a:rPr>
              <a:t> </a:t>
            </a:r>
            <a:r>
              <a:rPr lang="en-US" sz="2000" dirty="0" err="1">
                <a:latin typeface="Montserrat" pitchFamily="2" charset="77"/>
              </a:rPr>
              <a:t>pháp</a:t>
            </a:r>
            <a:r>
              <a:rPr lang="en-US" sz="2000" dirty="0">
                <a:latin typeface="Montserrat" pitchFamily="2" charset="77"/>
              </a:rPr>
              <a:t> </a:t>
            </a:r>
            <a:r>
              <a:rPr lang="en-US" sz="2000" dirty="0" err="1">
                <a:latin typeface="Montserrat" pitchFamily="2" charset="77"/>
              </a:rPr>
              <a:t>đặc</a:t>
            </a:r>
            <a:r>
              <a:rPr lang="en-US" sz="2000" dirty="0">
                <a:latin typeface="Montserrat" pitchFamily="2" charset="77"/>
              </a:rPr>
              <a:t> </a:t>
            </a:r>
            <a:r>
              <a:rPr lang="en-US" sz="2000" dirty="0" err="1">
                <a:latin typeface="Montserrat" pitchFamily="2" charset="77"/>
              </a:rPr>
              <a:t>biệt</a:t>
            </a:r>
            <a:r>
              <a:rPr lang="en-US" sz="2000" dirty="0">
                <a:latin typeface="Montserrat" pitchFamily="2" charset="77"/>
              </a:rPr>
              <a:t> </a:t>
            </a:r>
            <a:r>
              <a:rPr lang="en-US" sz="2000" dirty="0" err="1">
                <a:latin typeface="Montserrat" pitchFamily="2" charset="77"/>
              </a:rPr>
              <a:t>gọi</a:t>
            </a:r>
            <a:r>
              <a:rPr lang="en-US" sz="2000" dirty="0">
                <a:latin typeface="Montserrat" pitchFamily="2" charset="77"/>
              </a:rPr>
              <a:t> </a:t>
            </a:r>
            <a:r>
              <a:rPr lang="en-US" sz="2000" dirty="0" err="1">
                <a:latin typeface="Montserrat" pitchFamily="2" charset="77"/>
              </a:rPr>
              <a:t>là</a:t>
            </a:r>
            <a:r>
              <a:rPr lang="en-US" sz="2000" dirty="0">
                <a:latin typeface="Montserrat" pitchFamily="2" charset="77"/>
              </a:rPr>
              <a:t> JSX.</a:t>
            </a:r>
          </a:p>
          <a:p>
            <a:pPr marL="571500" indent="-571500">
              <a:buFontTx/>
              <a:buChar char="-"/>
            </a:pPr>
            <a:endParaRPr lang="en-US" sz="2000" dirty="0">
              <a:latin typeface="Montserrat" pitchFamily="2" charset="77"/>
            </a:endParaRPr>
          </a:p>
          <a:p>
            <a:pPr marL="571500" indent="-571500">
              <a:buFontTx/>
              <a:buChar char="-"/>
            </a:pPr>
            <a:endParaRPr lang="en-US" sz="2000" dirty="0">
              <a:latin typeface="Montserrat" pitchFamily="2" charset="77"/>
            </a:endParaRPr>
          </a:p>
        </p:txBody>
      </p:sp>
      <p:sp>
        <p:nvSpPr>
          <p:cNvPr id="16" name="TextBox 15">
            <a:extLst>
              <a:ext uri="{FF2B5EF4-FFF2-40B4-BE49-F238E27FC236}">
                <a16:creationId xmlns:a16="http://schemas.microsoft.com/office/drawing/2014/main" id="{83E7DAE1-9EED-CD46-92CF-E9A0ADD85DE6}"/>
              </a:ext>
            </a:extLst>
          </p:cNvPr>
          <p:cNvSpPr txBox="1"/>
          <p:nvPr/>
        </p:nvSpPr>
        <p:spPr>
          <a:xfrm>
            <a:off x="8756429" y="2839424"/>
            <a:ext cx="13348526" cy="1200329"/>
          </a:xfrm>
          <a:prstGeom prst="rect">
            <a:avLst/>
          </a:prstGeom>
          <a:noFill/>
        </p:spPr>
        <p:txBody>
          <a:bodyPr wrap="none" rtlCol="0">
            <a:spAutoFit/>
          </a:bodyPr>
          <a:lstStyle/>
          <a:p>
            <a:r>
              <a:rPr lang="vi-VN" dirty="0">
                <a:latin typeface="Montserrat" pitchFamily="2" charset="77"/>
              </a:rPr>
              <a:t>Là thư viện JavaScript để xây dựng giao diện người dùng</a:t>
            </a:r>
          </a:p>
          <a:p>
            <a:r>
              <a:rPr lang="vi-VN" dirty="0">
                <a:latin typeface="Montserrat" pitchFamily="2" charset="77"/>
              </a:rPr>
              <a:t>được phát triển bởi Facebook.</a:t>
            </a:r>
            <a:endParaRPr lang="en-US" dirty="0">
              <a:latin typeface="Montserrat" pitchFamily="2" charset="77"/>
            </a:endParaRPr>
          </a:p>
        </p:txBody>
      </p:sp>
      <p:pic>
        <p:nvPicPr>
          <p:cNvPr id="17" name="Picture 16">
            <a:extLst>
              <a:ext uri="{FF2B5EF4-FFF2-40B4-BE49-F238E27FC236}">
                <a16:creationId xmlns:a16="http://schemas.microsoft.com/office/drawing/2014/main" id="{5C5D07B7-171B-AC40-B555-79389FEB1A9A}"/>
              </a:ext>
            </a:extLst>
          </p:cNvPr>
          <p:cNvPicPr>
            <a:picLocks noChangeAspect="1"/>
          </p:cNvPicPr>
          <p:nvPr/>
        </p:nvPicPr>
        <p:blipFill>
          <a:blip r:embed="rId4"/>
          <a:stretch>
            <a:fillRect/>
          </a:stretch>
        </p:blipFill>
        <p:spPr>
          <a:xfrm>
            <a:off x="10592673" y="6259799"/>
            <a:ext cx="10750561" cy="5947119"/>
          </a:xfrm>
          <a:prstGeom prst="rect">
            <a:avLst/>
          </a:prstGeom>
        </p:spPr>
      </p:pic>
      <p:sp>
        <p:nvSpPr>
          <p:cNvPr id="19" name="TextBox 18">
            <a:extLst>
              <a:ext uri="{FF2B5EF4-FFF2-40B4-BE49-F238E27FC236}">
                <a16:creationId xmlns:a16="http://schemas.microsoft.com/office/drawing/2014/main" id="{DA0D8E1D-AFE3-8546-B082-577D25616F89}"/>
              </a:ext>
            </a:extLst>
          </p:cNvPr>
          <p:cNvSpPr txBox="1"/>
          <p:nvPr/>
        </p:nvSpPr>
        <p:spPr>
          <a:xfrm>
            <a:off x="11961845" y="13025535"/>
            <a:ext cx="184731" cy="646331"/>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394FC148-3FA3-EE4D-93FD-C3AA18B3182F}"/>
              </a:ext>
            </a:extLst>
          </p:cNvPr>
          <p:cNvSpPr txBox="1"/>
          <p:nvPr/>
        </p:nvSpPr>
        <p:spPr>
          <a:xfrm>
            <a:off x="14533105" y="12446949"/>
            <a:ext cx="2869696" cy="338554"/>
          </a:xfrm>
          <a:prstGeom prst="rect">
            <a:avLst/>
          </a:prstGeom>
          <a:noFill/>
        </p:spPr>
        <p:txBody>
          <a:bodyPr wrap="none" rtlCol="0">
            <a:spAutoFit/>
          </a:bodyPr>
          <a:lstStyle/>
          <a:p>
            <a:pPr algn="ctr"/>
            <a:r>
              <a:rPr lang="en-US" sz="1600" dirty="0" err="1">
                <a:latin typeface="Montserrat" pitchFamily="2" charset="77"/>
              </a:rPr>
              <a:t>Nguồn</a:t>
            </a:r>
            <a:r>
              <a:rPr lang="en-US" sz="1600" dirty="0">
                <a:latin typeface="Montserrat" pitchFamily="2" charset="77"/>
              </a:rPr>
              <a:t>: https://</a:t>
            </a:r>
            <a:r>
              <a:rPr lang="en-US" sz="1600" dirty="0" err="1">
                <a:latin typeface="Montserrat" pitchFamily="2" charset="77"/>
              </a:rPr>
              <a:t>reactjs.org</a:t>
            </a:r>
            <a:r>
              <a:rPr lang="en-US" sz="1600" dirty="0">
                <a:latin typeface="Montserrat" pitchFamily="2" charset="77"/>
              </a:rPr>
              <a:t>/</a:t>
            </a:r>
          </a:p>
        </p:txBody>
      </p:sp>
      <p:sp>
        <p:nvSpPr>
          <p:cNvPr id="22" name="Rectangle 21">
            <a:extLst>
              <a:ext uri="{FF2B5EF4-FFF2-40B4-BE49-F238E27FC236}">
                <a16:creationId xmlns:a16="http://schemas.microsoft.com/office/drawing/2014/main" id="{570E5774-364C-6048-84F9-9BFABC75F872}"/>
              </a:ext>
            </a:extLst>
          </p:cNvPr>
          <p:cNvSpPr/>
          <p:nvPr/>
        </p:nvSpPr>
        <p:spPr>
          <a:xfrm>
            <a:off x="15430692" y="4195511"/>
            <a:ext cx="3529347" cy="1015663"/>
          </a:xfrm>
          <a:prstGeom prst="rect">
            <a:avLst/>
          </a:prstGeom>
        </p:spPr>
        <p:txBody>
          <a:bodyPr wrap="square">
            <a:spAutoFit/>
          </a:bodyPr>
          <a:lstStyle/>
          <a:p>
            <a:pPr marL="571500" indent="-571500">
              <a:buFontTx/>
              <a:buChar char="-"/>
            </a:pPr>
            <a:r>
              <a:rPr lang="en-US" sz="2000" dirty="0">
                <a:latin typeface="Montserrat" pitchFamily="2" charset="77"/>
              </a:rPr>
              <a:t>Virtual DOM.</a:t>
            </a:r>
          </a:p>
          <a:p>
            <a:endParaRPr lang="en-US" sz="2000" dirty="0">
              <a:latin typeface="Montserrat" pitchFamily="2" charset="77"/>
            </a:endParaRPr>
          </a:p>
          <a:p>
            <a:pPr marL="571500" indent="-571500">
              <a:buFontTx/>
              <a:buChar char="-"/>
            </a:pPr>
            <a:r>
              <a:rPr lang="en-US" sz="2000" dirty="0" err="1">
                <a:latin typeface="Montserrat" pitchFamily="2" charset="77"/>
              </a:rPr>
              <a:t>Cộng</a:t>
            </a:r>
            <a:r>
              <a:rPr lang="en-US" sz="2000" dirty="0">
                <a:latin typeface="Montserrat" pitchFamily="2" charset="77"/>
              </a:rPr>
              <a:t> </a:t>
            </a:r>
            <a:r>
              <a:rPr lang="en-US" sz="2000" dirty="0" err="1">
                <a:latin typeface="Montserrat" pitchFamily="2" charset="77"/>
              </a:rPr>
              <a:t>đồng</a:t>
            </a:r>
            <a:r>
              <a:rPr lang="en-US" sz="2000" dirty="0">
                <a:latin typeface="Montserrat" pitchFamily="2" charset="77"/>
              </a:rPr>
              <a:t> </a:t>
            </a:r>
            <a:r>
              <a:rPr lang="en-US" sz="2000" dirty="0" err="1">
                <a:latin typeface="Montserrat" pitchFamily="2" charset="77"/>
              </a:rPr>
              <a:t>lớn</a:t>
            </a:r>
            <a:r>
              <a:rPr lang="en-US" sz="2000" dirty="0">
                <a:latin typeface="Montserrat" pitchFamily="2" charset="77"/>
              </a:rPr>
              <a:t>.</a:t>
            </a:r>
            <a:endParaRPr lang="en-US" sz="2000" dirty="0"/>
          </a:p>
        </p:txBody>
      </p:sp>
    </p:spTree>
    <p:extLst>
      <p:ext uri="{BB962C8B-B14F-4D97-AF65-F5344CB8AC3E}">
        <p14:creationId xmlns:p14="http://schemas.microsoft.com/office/powerpoint/2010/main" val="3652162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2E4D2"/>
        </a:solidFill>
        <a:effectLst/>
      </p:bgPr>
    </p:bg>
    <p:spTree>
      <p:nvGrpSpPr>
        <p:cNvPr id="1" name=""/>
        <p:cNvGrpSpPr/>
        <p:nvPr/>
      </p:nvGrpSpPr>
      <p:grpSpPr>
        <a:xfrm>
          <a:off x="0" y="0"/>
          <a:ext cx="0" cy="0"/>
          <a:chOff x="0" y="0"/>
          <a:chExt cx="0" cy="0"/>
        </a:xfrm>
      </p:grpSpPr>
      <p:sp>
        <p:nvSpPr>
          <p:cNvPr id="9" name="TextBox 8"/>
          <p:cNvSpPr txBox="1"/>
          <p:nvPr/>
        </p:nvSpPr>
        <p:spPr>
          <a:xfrm>
            <a:off x="1673258" y="1509538"/>
            <a:ext cx="10591800" cy="1015663"/>
          </a:xfrm>
          <a:prstGeom prst="rect">
            <a:avLst/>
          </a:prstGeom>
          <a:noFill/>
        </p:spPr>
        <p:txBody>
          <a:bodyPr wrap="square" rtlCol="0">
            <a:spAutoFit/>
          </a:bodyPr>
          <a:lstStyle/>
          <a:p>
            <a:r>
              <a:rPr lang="en-US" sz="6000" b="1" spc="600" dirty="0">
                <a:solidFill>
                  <a:schemeClr val="tx2"/>
                </a:solidFill>
                <a:latin typeface="Montserrat" pitchFamily="2" charset="77"/>
                <a:ea typeface="Playfair Display SC" charset="0"/>
                <a:cs typeface="Playfair Display SC" charset="0"/>
              </a:rPr>
              <a:t>NodeJS</a:t>
            </a:r>
          </a:p>
        </p:txBody>
      </p:sp>
      <p:sp>
        <p:nvSpPr>
          <p:cNvPr id="10" name="TextBox 9"/>
          <p:cNvSpPr txBox="1"/>
          <p:nvPr/>
        </p:nvSpPr>
        <p:spPr>
          <a:xfrm>
            <a:off x="1673258" y="2525201"/>
            <a:ext cx="12168156" cy="1486369"/>
          </a:xfrm>
          <a:prstGeom prst="rect">
            <a:avLst/>
          </a:prstGeom>
          <a:noFill/>
        </p:spPr>
        <p:txBody>
          <a:bodyPr wrap="square" rtlCol="0">
            <a:spAutoFit/>
          </a:bodyPr>
          <a:lstStyle/>
          <a:p>
            <a:pPr>
              <a:lnSpc>
                <a:spcPct val="150000"/>
              </a:lnSpc>
            </a:pPr>
            <a:r>
              <a:rPr lang="vi-VN" sz="3200" spc="600" dirty="0">
                <a:solidFill>
                  <a:schemeClr val="accent2"/>
                </a:solidFill>
                <a:latin typeface="Montserrat" pitchFamily="2" charset="77"/>
                <a:ea typeface="Montserrat Semi" charset="0"/>
                <a:cs typeface="Montserrat Semi" charset="0"/>
              </a:rPr>
              <a:t>Node.js là một nền tảng chạy trên môi trường V8 JavaScript runtime</a:t>
            </a:r>
            <a:endParaRPr lang="en-US" sz="3200" spc="600" dirty="0">
              <a:solidFill>
                <a:schemeClr val="accent2"/>
              </a:solidFill>
              <a:latin typeface="Montserrat" pitchFamily="2" charset="77"/>
              <a:ea typeface="Montserrat Semi" charset="0"/>
              <a:cs typeface="Montserrat Semi" charset="0"/>
            </a:endParaRPr>
          </a:p>
        </p:txBody>
      </p:sp>
      <p:pic>
        <p:nvPicPr>
          <p:cNvPr id="6" name="Picture Placeholder 5">
            <a:extLst>
              <a:ext uri="{FF2B5EF4-FFF2-40B4-BE49-F238E27FC236}">
                <a16:creationId xmlns:a16="http://schemas.microsoft.com/office/drawing/2014/main" id="{E7D778CD-7D90-3248-84A7-C89D6C01A75C}"/>
              </a:ext>
            </a:extLst>
          </p:cNvPr>
          <p:cNvPicPr>
            <a:picLocks noGrp="1" noChangeAspect="1"/>
          </p:cNvPicPr>
          <p:nvPr>
            <p:ph type="pic" sz="quarter" idx="10"/>
          </p:nvPr>
        </p:nvPicPr>
        <p:blipFill rotWithShape="1">
          <a:blip r:embed="rId3"/>
          <a:srcRect l="-2636" t="-76413" r="-2150" b="-110745"/>
          <a:stretch/>
        </p:blipFill>
        <p:spPr>
          <a:xfrm>
            <a:off x="16216313" y="0"/>
            <a:ext cx="8170862" cy="13716000"/>
          </a:xfrm>
          <a:solidFill>
            <a:schemeClr val="bg1"/>
          </a:solidFill>
        </p:spPr>
      </p:pic>
      <p:sp>
        <p:nvSpPr>
          <p:cNvPr id="7" name="TextBox 6">
            <a:extLst>
              <a:ext uri="{FF2B5EF4-FFF2-40B4-BE49-F238E27FC236}">
                <a16:creationId xmlns:a16="http://schemas.microsoft.com/office/drawing/2014/main" id="{5E176BAA-4CBB-1243-A682-F7051F65FDA4}"/>
              </a:ext>
            </a:extLst>
          </p:cNvPr>
          <p:cNvSpPr txBox="1"/>
          <p:nvPr/>
        </p:nvSpPr>
        <p:spPr>
          <a:xfrm>
            <a:off x="1673258" y="4380902"/>
            <a:ext cx="11725501" cy="1077218"/>
          </a:xfrm>
          <a:prstGeom prst="rect">
            <a:avLst/>
          </a:prstGeom>
          <a:noFill/>
        </p:spPr>
        <p:txBody>
          <a:bodyPr wrap="square" rtlCol="0">
            <a:spAutoFit/>
          </a:bodyPr>
          <a:lstStyle/>
          <a:p>
            <a:r>
              <a:rPr lang="vi-VN" sz="3200" spc="600" dirty="0">
                <a:solidFill>
                  <a:schemeClr val="accent2"/>
                </a:solidFill>
                <a:latin typeface="Montserrat" pitchFamily="2" charset="77"/>
                <a:ea typeface="Montserrat Semi" charset="0"/>
                <a:cs typeface="Montserrat Semi" charset="0"/>
              </a:rPr>
              <a:t>Được thiết kế để xây dựng các ứng dụng mạng có thể mở rộng.</a:t>
            </a:r>
            <a:endParaRPr lang="en-US" sz="3200" spc="600" dirty="0">
              <a:solidFill>
                <a:schemeClr val="accent2"/>
              </a:solidFill>
              <a:latin typeface="Montserrat" pitchFamily="2" charset="77"/>
              <a:ea typeface="Montserrat Semi" charset="0"/>
              <a:cs typeface="Montserrat Semi" charset="0"/>
            </a:endParaRPr>
          </a:p>
        </p:txBody>
      </p:sp>
      <p:sp>
        <p:nvSpPr>
          <p:cNvPr id="8" name="TextBox 7">
            <a:extLst>
              <a:ext uri="{FF2B5EF4-FFF2-40B4-BE49-F238E27FC236}">
                <a16:creationId xmlns:a16="http://schemas.microsoft.com/office/drawing/2014/main" id="{10DEF118-28EC-634B-B4F4-049948A2A6CB}"/>
              </a:ext>
            </a:extLst>
          </p:cNvPr>
          <p:cNvSpPr txBox="1"/>
          <p:nvPr/>
        </p:nvSpPr>
        <p:spPr>
          <a:xfrm>
            <a:off x="1673258" y="5827452"/>
            <a:ext cx="4753224" cy="584775"/>
          </a:xfrm>
          <a:prstGeom prst="rect">
            <a:avLst/>
          </a:prstGeom>
          <a:noFill/>
        </p:spPr>
        <p:txBody>
          <a:bodyPr wrap="none" rtlCol="0">
            <a:spAutoFit/>
          </a:bodyPr>
          <a:lstStyle/>
          <a:p>
            <a:r>
              <a:rPr lang="en-US" sz="3200" dirty="0">
                <a:latin typeface="Montserrat" pitchFamily="2" charset="77"/>
              </a:rPr>
              <a:t>"hello world" example:</a:t>
            </a:r>
          </a:p>
        </p:txBody>
      </p:sp>
      <p:pic>
        <p:nvPicPr>
          <p:cNvPr id="12" name="Picture 11">
            <a:extLst>
              <a:ext uri="{FF2B5EF4-FFF2-40B4-BE49-F238E27FC236}">
                <a16:creationId xmlns:a16="http://schemas.microsoft.com/office/drawing/2014/main" id="{BDE4FA82-C0E6-CA40-AC5F-7B2CD6A41C04}"/>
              </a:ext>
            </a:extLst>
          </p:cNvPr>
          <p:cNvPicPr>
            <a:picLocks noChangeAspect="1"/>
          </p:cNvPicPr>
          <p:nvPr/>
        </p:nvPicPr>
        <p:blipFill>
          <a:blip r:embed="rId4"/>
          <a:stretch>
            <a:fillRect/>
          </a:stretch>
        </p:blipFill>
        <p:spPr>
          <a:xfrm>
            <a:off x="1897192" y="6781559"/>
            <a:ext cx="11725501" cy="5670150"/>
          </a:xfrm>
          <a:prstGeom prst="rect">
            <a:avLst/>
          </a:prstGeom>
        </p:spPr>
      </p:pic>
      <p:sp>
        <p:nvSpPr>
          <p:cNvPr id="14" name="TextBox 13">
            <a:extLst>
              <a:ext uri="{FF2B5EF4-FFF2-40B4-BE49-F238E27FC236}">
                <a16:creationId xmlns:a16="http://schemas.microsoft.com/office/drawing/2014/main" id="{AEAA59DC-ECE6-7048-8DB7-5CE9EFACC8E1}"/>
              </a:ext>
            </a:extLst>
          </p:cNvPr>
          <p:cNvSpPr txBox="1"/>
          <p:nvPr/>
        </p:nvSpPr>
        <p:spPr>
          <a:xfrm>
            <a:off x="5814336" y="12707663"/>
            <a:ext cx="3886000" cy="338554"/>
          </a:xfrm>
          <a:prstGeom prst="rect">
            <a:avLst/>
          </a:prstGeom>
          <a:noFill/>
        </p:spPr>
        <p:txBody>
          <a:bodyPr wrap="none" rtlCol="0">
            <a:spAutoFit/>
          </a:bodyPr>
          <a:lstStyle/>
          <a:p>
            <a:pPr algn="ctr"/>
            <a:r>
              <a:rPr lang="en-US" sz="1600" dirty="0" err="1">
                <a:latin typeface="Montserrat" pitchFamily="2" charset="77"/>
              </a:rPr>
              <a:t>Nguồn</a:t>
            </a:r>
            <a:r>
              <a:rPr lang="en-US" sz="1600" dirty="0">
                <a:latin typeface="Montserrat" pitchFamily="2" charset="77"/>
              </a:rPr>
              <a:t>: https://</a:t>
            </a:r>
            <a:r>
              <a:rPr lang="en-US" sz="1600" dirty="0" err="1">
                <a:latin typeface="Montserrat" pitchFamily="2" charset="77"/>
              </a:rPr>
              <a:t>nodejs.org</a:t>
            </a:r>
            <a:r>
              <a:rPr lang="en-US" sz="1600" dirty="0">
                <a:latin typeface="Montserrat" pitchFamily="2" charset="77"/>
              </a:rPr>
              <a:t>/</a:t>
            </a:r>
            <a:r>
              <a:rPr lang="en-US" sz="1600" dirty="0" err="1">
                <a:latin typeface="Montserrat" pitchFamily="2" charset="77"/>
              </a:rPr>
              <a:t>en</a:t>
            </a:r>
            <a:r>
              <a:rPr lang="en-US" sz="1600" dirty="0">
                <a:latin typeface="Montserrat" pitchFamily="2" charset="77"/>
              </a:rPr>
              <a:t>/about/</a:t>
            </a:r>
          </a:p>
        </p:txBody>
      </p:sp>
    </p:spTree>
    <p:extLst>
      <p:ext uri="{BB962C8B-B14F-4D97-AF65-F5344CB8AC3E}">
        <p14:creationId xmlns:p14="http://schemas.microsoft.com/office/powerpoint/2010/main" val="1712860599"/>
      </p:ext>
    </p:extLst>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1310</Words>
  <Application>Microsoft Macintosh PowerPoint</Application>
  <PresentationFormat>Custom</PresentationFormat>
  <Paragraphs>133</Paragraphs>
  <Slides>21</Slides>
  <Notes>8</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Calibri Light</vt:lpstr>
      <vt:lpstr>Courier New</vt:lpstr>
      <vt:lpstr>Gill Sans</vt:lpstr>
      <vt:lpstr>Lato Light</vt:lpstr>
      <vt:lpstr>Montserrat</vt:lpstr>
      <vt:lpstr>Montserrat Light</vt:lpstr>
      <vt:lpstr>Montserrat Semi</vt:lpstr>
      <vt:lpstr>Montserrat Ultra Light</vt:lpstr>
      <vt:lpstr>Playfair Display SC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89</cp:revision>
  <dcterms:created xsi:type="dcterms:W3CDTF">2016-03-02T16:16:57Z</dcterms:created>
  <dcterms:modified xsi:type="dcterms:W3CDTF">2018-12-16T07:17:31Z</dcterms:modified>
</cp:coreProperties>
</file>