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10/12/2018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10/12/2018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10/12/2018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10/12/2018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EF12-F357-4CEF-A26E-A8EAD7A627C4}"/>
              </a:ext>
            </a:extLst>
          </p:cNvPr>
          <p:cNvSpPr>
            <a:spLocks noGrp="1"/>
          </p:cNvSpPr>
          <p:nvPr>
            <p:ph type="ctrTitle"/>
          </p:nvPr>
        </p:nvSpPr>
        <p:spPr>
          <a:xfrm rot="21420000">
            <a:off x="880871" y="662926"/>
            <a:ext cx="9755187" cy="2371774"/>
          </a:xfrm>
        </p:spPr>
        <p:txBody>
          <a:bodyPr>
            <a:normAutofit fontScale="90000"/>
          </a:bodyPr>
          <a:lstStyle/>
          <a:p>
            <a:pPr algn="l"/>
            <a:r>
              <a:rPr lang="en-US" dirty="0"/>
              <a:t>Deep semi supervised learning with memory</a:t>
            </a:r>
          </a:p>
        </p:txBody>
      </p:sp>
      <p:sp>
        <p:nvSpPr>
          <p:cNvPr id="3" name="Subtitle 2">
            <a:extLst>
              <a:ext uri="{FF2B5EF4-FFF2-40B4-BE49-F238E27FC236}">
                <a16:creationId xmlns:a16="http://schemas.microsoft.com/office/drawing/2014/main" id="{9F382629-5FCF-42F2-8DAD-95FA4EBB546A}"/>
              </a:ext>
            </a:extLst>
          </p:cNvPr>
          <p:cNvSpPr>
            <a:spLocks noGrp="1"/>
          </p:cNvSpPr>
          <p:nvPr>
            <p:ph type="subTitle" idx="1"/>
          </p:nvPr>
        </p:nvSpPr>
        <p:spPr>
          <a:xfrm rot="21420000">
            <a:off x="201617" y="3058540"/>
            <a:ext cx="10533360" cy="1339118"/>
          </a:xfrm>
        </p:spPr>
        <p:txBody>
          <a:bodyPr/>
          <a:lstStyle/>
          <a:p>
            <a:pPr algn="l"/>
            <a:r>
              <a:rPr lang="en-US" dirty="0" err="1">
                <a:solidFill>
                  <a:srgbClr val="FF0000"/>
                </a:solidFill>
                <a:latin typeface="Arial" panose="020B0604020202020204" pitchFamily="34" charset="0"/>
                <a:cs typeface="Arial" panose="020B0604020202020204" pitchFamily="34" charset="0"/>
              </a:rPr>
              <a:t>Sv:Lê</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Hữu</a:t>
            </a:r>
            <a:r>
              <a:rPr lang="en-US" dirty="0">
                <a:solidFill>
                  <a:srgbClr val="FF0000"/>
                </a:solidFill>
                <a:latin typeface="Arial" panose="020B0604020202020204" pitchFamily="34" charset="0"/>
                <a:cs typeface="Arial" panose="020B0604020202020204" pitchFamily="34" charset="0"/>
              </a:rPr>
              <a:t> Hạnh   15110041        </a:t>
            </a:r>
            <a:r>
              <a:rPr lang="en-US" dirty="0" err="1">
                <a:solidFill>
                  <a:srgbClr val="FF0000"/>
                </a:solidFill>
                <a:latin typeface="Arial" panose="020B0604020202020204" pitchFamily="34" charset="0"/>
                <a:cs typeface="Arial" panose="020B0604020202020204" pitchFamily="34" charset="0"/>
              </a:rPr>
              <a:t>Gv:nguyễn</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thiên</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bảo</a:t>
            </a:r>
            <a:r>
              <a:rPr lang="en-US" dirty="0">
                <a:solidFill>
                  <a:srgbClr val="FF0000"/>
                </a:solidFill>
                <a:latin typeface="Arial" panose="020B0604020202020204" pitchFamily="34" charset="0"/>
                <a:cs typeface="Arial" panose="020B0604020202020204" pitchFamily="34" charset="0"/>
              </a:rPr>
              <a:t>  </a:t>
            </a:r>
          </a:p>
          <a:p>
            <a:pPr algn="l"/>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Vũ</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Ngọc</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Phát</a:t>
            </a:r>
            <a:r>
              <a:rPr lang="en-US" dirty="0">
                <a:solidFill>
                  <a:srgbClr val="FF0000"/>
                </a:solidFill>
                <a:latin typeface="Arial" panose="020B0604020202020204" pitchFamily="34" charset="0"/>
                <a:cs typeface="Arial" panose="020B0604020202020204" pitchFamily="34" charset="0"/>
              </a:rPr>
              <a:t>  15110096                             </a:t>
            </a:r>
          </a:p>
        </p:txBody>
      </p:sp>
    </p:spTree>
    <p:extLst>
      <p:ext uri="{BB962C8B-B14F-4D97-AF65-F5344CB8AC3E}">
        <p14:creationId xmlns:p14="http://schemas.microsoft.com/office/powerpoint/2010/main" val="3932720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690B-7F0B-4C11-B29D-6F20D24ADF5B}"/>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id="{E6EB0666-E8B1-4022-9AD4-08766D317E32}"/>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65734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4A5-D94B-4E6D-9930-B474D9C62ADB}"/>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24FB7D25-A751-461E-994F-1C8DF9D72CC0}"/>
              </a:ext>
            </a:extLst>
          </p:cNvPr>
          <p:cNvSpPr/>
          <p:nvPr/>
        </p:nvSpPr>
        <p:spPr>
          <a:xfrm>
            <a:off x="769048" y="2389866"/>
            <a:ext cx="10313635" cy="2308324"/>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_</a:t>
            </a:r>
            <a:r>
              <a:rPr lang="en-US" sz="2400" dirty="0" err="1">
                <a:latin typeface="Arial" panose="020B0604020202020204" pitchFamily="34" charset="0"/>
                <a:cs typeface="Arial" panose="020B0604020202020204" pitchFamily="34" charset="0"/>
              </a:rPr>
              <a:t>xét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vấn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hỏi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thớt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_</a:t>
            </a:r>
            <a:r>
              <a:rPr lang="vi-VN" sz="2400" dirty="0">
                <a:latin typeface="Arial" panose="020B0604020202020204" pitchFamily="34" charset="0"/>
                <a:cs typeface="Arial" panose="020B0604020202020204" pitchFamily="34" charset="0"/>
              </a:rPr>
              <a:t>Để giải quyết vấn đề này, học sâu bán giám sát hiện có các phương pháp thường dựa vào mạng lưới đào tạo cập nhật trực tuyến, để xây dựng mục tiêu học tập bán giám sát</a:t>
            </a:r>
            <a:r>
              <a:rPr lang="en-US" sz="2400" dirty="0">
                <a:latin typeface="Arial" panose="020B0604020202020204" pitchFamily="34" charset="0"/>
                <a:cs typeface="Arial" panose="020B0604020202020204" pitchFamily="34" charset="0"/>
              </a:rPr>
              <a:t>.Ta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sym typeface="Wingdings" panose="05000000000000000000" pitchFamily="2" charset="2"/>
              </a:rPr>
              <a:t></a:t>
            </a:r>
            <a:r>
              <a:rPr lang="vi-VN" sz="2400" dirty="0">
                <a:latin typeface="Arial" panose="020B0604020202020204" pitchFamily="34" charset="0"/>
                <a:cs typeface="Arial" panose="020B0604020202020204" pitchFamily="34" charset="0"/>
              </a:rPr>
              <a:t>Mạng nơ-ron sâu hỗ trợ bộ nhớ </a:t>
            </a:r>
            <a:r>
              <a:rPr lang="en-US" sz="2400" dirty="0">
                <a:latin typeface="Arial" panose="020B0604020202020204" pitchFamily="34" charset="0"/>
                <a:cs typeface="Arial" panose="020B0604020202020204" pitchFamily="34" charset="0"/>
              </a:rPr>
              <a:t>(MA-DNN</a:t>
            </a:r>
            <a:r>
              <a:rPr lang="vi-VN"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3631BC0-D3E2-48F1-81AA-2B3E880836E5}"/>
              </a:ext>
            </a:extLst>
          </p:cNvPr>
          <p:cNvPicPr>
            <a:picLocks noChangeAspect="1"/>
          </p:cNvPicPr>
          <p:nvPr/>
        </p:nvPicPr>
        <p:blipFill>
          <a:blip r:embed="rId2"/>
          <a:stretch>
            <a:fillRect/>
          </a:stretch>
        </p:blipFill>
        <p:spPr>
          <a:xfrm>
            <a:off x="6464808" y="597027"/>
            <a:ext cx="3672078" cy="1695450"/>
          </a:xfrm>
          <a:prstGeom prst="rect">
            <a:avLst/>
          </a:prstGeom>
        </p:spPr>
      </p:pic>
    </p:spTree>
    <p:extLst>
      <p:ext uri="{BB962C8B-B14F-4D97-AF65-F5344CB8AC3E}">
        <p14:creationId xmlns:p14="http://schemas.microsoft.com/office/powerpoint/2010/main" val="295905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5EC3-348F-432B-8788-D9471F0A363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Semi supervised</a:t>
            </a:r>
          </a:p>
        </p:txBody>
      </p:sp>
      <p:sp>
        <p:nvSpPr>
          <p:cNvPr id="3" name="Content Placeholder 2">
            <a:extLst>
              <a:ext uri="{FF2B5EF4-FFF2-40B4-BE49-F238E27FC236}">
                <a16:creationId xmlns:a16="http://schemas.microsoft.com/office/drawing/2014/main" id="{864CAC5C-A99B-4367-946C-44F6DAB699E3}"/>
              </a:ext>
            </a:extLst>
          </p:cNvPr>
          <p:cNvSpPr>
            <a:spLocks noGrp="1"/>
          </p:cNvSpPr>
          <p:nvPr>
            <p:ph sz="quarter" idx="13"/>
          </p:nvPr>
        </p:nvSpPr>
        <p:spPr/>
        <p:txBody>
          <a:bodyPr/>
          <a:lstStyle/>
          <a:p>
            <a:r>
              <a:rPr lang="en-US" dirty="0"/>
              <a:t>_</a:t>
            </a:r>
            <a:r>
              <a:rPr lang="vi-VN" dirty="0"/>
              <a:t>Học bán giám sát (SSL) nhằm mục đích tăng hiệu suất mô hình bằng cách sử dụng số lượng lớn dữ liệu không ghi nhãn khi chỉ có một lượng dữ liệu được dán nhãn giới hạn có sẵn</a:t>
            </a:r>
            <a:endParaRPr lang="en-US" dirty="0"/>
          </a:p>
          <a:p>
            <a:r>
              <a:rPr lang="vi-VN" dirty="0"/>
              <a:t>Nó được thúc đẩy rằng dữ liệu không ghi nhãn có sẵn ở quy mô lớn nhưng dữ liệu được dán nhãn là khan hiếm do chi phí ghi nhãn cao</a:t>
            </a:r>
            <a:endParaRPr lang="en-US" dirty="0"/>
          </a:p>
        </p:txBody>
      </p:sp>
    </p:spTree>
    <p:extLst>
      <p:ext uri="{BB962C8B-B14F-4D97-AF65-F5344CB8AC3E}">
        <p14:creationId xmlns:p14="http://schemas.microsoft.com/office/powerpoint/2010/main" val="78995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F38BE-1121-4B6E-94A9-71D5337F0E28}"/>
              </a:ext>
            </a:extLst>
          </p:cNvPr>
          <p:cNvSpPr>
            <a:spLocks noGrp="1"/>
          </p:cNvSpPr>
          <p:nvPr>
            <p:ph sz="quarter" idx="13"/>
          </p:nvPr>
        </p:nvSpPr>
        <p:spPr>
          <a:xfrm>
            <a:off x="644387" y="938595"/>
            <a:ext cx="10394707" cy="3311189"/>
          </a:xfrm>
        </p:spPr>
        <p:txBody>
          <a:bodyPr/>
          <a:lstStyle/>
          <a:p>
            <a:r>
              <a:rPr lang="vi-VN" dirty="0"/>
              <a:t>nhiều ứng dụng như tìm kiếm hình ảnh, trang web phân loại, truy xuất tài liệu, genomics </a:t>
            </a:r>
            <a:r>
              <a:rPr lang="en-US" dirty="0"/>
              <a:t>,….</a:t>
            </a:r>
          </a:p>
          <a:p>
            <a:r>
              <a:rPr lang="vi-VN" dirty="0"/>
              <a:t>thuật toán SSL đơn giản nhất là tự đào tạo trong đó mô hình mục tiêu được đào tạo tăng dần bởi dữ liệu tự dán nhãn bổ sung được cung cấp theo mô hình dự đoán riêng của mô hình với độ tin cậy cao</a:t>
            </a:r>
            <a:endParaRPr lang="en-US" dirty="0"/>
          </a:p>
        </p:txBody>
      </p:sp>
      <p:pic>
        <p:nvPicPr>
          <p:cNvPr id="5" name="Picture 4">
            <a:extLst>
              <a:ext uri="{FF2B5EF4-FFF2-40B4-BE49-F238E27FC236}">
                <a16:creationId xmlns:a16="http://schemas.microsoft.com/office/drawing/2014/main" id="{AF8C2E86-4759-4376-9978-5DA75AEA79A3}"/>
              </a:ext>
            </a:extLst>
          </p:cNvPr>
          <p:cNvPicPr>
            <a:picLocks noChangeAspect="1"/>
          </p:cNvPicPr>
          <p:nvPr/>
        </p:nvPicPr>
        <p:blipFill>
          <a:blip r:embed="rId2"/>
          <a:stretch>
            <a:fillRect/>
          </a:stretch>
        </p:blipFill>
        <p:spPr>
          <a:xfrm>
            <a:off x="2733697" y="3822192"/>
            <a:ext cx="6358128" cy="1655064"/>
          </a:xfrm>
          <a:prstGeom prst="rect">
            <a:avLst/>
          </a:prstGeom>
        </p:spPr>
      </p:pic>
      <p:sp>
        <p:nvSpPr>
          <p:cNvPr id="4" name="Title 1">
            <a:extLst>
              <a:ext uri="{FF2B5EF4-FFF2-40B4-BE49-F238E27FC236}">
                <a16:creationId xmlns:a16="http://schemas.microsoft.com/office/drawing/2014/main" id="{051D6AE6-9F68-41B5-A08E-369EDA7BD9AA}"/>
              </a:ext>
            </a:extLst>
          </p:cNvPr>
          <p:cNvSpPr>
            <a:spLocks noGrp="1"/>
          </p:cNvSpPr>
          <p:nvPr>
            <p:ph type="title"/>
          </p:nvPr>
        </p:nvSpPr>
        <p:spPr>
          <a:xfrm>
            <a:off x="715408" y="214221"/>
            <a:ext cx="10396882" cy="1151965"/>
          </a:xfrm>
        </p:spPr>
        <p:txBody>
          <a:bodyPr/>
          <a:lstStyle/>
          <a:p>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deep </a:t>
            </a:r>
            <a:r>
              <a:rPr lang="en-US" dirty="0" err="1">
                <a:latin typeface="Arial" panose="020B0604020202020204" pitchFamily="34" charset="0"/>
                <a:cs typeface="Arial" panose="020B0604020202020204" pitchFamily="34" charset="0"/>
              </a:rPr>
              <a:t>ssl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13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00BC-4F1B-4B3B-9A62-732AD8DA6706}"/>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MA-</a:t>
            </a:r>
            <a:r>
              <a:rPr lang="en-US" dirty="0" err="1">
                <a:latin typeface="Arial" panose="020B0604020202020204" pitchFamily="34" charset="0"/>
                <a:cs typeface="Arial" panose="020B0604020202020204" pitchFamily="34" charset="0"/>
              </a:rPr>
              <a:t>dnn</a:t>
            </a:r>
            <a:r>
              <a:rPr lang="en-US"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F04D54A5-BDA5-4F43-BC86-2C663E501E11}"/>
              </a:ext>
            </a:extLst>
          </p:cNvPr>
          <p:cNvSpPr>
            <a:spLocks noGrp="1"/>
          </p:cNvSpPr>
          <p:nvPr>
            <p:ph sz="quarter" idx="13"/>
          </p:nvPr>
        </p:nvSpPr>
        <p:spPr>
          <a:xfrm>
            <a:off x="685800" y="2063396"/>
            <a:ext cx="10394707" cy="3311189"/>
          </a:xfrm>
        </p:spPr>
        <p:txBody>
          <a:bodyPr>
            <a:normAutofit fontScale="85000" lnSpcReduction="10000"/>
          </a:bodyPr>
          <a:lstStyle/>
          <a:p>
            <a:r>
              <a:rPr lang="en-US" b="1" u="sng" dirty="0" err="1">
                <a:latin typeface="Arial" panose="020B0604020202020204" pitchFamily="34" charset="0"/>
                <a:cs typeface="Arial" panose="020B0604020202020204" pitchFamily="34" charset="0"/>
              </a:rPr>
              <a:t>Mô</a:t>
            </a:r>
            <a:r>
              <a:rPr lang="en-US" b="1" u="sng" dirty="0">
                <a:latin typeface="Arial" panose="020B0604020202020204" pitchFamily="34" charset="0"/>
                <a:cs typeface="Arial" panose="020B0604020202020204" pitchFamily="34" charset="0"/>
              </a:rPr>
              <a:t> </a:t>
            </a:r>
            <a:r>
              <a:rPr lang="en-US" b="1" u="sng" dirty="0" err="1">
                <a:latin typeface="Arial" panose="020B0604020202020204" pitchFamily="34" charset="0"/>
                <a:cs typeface="Arial" panose="020B0604020202020204" pitchFamily="34" charset="0"/>
              </a:rPr>
              <a:t>tả</a:t>
            </a:r>
            <a:r>
              <a:rPr lang="en-US" b="1" u="sng" dirty="0">
                <a:latin typeface="Arial" panose="020B0604020202020204" pitchFamily="34" charset="0"/>
                <a:cs typeface="Arial" panose="020B0604020202020204" pitchFamily="34" charset="0"/>
              </a:rPr>
              <a:t> </a:t>
            </a:r>
            <a:r>
              <a:rPr lang="en-US" b="1" u="sng"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sâu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nhớ</a:t>
            </a:r>
            <a:r>
              <a:rPr lang="en-US" dirty="0">
                <a:latin typeface="Arial" panose="020B0604020202020204" pitchFamily="34" charset="0"/>
                <a:cs typeface="Arial" panose="020B0604020202020204" pitchFamily="34" charset="0"/>
              </a:rPr>
              <a:t> (MA-DNN)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sâu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luyện</a:t>
            </a:r>
            <a:r>
              <a:rPr lang="en-US" dirty="0">
                <a:latin typeface="Arial" panose="020B0604020202020204" pitchFamily="34" charset="0"/>
                <a:cs typeface="Arial" panose="020B0604020202020204" pitchFamily="34" charset="0"/>
              </a:rPr>
              <a:t>, Cho </a:t>
            </a:r>
            <a:r>
              <a:rPr lang="en-US" dirty="0" err="1">
                <a:latin typeface="Arial" panose="020B0604020202020204" pitchFamily="34" charset="0"/>
                <a:cs typeface="Arial" panose="020B0604020202020204" pitchFamily="34" charset="0"/>
              </a:rPr>
              <a:t>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luyện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gắn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gắn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gắn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nhãn</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gắn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 Deep CNN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đăc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suất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Cho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đun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nhớ</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(assimilation)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nhớ</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ˆp )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Khóa</a:t>
            </a:r>
            <a:r>
              <a:rPr lang="en-US" dirty="0">
                <a:latin typeface="Arial" panose="020B0604020202020204" pitchFamily="34" charset="0"/>
                <a:cs typeface="Arial" panose="020B0604020202020204" pitchFamily="34" charset="0"/>
              </a:rPr>
              <a:t> (Key addressing)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(accommodation),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nhớ</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mất</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ˆp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bổ</a:t>
            </a:r>
            <a:r>
              <a:rPr lang="en-US" dirty="0">
                <a:latin typeface="Arial" panose="020B0604020202020204" pitchFamily="34" charset="0"/>
                <a:cs typeface="Arial" panose="020B0604020202020204" pitchFamily="34" charset="0"/>
              </a:rPr>
              <a:t> sung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dẫn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mô-đun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nhớ</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do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8695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2824-792D-403D-801F-AE871DC278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D3A3BF-AC5D-4B3B-9A95-46A680D49A25}"/>
              </a:ext>
            </a:extLst>
          </p:cNvPr>
          <p:cNvSpPr>
            <a:spLocks noGrp="1"/>
          </p:cNvSpPr>
          <p:nvPr>
            <p:ph sz="quarter" idx="13"/>
          </p:nvPr>
        </p:nvSpPr>
        <p:spPr/>
        <p:txBody>
          <a:bodyPr/>
          <a:lstStyle/>
          <a:p>
            <a:endParaRPr lang="en-US"/>
          </a:p>
        </p:txBody>
      </p:sp>
      <p:pic>
        <p:nvPicPr>
          <p:cNvPr id="4" name="Picture 3">
            <a:extLst>
              <a:ext uri="{FF2B5EF4-FFF2-40B4-BE49-F238E27FC236}">
                <a16:creationId xmlns:a16="http://schemas.microsoft.com/office/drawing/2014/main" id="{8869D7F7-1AB2-4742-8FF0-8EF5C9B94A93}"/>
              </a:ext>
            </a:extLst>
          </p:cNvPr>
          <p:cNvPicPr>
            <a:picLocks noChangeAspect="1"/>
          </p:cNvPicPr>
          <p:nvPr/>
        </p:nvPicPr>
        <p:blipFill>
          <a:blip r:embed="rId2"/>
          <a:stretch>
            <a:fillRect/>
          </a:stretch>
        </p:blipFill>
        <p:spPr>
          <a:xfrm>
            <a:off x="683625" y="916316"/>
            <a:ext cx="10396882" cy="4458269"/>
          </a:xfrm>
          <a:prstGeom prst="rect">
            <a:avLst/>
          </a:prstGeom>
        </p:spPr>
      </p:pic>
    </p:spTree>
    <p:extLst>
      <p:ext uri="{BB962C8B-B14F-4D97-AF65-F5344CB8AC3E}">
        <p14:creationId xmlns:p14="http://schemas.microsoft.com/office/powerpoint/2010/main" val="268371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0970-E9EF-45CD-9A37-F624DA75EC0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10124AA-8D42-492B-9A1F-423C72482CD3}"/>
              </a:ext>
            </a:extLst>
          </p:cNvPr>
          <p:cNvSpPr>
            <a:spLocks noGrp="1"/>
          </p:cNvSpPr>
          <p:nvPr>
            <p:ph sz="quarter" idx="13"/>
          </p:nvPr>
        </p:nvSpPr>
        <p:spPr>
          <a:xfrm>
            <a:off x="683625" y="1917577"/>
            <a:ext cx="10394707" cy="1335245"/>
          </a:xfrm>
        </p:spPr>
        <p:txBody>
          <a:bodyPr>
            <a:normAutofit/>
          </a:bodyPr>
          <a:lstStyle/>
          <a:p>
            <a:r>
              <a:rPr lang="en-US" sz="4800" dirty="0">
                <a:latin typeface="Arial" panose="020B0604020202020204" pitchFamily="34" charset="0"/>
                <a:cs typeface="Arial" panose="020B0604020202020204" pitchFamily="34" charset="0"/>
              </a:rPr>
              <a:t>Chia ra </a:t>
            </a:r>
            <a:r>
              <a:rPr lang="en-US" sz="4800" dirty="0" err="1">
                <a:latin typeface="Arial" panose="020B0604020202020204" pitchFamily="34" charset="0"/>
                <a:cs typeface="Arial" panose="020B0604020202020204" pitchFamily="34" charset="0"/>
              </a:rPr>
              <a:t>để</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xử</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lí</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56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AB6A-4AFE-47BD-89E0-E2D2BF88D4D6}"/>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D48DEF4A-FEF2-4052-83DF-24A581E60FE7}"/>
              </a:ext>
            </a:extLst>
          </p:cNvPr>
          <p:cNvPicPr>
            <a:picLocks noGrp="1" noChangeAspect="1"/>
          </p:cNvPicPr>
          <p:nvPr>
            <p:ph sz="quarter" idx="13"/>
          </p:nvPr>
        </p:nvPicPr>
        <p:blipFill>
          <a:blip r:embed="rId2"/>
          <a:stretch>
            <a:fillRect/>
          </a:stretch>
        </p:blipFill>
        <p:spPr>
          <a:xfrm>
            <a:off x="957613" y="2063750"/>
            <a:ext cx="9851324" cy="3311525"/>
          </a:xfrm>
          <a:prstGeom prst="rect">
            <a:avLst/>
          </a:prstGeom>
        </p:spPr>
      </p:pic>
    </p:spTree>
    <p:extLst>
      <p:ext uri="{BB962C8B-B14F-4D97-AF65-F5344CB8AC3E}">
        <p14:creationId xmlns:p14="http://schemas.microsoft.com/office/powerpoint/2010/main" val="177855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A127-4B76-4583-B0D8-0F9D839F1683}"/>
              </a:ext>
            </a:extLst>
          </p:cNvPr>
          <p:cNvSpPr>
            <a:spLocks noGrp="1"/>
          </p:cNvSpPr>
          <p:nvPr>
            <p:ph type="title"/>
          </p:nvPr>
        </p:nvSpPr>
        <p:spPr>
          <a:xfrm>
            <a:off x="685800" y="331450"/>
            <a:ext cx="10396882" cy="1151965"/>
          </a:xfrm>
        </p:spPr>
        <p:txBody>
          <a:bodyPr>
            <a:normAutofit fontScale="90000"/>
          </a:bodyPr>
          <a:lstStyle/>
          <a:p>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khảo</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8D69BF-1768-420E-944B-9867AF5CCDE2}"/>
              </a:ext>
            </a:extLst>
          </p:cNvPr>
          <p:cNvSpPr>
            <a:spLocks noGrp="1"/>
          </p:cNvSpPr>
          <p:nvPr>
            <p:ph sz="quarter" idx="13"/>
          </p:nvPr>
        </p:nvSpPr>
        <p:spPr>
          <a:xfrm>
            <a:off x="685800" y="585926"/>
            <a:ext cx="10394707" cy="4788659"/>
          </a:xfrm>
        </p:spPr>
        <p:txBody>
          <a:bodyPr>
            <a:normAutofit fontScale="55000" lnSpcReduction="20000"/>
          </a:bodyPr>
          <a:lstStyle/>
          <a:p>
            <a:r>
              <a:rPr lang="en-US" sz="2600" dirty="0">
                <a:latin typeface="Arial" panose="020B0604020202020204" pitchFamily="34" charset="0"/>
                <a:cs typeface="Arial" panose="020B0604020202020204" pitchFamily="34" charset="0"/>
              </a:rPr>
              <a:t>1. Blum, A., Lafferty, J., </a:t>
            </a:r>
            <a:r>
              <a:rPr lang="en-US" sz="2600" dirty="0" err="1">
                <a:latin typeface="Arial" panose="020B0604020202020204" pitchFamily="34" charset="0"/>
                <a:cs typeface="Arial" panose="020B0604020202020204" pitchFamily="34" charset="0"/>
              </a:rPr>
              <a:t>Rwebangira</a:t>
            </a:r>
            <a:r>
              <a:rPr lang="en-US" sz="2600" dirty="0">
                <a:latin typeface="Arial" panose="020B0604020202020204" pitchFamily="34" charset="0"/>
                <a:cs typeface="Arial" panose="020B0604020202020204" pitchFamily="34" charset="0"/>
              </a:rPr>
              <a:t>, M.R., Reddy, R.: Semi-supervised learning using randomized </a:t>
            </a:r>
            <a:r>
              <a:rPr lang="en-US" sz="2600" dirty="0" err="1">
                <a:latin typeface="Arial" panose="020B0604020202020204" pitchFamily="34" charset="0"/>
                <a:cs typeface="Arial" panose="020B0604020202020204" pitchFamily="34" charset="0"/>
              </a:rPr>
              <a:t>mincuts</a:t>
            </a:r>
            <a:r>
              <a:rPr lang="en-US" sz="2600" dirty="0">
                <a:latin typeface="Arial" panose="020B0604020202020204" pitchFamily="34" charset="0"/>
                <a:cs typeface="Arial" panose="020B0604020202020204" pitchFamily="34" charset="0"/>
              </a:rPr>
              <a:t>. In: International Conference on Machine Learning (2004)</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2. Blum, A., Mitchell, T.: Combining labeled and unlabeled data with co-training. In:</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Proceedings of the eleventh annual conference on Computational learning theory.</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ACM (1998)</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3. Chapelle, O., </a:t>
            </a:r>
            <a:r>
              <a:rPr lang="en-US" sz="2600" dirty="0" err="1">
                <a:latin typeface="Arial" panose="020B0604020202020204" pitchFamily="34" charset="0"/>
                <a:cs typeface="Arial" panose="020B0604020202020204" pitchFamily="34" charset="0"/>
              </a:rPr>
              <a:t>Zien</a:t>
            </a:r>
            <a:r>
              <a:rPr lang="en-US" sz="2600" dirty="0">
                <a:latin typeface="Arial" panose="020B0604020202020204" pitchFamily="34" charset="0"/>
                <a:cs typeface="Arial" panose="020B0604020202020204" pitchFamily="34" charset="0"/>
              </a:rPr>
              <a:t>, A., </a:t>
            </a:r>
            <a:r>
              <a:rPr lang="en-US" sz="2600" dirty="0" err="1">
                <a:latin typeface="Arial" panose="020B0604020202020204" pitchFamily="34" charset="0"/>
                <a:cs typeface="Arial" panose="020B0604020202020204" pitchFamily="34" charset="0"/>
              </a:rPr>
              <a:t>Ghahramani</a:t>
            </a:r>
            <a:r>
              <a:rPr lang="en-US" sz="2600" dirty="0">
                <a:latin typeface="Arial" panose="020B0604020202020204" pitchFamily="34" charset="0"/>
                <a:cs typeface="Arial" panose="020B0604020202020204" pitchFamily="34" charset="0"/>
              </a:rPr>
              <a:t>, C.Z., et al.: Semi-supervised classification by</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low density separation. In: Tenth International Workshop on Artificial Intelligence</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and Statistics (2005)</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4. Chapelle, O., </a:t>
            </a:r>
            <a:r>
              <a:rPr lang="en-US" sz="2600" dirty="0" err="1">
                <a:latin typeface="Arial" panose="020B0604020202020204" pitchFamily="34" charset="0"/>
                <a:cs typeface="Arial" panose="020B0604020202020204" pitchFamily="34" charset="0"/>
              </a:rPr>
              <a:t>Schlkopf</a:t>
            </a:r>
            <a:r>
              <a:rPr lang="en-US" sz="2600" dirty="0">
                <a:latin typeface="Arial" panose="020B0604020202020204" pitchFamily="34" charset="0"/>
                <a:cs typeface="Arial" panose="020B0604020202020204" pitchFamily="34" charset="0"/>
              </a:rPr>
              <a:t>, B., </a:t>
            </a:r>
            <a:r>
              <a:rPr lang="en-US" sz="2600" dirty="0" err="1">
                <a:latin typeface="Arial" panose="020B0604020202020204" pitchFamily="34" charset="0"/>
                <a:cs typeface="Arial" panose="020B0604020202020204" pitchFamily="34" charset="0"/>
              </a:rPr>
              <a:t>Zien</a:t>
            </a:r>
            <a:r>
              <a:rPr lang="en-US" sz="2600" dirty="0">
                <a:latin typeface="Arial" panose="020B0604020202020204" pitchFamily="34" charset="0"/>
                <a:cs typeface="Arial" panose="020B0604020202020204" pitchFamily="34" charset="0"/>
              </a:rPr>
              <a:t>, A.: Semi-supervised learning. The MIT Press</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(2010)</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5. Dumoulin, V., </a:t>
            </a:r>
            <a:r>
              <a:rPr lang="en-US" sz="2600" dirty="0" err="1">
                <a:latin typeface="Arial" panose="020B0604020202020204" pitchFamily="34" charset="0"/>
                <a:cs typeface="Arial" panose="020B0604020202020204" pitchFamily="34" charset="0"/>
              </a:rPr>
              <a:t>Belghazi</a:t>
            </a:r>
            <a:r>
              <a:rPr lang="en-US" sz="2600" dirty="0">
                <a:latin typeface="Arial" panose="020B0604020202020204" pitchFamily="34" charset="0"/>
                <a:cs typeface="Arial" panose="020B0604020202020204" pitchFamily="34" charset="0"/>
              </a:rPr>
              <a:t>, I., Poole, B., Lamb, A., </a:t>
            </a:r>
            <a:r>
              <a:rPr lang="en-US" sz="2600" dirty="0" err="1">
                <a:latin typeface="Arial" panose="020B0604020202020204" pitchFamily="34" charset="0"/>
                <a:cs typeface="Arial" panose="020B0604020202020204" pitchFamily="34" charset="0"/>
              </a:rPr>
              <a:t>Arjovsky</a:t>
            </a:r>
            <a:r>
              <a:rPr lang="en-US" sz="2600" dirty="0">
                <a:latin typeface="Arial" panose="020B0604020202020204" pitchFamily="34" charset="0"/>
                <a:cs typeface="Arial" panose="020B0604020202020204" pitchFamily="34" charset="0"/>
              </a:rPr>
              <a:t>, M., </a:t>
            </a:r>
            <a:r>
              <a:rPr lang="en-US" sz="2600" dirty="0" err="1">
                <a:latin typeface="Arial" panose="020B0604020202020204" pitchFamily="34" charset="0"/>
                <a:cs typeface="Arial" panose="020B0604020202020204" pitchFamily="34" charset="0"/>
              </a:rPr>
              <a:t>Mastropietro</a:t>
            </a:r>
            <a:r>
              <a:rPr lang="en-US" sz="2600" dirty="0">
                <a:latin typeface="Arial" panose="020B0604020202020204" pitchFamily="34" charset="0"/>
                <a:cs typeface="Arial" panose="020B0604020202020204" pitchFamily="34" charset="0"/>
              </a:rPr>
              <a:t>,</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O., Courville, A.: </a:t>
            </a:r>
            <a:r>
              <a:rPr lang="en-US" sz="2600" dirty="0" err="1">
                <a:latin typeface="Arial" panose="020B0604020202020204" pitchFamily="34" charset="0"/>
                <a:cs typeface="Arial" panose="020B0604020202020204" pitchFamily="34" charset="0"/>
              </a:rPr>
              <a:t>Adversarially</a:t>
            </a:r>
            <a:r>
              <a:rPr lang="en-US" sz="2600" dirty="0">
                <a:latin typeface="Arial" panose="020B0604020202020204" pitchFamily="34" charset="0"/>
                <a:cs typeface="Arial" panose="020B0604020202020204" pitchFamily="34" charset="0"/>
              </a:rPr>
              <a:t> learned inference. In: International Conference on</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Learning Representation (2017)</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6. Fergus, R., Weiss, Y., Torralba, A.: Semi-supervised learning in gigantic image</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collections. In: Advances in Neural Information Processing Systems (2009)</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7. Ginsburg, H.P., </a:t>
            </a:r>
            <a:r>
              <a:rPr lang="en-US" sz="2600" dirty="0" err="1">
                <a:latin typeface="Arial" panose="020B0604020202020204" pitchFamily="34" charset="0"/>
                <a:cs typeface="Arial" panose="020B0604020202020204" pitchFamily="34" charset="0"/>
              </a:rPr>
              <a:t>Opper</a:t>
            </a:r>
            <a:r>
              <a:rPr lang="en-US" sz="2600" dirty="0">
                <a:latin typeface="Arial" panose="020B0604020202020204" pitchFamily="34" charset="0"/>
                <a:cs typeface="Arial" panose="020B0604020202020204" pitchFamily="34" charset="0"/>
              </a:rPr>
              <a:t>, S.: Piaget’s theory of intellectual development. </a:t>
            </a:r>
            <a:r>
              <a:rPr lang="en-US" sz="2600" dirty="0" err="1">
                <a:latin typeface="Arial" panose="020B0604020202020204" pitchFamily="34" charset="0"/>
                <a:cs typeface="Arial" panose="020B0604020202020204" pitchFamily="34" charset="0"/>
              </a:rPr>
              <a:t>PrenticeHall</a:t>
            </a:r>
            <a:r>
              <a:rPr lang="en-US" sz="2600" dirty="0">
                <a:latin typeface="Arial" panose="020B0604020202020204" pitchFamily="34" charset="0"/>
                <a:cs typeface="Arial" panose="020B0604020202020204" pitchFamily="34" charset="0"/>
              </a:rPr>
              <a:t>, Inc (1988)</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8. </a:t>
            </a:r>
            <a:r>
              <a:rPr lang="en-US" sz="2600" dirty="0" err="1">
                <a:latin typeface="Arial" panose="020B0604020202020204" pitchFamily="34" charset="0"/>
                <a:cs typeface="Arial" panose="020B0604020202020204" pitchFamily="34" charset="0"/>
              </a:rPr>
              <a:t>Haeusser</a:t>
            </a:r>
            <a:r>
              <a:rPr lang="en-US" sz="2600" dirty="0">
                <a:latin typeface="Arial" panose="020B0604020202020204" pitchFamily="34" charset="0"/>
                <a:cs typeface="Arial" panose="020B0604020202020204" pitchFamily="34" charset="0"/>
              </a:rPr>
              <a:t>, P., </a:t>
            </a:r>
            <a:r>
              <a:rPr lang="en-US" sz="2600" dirty="0" err="1">
                <a:latin typeface="Arial" panose="020B0604020202020204" pitchFamily="34" charset="0"/>
                <a:cs typeface="Arial" panose="020B0604020202020204" pitchFamily="34" charset="0"/>
              </a:rPr>
              <a:t>Mordvintsev</a:t>
            </a:r>
            <a:r>
              <a:rPr lang="en-US" sz="2600" dirty="0">
                <a:latin typeface="Arial" panose="020B0604020202020204" pitchFamily="34" charset="0"/>
                <a:cs typeface="Arial" panose="020B0604020202020204" pitchFamily="34" charset="0"/>
              </a:rPr>
              <a:t>, A., </a:t>
            </a:r>
            <a:r>
              <a:rPr lang="en-US" sz="2600" dirty="0" err="1">
                <a:latin typeface="Arial" panose="020B0604020202020204" pitchFamily="34" charset="0"/>
                <a:cs typeface="Arial" panose="020B0604020202020204" pitchFamily="34" charset="0"/>
              </a:rPr>
              <a:t>Cremers</a:t>
            </a:r>
            <a:r>
              <a:rPr lang="en-US" sz="2600" dirty="0">
                <a:latin typeface="Arial" panose="020B0604020202020204" pitchFamily="34" charset="0"/>
                <a:cs typeface="Arial" panose="020B0604020202020204" pitchFamily="34" charset="0"/>
              </a:rPr>
              <a:t>, D.: Learning by association-a versatile</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semi-supervised training method for neural networks. In: IEEE Conference on</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Computer Vision and Pattern Recognition (2017)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99929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444</TotalTime>
  <Words>520</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Impact</vt:lpstr>
      <vt:lpstr>Main Event</vt:lpstr>
      <vt:lpstr>Deep semi supervised learning with memory</vt:lpstr>
      <vt:lpstr>khái niệm</vt:lpstr>
      <vt:lpstr>Semi supervised</vt:lpstr>
      <vt:lpstr>Ứng dụng của deep ssl</vt:lpstr>
      <vt:lpstr>Mô hình MA-dnn </vt:lpstr>
      <vt:lpstr>PowerPoint Presentation</vt:lpstr>
      <vt:lpstr>Phương pháp</vt:lpstr>
      <vt:lpstr>PowerPoint Presentation</vt:lpstr>
      <vt:lpstr>Tham khảo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semi supervised learning</dc:title>
  <dc:creator>hanh le</dc:creator>
  <cp:lastModifiedBy>hanh le</cp:lastModifiedBy>
  <cp:revision>12</cp:revision>
  <dcterms:created xsi:type="dcterms:W3CDTF">2018-12-09T03:14:12Z</dcterms:created>
  <dcterms:modified xsi:type="dcterms:W3CDTF">2018-12-10T09:12:51Z</dcterms:modified>
</cp:coreProperties>
</file>