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64" r:id="rId4"/>
    <p:sldId id="265" r:id="rId5"/>
    <p:sldId id="270" r:id="rId6"/>
    <p:sldId id="272" r:id="rId7"/>
    <p:sldId id="271" r:id="rId8"/>
    <p:sldId id="273" r:id="rId9"/>
    <p:sldId id="277" r:id="rId10"/>
    <p:sldId id="275" r:id="rId11"/>
    <p:sldId id="276" r:id="rId12"/>
    <p:sldId id="274" r:id="rId13"/>
    <p:sldId id="279" r:id="rId14"/>
    <p:sldId id="280" r:id="rId15"/>
    <p:sldId id="27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29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742955"/>
            <a:ext cx="5120641" cy="2560320"/>
          </a:xfrm>
        </p:spPr>
        <p:txBody>
          <a:bodyPr>
            <a:normAutofit fontScale="90000"/>
          </a:bodyPr>
          <a:lstStyle/>
          <a:p>
            <a:r>
              <a:rPr lang="en-US" sz="5000" dirty="0" err="1" smtClean="0"/>
              <a:t>Phân</a:t>
            </a:r>
            <a:r>
              <a:rPr lang="en-US" sz="5000" dirty="0" smtClean="0"/>
              <a:t> </a:t>
            </a:r>
            <a:r>
              <a:rPr lang="en-US" sz="5000" dirty="0" err="1" smtClean="0"/>
              <a:t>loại</a:t>
            </a:r>
            <a:r>
              <a:rPr lang="en-US" sz="5000" dirty="0" smtClean="0"/>
              <a:t> </a:t>
            </a:r>
            <a:r>
              <a:rPr lang="en-US" sz="5000" dirty="0" err="1" smtClean="0"/>
              <a:t>thư</a:t>
            </a:r>
            <a:r>
              <a:rPr lang="en-US" sz="5000" dirty="0" smtClean="0"/>
              <a:t> </a:t>
            </a:r>
            <a:r>
              <a:rPr lang="en-US" sz="5000" dirty="0" err="1" smtClean="0"/>
              <a:t>rác</a:t>
            </a:r>
            <a:r>
              <a:rPr lang="en-US" sz="5000" dirty="0" smtClean="0"/>
              <a:t> </a:t>
            </a:r>
            <a:r>
              <a:rPr lang="en-US" sz="5000" dirty="0" err="1" smtClean="0"/>
              <a:t>áp</a:t>
            </a:r>
            <a:r>
              <a:rPr lang="en-US" sz="5000" dirty="0" smtClean="0"/>
              <a:t> </a:t>
            </a:r>
            <a:r>
              <a:rPr lang="en-US" sz="5000" dirty="0" err="1" smtClean="0"/>
              <a:t>dụng</a:t>
            </a:r>
            <a:r>
              <a:rPr lang="en-US" sz="5000" dirty="0" smtClean="0"/>
              <a:t> </a:t>
            </a:r>
            <a:r>
              <a:rPr lang="en-US" sz="5000" dirty="0" err="1" smtClean="0"/>
              <a:t>giải</a:t>
            </a:r>
            <a:r>
              <a:rPr lang="en-US" sz="5000" dirty="0" smtClean="0"/>
              <a:t> </a:t>
            </a:r>
            <a:r>
              <a:rPr lang="en-US" sz="5000" dirty="0" err="1" smtClean="0"/>
              <a:t>thuật</a:t>
            </a:r>
            <a:r>
              <a:rPr lang="en-US" sz="5000" dirty="0" smtClean="0"/>
              <a:t> Naïve Bayes</a:t>
            </a:r>
            <a:endParaRPr lang="en-US" sz="5000" dirty="0"/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4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Đặng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Minh</a:t>
            </a:r>
          </a:p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Nha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1295400" y="1828800"/>
                <a:ext cx="9601200" cy="4841966"/>
              </a:xfrm>
              <a:prstGeom prst="rect">
                <a:avLst/>
              </a:prstGeom>
            </p:spPr>
            <p:txBody>
              <a:bodyPr/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258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544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830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Cơ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sở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của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phương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pháp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phân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loại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văn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bản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Naïve Bayes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là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chủ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yếu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dựa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trên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các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giải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định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của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Bayes.</a:t>
                </a:r>
              </a:p>
              <a:p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Với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mỗi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văn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bản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D (document),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người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ta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sẽ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tính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cho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mỗi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loại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một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xác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suất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mà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tài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liệu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D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có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thể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thuộc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vào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lớp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tài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liệu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đò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bằng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việc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sử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dụng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định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luật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Bayes:</a:t>
                </a:r>
              </a:p>
              <a:p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Tài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liệu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D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sẽ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được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gán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cho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lớp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văn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bản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nào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có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xác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suất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hậu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nghiệm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cao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nhất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tức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là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lớp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nào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có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giá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trị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cao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nhất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trong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tất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cả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các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lớp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828800"/>
                <a:ext cx="9601200" cy="4841966"/>
              </a:xfrm>
              <a:prstGeom prst="rect">
                <a:avLst/>
              </a:prstGeom>
              <a:blipFill>
                <a:blip r:embed="rId2"/>
                <a:stretch>
                  <a:fillRect l="-889" t="-1763" r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3768770"/>
            <a:ext cx="33909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4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828800"/>
            <a:ext cx="9601200" cy="484196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Do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bài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thư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rác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(PLTR)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cũng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chính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bài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văn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bản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(PLVB) 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2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SPAM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NON-SPAM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nên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áp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Naïve Bayes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PLVB sang PLTR.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Nguyên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tắc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xác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suất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bằng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Bayes: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-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Giả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sử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nội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dung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mỗi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thư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điện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tử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 content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-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thư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rác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kí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hiệu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 spam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-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thư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lệ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kí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hiệu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 non-spam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 - word1, word2, …,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wordn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từ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đặc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trưng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xuất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content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=&gt;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Cần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xác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suất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thư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điện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tử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thư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rác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P(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spam|content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Naïve Bayes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rác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3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828800"/>
            <a:ext cx="9601200" cy="50509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ban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đầu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</a:t>
            </a:r>
            <a:r>
              <a:rPr lang="en-US" dirty="0" smtClean="0"/>
              <a:t>Demo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rác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333897"/>
            <a:ext cx="9601200" cy="71410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Một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tập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huấn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luyện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gồm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10 file text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đánh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dấu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spam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10 file text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đánh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dấu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spam 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94" y="3048000"/>
            <a:ext cx="3840480" cy="368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828800"/>
            <a:ext cx="9601200" cy="50509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xác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xuất</a:t>
            </a: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</a:t>
            </a:r>
            <a:r>
              <a:rPr lang="en-US" dirty="0" smtClean="0"/>
              <a:t>Demo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rác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333897"/>
            <a:ext cx="5070566" cy="114953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xác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suất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thư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non-spam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082834"/>
            <a:ext cx="4112623" cy="361405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617425" y="2333897"/>
            <a:ext cx="4495800" cy="86650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xác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suất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thư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spam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2" y="3082834"/>
            <a:ext cx="4232367" cy="36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828800"/>
            <a:ext cx="9601200" cy="50509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xác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xuất</a:t>
            </a: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</a:t>
            </a:r>
            <a:r>
              <a:rPr lang="en-US" dirty="0" smtClean="0"/>
              <a:t>Demo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rác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333897"/>
            <a:ext cx="9459686" cy="53681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xác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suất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spam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non-spam: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735" y="3006635"/>
            <a:ext cx="8582025" cy="200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3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828800"/>
            <a:ext cx="9601200" cy="50509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Kết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quả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</a:t>
            </a:r>
            <a:r>
              <a:rPr lang="en-US" dirty="0" smtClean="0"/>
              <a:t>Demo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rác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49" y="2333896"/>
            <a:ext cx="8630194" cy="428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77983" y="2342606"/>
            <a:ext cx="9601200" cy="1532709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THANK YOU!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Plan</a:t>
            </a:r>
            <a:endParaRPr lang="en-US" dirty="0"/>
          </a:p>
          <a:p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rác</a:t>
            </a:r>
            <a:endParaRPr lang="en-US" dirty="0" smtClean="0"/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rác</a:t>
            </a:r>
            <a:endParaRPr lang="en-US" dirty="0" smtClean="0"/>
          </a:p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Naïve Bayes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rác</a:t>
            </a:r>
            <a:endParaRPr lang="en-US" dirty="0" smtClean="0"/>
          </a:p>
          <a:p>
            <a:r>
              <a:rPr lang="en-US" dirty="0" smtClean="0"/>
              <a:t>Demo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rác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Plan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8" y="1672045"/>
            <a:ext cx="1181548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do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đề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tài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Thư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rác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Chứa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quảng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cáo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sản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phẩm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dịch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vụ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,…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gửi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lượng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lớn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thấp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Gây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phiền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toái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mất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thời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gian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sắp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xếp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kiếm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thư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cá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nhân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Mất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cá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nhân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tài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khoản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thẻ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tín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,…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lừa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đảo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qua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mạng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khác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/>
              <a:t>=&gt; V</a:t>
            </a:r>
            <a:r>
              <a:rPr lang="vi-VN" dirty="0" smtClean="0"/>
              <a:t>ì </a:t>
            </a:r>
            <a:r>
              <a:rPr lang="vi-VN" dirty="0"/>
              <a:t>vậy cần đưa ra giải pháp phân loại các tin </a:t>
            </a:r>
            <a:r>
              <a:rPr lang="en-US" dirty="0" err="1" smtClean="0"/>
              <a:t>rác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do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Naïve Bayes: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Dễ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dàng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nhanh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chóng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đoán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thành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nhóm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khác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nhau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đoán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chính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xác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cao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Naive Bayes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tốt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hơn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mô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khác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hồi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quy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cần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ít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training.</a:t>
            </a:r>
          </a:p>
          <a:p>
            <a:pPr marL="0" indent="0"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3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vi-VN" dirty="0" smtClean="0"/>
              <a:t>trung </a:t>
            </a:r>
            <a:r>
              <a:rPr lang="vi-VN" dirty="0"/>
              <a:t>nghiên cứu sâu vào bài toán cùng </a:t>
            </a:r>
            <a:r>
              <a:rPr lang="vi-VN" dirty="0" smtClean="0"/>
              <a:t>với</a:t>
            </a:r>
            <a:r>
              <a:rPr lang="en-US" dirty="0" smtClean="0"/>
              <a:t> </a:t>
            </a:r>
            <a:r>
              <a:rPr lang="vi-VN" dirty="0" smtClean="0"/>
              <a:t>phương </a:t>
            </a:r>
            <a:r>
              <a:rPr lang="vi-VN" dirty="0"/>
              <a:t>pháp để thực hiện phân loại văn bản đó là Naïve </a:t>
            </a:r>
            <a:r>
              <a:rPr lang="vi-VN" dirty="0" smtClean="0"/>
              <a:t>Bayes. </a:t>
            </a:r>
            <a:r>
              <a:rPr lang="vi-VN" dirty="0"/>
              <a:t>Thực hiện phân loại trên các tập dữ liệu mẫu, và đánh giá kết quả thu được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4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1026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66" y="1749517"/>
            <a:ext cx="8464731" cy="456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48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828800"/>
            <a:ext cx="9601200" cy="484196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Đối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email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cá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nhân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phương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pháp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lọc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thư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rác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phổ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biến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nay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“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qua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nội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dung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email”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bằng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ứng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phương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pháp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văn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bản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email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chất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phương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pháp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“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văn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bản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2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””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dựa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nội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dung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email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gửi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Đề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tài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này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sẽ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bày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một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phương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pháp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văn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bản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khác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phổ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biến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“Naïve Bayes”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rác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828800"/>
            <a:ext cx="9601200" cy="134112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Ưu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en-US" dirty="0"/>
              <a:t>C</a:t>
            </a:r>
            <a:r>
              <a:rPr lang="vi-VN" dirty="0" smtClean="0"/>
              <a:t>húng </a:t>
            </a:r>
            <a:r>
              <a:rPr lang="vi-VN" dirty="0"/>
              <a:t>ta có thể dễ dàng thay đổi bộ lọc để nó có thể </a:t>
            </a:r>
            <a:r>
              <a:rPr lang="vi-VN" dirty="0" smtClean="0"/>
              <a:t>lọc </a:t>
            </a:r>
            <a:r>
              <a:rPr lang="vi-VN" dirty="0"/>
              <a:t>các loại thư rác cho phù </a:t>
            </a:r>
            <a:r>
              <a:rPr lang="vi-VN" dirty="0" smtClean="0"/>
              <a:t>hợp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vi-VN" dirty="0"/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 smtClean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rác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3706736"/>
            <a:ext cx="9601200" cy="134112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Nhược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en-US" dirty="0"/>
              <a:t>D</a:t>
            </a:r>
            <a:r>
              <a:rPr lang="vi-VN" dirty="0" smtClean="0"/>
              <a:t>o biết </a:t>
            </a:r>
            <a:r>
              <a:rPr lang="vi-VN" dirty="0"/>
              <a:t>được cách thức lọc nội dung nên các spammer luôn luôn thay đổi hình </a:t>
            </a:r>
            <a:r>
              <a:rPr lang="vi-VN" dirty="0" smtClean="0"/>
              <a:t>thức </a:t>
            </a:r>
            <a:r>
              <a:rPr lang="vi-VN" dirty="0"/>
              <a:t>nội dung của thư </a:t>
            </a:r>
            <a:r>
              <a:rPr lang="vi-VN" dirty="0" smtClean="0"/>
              <a:t>rác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vi-VN" dirty="0"/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1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209</TotalTime>
  <Words>806</Words>
  <Application>Microsoft Office PowerPoint</Application>
  <PresentationFormat>Widescreen</PresentationFormat>
  <Paragraphs>69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 Antiqua</vt:lpstr>
      <vt:lpstr>Cambria</vt:lpstr>
      <vt:lpstr>Cambria Math</vt:lpstr>
      <vt:lpstr>Sales Direction 16X9</vt:lpstr>
      <vt:lpstr>Phân loại thư rác áp dụng giải thuật Naïve Bayes</vt:lpstr>
      <vt:lpstr>Nội dung</vt:lpstr>
      <vt:lpstr>1. Plan</vt:lpstr>
      <vt:lpstr>2. Lý do chọn đề tài</vt:lpstr>
      <vt:lpstr>2. Lý do chọn đề tài</vt:lpstr>
      <vt:lpstr>3. Mục đích của đề tài</vt:lpstr>
      <vt:lpstr>4. Mô hình</vt:lpstr>
      <vt:lpstr>5. Bài toán phân loại thư rác</vt:lpstr>
      <vt:lpstr>6. Ưu và nhược điểm của bài toán phân loại thư rác</vt:lpstr>
      <vt:lpstr>7. Bài toán phân loại văn bản</vt:lpstr>
      <vt:lpstr>8. Bài toán Naïve Bayes trong phân loại thư rác</vt:lpstr>
      <vt:lpstr>9. Demo Bài toán phân loại thư rác</vt:lpstr>
      <vt:lpstr>9. Demo Bài toán phân loại thư rác</vt:lpstr>
      <vt:lpstr>9. Demo Bài toán phân loại thư rác</vt:lpstr>
      <vt:lpstr>9. Demo Bài toán phân loại thư rác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PHUONG NHA</dc:creator>
  <cp:lastModifiedBy>PHUONG NHA</cp:lastModifiedBy>
  <cp:revision>95</cp:revision>
  <dcterms:created xsi:type="dcterms:W3CDTF">2018-12-02T17:46:53Z</dcterms:created>
  <dcterms:modified xsi:type="dcterms:W3CDTF">2018-12-03T01:55:24Z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