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1"/>
  </p:notesMasterIdLst>
  <p:handoutMasterIdLst>
    <p:handoutMasterId r:id="rId22"/>
  </p:handoutMasterIdLst>
  <p:sldIdLst>
    <p:sldId id="256" r:id="rId3"/>
    <p:sldId id="260" r:id="rId4"/>
    <p:sldId id="267" r:id="rId5"/>
    <p:sldId id="269" r:id="rId6"/>
    <p:sldId id="286" r:id="rId7"/>
    <p:sldId id="287" r:id="rId8"/>
    <p:sldId id="288" r:id="rId9"/>
    <p:sldId id="289" r:id="rId10"/>
    <p:sldId id="283" r:id="rId11"/>
    <p:sldId id="291" r:id="rId12"/>
    <p:sldId id="284" r:id="rId13"/>
    <p:sldId id="273" r:id="rId14"/>
    <p:sldId id="279" r:id="rId15"/>
    <p:sldId id="281" r:id="rId16"/>
    <p:sldId id="280" r:id="rId17"/>
    <p:sldId id="282" r:id="rId18"/>
    <p:sldId id="276" r:id="rId19"/>
    <p:sldId id="261" r:id="rId20"/>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ong" initials="C" lastIdx="3" clrIdx="0">
    <p:extLst>
      <p:ext uri="{19B8F6BF-5375-455C-9EA6-DF929625EA0E}">
        <p15:presenceInfo xmlns:p15="http://schemas.microsoft.com/office/powerpoint/2012/main" userId="C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300"/>
    <a:srgbClr val="9E7500"/>
    <a:srgbClr val="005000"/>
    <a:srgbClr val="A50C07"/>
    <a:srgbClr val="7A3A00"/>
    <a:srgbClr val="800F00"/>
    <a:srgbClr val="C72D00"/>
    <a:srgbClr val="E685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Kiểu Có chủ đề 1 - Nhấn mạnh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autoAdjust="0"/>
  </p:normalViewPr>
  <p:slideViewPr>
    <p:cSldViewPr>
      <p:cViewPr varScale="1">
        <p:scale>
          <a:sx n="72" d="100"/>
          <a:sy n="72" d="100"/>
        </p:scale>
        <p:origin x="15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423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5848F14-5F65-4EB5-BFC9-386F371E1AB1}" type="slidenum">
              <a:rPr lang="ru-RU"/>
              <a:pPr/>
              <a:t>‹#›</a:t>
            </a:fld>
            <a:endParaRPr lang="ru-RU"/>
          </a:p>
        </p:txBody>
      </p:sp>
    </p:spTree>
    <p:extLst>
      <p:ext uri="{BB962C8B-B14F-4D97-AF65-F5344CB8AC3E}">
        <p14:creationId xmlns:p14="http://schemas.microsoft.com/office/powerpoint/2010/main" val="25028360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843213" y="5062538"/>
            <a:ext cx="5903912" cy="1109662"/>
          </a:xfrm>
          <a:effectLst>
            <a:outerShdw dist="17961" dir="2700000" algn="ctr" rotWithShape="0">
              <a:schemeClr val="bg2"/>
            </a:outerShdw>
          </a:effectLst>
        </p:spPr>
        <p:txBody>
          <a:bodyPr/>
          <a:lstStyle>
            <a:lvl1pPr>
              <a:defRPr sz="3200"/>
            </a:lvl1pPr>
          </a:lstStyle>
          <a:p>
            <a:pPr lvl="0"/>
            <a:r>
              <a:rPr lang="vi-VN" noProof="0"/>
              <a:t>Bấm &amp; sửa kiểu tiêu đề</a:t>
            </a:r>
            <a:endParaRPr lang="ru-RU" noProof="0"/>
          </a:p>
        </p:txBody>
      </p:sp>
      <p:sp>
        <p:nvSpPr>
          <p:cNvPr id="5123" name="Rectangle 3"/>
          <p:cNvSpPr>
            <a:spLocks noGrp="1" noChangeArrowheads="1"/>
          </p:cNvSpPr>
          <p:nvPr>
            <p:ph type="subTitle" idx="1"/>
          </p:nvPr>
        </p:nvSpPr>
        <p:spPr>
          <a:xfrm>
            <a:off x="2843213" y="5734050"/>
            <a:ext cx="5903912" cy="696913"/>
          </a:xfrm>
          <a:effectLst>
            <a:outerShdw dist="17961" dir="2700000" algn="ctr" rotWithShape="0">
              <a:schemeClr val="bg2"/>
            </a:outerShdw>
          </a:effectLst>
        </p:spPr>
        <p:txBody>
          <a:bodyPr/>
          <a:lstStyle>
            <a:lvl1pPr marL="0" indent="0" algn="r">
              <a:buFontTx/>
              <a:buNone/>
              <a:defRPr sz="2400" b="1"/>
            </a:lvl1pPr>
          </a:lstStyle>
          <a:p>
            <a:pPr lvl="0"/>
            <a:r>
              <a:rPr lang="vi-VN" noProof="0"/>
              <a:t>Bấm &amp; sửa kiểu phụ đề</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4983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084888" y="1268413"/>
            <a:ext cx="1871662" cy="5472112"/>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68313" y="1268413"/>
            <a:ext cx="5464175" cy="5472112"/>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172090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vi-VN"/>
              <a:t>Bấm &amp; sửa kiểu phụ đề</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F73F6952-4096-4198-BBE1-BF1CF17635DA}" type="slidenum">
              <a:rPr lang="ru-RU"/>
              <a:pPr/>
              <a:t>‹#›</a:t>
            </a:fld>
            <a:endParaRPr lang="ru-RU"/>
          </a:p>
        </p:txBody>
      </p:sp>
    </p:spTree>
    <p:extLst>
      <p:ext uri="{BB962C8B-B14F-4D97-AF65-F5344CB8AC3E}">
        <p14:creationId xmlns:p14="http://schemas.microsoft.com/office/powerpoint/2010/main" val="254881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BBE8CD09-91E9-4702-B7F9-4893B2C4D524}" type="slidenum">
              <a:rPr lang="ru-RU"/>
              <a:pPr/>
              <a:t>‹#›</a:t>
            </a:fld>
            <a:endParaRPr lang="ru-RU"/>
          </a:p>
        </p:txBody>
      </p:sp>
    </p:spTree>
    <p:extLst>
      <p:ext uri="{BB962C8B-B14F-4D97-AF65-F5344CB8AC3E}">
        <p14:creationId xmlns:p14="http://schemas.microsoft.com/office/powerpoint/2010/main" val="414988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060AE29B-D2F0-4A75-860B-FBE6D23AC17C}" type="slidenum">
              <a:rPr lang="ru-RU"/>
              <a:pPr/>
              <a:t>‹#›</a:t>
            </a:fld>
            <a:endParaRPr lang="ru-RU"/>
          </a:p>
        </p:txBody>
      </p:sp>
    </p:spTree>
    <p:extLst>
      <p:ext uri="{BB962C8B-B14F-4D97-AF65-F5344CB8AC3E}">
        <p14:creationId xmlns:p14="http://schemas.microsoft.com/office/powerpoint/2010/main" val="1139598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ày tháng 4"/>
          <p:cNvSpPr>
            <a:spLocks noGrp="1"/>
          </p:cNvSpPr>
          <p:nvPr>
            <p:ph type="dt" sz="half" idx="10"/>
          </p:nvPr>
        </p:nvSpPr>
        <p:spPr/>
        <p:txBody>
          <a:bodyPr/>
          <a:lstStyle>
            <a:lvl1pPr>
              <a:defRPr/>
            </a:lvl1pPr>
          </a:lstStyle>
          <a:p>
            <a:endParaRPr lang="ru-RU"/>
          </a:p>
        </p:txBody>
      </p:sp>
      <p:sp>
        <p:nvSpPr>
          <p:cNvPr id="6" name="Chỗ dành sẵn cho Chân trang 5"/>
          <p:cNvSpPr>
            <a:spLocks noGrp="1"/>
          </p:cNvSpPr>
          <p:nvPr>
            <p:ph type="ftr" sz="quarter" idx="11"/>
          </p:nvPr>
        </p:nvSpPr>
        <p:spPr/>
        <p:txBody>
          <a:bodyPr/>
          <a:lstStyle>
            <a:lvl1pPr>
              <a:defRPr/>
            </a:lvl1pPr>
          </a:lstStyle>
          <a:p>
            <a:endParaRPr lang="ru-RU"/>
          </a:p>
        </p:txBody>
      </p:sp>
      <p:sp>
        <p:nvSpPr>
          <p:cNvPr id="7" name="Chỗ dành sẵn cho Số hiệu Bản chiếu 6"/>
          <p:cNvSpPr>
            <a:spLocks noGrp="1"/>
          </p:cNvSpPr>
          <p:nvPr>
            <p:ph type="sldNum" sz="quarter" idx="12"/>
          </p:nvPr>
        </p:nvSpPr>
        <p:spPr/>
        <p:txBody>
          <a:bodyPr/>
          <a:lstStyle>
            <a:lvl1pPr>
              <a:defRPr/>
            </a:lvl1pPr>
          </a:lstStyle>
          <a:p>
            <a:fld id="{C5C3F769-B27C-4C56-A5FD-C5A74CC13FBB}" type="slidenum">
              <a:rPr lang="ru-RU"/>
              <a:pPr/>
              <a:t>‹#›</a:t>
            </a:fld>
            <a:endParaRPr lang="ru-RU"/>
          </a:p>
        </p:txBody>
      </p:sp>
    </p:spTree>
    <p:extLst>
      <p:ext uri="{BB962C8B-B14F-4D97-AF65-F5344CB8AC3E}">
        <p14:creationId xmlns:p14="http://schemas.microsoft.com/office/powerpoint/2010/main" val="3166700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ày tháng 6"/>
          <p:cNvSpPr>
            <a:spLocks noGrp="1"/>
          </p:cNvSpPr>
          <p:nvPr>
            <p:ph type="dt" sz="half" idx="10"/>
          </p:nvPr>
        </p:nvSpPr>
        <p:spPr/>
        <p:txBody>
          <a:bodyPr/>
          <a:lstStyle>
            <a:lvl1pPr>
              <a:defRPr/>
            </a:lvl1pPr>
          </a:lstStyle>
          <a:p>
            <a:endParaRPr lang="ru-RU"/>
          </a:p>
        </p:txBody>
      </p:sp>
      <p:sp>
        <p:nvSpPr>
          <p:cNvPr id="8" name="Chỗ dành sẵn cho Chân trang 7"/>
          <p:cNvSpPr>
            <a:spLocks noGrp="1"/>
          </p:cNvSpPr>
          <p:nvPr>
            <p:ph type="ftr" sz="quarter" idx="11"/>
          </p:nvPr>
        </p:nvSpPr>
        <p:spPr/>
        <p:txBody>
          <a:bodyPr/>
          <a:lstStyle>
            <a:lvl1pPr>
              <a:defRPr/>
            </a:lvl1pPr>
          </a:lstStyle>
          <a:p>
            <a:endParaRPr lang="ru-RU"/>
          </a:p>
        </p:txBody>
      </p:sp>
      <p:sp>
        <p:nvSpPr>
          <p:cNvPr id="9" name="Chỗ dành sẵn cho Số hiệu Bản chiếu 8"/>
          <p:cNvSpPr>
            <a:spLocks noGrp="1"/>
          </p:cNvSpPr>
          <p:nvPr>
            <p:ph type="sldNum" sz="quarter" idx="12"/>
          </p:nvPr>
        </p:nvSpPr>
        <p:spPr/>
        <p:txBody>
          <a:bodyPr/>
          <a:lstStyle>
            <a:lvl1pPr>
              <a:defRPr/>
            </a:lvl1pPr>
          </a:lstStyle>
          <a:p>
            <a:fld id="{1181C460-7901-4F6E-AA7D-564DD1A11966}" type="slidenum">
              <a:rPr lang="ru-RU"/>
              <a:pPr/>
              <a:t>‹#›</a:t>
            </a:fld>
            <a:endParaRPr lang="ru-RU"/>
          </a:p>
        </p:txBody>
      </p:sp>
    </p:spTree>
    <p:extLst>
      <p:ext uri="{BB962C8B-B14F-4D97-AF65-F5344CB8AC3E}">
        <p14:creationId xmlns:p14="http://schemas.microsoft.com/office/powerpoint/2010/main" val="1597929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gày tháng 2"/>
          <p:cNvSpPr>
            <a:spLocks noGrp="1"/>
          </p:cNvSpPr>
          <p:nvPr>
            <p:ph type="dt" sz="half" idx="10"/>
          </p:nvPr>
        </p:nvSpPr>
        <p:spPr/>
        <p:txBody>
          <a:bodyPr/>
          <a:lstStyle>
            <a:lvl1pPr>
              <a:defRPr/>
            </a:lvl1pPr>
          </a:lstStyle>
          <a:p>
            <a:endParaRPr lang="ru-RU"/>
          </a:p>
        </p:txBody>
      </p:sp>
      <p:sp>
        <p:nvSpPr>
          <p:cNvPr id="4" name="Chỗ dành sẵn cho Chân trang 3"/>
          <p:cNvSpPr>
            <a:spLocks noGrp="1"/>
          </p:cNvSpPr>
          <p:nvPr>
            <p:ph type="ftr" sz="quarter" idx="11"/>
          </p:nvPr>
        </p:nvSpPr>
        <p:spPr/>
        <p:txBody>
          <a:bodyPr/>
          <a:lstStyle>
            <a:lvl1pPr>
              <a:defRPr/>
            </a:lvl1pPr>
          </a:lstStyle>
          <a:p>
            <a:endParaRPr lang="ru-RU"/>
          </a:p>
        </p:txBody>
      </p:sp>
      <p:sp>
        <p:nvSpPr>
          <p:cNvPr id="5" name="Chỗ dành sẵn cho Số hiệu Bản chiếu 4"/>
          <p:cNvSpPr>
            <a:spLocks noGrp="1"/>
          </p:cNvSpPr>
          <p:nvPr>
            <p:ph type="sldNum" sz="quarter" idx="12"/>
          </p:nvPr>
        </p:nvSpPr>
        <p:spPr/>
        <p:txBody>
          <a:bodyPr/>
          <a:lstStyle>
            <a:lvl1pPr>
              <a:defRPr/>
            </a:lvl1pPr>
          </a:lstStyle>
          <a:p>
            <a:fld id="{0BA7A89D-AF87-47E0-A3B8-CDC22D4013A8}" type="slidenum">
              <a:rPr lang="ru-RU"/>
              <a:pPr/>
              <a:t>‹#›</a:t>
            </a:fld>
            <a:endParaRPr lang="ru-RU"/>
          </a:p>
        </p:txBody>
      </p:sp>
    </p:spTree>
    <p:extLst>
      <p:ext uri="{BB962C8B-B14F-4D97-AF65-F5344CB8AC3E}">
        <p14:creationId xmlns:p14="http://schemas.microsoft.com/office/powerpoint/2010/main" val="1138640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lvl1pPr>
              <a:defRPr/>
            </a:lvl1pPr>
          </a:lstStyle>
          <a:p>
            <a:endParaRPr lang="ru-RU"/>
          </a:p>
        </p:txBody>
      </p:sp>
      <p:sp>
        <p:nvSpPr>
          <p:cNvPr id="3" name="Chỗ dành sẵn cho Chân trang 2"/>
          <p:cNvSpPr>
            <a:spLocks noGrp="1"/>
          </p:cNvSpPr>
          <p:nvPr>
            <p:ph type="ftr" sz="quarter" idx="11"/>
          </p:nvPr>
        </p:nvSpPr>
        <p:spPr/>
        <p:txBody>
          <a:bodyPr/>
          <a:lstStyle>
            <a:lvl1pPr>
              <a:defRPr/>
            </a:lvl1pPr>
          </a:lstStyle>
          <a:p>
            <a:endParaRPr lang="ru-RU"/>
          </a:p>
        </p:txBody>
      </p:sp>
      <p:sp>
        <p:nvSpPr>
          <p:cNvPr id="4" name="Chỗ dành sẵn cho Số hiệu Bản chiếu 3"/>
          <p:cNvSpPr>
            <a:spLocks noGrp="1"/>
          </p:cNvSpPr>
          <p:nvPr>
            <p:ph type="sldNum" sz="quarter" idx="12"/>
          </p:nvPr>
        </p:nvSpPr>
        <p:spPr/>
        <p:txBody>
          <a:bodyPr/>
          <a:lstStyle>
            <a:lvl1pPr>
              <a:defRPr/>
            </a:lvl1pPr>
          </a:lstStyle>
          <a:p>
            <a:fld id="{DC7D820D-5EEC-4D96-9A09-E8D7CCB5151A}" type="slidenum">
              <a:rPr lang="ru-RU"/>
              <a:pPr/>
              <a:t>‹#›</a:t>
            </a:fld>
            <a:endParaRPr lang="ru-RU"/>
          </a:p>
        </p:txBody>
      </p:sp>
    </p:spTree>
    <p:extLst>
      <p:ext uri="{BB962C8B-B14F-4D97-AF65-F5344CB8AC3E}">
        <p14:creationId xmlns:p14="http://schemas.microsoft.com/office/powerpoint/2010/main" val="3896282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lvl1pPr>
              <a:defRPr/>
            </a:lvl1pPr>
          </a:lstStyle>
          <a:p>
            <a:endParaRPr lang="ru-RU"/>
          </a:p>
        </p:txBody>
      </p:sp>
      <p:sp>
        <p:nvSpPr>
          <p:cNvPr id="6" name="Chỗ dành sẵn cho Chân trang 5"/>
          <p:cNvSpPr>
            <a:spLocks noGrp="1"/>
          </p:cNvSpPr>
          <p:nvPr>
            <p:ph type="ftr" sz="quarter" idx="11"/>
          </p:nvPr>
        </p:nvSpPr>
        <p:spPr/>
        <p:txBody>
          <a:bodyPr/>
          <a:lstStyle>
            <a:lvl1pPr>
              <a:defRPr/>
            </a:lvl1pPr>
          </a:lstStyle>
          <a:p>
            <a:endParaRPr lang="ru-RU"/>
          </a:p>
        </p:txBody>
      </p:sp>
      <p:sp>
        <p:nvSpPr>
          <p:cNvPr id="7" name="Chỗ dành sẵn cho Số hiệu Bản chiếu 6"/>
          <p:cNvSpPr>
            <a:spLocks noGrp="1"/>
          </p:cNvSpPr>
          <p:nvPr>
            <p:ph type="sldNum" sz="quarter" idx="12"/>
          </p:nvPr>
        </p:nvSpPr>
        <p:spPr/>
        <p:txBody>
          <a:bodyPr/>
          <a:lstStyle>
            <a:lvl1pPr>
              <a:defRPr/>
            </a:lvl1pPr>
          </a:lstStyle>
          <a:p>
            <a:fld id="{E7616D9A-7C1C-4E7D-946A-A1CED3B2A8C4}" type="slidenum">
              <a:rPr lang="ru-RU"/>
              <a:pPr/>
              <a:t>‹#›</a:t>
            </a:fld>
            <a:endParaRPr lang="ru-RU"/>
          </a:p>
        </p:txBody>
      </p:sp>
    </p:spTree>
    <p:extLst>
      <p:ext uri="{BB962C8B-B14F-4D97-AF65-F5344CB8AC3E}">
        <p14:creationId xmlns:p14="http://schemas.microsoft.com/office/powerpoint/2010/main" val="21565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2766319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lvl1pPr>
              <a:defRPr/>
            </a:lvl1pPr>
          </a:lstStyle>
          <a:p>
            <a:endParaRPr lang="ru-RU"/>
          </a:p>
        </p:txBody>
      </p:sp>
      <p:sp>
        <p:nvSpPr>
          <p:cNvPr id="6" name="Chỗ dành sẵn cho Chân trang 5"/>
          <p:cNvSpPr>
            <a:spLocks noGrp="1"/>
          </p:cNvSpPr>
          <p:nvPr>
            <p:ph type="ftr" sz="quarter" idx="11"/>
          </p:nvPr>
        </p:nvSpPr>
        <p:spPr/>
        <p:txBody>
          <a:bodyPr/>
          <a:lstStyle>
            <a:lvl1pPr>
              <a:defRPr/>
            </a:lvl1pPr>
          </a:lstStyle>
          <a:p>
            <a:endParaRPr lang="ru-RU"/>
          </a:p>
        </p:txBody>
      </p:sp>
      <p:sp>
        <p:nvSpPr>
          <p:cNvPr id="7" name="Chỗ dành sẵn cho Số hiệu Bản chiếu 6"/>
          <p:cNvSpPr>
            <a:spLocks noGrp="1"/>
          </p:cNvSpPr>
          <p:nvPr>
            <p:ph type="sldNum" sz="quarter" idx="12"/>
          </p:nvPr>
        </p:nvSpPr>
        <p:spPr/>
        <p:txBody>
          <a:bodyPr/>
          <a:lstStyle>
            <a:lvl1pPr>
              <a:defRPr/>
            </a:lvl1pPr>
          </a:lstStyle>
          <a:p>
            <a:fld id="{9B9DC861-6D71-493A-AF46-61BDE5A6A1E2}" type="slidenum">
              <a:rPr lang="ru-RU"/>
              <a:pPr/>
              <a:t>‹#›</a:t>
            </a:fld>
            <a:endParaRPr lang="ru-RU"/>
          </a:p>
        </p:txBody>
      </p:sp>
    </p:spTree>
    <p:extLst>
      <p:ext uri="{BB962C8B-B14F-4D97-AF65-F5344CB8AC3E}">
        <p14:creationId xmlns:p14="http://schemas.microsoft.com/office/powerpoint/2010/main" val="3251213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B890B680-9D64-445D-BE7A-83FBB2237EE6}" type="slidenum">
              <a:rPr lang="ru-RU"/>
              <a:pPr/>
              <a:t>‹#›</a:t>
            </a:fld>
            <a:endParaRPr lang="ru-RU"/>
          </a:p>
        </p:txBody>
      </p:sp>
    </p:spTree>
    <p:extLst>
      <p:ext uri="{BB962C8B-B14F-4D97-AF65-F5344CB8AC3E}">
        <p14:creationId xmlns:p14="http://schemas.microsoft.com/office/powerpoint/2010/main" val="182583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lvl1pPr>
              <a:defRPr/>
            </a:lvl1pPr>
          </a:lstStyle>
          <a:p>
            <a:endParaRPr lang="ru-RU"/>
          </a:p>
        </p:txBody>
      </p:sp>
      <p:sp>
        <p:nvSpPr>
          <p:cNvPr id="5" name="Chỗ dành sẵn cho Chân trang 4"/>
          <p:cNvSpPr>
            <a:spLocks noGrp="1"/>
          </p:cNvSpPr>
          <p:nvPr>
            <p:ph type="ftr" sz="quarter" idx="11"/>
          </p:nvPr>
        </p:nvSpPr>
        <p:spPr/>
        <p:txBody>
          <a:bodyPr/>
          <a:lstStyle>
            <a:lvl1pPr>
              <a:defRPr/>
            </a:lvl1pPr>
          </a:lstStyle>
          <a:p>
            <a:endParaRPr lang="ru-RU"/>
          </a:p>
        </p:txBody>
      </p:sp>
      <p:sp>
        <p:nvSpPr>
          <p:cNvPr id="6" name="Chỗ dành sẵn cho Số hiệu Bản chiếu 5"/>
          <p:cNvSpPr>
            <a:spLocks noGrp="1"/>
          </p:cNvSpPr>
          <p:nvPr>
            <p:ph type="sldNum" sz="quarter" idx="12"/>
          </p:nvPr>
        </p:nvSpPr>
        <p:spPr/>
        <p:txBody>
          <a:bodyPr/>
          <a:lstStyle>
            <a:lvl1pPr>
              <a:defRPr/>
            </a:lvl1pPr>
          </a:lstStyle>
          <a:p>
            <a:fld id="{84E7EC85-4C68-4A44-A0D3-1DD1307CF052}" type="slidenum">
              <a:rPr lang="ru-RU"/>
              <a:pPr/>
              <a:t>‹#›</a:t>
            </a:fld>
            <a:endParaRPr lang="ru-RU"/>
          </a:p>
        </p:txBody>
      </p:sp>
    </p:spTree>
    <p:extLst>
      <p:ext uri="{BB962C8B-B14F-4D97-AF65-F5344CB8AC3E}">
        <p14:creationId xmlns:p14="http://schemas.microsoft.com/office/powerpoint/2010/main" val="240752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Tree>
    <p:extLst>
      <p:ext uri="{BB962C8B-B14F-4D97-AF65-F5344CB8AC3E}">
        <p14:creationId xmlns:p14="http://schemas.microsoft.com/office/powerpoint/2010/main" val="380236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12620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Tree>
    <p:extLst>
      <p:ext uri="{BB962C8B-B14F-4D97-AF65-F5344CB8AC3E}">
        <p14:creationId xmlns:p14="http://schemas.microsoft.com/office/powerpoint/2010/main" val="154667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Tree>
    <p:extLst>
      <p:ext uri="{BB962C8B-B14F-4D97-AF65-F5344CB8AC3E}">
        <p14:creationId xmlns:p14="http://schemas.microsoft.com/office/powerpoint/2010/main" val="133388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29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Tree>
    <p:extLst>
      <p:ext uri="{BB962C8B-B14F-4D97-AF65-F5344CB8AC3E}">
        <p14:creationId xmlns:p14="http://schemas.microsoft.com/office/powerpoint/2010/main" val="393781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Tree>
    <p:extLst>
      <p:ext uri="{BB962C8B-B14F-4D97-AF65-F5344CB8AC3E}">
        <p14:creationId xmlns:p14="http://schemas.microsoft.com/office/powerpoint/2010/main" val="46936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vi-VN"/>
              <a:t>Bấm &amp; sửa kiểu tiêu đề</a:t>
            </a:r>
            <a:endParaRPr lang="ru-RU"/>
          </a:p>
        </p:txBody>
      </p:sp>
      <p:sp>
        <p:nvSpPr>
          <p:cNvPr id="1027" name="Rectangle 3"/>
          <p:cNvSpPr>
            <a:spLocks noGrp="1" noChangeArrowheads="1"/>
          </p:cNvSpPr>
          <p:nvPr>
            <p:ph type="body" idx="1"/>
          </p:nvPr>
        </p:nvSpPr>
        <p:spPr bwMode="auto">
          <a:xfrm>
            <a:off x="539750" y="1844675"/>
            <a:ext cx="7416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a:solidFill>
            <a:schemeClr val="bg1"/>
          </a:solidFill>
          <a:latin typeface="+mj-lt"/>
          <a:ea typeface="+mj-ea"/>
          <a:cs typeface="+mj-cs"/>
        </a:defRPr>
      </a:lvl1pPr>
      <a:lvl2pPr algn="r" rtl="0" eaLnBrk="1" fontAlgn="base" hangingPunct="1">
        <a:spcBef>
          <a:spcPct val="0"/>
        </a:spcBef>
        <a:spcAft>
          <a:spcPct val="0"/>
        </a:spcAft>
        <a:defRPr sz="3600" b="1">
          <a:solidFill>
            <a:schemeClr val="bg1"/>
          </a:solidFill>
          <a:latin typeface="Bell Gothic Std Black" pitchFamily="34" charset="0"/>
        </a:defRPr>
      </a:lvl2pPr>
      <a:lvl3pPr algn="r" rtl="0" eaLnBrk="1" fontAlgn="base" hangingPunct="1">
        <a:spcBef>
          <a:spcPct val="0"/>
        </a:spcBef>
        <a:spcAft>
          <a:spcPct val="0"/>
        </a:spcAft>
        <a:defRPr sz="3600" b="1">
          <a:solidFill>
            <a:schemeClr val="bg1"/>
          </a:solidFill>
          <a:latin typeface="Bell Gothic Std Black" pitchFamily="34" charset="0"/>
        </a:defRPr>
      </a:lvl3pPr>
      <a:lvl4pPr algn="r" rtl="0" eaLnBrk="1" fontAlgn="base" hangingPunct="1">
        <a:spcBef>
          <a:spcPct val="0"/>
        </a:spcBef>
        <a:spcAft>
          <a:spcPct val="0"/>
        </a:spcAft>
        <a:defRPr sz="3600" b="1">
          <a:solidFill>
            <a:schemeClr val="bg1"/>
          </a:solidFill>
          <a:latin typeface="Bell Gothic Std Black" pitchFamily="34" charset="0"/>
        </a:defRPr>
      </a:lvl4pPr>
      <a:lvl5pPr algn="r" rtl="0" eaLnBrk="1" fontAlgn="base" hangingPunct="1">
        <a:spcBef>
          <a:spcPct val="0"/>
        </a:spcBef>
        <a:spcAft>
          <a:spcPct val="0"/>
        </a:spcAft>
        <a:defRPr sz="3600" b="1">
          <a:solidFill>
            <a:schemeClr val="bg1"/>
          </a:solidFill>
          <a:latin typeface="Bell Gothic Std Black" pitchFamily="34" charset="0"/>
        </a:defRPr>
      </a:lvl5pPr>
      <a:lvl6pPr marL="457200" algn="r" rtl="0" eaLnBrk="1" fontAlgn="base" hangingPunct="1">
        <a:spcBef>
          <a:spcPct val="0"/>
        </a:spcBef>
        <a:spcAft>
          <a:spcPct val="0"/>
        </a:spcAft>
        <a:defRPr sz="3600" b="1">
          <a:solidFill>
            <a:schemeClr val="bg1"/>
          </a:solidFill>
          <a:latin typeface="Bell Gothic Std Black" pitchFamily="34" charset="0"/>
        </a:defRPr>
      </a:lvl6pPr>
      <a:lvl7pPr marL="914400" algn="r" rtl="0" eaLnBrk="1" fontAlgn="base" hangingPunct="1">
        <a:spcBef>
          <a:spcPct val="0"/>
        </a:spcBef>
        <a:spcAft>
          <a:spcPct val="0"/>
        </a:spcAft>
        <a:defRPr sz="3600" b="1">
          <a:solidFill>
            <a:schemeClr val="bg1"/>
          </a:solidFill>
          <a:latin typeface="Bell Gothic Std Black" pitchFamily="34" charset="0"/>
        </a:defRPr>
      </a:lvl7pPr>
      <a:lvl8pPr marL="1371600" algn="r" rtl="0" eaLnBrk="1" fontAlgn="base" hangingPunct="1">
        <a:spcBef>
          <a:spcPct val="0"/>
        </a:spcBef>
        <a:spcAft>
          <a:spcPct val="0"/>
        </a:spcAft>
        <a:defRPr sz="3600" b="1">
          <a:solidFill>
            <a:schemeClr val="bg1"/>
          </a:solidFill>
          <a:latin typeface="Bell Gothic Std Black" pitchFamily="34" charset="0"/>
        </a:defRPr>
      </a:lvl8pPr>
      <a:lvl9pPr marL="1828800" algn="r" rtl="0" eaLnBrk="1" fontAlgn="base" hangingPunct="1">
        <a:spcBef>
          <a:spcPct val="0"/>
        </a:spcBef>
        <a:spcAft>
          <a:spcPct val="0"/>
        </a:spcAft>
        <a:defRPr sz="3600" b="1">
          <a:solidFill>
            <a:schemeClr val="bg1"/>
          </a:solidFill>
          <a:latin typeface="Bell Gothic Std Black" pitchFamily="34"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149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149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14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149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4CBC70E-8BBC-4CDC-AD6D-6F669228AB29}"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Bell Gothic Std Black" pitchFamily="34" charset="0"/>
        </a:defRPr>
      </a:lvl2pPr>
      <a:lvl3pPr algn="ctr" rtl="0" fontAlgn="base">
        <a:spcBef>
          <a:spcPct val="0"/>
        </a:spcBef>
        <a:spcAft>
          <a:spcPct val="0"/>
        </a:spcAft>
        <a:defRPr sz="4400">
          <a:solidFill>
            <a:schemeClr val="tx2"/>
          </a:solidFill>
          <a:latin typeface="Bell Gothic Std Black" pitchFamily="34" charset="0"/>
        </a:defRPr>
      </a:lvl3pPr>
      <a:lvl4pPr algn="ctr" rtl="0" fontAlgn="base">
        <a:spcBef>
          <a:spcPct val="0"/>
        </a:spcBef>
        <a:spcAft>
          <a:spcPct val="0"/>
        </a:spcAft>
        <a:defRPr sz="4400">
          <a:solidFill>
            <a:schemeClr val="tx2"/>
          </a:solidFill>
          <a:latin typeface="Bell Gothic Std Black" pitchFamily="34" charset="0"/>
        </a:defRPr>
      </a:lvl4pPr>
      <a:lvl5pPr algn="ctr" rtl="0" fontAlgn="base">
        <a:spcBef>
          <a:spcPct val="0"/>
        </a:spcBef>
        <a:spcAft>
          <a:spcPct val="0"/>
        </a:spcAft>
        <a:defRPr sz="4400">
          <a:solidFill>
            <a:schemeClr val="tx2"/>
          </a:solidFill>
          <a:latin typeface="Bell Gothic Std Black" pitchFamily="34" charset="0"/>
        </a:defRPr>
      </a:lvl5pPr>
      <a:lvl6pPr marL="457200" algn="ctr" rtl="0" fontAlgn="base">
        <a:spcBef>
          <a:spcPct val="0"/>
        </a:spcBef>
        <a:spcAft>
          <a:spcPct val="0"/>
        </a:spcAft>
        <a:defRPr sz="4400">
          <a:solidFill>
            <a:schemeClr val="tx2"/>
          </a:solidFill>
          <a:latin typeface="Bell Gothic Std Black" pitchFamily="34" charset="0"/>
        </a:defRPr>
      </a:lvl6pPr>
      <a:lvl7pPr marL="914400" algn="ctr" rtl="0" fontAlgn="base">
        <a:spcBef>
          <a:spcPct val="0"/>
        </a:spcBef>
        <a:spcAft>
          <a:spcPct val="0"/>
        </a:spcAft>
        <a:defRPr sz="4400">
          <a:solidFill>
            <a:schemeClr val="tx2"/>
          </a:solidFill>
          <a:latin typeface="Bell Gothic Std Black" pitchFamily="34" charset="0"/>
        </a:defRPr>
      </a:lvl7pPr>
      <a:lvl8pPr marL="1371600" algn="ctr" rtl="0" fontAlgn="base">
        <a:spcBef>
          <a:spcPct val="0"/>
        </a:spcBef>
        <a:spcAft>
          <a:spcPct val="0"/>
        </a:spcAft>
        <a:defRPr sz="4400">
          <a:solidFill>
            <a:schemeClr val="tx2"/>
          </a:solidFill>
          <a:latin typeface="Bell Gothic Std Black" pitchFamily="34" charset="0"/>
        </a:defRPr>
      </a:lvl8pPr>
      <a:lvl9pPr marL="1828800" algn="ctr" rtl="0" fontAlgn="base">
        <a:spcBef>
          <a:spcPct val="0"/>
        </a:spcBef>
        <a:spcAft>
          <a:spcPct val="0"/>
        </a:spcAft>
        <a:defRPr sz="4400">
          <a:solidFill>
            <a:schemeClr val="tx2"/>
          </a:solidFill>
          <a:latin typeface="Bell Gothic Std Black"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_Văn_Bản 4"/>
          <p:cNvSpPr txBox="1"/>
          <p:nvPr/>
        </p:nvSpPr>
        <p:spPr>
          <a:xfrm>
            <a:off x="152399" y="1032358"/>
            <a:ext cx="5029201" cy="2123658"/>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SNIPER: Efficient Multi-Scale Training</a:t>
            </a:r>
            <a:endParaRPr lang="en-US" sz="4400" i="1" dirty="0">
              <a:solidFill>
                <a:srgbClr val="A50C07"/>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066800" y="3429000"/>
            <a:ext cx="3200400" cy="492443"/>
          </a:xfrm>
          <a:prstGeom prst="rect">
            <a:avLst/>
          </a:prstGeom>
          <a:noFill/>
        </p:spPr>
        <p:txBody>
          <a:bodyPr wrap="square" rtlCol="0">
            <a:spAutoFit/>
          </a:bodyPr>
          <a:lstStyle/>
          <a:p>
            <a:r>
              <a:rPr lang="en-US" sz="2600" b="0" dirty="0">
                <a:solidFill>
                  <a:schemeClr val="accent4">
                    <a:lumMod val="75000"/>
                  </a:schemeClr>
                </a:solidFill>
                <a:latin typeface="Times New Roman" panose="02020603050405020304" pitchFamily="18" charset="0"/>
                <a:cs typeface="Times New Roman" panose="02020603050405020304" pitchFamily="18" charset="0"/>
              </a:rPr>
              <a:t>NHÓM 5</a:t>
            </a:r>
          </a:p>
        </p:txBody>
      </p:sp>
      <p:sp>
        <p:nvSpPr>
          <p:cNvPr id="4" name="TextBox 3"/>
          <p:cNvSpPr txBox="1"/>
          <p:nvPr/>
        </p:nvSpPr>
        <p:spPr>
          <a:xfrm>
            <a:off x="152400" y="4299101"/>
            <a:ext cx="4724400" cy="2554545"/>
          </a:xfrm>
          <a:prstGeom prst="rect">
            <a:avLst/>
          </a:prstGeom>
          <a:noFill/>
        </p:spPr>
        <p:txBody>
          <a:bodyPr wrap="square" rtlCol="0">
            <a:spAutoFit/>
          </a:bodyPr>
          <a:lstStyle/>
          <a:p>
            <a:r>
              <a:rPr lang="en-US" sz="2200" b="0" dirty="0" err="1">
                <a:solidFill>
                  <a:srgbClr val="002060"/>
                </a:solidFill>
                <a:latin typeface="Times New Roman" panose="02020603050405020304" pitchFamily="18" charset="0"/>
                <a:cs typeface="Times New Roman" panose="02020603050405020304" pitchFamily="18" charset="0"/>
              </a:rPr>
              <a:t>Nguyễn</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Ngọc</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Hoàng</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Phúc</a:t>
            </a:r>
            <a:r>
              <a:rPr lang="en-US" sz="2200" b="0" dirty="0">
                <a:solidFill>
                  <a:srgbClr val="002060"/>
                </a:solidFill>
                <a:latin typeface="Times New Roman" panose="02020603050405020304" pitchFamily="18" charset="0"/>
                <a:cs typeface="Times New Roman" panose="02020603050405020304" pitchFamily="18" charset="0"/>
              </a:rPr>
              <a:t> – 15110099</a:t>
            </a:r>
          </a:p>
          <a:p>
            <a:r>
              <a:rPr lang="en-US" sz="2200" b="0" dirty="0" err="1">
                <a:solidFill>
                  <a:srgbClr val="002060"/>
                </a:solidFill>
                <a:latin typeface="Times New Roman" panose="02020603050405020304" pitchFamily="18" charset="0"/>
                <a:cs typeface="Times New Roman" panose="02020603050405020304" pitchFamily="18" charset="0"/>
              </a:rPr>
              <a:t>Nguyễn</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Quốc</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Anh</a:t>
            </a:r>
            <a:r>
              <a:rPr lang="en-US" sz="2200" b="0" dirty="0">
                <a:solidFill>
                  <a:srgbClr val="002060"/>
                </a:solidFill>
                <a:latin typeface="Times New Roman" panose="02020603050405020304" pitchFamily="18" charset="0"/>
                <a:cs typeface="Times New Roman" panose="02020603050405020304" pitchFamily="18" charset="0"/>
              </a:rPr>
              <a:t> – 15110008</a:t>
            </a:r>
          </a:p>
          <a:p>
            <a:r>
              <a:rPr lang="en-US" sz="2200" b="0" dirty="0" err="1">
                <a:solidFill>
                  <a:srgbClr val="002060"/>
                </a:solidFill>
                <a:latin typeface="Times New Roman" panose="02020603050405020304" pitchFamily="18" charset="0"/>
                <a:cs typeface="Times New Roman" panose="02020603050405020304" pitchFamily="18" charset="0"/>
              </a:rPr>
              <a:t>Nguyễn</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Viết</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Cương</a:t>
            </a:r>
            <a:r>
              <a:rPr lang="en-US" sz="2200" b="0" dirty="0">
                <a:solidFill>
                  <a:srgbClr val="002060"/>
                </a:solidFill>
                <a:latin typeface="Times New Roman" panose="02020603050405020304" pitchFamily="18" charset="0"/>
                <a:cs typeface="Times New Roman" panose="02020603050405020304" pitchFamily="18" charset="0"/>
              </a:rPr>
              <a:t> – 15110021	</a:t>
            </a:r>
          </a:p>
          <a:p>
            <a:r>
              <a:rPr lang="en-US" sz="2200" b="0" dirty="0" err="1">
                <a:solidFill>
                  <a:srgbClr val="002060"/>
                </a:solidFill>
                <a:latin typeface="Times New Roman" panose="02020603050405020304" pitchFamily="18" charset="0"/>
                <a:cs typeface="Times New Roman" panose="02020603050405020304" pitchFamily="18" charset="0"/>
              </a:rPr>
              <a:t>Lê</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Mạnh</a:t>
            </a:r>
            <a:r>
              <a:rPr lang="en-US" sz="2200" b="0" dirty="0">
                <a:solidFill>
                  <a:srgbClr val="002060"/>
                </a:solidFill>
                <a:latin typeface="Times New Roman" panose="02020603050405020304" pitchFamily="18" charset="0"/>
                <a:cs typeface="Times New Roman" panose="02020603050405020304" pitchFamily="18" charset="0"/>
              </a:rPr>
              <a:t> </a:t>
            </a:r>
            <a:r>
              <a:rPr lang="en-US" sz="2200" b="0" dirty="0" err="1">
                <a:solidFill>
                  <a:srgbClr val="002060"/>
                </a:solidFill>
                <a:latin typeface="Times New Roman" panose="02020603050405020304" pitchFamily="18" charset="0"/>
                <a:cs typeface="Times New Roman" panose="02020603050405020304" pitchFamily="18" charset="0"/>
              </a:rPr>
              <a:t>Hùng</a:t>
            </a:r>
            <a:r>
              <a:rPr lang="en-US" sz="2200" b="0" dirty="0">
                <a:solidFill>
                  <a:srgbClr val="002060"/>
                </a:solidFill>
                <a:latin typeface="Times New Roman" panose="02020603050405020304" pitchFamily="18" charset="0"/>
                <a:cs typeface="Times New Roman" panose="02020603050405020304" pitchFamily="18" charset="0"/>
              </a:rPr>
              <a:t> – 15110058</a:t>
            </a:r>
            <a:r>
              <a:rPr lang="en-US" b="0" dirty="0">
                <a:solidFill>
                  <a:srgbClr val="0070C0"/>
                </a:solidFill>
              </a:rPr>
              <a:t>	</a:t>
            </a:r>
          </a:p>
          <a:p>
            <a:endParaRPr lang="en-US" b="0" dirty="0">
              <a:solidFill>
                <a:srgbClr val="0070C0"/>
              </a:solidFill>
            </a:endParaRPr>
          </a:p>
          <a:p>
            <a:endParaRPr lang="en-US" b="0" dirty="0">
              <a:solidFill>
                <a:srgbClr val="0070C0"/>
              </a:solidFill>
            </a:endParaRPr>
          </a:p>
          <a:p>
            <a:endParaRPr lang="en-US" b="0" dirty="0">
              <a:solidFill>
                <a:srgbClr val="0070C0"/>
              </a:solidFill>
            </a:endParaRPr>
          </a:p>
          <a:p>
            <a:r>
              <a:rPr lang="en-US" b="0" dirty="0">
                <a:solidFill>
                  <a:srgbClr val="0070C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09" y="228600"/>
            <a:ext cx="7416800" cy="508000"/>
          </a:xfrm>
        </p:spPr>
        <p:txBody>
          <a:bodyPr/>
          <a:lstStyle/>
          <a:p>
            <a:pPr algn="l"/>
            <a:r>
              <a:rPr lang="en-US" sz="3000" b="0" dirty="0">
                <a:solidFill>
                  <a:schemeClr val="tx2"/>
                </a:solidFill>
                <a:latin typeface="Times New Roman" panose="02020603050405020304" pitchFamily="18" charset="0"/>
                <a:cs typeface="Times New Roman" panose="02020603050405020304" pitchFamily="18" charset="0"/>
              </a:rPr>
              <a:t>2.2 Fast R-CNN</a:t>
            </a:r>
          </a:p>
        </p:txBody>
      </p:sp>
      <p:sp>
        <p:nvSpPr>
          <p:cNvPr id="7" name="Content Placeholder 2">
            <a:extLst>
              <a:ext uri="{FF2B5EF4-FFF2-40B4-BE49-F238E27FC236}">
                <a16:creationId xmlns:a16="http://schemas.microsoft.com/office/drawing/2014/main" id="{7BFA7F0E-B866-4672-805B-AE7847D40A6C}"/>
              </a:ext>
            </a:extLst>
          </p:cNvPr>
          <p:cNvSpPr>
            <a:spLocks noGrp="1"/>
          </p:cNvSpPr>
          <p:nvPr>
            <p:ph idx="1"/>
          </p:nvPr>
        </p:nvSpPr>
        <p:spPr>
          <a:xfrm>
            <a:off x="198783" y="838200"/>
            <a:ext cx="7268817" cy="4303712"/>
          </a:xfrm>
        </p:spPr>
        <p:txBody>
          <a:bodyPr>
            <a:noAutofit/>
          </a:bodyPr>
          <a:lstStyle/>
          <a:p>
            <a:pPr algn="just">
              <a:buFont typeface="Wingdings" panose="05000000000000000000" pitchFamily="2" charset="2"/>
              <a:buChar char="q"/>
            </a:pPr>
            <a:r>
              <a:rPr lang="en-US">
                <a:solidFill>
                  <a:schemeClr val="tx1"/>
                </a:solidFill>
              </a:rPr>
              <a:t> </a:t>
            </a:r>
            <a:r>
              <a:rPr lang="vi-VN">
                <a:solidFill>
                  <a:schemeClr val="tx1"/>
                </a:solidFill>
              </a:rPr>
              <a:t>ROI Pooling</a:t>
            </a:r>
            <a:endParaRPr lang="en-US">
              <a:solidFill>
                <a:schemeClr val="tx1"/>
              </a:solidFill>
            </a:endParaRPr>
          </a:p>
          <a:p>
            <a:pPr marL="0" indent="0">
              <a:buNone/>
            </a:pPr>
            <a:r>
              <a:rPr lang="en-US">
                <a:solidFill>
                  <a:schemeClr val="tx1"/>
                </a:solidFill>
                <a:sym typeface="Wingdings" panose="05000000000000000000" pitchFamily="2" charset="2"/>
              </a:rPr>
              <a:t> </a:t>
            </a:r>
            <a:r>
              <a:rPr lang="vi-VN">
                <a:solidFill>
                  <a:schemeClr val="tx1"/>
                </a:solidFill>
              </a:rPr>
              <a:t>Vì Fast R-CNN sử dụng full connected layer ở lớp cuối, nên đòi hỏi input của chúng phải có kích thước cố định, nên ta phải resize lại feature về 1 kích thước cố</a:t>
            </a:r>
            <a:r>
              <a:rPr lang="en-US">
                <a:solidFill>
                  <a:schemeClr val="tx1"/>
                </a:solidFill>
              </a:rPr>
              <a:t> định, nên ta sử </a:t>
            </a:r>
            <a:r>
              <a:rPr lang="vi-VN">
                <a:solidFill>
                  <a:schemeClr val="tx1"/>
                </a:solidFill>
              </a:rPr>
              <a:t>dụng ROI pooling để resize.</a:t>
            </a:r>
            <a:br>
              <a:rPr lang="vi-VN">
                <a:solidFill>
                  <a:schemeClr val="tx1"/>
                </a:solidFill>
              </a:rPr>
            </a:br>
            <a:br>
              <a:rPr lang="vi-VN">
                <a:solidFill>
                  <a:schemeClr val="tx1"/>
                </a:solidFill>
              </a:rPr>
            </a:br>
            <a:endParaRPr lang="vi-VN">
              <a:solidFill>
                <a:schemeClr val="tx1"/>
              </a:solidFill>
            </a:endParaRPr>
          </a:p>
        </p:txBody>
      </p:sp>
    </p:spTree>
    <p:extLst>
      <p:ext uri="{BB962C8B-B14F-4D97-AF65-F5344CB8AC3E}">
        <p14:creationId xmlns:p14="http://schemas.microsoft.com/office/powerpoint/2010/main" val="295046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0525" y="381000"/>
            <a:ext cx="8448675" cy="4724399"/>
          </a:xfrm>
          <a:prstGeom prst="rect">
            <a:avLst/>
          </a:prstGeom>
        </p:spPr>
      </p:pic>
    </p:spTree>
    <p:extLst>
      <p:ext uri="{BB962C8B-B14F-4D97-AF65-F5344CB8AC3E}">
        <p14:creationId xmlns:p14="http://schemas.microsoft.com/office/powerpoint/2010/main" val="31270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0600"/>
            <a:ext cx="5638800" cy="553998"/>
          </a:xfrm>
          <a:prstGeom prst="rect">
            <a:avLst/>
          </a:prstGeom>
          <a:noFill/>
        </p:spPr>
        <p:txBody>
          <a:bodyPr wrap="square" rtlCol="0">
            <a:spAutoFit/>
          </a:bodyPr>
          <a:lstStyle/>
          <a:p>
            <a:r>
              <a:rPr lang="en-US" sz="3000" dirty="0">
                <a:solidFill>
                  <a:schemeClr val="accent4">
                    <a:lumMod val="75000"/>
                  </a:schemeClr>
                </a:solidFill>
              </a:rPr>
              <a:t>3. Faster R-CNN, SNIPER</a:t>
            </a:r>
          </a:p>
        </p:txBody>
      </p:sp>
      <p:sp>
        <p:nvSpPr>
          <p:cNvPr id="5" name="TextBox 4"/>
          <p:cNvSpPr txBox="1"/>
          <p:nvPr/>
        </p:nvSpPr>
        <p:spPr>
          <a:xfrm>
            <a:off x="762000" y="1905000"/>
            <a:ext cx="5638800" cy="1015663"/>
          </a:xfrm>
          <a:prstGeom prst="rect">
            <a:avLst/>
          </a:prstGeom>
          <a:noFill/>
        </p:spPr>
        <p:txBody>
          <a:bodyPr wrap="square" rtlCol="0">
            <a:spAutoFit/>
          </a:bodyPr>
          <a:lstStyle/>
          <a:p>
            <a:r>
              <a:rPr lang="en-US" sz="2000" b="0" dirty="0">
                <a:solidFill>
                  <a:schemeClr val="accent4">
                    <a:lumMod val="75000"/>
                  </a:schemeClr>
                </a:solidFill>
              </a:rPr>
              <a:t>3.1 Faster R-CNN</a:t>
            </a:r>
          </a:p>
          <a:p>
            <a:endParaRPr lang="en-US" sz="2000" b="0" dirty="0">
              <a:solidFill>
                <a:schemeClr val="accent4">
                  <a:lumMod val="75000"/>
                </a:schemeClr>
              </a:solidFill>
            </a:endParaRPr>
          </a:p>
          <a:p>
            <a:r>
              <a:rPr lang="en-US" sz="2000" b="0" dirty="0">
                <a:solidFill>
                  <a:schemeClr val="accent4">
                    <a:lumMod val="75000"/>
                  </a:schemeClr>
                </a:solidFill>
              </a:rPr>
              <a:t>3.2 SNIPER</a:t>
            </a:r>
          </a:p>
        </p:txBody>
      </p:sp>
    </p:spTree>
    <p:extLst>
      <p:ext uri="{BB962C8B-B14F-4D97-AF65-F5344CB8AC3E}">
        <p14:creationId xmlns:p14="http://schemas.microsoft.com/office/powerpoint/2010/main" val="270965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16800" cy="508000"/>
          </a:xfrm>
        </p:spPr>
        <p:txBody>
          <a:bodyPr/>
          <a:lstStyle/>
          <a:p>
            <a:pPr algn="l"/>
            <a:r>
              <a:rPr lang="en-US" b="0" dirty="0">
                <a:solidFill>
                  <a:schemeClr val="accent4">
                    <a:lumMod val="75000"/>
                  </a:schemeClr>
                </a:solidFill>
              </a:rPr>
              <a:t>3.1 Faster R-CNN</a:t>
            </a:r>
            <a:br>
              <a:rPr lang="en-US" b="0" dirty="0">
                <a:solidFill>
                  <a:schemeClr val="accent4">
                    <a:lumMod val="75000"/>
                  </a:schemeClr>
                </a:solidFill>
              </a:rPr>
            </a:br>
            <a:endParaRPr lang="en-US" dirty="0"/>
          </a:p>
        </p:txBody>
      </p:sp>
      <p:pic>
        <p:nvPicPr>
          <p:cNvPr id="4" name="Picture 3"/>
          <p:cNvPicPr>
            <a:picLocks noChangeAspect="1"/>
          </p:cNvPicPr>
          <p:nvPr/>
        </p:nvPicPr>
        <p:blipFill>
          <a:blip r:embed="rId2"/>
          <a:stretch>
            <a:fillRect/>
          </a:stretch>
        </p:blipFill>
        <p:spPr>
          <a:xfrm>
            <a:off x="2209800" y="1270000"/>
            <a:ext cx="4281487" cy="4216400"/>
          </a:xfrm>
          <a:prstGeom prst="rect">
            <a:avLst/>
          </a:prstGeom>
        </p:spPr>
      </p:pic>
    </p:spTree>
    <p:extLst>
      <p:ext uri="{BB962C8B-B14F-4D97-AF65-F5344CB8AC3E}">
        <p14:creationId xmlns:p14="http://schemas.microsoft.com/office/powerpoint/2010/main" val="180110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914400"/>
            <a:ext cx="6400800" cy="4124325"/>
          </a:xfrm>
          <a:prstGeom prst="rect">
            <a:avLst/>
          </a:prstGeom>
        </p:spPr>
      </p:pic>
    </p:spTree>
    <p:extLst>
      <p:ext uri="{BB962C8B-B14F-4D97-AF65-F5344CB8AC3E}">
        <p14:creationId xmlns:p14="http://schemas.microsoft.com/office/powerpoint/2010/main" val="7772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609600"/>
            <a:ext cx="7416800" cy="508000"/>
          </a:xfrm>
        </p:spPr>
        <p:txBody>
          <a:bodyPr/>
          <a:lstStyle/>
          <a:p>
            <a:pPr algn="l"/>
            <a:r>
              <a:rPr lang="en-US" dirty="0">
                <a:solidFill>
                  <a:schemeClr val="tx2"/>
                </a:solidFill>
                <a:latin typeface="Times New Roman" panose="02020603050405020304" pitchFamily="18" charset="0"/>
                <a:cs typeface="Times New Roman" panose="02020603050405020304" pitchFamily="18" charset="0"/>
              </a:rPr>
              <a:t>3.2 SNIPER</a:t>
            </a:r>
          </a:p>
        </p:txBody>
      </p:sp>
      <p:pic>
        <p:nvPicPr>
          <p:cNvPr id="4" name="Content Placeholder 3"/>
          <p:cNvPicPr>
            <a:picLocks noGrp="1" noChangeAspect="1"/>
          </p:cNvPicPr>
          <p:nvPr>
            <p:ph idx="1"/>
          </p:nvPr>
        </p:nvPicPr>
        <p:blipFill>
          <a:blip r:embed="rId2"/>
          <a:stretch>
            <a:fillRect/>
          </a:stretch>
        </p:blipFill>
        <p:spPr>
          <a:xfrm>
            <a:off x="539750" y="1600200"/>
            <a:ext cx="7004050" cy="3625681"/>
          </a:xfrm>
          <a:prstGeom prst="rect">
            <a:avLst/>
          </a:prstGeom>
        </p:spPr>
      </p:pic>
    </p:spTree>
    <p:extLst>
      <p:ext uri="{BB962C8B-B14F-4D97-AF65-F5344CB8AC3E}">
        <p14:creationId xmlns:p14="http://schemas.microsoft.com/office/powerpoint/2010/main" val="311923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914400"/>
            <a:ext cx="7010400" cy="4114800"/>
          </a:xfrm>
          <a:prstGeom prst="rect">
            <a:avLst/>
          </a:prstGeom>
        </p:spPr>
      </p:pic>
    </p:spTree>
    <p:extLst>
      <p:ext uri="{BB962C8B-B14F-4D97-AF65-F5344CB8AC3E}">
        <p14:creationId xmlns:p14="http://schemas.microsoft.com/office/powerpoint/2010/main" val="126921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1828800"/>
            <a:ext cx="4495800" cy="553998"/>
          </a:xfrm>
          <a:prstGeom prst="rect">
            <a:avLst/>
          </a:prstGeom>
          <a:noFill/>
        </p:spPr>
        <p:txBody>
          <a:bodyPr wrap="square" rtlCol="0">
            <a:spAutoFit/>
          </a:bodyPr>
          <a:lstStyle/>
          <a:p>
            <a:r>
              <a:rPr lang="en-US" sz="3000" dirty="0">
                <a:solidFill>
                  <a:schemeClr val="accent4">
                    <a:lumMod val="75000"/>
                  </a:schemeClr>
                </a:solidFill>
              </a:rPr>
              <a:t>4. Demo</a:t>
            </a:r>
          </a:p>
        </p:txBody>
      </p:sp>
    </p:spTree>
    <p:extLst>
      <p:ext uri="{BB962C8B-B14F-4D97-AF65-F5344CB8AC3E}">
        <p14:creationId xmlns:p14="http://schemas.microsoft.com/office/powerpoint/2010/main" val="198033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_Văn_Bản 4"/>
          <p:cNvSpPr txBox="1"/>
          <p:nvPr/>
        </p:nvSpPr>
        <p:spPr>
          <a:xfrm>
            <a:off x="10886" y="2667000"/>
            <a:ext cx="4713514" cy="1938992"/>
          </a:xfrm>
          <a:prstGeom prst="rect">
            <a:avLst/>
          </a:prstGeom>
          <a:noFill/>
        </p:spPr>
        <p:txBody>
          <a:bodyPr wrap="square" rtlCol="0">
            <a:spAutoFit/>
          </a:bodyPr>
          <a:lstStyle/>
          <a:p>
            <a:r>
              <a:rPr lang="en-US" sz="4000" i="1" dirty="0">
                <a:solidFill>
                  <a:srgbClr val="A50C07"/>
                </a:solidFill>
              </a:rPr>
              <a:t>"CẢM ƠN THẦY VÀ CÁC BẠN ĐÃ LẮNG NGHE"</a:t>
            </a:r>
          </a:p>
        </p:txBody>
      </p:sp>
    </p:spTree>
    <p:extLst>
      <p:ext uri="{BB962C8B-B14F-4D97-AF65-F5344CB8AC3E}">
        <p14:creationId xmlns:p14="http://schemas.microsoft.com/office/powerpoint/2010/main" val="185856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Hình chữ nhật 23"/>
          <p:cNvSpPr/>
          <p:nvPr/>
        </p:nvSpPr>
        <p:spPr bwMode="auto">
          <a:xfrm>
            <a:off x="698500" y="1295400"/>
            <a:ext cx="6324600" cy="3962400"/>
          </a:xfrm>
          <a:prstGeom prst="rect">
            <a:avLst/>
          </a:prstGeom>
          <a:pattFill prst="wdUpDiag">
            <a:fgClr>
              <a:schemeClr val="accent2">
                <a:lumMod val="40000"/>
                <a:lumOff val="60000"/>
              </a:schemeClr>
            </a:fgClr>
            <a:bgClr>
              <a:schemeClr val="bg1"/>
            </a:bgClr>
          </a:pattFill>
          <a:ln w="31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 name="Group 46"/>
          <p:cNvGrpSpPr>
            <a:grpSpLocks/>
          </p:cNvGrpSpPr>
          <p:nvPr/>
        </p:nvGrpSpPr>
        <p:grpSpPr bwMode="auto">
          <a:xfrm>
            <a:off x="1346200" y="1587500"/>
            <a:ext cx="4724400" cy="685800"/>
            <a:chOff x="1296" y="1824"/>
            <a:chExt cx="2976" cy="432"/>
          </a:xfrm>
        </p:grpSpPr>
        <p:sp>
          <p:nvSpPr>
            <p:cNvPr id="5"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6"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7"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err="1">
                  <a:solidFill>
                    <a:srgbClr val="000000"/>
                  </a:solidFill>
                </a:rPr>
                <a:t>Giới</a:t>
              </a:r>
              <a:r>
                <a:rPr lang="en-US" b="1" dirty="0">
                  <a:solidFill>
                    <a:srgbClr val="000000"/>
                  </a:solidFill>
                </a:rPr>
                <a:t> </a:t>
              </a:r>
              <a:r>
                <a:rPr lang="en-US" b="1" dirty="0" err="1">
                  <a:solidFill>
                    <a:srgbClr val="000000"/>
                  </a:solidFill>
                </a:rPr>
                <a:t>Thiệu</a:t>
              </a:r>
              <a:endParaRPr lang="en-US" b="1" dirty="0">
                <a:solidFill>
                  <a:srgbClr val="000000"/>
                </a:solidFill>
              </a:endParaRPr>
            </a:p>
          </p:txBody>
        </p:sp>
        <p:sp>
          <p:nvSpPr>
            <p:cNvPr id="8"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a:solidFill>
                    <a:schemeClr val="bg1"/>
                  </a:solidFill>
                </a:rPr>
                <a:t>1</a:t>
              </a:r>
            </a:p>
          </p:txBody>
        </p:sp>
      </p:grpSp>
      <p:grpSp>
        <p:nvGrpSpPr>
          <p:cNvPr id="9" name="Group 66"/>
          <p:cNvGrpSpPr>
            <a:grpSpLocks/>
          </p:cNvGrpSpPr>
          <p:nvPr/>
        </p:nvGrpSpPr>
        <p:grpSpPr bwMode="auto">
          <a:xfrm>
            <a:off x="1346200" y="2425700"/>
            <a:ext cx="4724400" cy="685800"/>
            <a:chOff x="1296" y="1824"/>
            <a:chExt cx="2976" cy="432"/>
          </a:xfrm>
        </p:grpSpPr>
        <p:sp>
          <p:nvSpPr>
            <p:cNvPr id="10"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1" name="AutoShape 6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2" name="Text Box 6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dirty="0">
                  <a:solidFill>
                    <a:srgbClr val="000000"/>
                  </a:solidFill>
                </a:rPr>
                <a:t>R-CNN, Fast R-CNN</a:t>
              </a:r>
            </a:p>
          </p:txBody>
        </p:sp>
        <p:sp>
          <p:nvSpPr>
            <p:cNvPr id="13" name="Text Box 7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14" name="Group 71"/>
          <p:cNvGrpSpPr>
            <a:grpSpLocks/>
          </p:cNvGrpSpPr>
          <p:nvPr/>
        </p:nvGrpSpPr>
        <p:grpSpPr bwMode="auto">
          <a:xfrm>
            <a:off x="1346200" y="3263900"/>
            <a:ext cx="4724400" cy="685800"/>
            <a:chOff x="1296" y="1824"/>
            <a:chExt cx="2976" cy="432"/>
          </a:xfrm>
        </p:grpSpPr>
        <p:sp>
          <p:nvSpPr>
            <p:cNvPr id="15"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6" name="AutoShape 73"/>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7" name="Text Box 7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dirty="0">
                  <a:solidFill>
                    <a:srgbClr val="000000"/>
                  </a:solidFill>
                </a:rPr>
                <a:t>Faster R-CNN, SNIPER</a:t>
              </a:r>
            </a:p>
          </p:txBody>
        </p:sp>
        <p:sp>
          <p:nvSpPr>
            <p:cNvPr id="18" name="Text Box 7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grpSp>
        <p:nvGrpSpPr>
          <p:cNvPr id="19" name="Group 76"/>
          <p:cNvGrpSpPr>
            <a:grpSpLocks/>
          </p:cNvGrpSpPr>
          <p:nvPr/>
        </p:nvGrpSpPr>
        <p:grpSpPr bwMode="auto">
          <a:xfrm>
            <a:off x="1308100" y="4217489"/>
            <a:ext cx="4724400" cy="685800"/>
            <a:chOff x="1296" y="1824"/>
            <a:chExt cx="2976" cy="432"/>
          </a:xfrm>
        </p:grpSpPr>
        <p:sp>
          <p:nvSpPr>
            <p:cNvPr id="20"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lumMod val="95000"/>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1" name="AutoShape 78"/>
            <p:cNvSpPr>
              <a:spLocks noChangeArrowheads="1"/>
            </p:cNvSpPr>
            <p:nvPr/>
          </p:nvSpPr>
          <p:spPr bwMode="gray">
            <a:xfrm>
              <a:off x="1296" y="1824"/>
              <a:ext cx="432" cy="432"/>
            </a:xfrm>
            <a:prstGeom prst="diamond">
              <a:avLst/>
            </a:prstGeom>
            <a:solidFill>
              <a:schemeClr val="tx1">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2" name="Text Box 7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dirty="0">
                  <a:solidFill>
                    <a:srgbClr val="000000"/>
                  </a:solidFill>
                </a:rPr>
                <a:t>Demo</a:t>
              </a:r>
            </a:p>
          </p:txBody>
        </p:sp>
        <p:sp>
          <p:nvSpPr>
            <p:cNvPr id="23" name="Text Box 8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4</a:t>
              </a:r>
            </a:p>
          </p:txBody>
        </p:sp>
      </p:grpSp>
      <p:sp>
        <p:nvSpPr>
          <p:cNvPr id="26" name="Hộp_Văn_Bản 25"/>
          <p:cNvSpPr txBox="1"/>
          <p:nvPr/>
        </p:nvSpPr>
        <p:spPr>
          <a:xfrm>
            <a:off x="609600" y="467380"/>
            <a:ext cx="1981633" cy="523220"/>
          </a:xfrm>
          <a:prstGeom prst="rect">
            <a:avLst/>
          </a:prstGeom>
          <a:noFill/>
        </p:spPr>
        <p:txBody>
          <a:bodyPr wrap="none" rtlCol="0">
            <a:spAutoFit/>
          </a:bodyPr>
          <a:lstStyle/>
          <a:p>
            <a:r>
              <a:rPr lang="en-US" sz="2800" i="1" dirty="0" err="1">
                <a:solidFill>
                  <a:srgbClr val="A50C07"/>
                </a:solidFill>
              </a:rPr>
              <a:t>Tổng</a:t>
            </a:r>
            <a:r>
              <a:rPr lang="en-US" sz="2800" i="1" dirty="0">
                <a:solidFill>
                  <a:srgbClr val="A50C07"/>
                </a:solidFill>
              </a:rPr>
              <a:t> </a:t>
            </a:r>
            <a:r>
              <a:rPr lang="en-US" sz="2800" i="1" dirty="0" err="1">
                <a:solidFill>
                  <a:srgbClr val="A50C07"/>
                </a:solidFill>
              </a:rPr>
              <a:t>Quát</a:t>
            </a:r>
            <a:endParaRPr lang="en-US" sz="2800" i="1" dirty="0">
              <a:solidFill>
                <a:srgbClr val="A50C07"/>
              </a:solidFill>
            </a:endParaRPr>
          </a:p>
        </p:txBody>
      </p:sp>
    </p:spTree>
    <p:extLst>
      <p:ext uri="{BB962C8B-B14F-4D97-AF65-F5344CB8AC3E}">
        <p14:creationId xmlns:p14="http://schemas.microsoft.com/office/powerpoint/2010/main" val="235854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762000"/>
            <a:ext cx="4419600" cy="553998"/>
          </a:xfrm>
          <a:prstGeom prst="rect">
            <a:avLst/>
          </a:prstGeom>
          <a:noFill/>
        </p:spPr>
        <p:txBody>
          <a:bodyPr wrap="square" rtlCol="0">
            <a:spAutoFit/>
          </a:bodyPr>
          <a:lstStyle/>
          <a:p>
            <a:r>
              <a:rPr lang="en-US" sz="3000" dirty="0">
                <a:solidFill>
                  <a:schemeClr val="accent4">
                    <a:lumMod val="75000"/>
                  </a:schemeClr>
                </a:solidFill>
              </a:rPr>
              <a:t>1. </a:t>
            </a:r>
            <a:r>
              <a:rPr lang="en-US" sz="3000" dirty="0" err="1">
                <a:solidFill>
                  <a:schemeClr val="accent4">
                    <a:lumMod val="75000"/>
                  </a:schemeClr>
                </a:solidFill>
              </a:rPr>
              <a:t>Giới</a:t>
            </a:r>
            <a:r>
              <a:rPr lang="en-US" sz="3000" dirty="0">
                <a:solidFill>
                  <a:schemeClr val="accent4">
                    <a:lumMod val="75000"/>
                  </a:schemeClr>
                </a:solidFill>
              </a:rPr>
              <a:t> </a:t>
            </a:r>
            <a:r>
              <a:rPr lang="en-US" sz="3000" dirty="0" err="1">
                <a:solidFill>
                  <a:schemeClr val="accent4">
                    <a:lumMod val="75000"/>
                  </a:schemeClr>
                </a:solidFill>
              </a:rPr>
              <a:t>thiệu</a:t>
            </a:r>
            <a:endParaRPr lang="en-US" sz="3000" dirty="0">
              <a:solidFill>
                <a:schemeClr val="accent4">
                  <a:lumMod val="75000"/>
                </a:schemeClr>
              </a:solidFill>
            </a:endParaRPr>
          </a:p>
        </p:txBody>
      </p:sp>
      <p:pic>
        <p:nvPicPr>
          <p:cNvPr id="2" name="Picture 1"/>
          <p:cNvPicPr>
            <a:picLocks noChangeAspect="1"/>
          </p:cNvPicPr>
          <p:nvPr/>
        </p:nvPicPr>
        <p:blipFill>
          <a:blip r:embed="rId2"/>
          <a:stretch>
            <a:fillRect/>
          </a:stretch>
        </p:blipFill>
        <p:spPr>
          <a:xfrm>
            <a:off x="3124200" y="775063"/>
            <a:ext cx="3276600" cy="4744934"/>
          </a:xfrm>
          <a:prstGeom prst="rect">
            <a:avLst/>
          </a:prstGeom>
        </p:spPr>
      </p:pic>
    </p:spTree>
    <p:extLst>
      <p:ext uri="{BB962C8B-B14F-4D97-AF65-F5344CB8AC3E}">
        <p14:creationId xmlns:p14="http://schemas.microsoft.com/office/powerpoint/2010/main" val="71144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838200"/>
            <a:ext cx="5029200" cy="553998"/>
          </a:xfrm>
          <a:prstGeom prst="rect">
            <a:avLst/>
          </a:prstGeom>
          <a:noFill/>
        </p:spPr>
        <p:txBody>
          <a:bodyPr wrap="square" rtlCol="0">
            <a:spAutoFit/>
          </a:bodyPr>
          <a:lstStyle/>
          <a:p>
            <a:r>
              <a:rPr lang="en-US" sz="3000" dirty="0">
                <a:solidFill>
                  <a:schemeClr val="accent4">
                    <a:lumMod val="75000"/>
                  </a:schemeClr>
                </a:solidFill>
              </a:rPr>
              <a:t>2. R-CNN, Fast R-CNN</a:t>
            </a:r>
          </a:p>
        </p:txBody>
      </p:sp>
      <p:sp>
        <p:nvSpPr>
          <p:cNvPr id="3" name="TextBox 2"/>
          <p:cNvSpPr txBox="1"/>
          <p:nvPr/>
        </p:nvSpPr>
        <p:spPr>
          <a:xfrm>
            <a:off x="762000" y="1429209"/>
            <a:ext cx="5867400" cy="830997"/>
          </a:xfrm>
          <a:prstGeom prst="rect">
            <a:avLst/>
          </a:prstGeom>
          <a:noFill/>
        </p:spPr>
        <p:txBody>
          <a:bodyPr wrap="square" rtlCol="0">
            <a:spAutoFit/>
          </a:bodyPr>
          <a:lstStyle/>
          <a:p>
            <a:r>
              <a:rPr lang="en-US" sz="2400" b="0">
                <a:solidFill>
                  <a:schemeClr val="accent4">
                    <a:lumMod val="75000"/>
                  </a:schemeClr>
                </a:solidFill>
              </a:rPr>
              <a:t>2.1 R-CNN (Region with CNN feature)</a:t>
            </a:r>
            <a:endParaRPr lang="en-US" sz="2400" b="0" dirty="0">
              <a:solidFill>
                <a:schemeClr val="accent4">
                  <a:lumMod val="75000"/>
                </a:schemeClr>
              </a:solidFill>
            </a:endParaRPr>
          </a:p>
          <a:p>
            <a:endParaRPr lang="en-US" sz="2400" b="0" dirty="0">
              <a:solidFill>
                <a:schemeClr val="accent4">
                  <a:lumMod val="75000"/>
                </a:schemeClr>
              </a:solidFill>
            </a:endParaRPr>
          </a:p>
        </p:txBody>
      </p:sp>
      <p:sp>
        <p:nvSpPr>
          <p:cNvPr id="6" name="Subtitle 2">
            <a:extLst>
              <a:ext uri="{FF2B5EF4-FFF2-40B4-BE49-F238E27FC236}">
                <a16:creationId xmlns:a16="http://schemas.microsoft.com/office/drawing/2014/main" id="{E879EBD7-9C04-4982-BD92-36498368356B}"/>
              </a:ext>
            </a:extLst>
          </p:cNvPr>
          <p:cNvSpPr txBox="1">
            <a:spLocks/>
          </p:cNvSpPr>
          <p:nvPr/>
        </p:nvSpPr>
        <p:spPr>
          <a:xfrm>
            <a:off x="266700" y="2743200"/>
            <a:ext cx="8610600" cy="2064026"/>
          </a:xfrm>
          <a:prstGeom prst="rect">
            <a:avLst/>
          </a:prstGeom>
        </p:spPr>
        <p:txBody>
          <a:bodyPr>
            <a:normAutofit fontScale="85000" lnSpcReduction="20000"/>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r>
              <a:rPr lang="vi-VN" b="0" kern="0">
                <a:solidFill>
                  <a:schemeClr val="tx1"/>
                </a:solidFill>
                <a:latin typeface="Arial" panose="020B0604020202020204" pitchFamily="34" charset="0"/>
                <a:cs typeface="Arial" panose="020B0604020202020204" pitchFamily="34" charset="0"/>
              </a:rPr>
              <a:t>Ý tưởng thuật toán R-CNN khá đơn giản</a:t>
            </a:r>
            <a:r>
              <a:rPr lang="en-US" b="0" ker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ü"/>
            </a:pPr>
            <a:r>
              <a:rPr lang="vi-VN" b="0" kern="0">
                <a:solidFill>
                  <a:schemeClr val="tx1"/>
                </a:solidFill>
                <a:latin typeface="Arial" panose="020B0604020202020204" pitchFamily="34" charset="0"/>
                <a:cs typeface="Arial" panose="020B0604020202020204" pitchFamily="34" charset="0"/>
              </a:rPr>
              <a:t>Bước 1: Dùng Selective Search algorithm để lấy ra khoảng 2000 bounding box trong input mà có khả năng chứa đối tượng.</a:t>
            </a:r>
          </a:p>
          <a:p>
            <a:pPr>
              <a:buFont typeface="Wingdings" panose="05000000000000000000" pitchFamily="2" charset="2"/>
              <a:buChar char="ü"/>
            </a:pPr>
            <a:r>
              <a:rPr lang="vi-VN" b="0" kern="0">
                <a:solidFill>
                  <a:schemeClr val="tx1"/>
                </a:solidFill>
                <a:latin typeface="Arial" panose="020B0604020202020204" pitchFamily="34" charset="0"/>
                <a:cs typeface="Arial" panose="020B0604020202020204" pitchFamily="34" charset="0"/>
              </a:rPr>
              <a:t>Bước 2: Với mỗi bounding box ta xác định xem nó là đối tượng nào (người, ô tô, xe đạp,…)</a:t>
            </a:r>
          </a:p>
          <a:p>
            <a:pPr>
              <a:buFont typeface="Wingdings" panose="05000000000000000000" pitchFamily="2" charset="2"/>
              <a:buChar char="ü"/>
            </a:pPr>
            <a:endParaRPr lang="en-US" b="0" kern="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24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22701"/>
            <a:ext cx="5029200" cy="830997"/>
          </a:xfrm>
          <a:prstGeom prst="rect">
            <a:avLst/>
          </a:prstGeom>
          <a:noFill/>
        </p:spPr>
        <p:txBody>
          <a:bodyPr wrap="square" rtlCol="0">
            <a:spAutoFit/>
          </a:bodyPr>
          <a:lstStyle/>
          <a:p>
            <a:r>
              <a:rPr lang="en-US" sz="2400" b="0" dirty="0">
                <a:solidFill>
                  <a:schemeClr val="accent4">
                    <a:lumMod val="75000"/>
                  </a:schemeClr>
                </a:solidFill>
              </a:rPr>
              <a:t>2.1 R-CNN</a:t>
            </a:r>
          </a:p>
          <a:p>
            <a:endParaRPr lang="en-US" sz="2400" b="0" dirty="0">
              <a:solidFill>
                <a:schemeClr val="accent4">
                  <a:lumMod val="75000"/>
                </a:schemeClr>
              </a:solidFill>
            </a:endParaRPr>
          </a:p>
        </p:txBody>
      </p:sp>
      <p:pic>
        <p:nvPicPr>
          <p:cNvPr id="5" name="Picture 4">
            <a:extLst>
              <a:ext uri="{FF2B5EF4-FFF2-40B4-BE49-F238E27FC236}">
                <a16:creationId xmlns:a16="http://schemas.microsoft.com/office/drawing/2014/main" id="{6CE1921A-47E4-411F-B51F-5DDCB844A93D}"/>
              </a:ext>
            </a:extLst>
          </p:cNvPr>
          <p:cNvPicPr>
            <a:picLocks noChangeAspect="1"/>
          </p:cNvPicPr>
          <p:nvPr/>
        </p:nvPicPr>
        <p:blipFill>
          <a:blip r:embed="rId2"/>
          <a:stretch>
            <a:fillRect/>
          </a:stretch>
        </p:blipFill>
        <p:spPr>
          <a:xfrm>
            <a:off x="114300" y="1905000"/>
            <a:ext cx="8915400" cy="4167834"/>
          </a:xfrm>
          <a:prstGeom prst="rect">
            <a:avLst/>
          </a:prstGeom>
        </p:spPr>
      </p:pic>
    </p:spTree>
    <p:extLst>
      <p:ext uri="{BB962C8B-B14F-4D97-AF65-F5344CB8AC3E}">
        <p14:creationId xmlns:p14="http://schemas.microsoft.com/office/powerpoint/2010/main" val="130813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22701"/>
            <a:ext cx="5029200" cy="830997"/>
          </a:xfrm>
          <a:prstGeom prst="rect">
            <a:avLst/>
          </a:prstGeom>
          <a:noFill/>
        </p:spPr>
        <p:txBody>
          <a:bodyPr wrap="square" rtlCol="0">
            <a:spAutoFit/>
          </a:bodyPr>
          <a:lstStyle/>
          <a:p>
            <a:r>
              <a:rPr lang="en-US" sz="2400" b="0" dirty="0">
                <a:solidFill>
                  <a:schemeClr val="accent4">
                    <a:lumMod val="75000"/>
                  </a:schemeClr>
                </a:solidFill>
              </a:rPr>
              <a:t>2.1 R-CNN</a:t>
            </a:r>
          </a:p>
          <a:p>
            <a:endParaRPr lang="en-US" sz="2400" b="0" dirty="0">
              <a:solidFill>
                <a:schemeClr val="accent4">
                  <a:lumMod val="75000"/>
                </a:schemeClr>
              </a:solidFill>
            </a:endParaRPr>
          </a:p>
        </p:txBody>
      </p:sp>
      <p:sp>
        <p:nvSpPr>
          <p:cNvPr id="4" name="Content Placeholder 2">
            <a:extLst>
              <a:ext uri="{FF2B5EF4-FFF2-40B4-BE49-F238E27FC236}">
                <a16:creationId xmlns:a16="http://schemas.microsoft.com/office/drawing/2014/main" id="{7F9B76CC-2F39-4474-BBD8-E876970F3961}"/>
              </a:ext>
            </a:extLst>
          </p:cNvPr>
          <p:cNvSpPr>
            <a:spLocks noGrp="1"/>
          </p:cNvSpPr>
          <p:nvPr>
            <p:ph idx="1"/>
          </p:nvPr>
        </p:nvSpPr>
        <p:spPr>
          <a:xfrm>
            <a:off x="337930" y="1447800"/>
            <a:ext cx="7129670" cy="4351338"/>
          </a:xfrm>
        </p:spPr>
        <p:txBody>
          <a:bodyPr/>
          <a:lstStyle/>
          <a:p>
            <a:pPr>
              <a:buFont typeface="Wingdings" panose="05000000000000000000" pitchFamily="2" charset="2"/>
              <a:buChar char="q"/>
            </a:pPr>
            <a:r>
              <a:rPr lang="en-US" b="1">
                <a:solidFill>
                  <a:schemeClr val="tx1"/>
                </a:solidFill>
              </a:rPr>
              <a:t>Selective search algorithm</a:t>
            </a:r>
          </a:p>
          <a:p>
            <a:pPr lvl="1">
              <a:buFont typeface="Courier New" panose="02070309020205020404" pitchFamily="49" charset="0"/>
              <a:buChar char="o"/>
            </a:pPr>
            <a:r>
              <a:rPr lang="vi-VN">
                <a:solidFill>
                  <a:schemeClr val="tx1"/>
                </a:solidFill>
              </a:rPr>
              <a:t>Input của thuật toán là ảnh màu</a:t>
            </a:r>
            <a:r>
              <a:rPr lang="en-US">
                <a:solidFill>
                  <a:schemeClr val="tx1"/>
                </a:solidFill>
              </a:rPr>
              <a:t>.</a:t>
            </a:r>
          </a:p>
          <a:p>
            <a:pPr lvl="1">
              <a:buFont typeface="Courier New" panose="02070309020205020404" pitchFamily="49" charset="0"/>
              <a:buChar char="o"/>
            </a:pPr>
            <a:r>
              <a:rPr lang="en-US">
                <a:solidFill>
                  <a:schemeClr val="tx1"/>
                </a:solidFill>
              </a:rPr>
              <a:t>O</a:t>
            </a:r>
            <a:r>
              <a:rPr lang="vi-VN">
                <a:solidFill>
                  <a:schemeClr val="tx1"/>
                </a:solidFill>
              </a:rPr>
              <a:t>utput là khoảng 2000 region proposal (bounding box) mà có khả năng chứa các đối tượng.</a:t>
            </a:r>
            <a:endParaRPr lang="en-US">
              <a:solidFill>
                <a:schemeClr val="tx1"/>
              </a:solidFill>
            </a:endParaRPr>
          </a:p>
          <a:p>
            <a:pPr lvl="1">
              <a:buFont typeface="Courier New" panose="02070309020205020404" pitchFamily="49" charset="0"/>
              <a:buChar char="o"/>
            </a:pPr>
            <a:endParaRPr lang="en-US">
              <a:solidFill>
                <a:schemeClr val="tx1"/>
              </a:solidFill>
            </a:endParaRPr>
          </a:p>
        </p:txBody>
      </p:sp>
    </p:spTree>
    <p:extLst>
      <p:ext uri="{BB962C8B-B14F-4D97-AF65-F5344CB8AC3E}">
        <p14:creationId xmlns:p14="http://schemas.microsoft.com/office/powerpoint/2010/main" val="269669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5029200" cy="830997"/>
          </a:xfrm>
          <a:prstGeom prst="rect">
            <a:avLst/>
          </a:prstGeom>
          <a:noFill/>
        </p:spPr>
        <p:txBody>
          <a:bodyPr wrap="square" rtlCol="0">
            <a:spAutoFit/>
          </a:bodyPr>
          <a:lstStyle/>
          <a:p>
            <a:r>
              <a:rPr lang="en-US" sz="2400" b="0" dirty="0"/>
              <a:t>2.1 R-CNN</a:t>
            </a:r>
          </a:p>
          <a:p>
            <a:endParaRPr lang="en-US" sz="2400" b="0" dirty="0"/>
          </a:p>
        </p:txBody>
      </p:sp>
      <p:sp>
        <p:nvSpPr>
          <p:cNvPr id="6" name="Content Placeholder 2">
            <a:extLst>
              <a:ext uri="{FF2B5EF4-FFF2-40B4-BE49-F238E27FC236}">
                <a16:creationId xmlns:a16="http://schemas.microsoft.com/office/drawing/2014/main" id="{1498261F-259D-47CC-B582-64DC2BC4B6E5}"/>
              </a:ext>
            </a:extLst>
          </p:cNvPr>
          <p:cNvSpPr txBox="1">
            <a:spLocks/>
          </p:cNvSpPr>
          <p:nvPr/>
        </p:nvSpPr>
        <p:spPr bwMode="auto">
          <a:xfrm>
            <a:off x="304800" y="647411"/>
            <a:ext cx="7162800" cy="373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algn="just">
              <a:buFont typeface="Wingdings" panose="05000000000000000000" pitchFamily="2" charset="2"/>
              <a:buChar char="q"/>
            </a:pPr>
            <a:r>
              <a:rPr lang="en-US" b="1" kern="0">
                <a:solidFill>
                  <a:schemeClr val="tx1"/>
                </a:solidFill>
              </a:rPr>
              <a:t>Selective search algorithm</a:t>
            </a:r>
          </a:p>
          <a:p>
            <a:pPr lvl="1" algn="just">
              <a:buFont typeface="Courier New" panose="02070309020205020404" pitchFamily="49" charset="0"/>
              <a:buChar char="o"/>
            </a:pPr>
            <a:r>
              <a:rPr lang="en-US" kern="0">
                <a:solidFill>
                  <a:schemeClr val="tx1"/>
                </a:solidFill>
              </a:rPr>
              <a:t>C</a:t>
            </a:r>
            <a:r>
              <a:rPr lang="vi-VN" kern="0">
                <a:solidFill>
                  <a:schemeClr val="tx1"/>
                </a:solidFill>
              </a:rPr>
              <a:t>ác pixel là mỗi nhóm,</a:t>
            </a:r>
            <a:r>
              <a:rPr lang="en-US" kern="0">
                <a:solidFill>
                  <a:schemeClr val="tx1"/>
                </a:solidFill>
              </a:rPr>
              <a:t> </a:t>
            </a:r>
            <a:r>
              <a:rPr lang="vi-VN" kern="0">
                <a:solidFill>
                  <a:schemeClr val="tx1"/>
                </a:solidFill>
              </a:rPr>
              <a:t>chúng ta sẽ tính khoảng cách ngữ nghĩa (ví dụ như là màu sắc, cường độ ánh sáng) giữa các nhóm và gom các nhóm có khoảng cách gần nhau về chung 1 nhóm để tìm ra phân vùng có khả năng cao nhất chứa đối tượng (ưu tiên gom những nhóm nhỏ trước).</a:t>
            </a:r>
            <a:br>
              <a:rPr lang="vi-VN" kern="0">
                <a:solidFill>
                  <a:schemeClr val="tx1"/>
                </a:solidFill>
              </a:rPr>
            </a:br>
            <a:endParaRPr lang="en-US" kern="0">
              <a:solidFill>
                <a:schemeClr val="tx1"/>
              </a:solidFill>
            </a:endParaRPr>
          </a:p>
        </p:txBody>
      </p:sp>
      <p:pic>
        <p:nvPicPr>
          <p:cNvPr id="7" name="Picture 6">
            <a:extLst>
              <a:ext uri="{FF2B5EF4-FFF2-40B4-BE49-F238E27FC236}">
                <a16:creationId xmlns:a16="http://schemas.microsoft.com/office/drawing/2014/main" id="{974DB84C-58D9-44A0-B894-E90AFED98A13}"/>
              </a:ext>
            </a:extLst>
          </p:cNvPr>
          <p:cNvPicPr>
            <a:picLocks noChangeAspect="1"/>
          </p:cNvPicPr>
          <p:nvPr/>
        </p:nvPicPr>
        <p:blipFill>
          <a:blip r:embed="rId2"/>
          <a:stretch>
            <a:fillRect/>
          </a:stretch>
        </p:blipFill>
        <p:spPr>
          <a:xfrm>
            <a:off x="1828800" y="3499774"/>
            <a:ext cx="5151783" cy="3361539"/>
          </a:xfrm>
          <a:prstGeom prst="rect">
            <a:avLst/>
          </a:prstGeom>
        </p:spPr>
      </p:pic>
    </p:spTree>
    <p:extLst>
      <p:ext uri="{BB962C8B-B14F-4D97-AF65-F5344CB8AC3E}">
        <p14:creationId xmlns:p14="http://schemas.microsoft.com/office/powerpoint/2010/main" val="311592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22701"/>
            <a:ext cx="5029200" cy="830997"/>
          </a:xfrm>
          <a:prstGeom prst="rect">
            <a:avLst/>
          </a:prstGeom>
          <a:noFill/>
        </p:spPr>
        <p:txBody>
          <a:bodyPr wrap="square" rtlCol="0">
            <a:spAutoFit/>
          </a:bodyPr>
          <a:lstStyle/>
          <a:p>
            <a:r>
              <a:rPr lang="en-US" sz="2400" b="0" dirty="0">
                <a:solidFill>
                  <a:schemeClr val="accent4">
                    <a:lumMod val="75000"/>
                  </a:schemeClr>
                </a:solidFill>
              </a:rPr>
              <a:t>2.1 R-CNN</a:t>
            </a:r>
          </a:p>
          <a:p>
            <a:endParaRPr lang="en-US" sz="2400" b="0" dirty="0">
              <a:solidFill>
                <a:schemeClr val="accent4">
                  <a:lumMod val="75000"/>
                </a:schemeClr>
              </a:solidFill>
            </a:endParaRPr>
          </a:p>
        </p:txBody>
      </p:sp>
      <p:sp>
        <p:nvSpPr>
          <p:cNvPr id="5" name="Content Placeholder 2">
            <a:extLst>
              <a:ext uri="{FF2B5EF4-FFF2-40B4-BE49-F238E27FC236}">
                <a16:creationId xmlns:a16="http://schemas.microsoft.com/office/drawing/2014/main" id="{D0047676-2759-4FB1-B9D1-B5F7B54E700A}"/>
              </a:ext>
            </a:extLst>
          </p:cNvPr>
          <p:cNvSpPr>
            <a:spLocks noGrp="1"/>
          </p:cNvSpPr>
          <p:nvPr>
            <p:ph idx="1"/>
          </p:nvPr>
        </p:nvSpPr>
        <p:spPr>
          <a:xfrm>
            <a:off x="152400" y="1280202"/>
            <a:ext cx="7543800" cy="3965575"/>
          </a:xfrm>
        </p:spPr>
        <p:txBody>
          <a:bodyPr/>
          <a:lstStyle/>
          <a:p>
            <a:pPr>
              <a:buFont typeface="Wingdings" panose="05000000000000000000" pitchFamily="2" charset="2"/>
              <a:buChar char="q"/>
            </a:pPr>
            <a:r>
              <a:rPr lang="en-US" b="1">
                <a:solidFill>
                  <a:schemeClr val="tx1"/>
                </a:solidFill>
              </a:rPr>
              <a:t> </a:t>
            </a:r>
            <a:r>
              <a:rPr lang="en-US" b="1" err="1">
                <a:solidFill>
                  <a:schemeClr val="tx1"/>
                </a:solidFill>
              </a:rPr>
              <a:t>Hạn</a:t>
            </a:r>
            <a:r>
              <a:rPr lang="en-US" b="1">
                <a:solidFill>
                  <a:schemeClr val="tx1"/>
                </a:solidFill>
              </a:rPr>
              <a:t> </a:t>
            </a:r>
            <a:r>
              <a:rPr lang="en-US" b="1" err="1">
                <a:solidFill>
                  <a:schemeClr val="tx1"/>
                </a:solidFill>
              </a:rPr>
              <a:t>chế</a:t>
            </a:r>
            <a:r>
              <a:rPr lang="en-US" b="1">
                <a:solidFill>
                  <a:schemeClr val="tx1"/>
                </a:solidFill>
              </a:rPr>
              <a:t> </a:t>
            </a:r>
            <a:r>
              <a:rPr lang="en-US" b="1" err="1">
                <a:solidFill>
                  <a:schemeClr val="tx1"/>
                </a:solidFill>
              </a:rPr>
              <a:t>của</a:t>
            </a:r>
            <a:r>
              <a:rPr lang="en-US" b="1">
                <a:solidFill>
                  <a:schemeClr val="tx1"/>
                </a:solidFill>
              </a:rPr>
              <a:t> R-CNN</a:t>
            </a:r>
          </a:p>
          <a:p>
            <a:pPr lvl="1">
              <a:buFont typeface="Courier New" panose="02070309020205020404" pitchFamily="49" charset="0"/>
              <a:buChar char="o"/>
            </a:pPr>
            <a:r>
              <a:rPr lang="en-US">
                <a:solidFill>
                  <a:schemeClr val="tx1"/>
                </a:solidFill>
              </a:rPr>
              <a:t>Với </a:t>
            </a:r>
            <a:r>
              <a:rPr lang="en-US" err="1">
                <a:solidFill>
                  <a:schemeClr val="tx1"/>
                </a:solidFill>
              </a:rPr>
              <a:t>mỗi</a:t>
            </a:r>
            <a:r>
              <a:rPr lang="en-US">
                <a:solidFill>
                  <a:schemeClr val="tx1"/>
                </a:solidFill>
              </a:rPr>
              <a:t> </a:t>
            </a:r>
            <a:r>
              <a:rPr lang="en-US" err="1">
                <a:solidFill>
                  <a:schemeClr val="tx1"/>
                </a:solidFill>
              </a:rPr>
              <a:t>ảnh</a:t>
            </a:r>
            <a:r>
              <a:rPr lang="en-US">
                <a:solidFill>
                  <a:schemeClr val="tx1"/>
                </a:solidFill>
              </a:rPr>
              <a:t> ta </a:t>
            </a:r>
            <a:r>
              <a:rPr lang="en-US" err="1">
                <a:solidFill>
                  <a:schemeClr val="tx1"/>
                </a:solidFill>
              </a:rPr>
              <a:t>cần</a:t>
            </a:r>
            <a:r>
              <a:rPr lang="en-US">
                <a:solidFill>
                  <a:schemeClr val="tx1"/>
                </a:solidFill>
              </a:rPr>
              <a:t> </a:t>
            </a:r>
            <a:r>
              <a:rPr lang="en-US" err="1">
                <a:solidFill>
                  <a:schemeClr val="tx1"/>
                </a:solidFill>
              </a:rPr>
              <a:t>phân</a:t>
            </a:r>
            <a:r>
              <a:rPr lang="en-US">
                <a:solidFill>
                  <a:schemeClr val="tx1"/>
                </a:solidFill>
              </a:rPr>
              <a:t> </a:t>
            </a:r>
            <a:r>
              <a:rPr lang="en-US" err="1">
                <a:solidFill>
                  <a:schemeClr val="tx1"/>
                </a:solidFill>
              </a:rPr>
              <a:t>loại</a:t>
            </a:r>
            <a:r>
              <a:rPr lang="en-US">
                <a:solidFill>
                  <a:schemeClr val="tx1"/>
                </a:solidFill>
              </a:rPr>
              <a:t> </a:t>
            </a:r>
            <a:r>
              <a:rPr lang="en-US" err="1">
                <a:solidFill>
                  <a:schemeClr val="tx1"/>
                </a:solidFill>
              </a:rPr>
              <a:t>các</a:t>
            </a:r>
            <a:r>
              <a:rPr lang="en-US">
                <a:solidFill>
                  <a:schemeClr val="tx1"/>
                </a:solidFill>
              </a:rPr>
              <a:t> class </a:t>
            </a:r>
            <a:r>
              <a:rPr lang="en-US" err="1">
                <a:solidFill>
                  <a:schemeClr val="tx1"/>
                </a:solidFill>
              </a:rPr>
              <a:t>cho</a:t>
            </a:r>
            <a:r>
              <a:rPr lang="en-US">
                <a:solidFill>
                  <a:schemeClr val="tx1"/>
                </a:solidFill>
              </a:rPr>
              <a:t> 2000 region proposal </a:t>
            </a:r>
            <a:r>
              <a:rPr lang="en-US" err="1">
                <a:solidFill>
                  <a:schemeClr val="tx1"/>
                </a:solidFill>
              </a:rPr>
              <a:t>nên</a:t>
            </a:r>
            <a:r>
              <a:rPr lang="en-US">
                <a:solidFill>
                  <a:schemeClr val="tx1"/>
                </a:solidFill>
              </a:rPr>
              <a:t> </a:t>
            </a:r>
            <a:r>
              <a:rPr lang="en-US" err="1">
                <a:solidFill>
                  <a:schemeClr val="tx1"/>
                </a:solidFill>
              </a:rPr>
              <a:t>thời</a:t>
            </a:r>
            <a:r>
              <a:rPr lang="en-US">
                <a:solidFill>
                  <a:schemeClr val="tx1"/>
                </a:solidFill>
              </a:rPr>
              <a:t> </a:t>
            </a:r>
            <a:r>
              <a:rPr lang="en-US" err="1">
                <a:solidFill>
                  <a:schemeClr val="tx1"/>
                </a:solidFill>
              </a:rPr>
              <a:t>gian</a:t>
            </a:r>
            <a:r>
              <a:rPr lang="en-US">
                <a:solidFill>
                  <a:schemeClr val="tx1"/>
                </a:solidFill>
              </a:rPr>
              <a:t> train </a:t>
            </a:r>
            <a:r>
              <a:rPr lang="en-US" err="1">
                <a:solidFill>
                  <a:schemeClr val="tx1"/>
                </a:solidFill>
              </a:rPr>
              <a:t>rất</a:t>
            </a:r>
            <a:r>
              <a:rPr lang="en-US">
                <a:solidFill>
                  <a:schemeClr val="tx1"/>
                </a:solidFill>
              </a:rPr>
              <a:t> </a:t>
            </a:r>
            <a:r>
              <a:rPr lang="en-US" err="1">
                <a:solidFill>
                  <a:schemeClr val="tx1"/>
                </a:solidFill>
              </a:rPr>
              <a:t>lâu</a:t>
            </a:r>
            <a:r>
              <a:rPr lang="en-US">
                <a:solidFill>
                  <a:schemeClr val="tx1"/>
                </a:solidFill>
              </a:rPr>
              <a:t>.</a:t>
            </a:r>
          </a:p>
          <a:p>
            <a:pPr lvl="1">
              <a:buFont typeface="Courier New" panose="02070309020205020404" pitchFamily="49" charset="0"/>
              <a:buChar char="o"/>
            </a:pPr>
            <a:r>
              <a:rPr lang="en-US" err="1">
                <a:solidFill>
                  <a:schemeClr val="tx1"/>
                </a:solidFill>
              </a:rPr>
              <a:t>Không</a:t>
            </a:r>
            <a:r>
              <a:rPr lang="en-US">
                <a:solidFill>
                  <a:schemeClr val="tx1"/>
                </a:solidFill>
              </a:rPr>
              <a:t> </a:t>
            </a:r>
            <a:r>
              <a:rPr lang="en-US" err="1">
                <a:solidFill>
                  <a:schemeClr val="tx1"/>
                </a:solidFill>
              </a:rPr>
              <a:t>thể</a:t>
            </a:r>
            <a:r>
              <a:rPr lang="en-US">
                <a:solidFill>
                  <a:schemeClr val="tx1"/>
                </a:solidFill>
              </a:rPr>
              <a:t> </a:t>
            </a:r>
            <a:r>
              <a:rPr lang="en-US" err="1">
                <a:solidFill>
                  <a:schemeClr val="tx1"/>
                </a:solidFill>
              </a:rPr>
              <a:t>áp</a:t>
            </a:r>
            <a:r>
              <a:rPr lang="en-US">
                <a:solidFill>
                  <a:schemeClr val="tx1"/>
                </a:solidFill>
              </a:rPr>
              <a:t> </a:t>
            </a:r>
            <a:r>
              <a:rPr lang="en-US" err="1">
                <a:solidFill>
                  <a:schemeClr val="tx1"/>
                </a:solidFill>
              </a:rPr>
              <a:t>dụng</a:t>
            </a:r>
            <a:r>
              <a:rPr lang="en-US">
                <a:solidFill>
                  <a:schemeClr val="tx1"/>
                </a:solidFill>
              </a:rPr>
              <a:t> </a:t>
            </a:r>
            <a:r>
              <a:rPr lang="en-US" err="1">
                <a:solidFill>
                  <a:schemeClr val="tx1"/>
                </a:solidFill>
              </a:rPr>
              <a:t>cho</a:t>
            </a:r>
            <a:r>
              <a:rPr lang="en-US">
                <a:solidFill>
                  <a:schemeClr val="tx1"/>
                </a:solidFill>
              </a:rPr>
              <a:t> real-time </a:t>
            </a:r>
            <a:r>
              <a:rPr lang="en-US" err="1">
                <a:solidFill>
                  <a:schemeClr val="tx1"/>
                </a:solidFill>
              </a:rPr>
              <a:t>thì</a:t>
            </a:r>
            <a:r>
              <a:rPr lang="en-US">
                <a:solidFill>
                  <a:schemeClr val="tx1"/>
                </a:solidFill>
              </a:rPr>
              <a:t> </a:t>
            </a:r>
            <a:r>
              <a:rPr lang="en-US" err="1">
                <a:solidFill>
                  <a:schemeClr val="tx1"/>
                </a:solidFill>
              </a:rPr>
              <a:t>mỗi</a:t>
            </a:r>
            <a:r>
              <a:rPr lang="en-US">
                <a:solidFill>
                  <a:schemeClr val="tx1"/>
                </a:solidFill>
              </a:rPr>
              <a:t> </a:t>
            </a:r>
            <a:r>
              <a:rPr lang="en-US" err="1">
                <a:solidFill>
                  <a:schemeClr val="tx1"/>
                </a:solidFill>
              </a:rPr>
              <a:t>ảnh</a:t>
            </a:r>
            <a:r>
              <a:rPr lang="en-US">
                <a:solidFill>
                  <a:schemeClr val="tx1"/>
                </a:solidFill>
              </a:rPr>
              <a:t> </a:t>
            </a:r>
            <a:r>
              <a:rPr lang="en-US" err="1">
                <a:solidFill>
                  <a:schemeClr val="tx1"/>
                </a:solidFill>
              </a:rPr>
              <a:t>trong</a:t>
            </a:r>
            <a:r>
              <a:rPr lang="en-US">
                <a:solidFill>
                  <a:schemeClr val="tx1"/>
                </a:solidFill>
              </a:rPr>
              <a:t> test set </a:t>
            </a:r>
            <a:r>
              <a:rPr lang="en-US" err="1">
                <a:solidFill>
                  <a:schemeClr val="tx1"/>
                </a:solidFill>
              </a:rPr>
              <a:t>mất</a:t>
            </a:r>
            <a:r>
              <a:rPr lang="en-US">
                <a:solidFill>
                  <a:schemeClr val="tx1"/>
                </a:solidFill>
              </a:rPr>
              <a:t> </a:t>
            </a:r>
            <a:r>
              <a:rPr lang="en-US" err="1">
                <a:solidFill>
                  <a:schemeClr val="tx1"/>
                </a:solidFill>
              </a:rPr>
              <a:t>tới</a:t>
            </a:r>
            <a:r>
              <a:rPr lang="en-US">
                <a:solidFill>
                  <a:schemeClr val="tx1"/>
                </a:solidFill>
              </a:rPr>
              <a:t> </a:t>
            </a:r>
            <a:r>
              <a:rPr lang="en-US" err="1">
                <a:solidFill>
                  <a:schemeClr val="tx1"/>
                </a:solidFill>
              </a:rPr>
              <a:t>47s</a:t>
            </a:r>
            <a:r>
              <a:rPr lang="en-US">
                <a:solidFill>
                  <a:schemeClr val="tx1"/>
                </a:solidFill>
              </a:rPr>
              <a:t> </a:t>
            </a:r>
            <a:r>
              <a:rPr lang="en-US" err="1">
                <a:solidFill>
                  <a:schemeClr val="tx1"/>
                </a:solidFill>
              </a:rPr>
              <a:t>để</a:t>
            </a:r>
            <a:r>
              <a:rPr lang="en-US">
                <a:solidFill>
                  <a:schemeClr val="tx1"/>
                </a:solidFill>
              </a:rPr>
              <a:t> </a:t>
            </a:r>
            <a:r>
              <a:rPr lang="en-US" err="1">
                <a:solidFill>
                  <a:schemeClr val="tx1"/>
                </a:solidFill>
              </a:rPr>
              <a:t>xử</a:t>
            </a:r>
            <a:r>
              <a:rPr lang="en-US">
                <a:solidFill>
                  <a:schemeClr val="tx1"/>
                </a:solidFill>
              </a:rPr>
              <a:t> </a:t>
            </a:r>
            <a:r>
              <a:rPr lang="en-US" err="1">
                <a:solidFill>
                  <a:schemeClr val="tx1"/>
                </a:solidFill>
              </a:rPr>
              <a:t>lý</a:t>
            </a:r>
            <a:r>
              <a:rPr lang="en-US">
                <a:solidFill>
                  <a:schemeClr val="tx1"/>
                </a:solidFill>
              </a:rPr>
              <a:t>.</a:t>
            </a:r>
          </a:p>
          <a:p>
            <a:pPr lvl="1">
              <a:buFont typeface="Courier New" panose="02070309020205020404" pitchFamily="49" charset="0"/>
              <a:buChar char="o"/>
            </a:pPr>
            <a:endParaRPr lang="en-US">
              <a:solidFill>
                <a:schemeClr val="tx1"/>
              </a:solidFill>
            </a:endParaRPr>
          </a:p>
        </p:txBody>
      </p:sp>
    </p:spTree>
    <p:extLst>
      <p:ext uri="{BB962C8B-B14F-4D97-AF65-F5344CB8AC3E}">
        <p14:creationId xmlns:p14="http://schemas.microsoft.com/office/powerpoint/2010/main" val="83570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1DB585A-3E2F-4A0C-83D1-ED8A81E8662A}"/>
              </a:ext>
            </a:extLst>
          </p:cNvPr>
          <p:cNvSpPr>
            <a:spLocks noGrp="1"/>
          </p:cNvSpPr>
          <p:nvPr>
            <p:ph idx="1"/>
          </p:nvPr>
        </p:nvSpPr>
        <p:spPr>
          <a:xfrm>
            <a:off x="0" y="883444"/>
            <a:ext cx="7416800" cy="3719512"/>
          </a:xfrm>
        </p:spPr>
        <p:txBody>
          <a:bodyPr>
            <a:normAutofit fontScale="85000" lnSpcReduction="20000"/>
          </a:bodyPr>
          <a:lstStyle/>
          <a:p>
            <a:pPr algn="just"/>
            <a:r>
              <a:rPr lang="vi-VN">
                <a:solidFill>
                  <a:schemeClr val="tx1"/>
                </a:solidFill>
              </a:rPr>
              <a:t> Fast R-CNN vẫn dùng selective search để lấy ra các region proposal. Tuy nhiên là nó không tách 2000 region proposal ra khỏi ảnh </a:t>
            </a:r>
            <a:r>
              <a:rPr lang="en-US">
                <a:solidFill>
                  <a:schemeClr val="tx1"/>
                </a:solidFill>
              </a:rPr>
              <a:t>m</a:t>
            </a:r>
            <a:r>
              <a:rPr lang="vi-VN">
                <a:solidFill>
                  <a:schemeClr val="tx1"/>
                </a:solidFill>
              </a:rPr>
              <a:t>à thực hiện bài toán image classification cho mỗi ảnh.</a:t>
            </a:r>
            <a:endParaRPr lang="en-US">
              <a:solidFill>
                <a:schemeClr val="tx1"/>
              </a:solidFill>
            </a:endParaRPr>
          </a:p>
          <a:p>
            <a:pPr algn="just"/>
            <a:r>
              <a:rPr lang="vi-VN">
                <a:solidFill>
                  <a:schemeClr val="tx1"/>
                </a:solidFill>
              </a:rPr>
              <a:t> Fast R-CNN cho cả bức ảnh vào ConvNet để tạo ra convolutional feature map.</a:t>
            </a:r>
            <a:endParaRPr lang="en-US">
              <a:solidFill>
                <a:schemeClr val="tx1"/>
              </a:solidFill>
            </a:endParaRPr>
          </a:p>
          <a:p>
            <a:pPr algn="just"/>
            <a:r>
              <a:rPr lang="vi-VN">
                <a:solidFill>
                  <a:schemeClr val="tx1"/>
                </a:solidFill>
              </a:rPr>
              <a:t>Sau đó các vùng region proposal được lấy ra tương ứng từ convolutional feature map. Tiếp đó được Flatten và thêm 2 Fully connected layer (FCs) để dự đoán lớp của region proposal và giá trị offset values của bounding box.</a:t>
            </a:r>
          </a:p>
        </p:txBody>
      </p:sp>
      <p:sp>
        <p:nvSpPr>
          <p:cNvPr id="7" name="Title 1">
            <a:extLst>
              <a:ext uri="{FF2B5EF4-FFF2-40B4-BE49-F238E27FC236}">
                <a16:creationId xmlns:a16="http://schemas.microsoft.com/office/drawing/2014/main" id="{5DB0D51B-CBCA-4E3F-998D-73C58D5BF881}"/>
              </a:ext>
            </a:extLst>
          </p:cNvPr>
          <p:cNvSpPr txBox="1">
            <a:spLocks/>
          </p:cNvSpPr>
          <p:nvPr/>
        </p:nvSpPr>
        <p:spPr bwMode="auto">
          <a:xfrm>
            <a:off x="152400" y="102946"/>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bg1"/>
                </a:solidFill>
                <a:latin typeface="+mj-lt"/>
                <a:ea typeface="+mj-ea"/>
                <a:cs typeface="+mj-cs"/>
              </a:defRPr>
            </a:lvl1pPr>
            <a:lvl2pPr algn="r" rtl="0" eaLnBrk="1" fontAlgn="base" hangingPunct="1">
              <a:spcBef>
                <a:spcPct val="0"/>
              </a:spcBef>
              <a:spcAft>
                <a:spcPct val="0"/>
              </a:spcAft>
              <a:defRPr sz="3600" b="1">
                <a:solidFill>
                  <a:schemeClr val="bg1"/>
                </a:solidFill>
                <a:latin typeface="Bell Gothic Std Black" pitchFamily="34" charset="0"/>
              </a:defRPr>
            </a:lvl2pPr>
            <a:lvl3pPr algn="r" rtl="0" eaLnBrk="1" fontAlgn="base" hangingPunct="1">
              <a:spcBef>
                <a:spcPct val="0"/>
              </a:spcBef>
              <a:spcAft>
                <a:spcPct val="0"/>
              </a:spcAft>
              <a:defRPr sz="3600" b="1">
                <a:solidFill>
                  <a:schemeClr val="bg1"/>
                </a:solidFill>
                <a:latin typeface="Bell Gothic Std Black" pitchFamily="34" charset="0"/>
              </a:defRPr>
            </a:lvl3pPr>
            <a:lvl4pPr algn="r" rtl="0" eaLnBrk="1" fontAlgn="base" hangingPunct="1">
              <a:spcBef>
                <a:spcPct val="0"/>
              </a:spcBef>
              <a:spcAft>
                <a:spcPct val="0"/>
              </a:spcAft>
              <a:defRPr sz="3600" b="1">
                <a:solidFill>
                  <a:schemeClr val="bg1"/>
                </a:solidFill>
                <a:latin typeface="Bell Gothic Std Black" pitchFamily="34" charset="0"/>
              </a:defRPr>
            </a:lvl4pPr>
            <a:lvl5pPr algn="r" rtl="0" eaLnBrk="1" fontAlgn="base" hangingPunct="1">
              <a:spcBef>
                <a:spcPct val="0"/>
              </a:spcBef>
              <a:spcAft>
                <a:spcPct val="0"/>
              </a:spcAft>
              <a:defRPr sz="3600" b="1">
                <a:solidFill>
                  <a:schemeClr val="bg1"/>
                </a:solidFill>
                <a:latin typeface="Bell Gothic Std Black" pitchFamily="34" charset="0"/>
              </a:defRPr>
            </a:lvl5pPr>
            <a:lvl6pPr marL="457200" algn="r" rtl="0" eaLnBrk="1" fontAlgn="base" hangingPunct="1">
              <a:spcBef>
                <a:spcPct val="0"/>
              </a:spcBef>
              <a:spcAft>
                <a:spcPct val="0"/>
              </a:spcAft>
              <a:defRPr sz="3600" b="1">
                <a:solidFill>
                  <a:schemeClr val="bg1"/>
                </a:solidFill>
                <a:latin typeface="Bell Gothic Std Black" pitchFamily="34" charset="0"/>
              </a:defRPr>
            </a:lvl6pPr>
            <a:lvl7pPr marL="914400" algn="r" rtl="0" eaLnBrk="1" fontAlgn="base" hangingPunct="1">
              <a:spcBef>
                <a:spcPct val="0"/>
              </a:spcBef>
              <a:spcAft>
                <a:spcPct val="0"/>
              </a:spcAft>
              <a:defRPr sz="3600" b="1">
                <a:solidFill>
                  <a:schemeClr val="bg1"/>
                </a:solidFill>
                <a:latin typeface="Bell Gothic Std Black" pitchFamily="34" charset="0"/>
              </a:defRPr>
            </a:lvl7pPr>
            <a:lvl8pPr marL="1371600" algn="r" rtl="0" eaLnBrk="1" fontAlgn="base" hangingPunct="1">
              <a:spcBef>
                <a:spcPct val="0"/>
              </a:spcBef>
              <a:spcAft>
                <a:spcPct val="0"/>
              </a:spcAft>
              <a:defRPr sz="3600" b="1">
                <a:solidFill>
                  <a:schemeClr val="bg1"/>
                </a:solidFill>
                <a:latin typeface="Bell Gothic Std Black" pitchFamily="34" charset="0"/>
              </a:defRPr>
            </a:lvl8pPr>
            <a:lvl9pPr marL="1828800" algn="r" rtl="0" eaLnBrk="1" fontAlgn="base" hangingPunct="1">
              <a:spcBef>
                <a:spcPct val="0"/>
              </a:spcBef>
              <a:spcAft>
                <a:spcPct val="0"/>
              </a:spcAft>
              <a:defRPr sz="3600" b="1">
                <a:solidFill>
                  <a:schemeClr val="bg1"/>
                </a:solidFill>
                <a:latin typeface="Bell Gothic Std Black" pitchFamily="34" charset="0"/>
              </a:defRPr>
            </a:lvl9pPr>
          </a:lstStyle>
          <a:p>
            <a:pPr algn="l"/>
            <a:r>
              <a:rPr lang="en-US" sz="3000" b="0" kern="0">
                <a:solidFill>
                  <a:schemeClr val="tx2"/>
                </a:solidFill>
                <a:latin typeface="Times New Roman" panose="02020603050405020304" pitchFamily="18" charset="0"/>
                <a:cs typeface="Times New Roman" panose="02020603050405020304" pitchFamily="18" charset="0"/>
              </a:rPr>
              <a:t>2.2 Fast R-CNN</a:t>
            </a:r>
            <a:endParaRPr lang="en-US" sz="3000" b="0" kern="0" dirty="0">
              <a:solidFill>
                <a:schemeClr val="tx2"/>
              </a:solidFill>
              <a:latin typeface="Times New Roman" panose="02020603050405020304" pitchFamily="18" charset="0"/>
              <a:cs typeface="Times New Roman" panose="02020603050405020304" pitchFamily="18" charset="0"/>
            </a:endParaRPr>
          </a:p>
        </p:txBody>
      </p:sp>
      <p:pic>
        <p:nvPicPr>
          <p:cNvPr id="1026" name="Picture 2" descr="https://i1.wp.com/nttuan8.com/wp-content/uploads/2019/05/fast-rcnn.png?resize=518%2C205&amp;ssl=1">
            <a:extLst>
              <a:ext uri="{FF2B5EF4-FFF2-40B4-BE49-F238E27FC236}">
                <a16:creationId xmlns:a16="http://schemas.microsoft.com/office/drawing/2014/main" id="{BF9B2A2A-1CA2-42B1-AE41-E2ADFEE9E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31732"/>
            <a:ext cx="6931598"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155483"/>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Bell Gothic Std Black"/>
        <a:ea typeface=""/>
        <a:cs typeface=""/>
      </a:majorFont>
      <a:minorFont>
        <a:latin typeface="Bell Gothic Std Black"/>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ell Gothic Std Black"/>
        <a:ea typeface=""/>
        <a:cs typeface=""/>
      </a:majorFont>
      <a:minorFont>
        <a:latin typeface="Bell Gothic Std Black"/>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465</TotalTime>
  <Words>454</Words>
  <Application>Microsoft Office PowerPoint</Application>
  <PresentationFormat>On-screen Show (4:3)</PresentationFormat>
  <Paragraphs>52</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Bell Gothic Std Black</vt:lpstr>
      <vt:lpstr>Courier New</vt:lpstr>
      <vt:lpstr>Times New Roman</vt:lpstr>
      <vt:lpstr>Wingdings</vt:lpstr>
      <vt:lpstr>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Fast R-CNN</vt:lpstr>
      <vt:lpstr>PowerPoint Presentation</vt:lpstr>
      <vt:lpstr>PowerPoint Presentation</vt:lpstr>
      <vt:lpstr>3.1 Faster R-CNN </vt:lpstr>
      <vt:lpstr>PowerPoint Presentation</vt:lpstr>
      <vt:lpstr>3.2 SNIPER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trình bày của PowerPoint</dc:title>
  <dc:creator>Carcassonno</dc:creator>
  <cp:lastModifiedBy>LeHung</cp:lastModifiedBy>
  <cp:revision>78</cp:revision>
  <dcterms:created xsi:type="dcterms:W3CDTF">2013-04-25T19:12:02Z</dcterms:created>
  <dcterms:modified xsi:type="dcterms:W3CDTF">2019-06-13T14:10:08Z</dcterms:modified>
</cp:coreProperties>
</file>