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72" r:id="rId4"/>
    <p:sldId id="290" r:id="rId5"/>
    <p:sldId id="307" r:id="rId6"/>
    <p:sldId id="298" r:id="rId7"/>
    <p:sldId id="303" r:id="rId8"/>
    <p:sldId id="304" r:id="rId9"/>
    <p:sldId id="305" r:id="rId10"/>
    <p:sldId id="30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043" autoAdjust="0"/>
    <p:restoredTop sz="94660"/>
  </p:normalViewPr>
  <p:slideViewPr>
    <p:cSldViewPr>
      <p:cViewPr>
        <p:scale>
          <a:sx n="100" d="100"/>
          <a:sy n="100" d="100"/>
        </p:scale>
        <p:origin x="-282"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5947C3-EE48-43E9-9159-558CCA2DA6DB}"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947C3-EE48-43E9-9159-558CCA2DA6DB}"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947C3-EE48-43E9-9159-558CCA2DA6DB}"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5947C3-EE48-43E9-9159-558CCA2DA6DB}"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15947C3-EE48-43E9-9159-558CCA2DA6DB}"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5947C3-EE48-43E9-9159-558CCA2DA6DB}" type="datetimeFigureOut">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D87E7C-7D74-4617-8172-2DEC93EA5125}"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5947C3-EE48-43E9-9159-558CCA2DA6DB}" type="datetimeFigureOut">
              <a:rPr lang="en-GB" smtClean="0"/>
              <a:t>04/01/2021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5947C3-EE48-43E9-9159-558CCA2DA6DB}" type="datetimeFigureOut">
              <a:rPr lang="en-GB" smtClean="0"/>
              <a:t>04/01/2021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947C3-EE48-43E9-9159-558CCA2DA6DB}" type="datetimeFigureOut">
              <a:rPr lang="en-GB" smtClean="0"/>
              <a:t>04/01/2021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15947C3-EE48-43E9-9159-558CCA2DA6DB}" type="datetimeFigureOut">
              <a:rPr lang="en-GB" smtClean="0"/>
              <a:t>04/01/2021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1D87E7C-7D74-4617-8172-2DEC93EA512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947C3-EE48-43E9-9159-558CCA2DA6DB}" type="datetimeFigureOut">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D87E7C-7D74-4617-8172-2DEC93EA512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15947C3-EE48-43E9-9159-558CCA2DA6DB}" type="datetimeFigureOut">
              <a:rPr lang="en-GB" smtClean="0"/>
              <a:t>04/01/2021</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1D87E7C-7D74-4617-8172-2DEC93EA512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74442"/>
          </a:xfrm>
        </p:spPr>
        <p:txBody>
          <a:bodyPr>
            <a:normAutofit/>
          </a:bodyPr>
          <a:lstStyle/>
          <a:p>
            <a:pPr algn="ctr"/>
            <a:r>
              <a:rPr lang="vi-VN" sz="3200" dirty="0" smtClean="0">
                <a:latin typeface="Times New Roman" pitchFamily="18" charset="0"/>
                <a:cs typeface="Times New Roman" pitchFamily="18" charset="0"/>
              </a:rPr>
              <a:t>Tiểu luận chuyên ngành</a:t>
            </a:r>
            <a:br>
              <a:rPr lang="vi-VN" sz="32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Ngành: CÔNG NGHỆ THÔNG TIN</a:t>
            </a:r>
            <a:r>
              <a:rPr lang="vi-VN" sz="3200" dirty="0" smtClean="0">
                <a:latin typeface="Times New Roman" pitchFamily="18" charset="0"/>
                <a:cs typeface="Times New Roman" pitchFamily="18" charset="0"/>
              </a:rPr>
              <a:t/>
            </a:r>
            <a:br>
              <a:rPr lang="vi-VN" sz="3200" dirty="0" smtClean="0">
                <a:latin typeface="Times New Roman" pitchFamily="18" charset="0"/>
                <a:cs typeface="Times New Roman" pitchFamily="18" charset="0"/>
              </a:rPr>
            </a:br>
            <a:r>
              <a:rPr lang="vi-VN" sz="3200" dirty="0" smtClean="0">
                <a:latin typeface="Times New Roman" pitchFamily="18" charset="0"/>
                <a:cs typeface="Times New Roman" pitchFamily="18" charset="0"/>
              </a:rPr>
              <a:t/>
            </a:r>
            <a:br>
              <a:rPr lang="vi-VN" sz="3200" dirty="0" smtClean="0">
                <a:latin typeface="Times New Roman" pitchFamily="18" charset="0"/>
                <a:cs typeface="Times New Roman" pitchFamily="18" charset="0"/>
              </a:rPr>
            </a:br>
            <a:r>
              <a:rPr lang="vi-VN" sz="3200" dirty="0" smtClean="0">
                <a:solidFill>
                  <a:srgbClr val="FF0000"/>
                </a:solidFill>
                <a:latin typeface="Times New Roman" pitchFamily="18" charset="0"/>
                <a:cs typeface="Times New Roman" pitchFamily="18" charset="0"/>
              </a:rPr>
              <a:t>TÌM HIỂU HỌC SÂU CHO BÀI TOÁN </a:t>
            </a:r>
            <a:r>
              <a:rPr lang="en-US" sz="3200" dirty="0" smtClean="0">
                <a:solidFill>
                  <a:srgbClr val="FF0000"/>
                </a:solidFill>
                <a:latin typeface="Times New Roman" pitchFamily="18" charset="0"/>
                <a:cs typeface="Times New Roman" pitchFamily="18" charset="0"/>
              </a:rPr>
              <a:t/>
            </a:r>
            <a:br>
              <a:rPr lang="en-US" sz="3200" dirty="0" smtClean="0">
                <a:solidFill>
                  <a:srgbClr val="FF0000"/>
                </a:solidFill>
                <a:latin typeface="Times New Roman" pitchFamily="18" charset="0"/>
                <a:cs typeface="Times New Roman" pitchFamily="18" charset="0"/>
              </a:rPr>
            </a:br>
            <a:r>
              <a:rPr lang="vi-VN" sz="3200" dirty="0" smtClean="0">
                <a:solidFill>
                  <a:srgbClr val="FF0000"/>
                </a:solidFill>
                <a:latin typeface="Times New Roman" pitchFamily="18" charset="0"/>
                <a:cs typeface="Times New Roman" pitchFamily="18" charset="0"/>
              </a:rPr>
              <a:t>PHÂN LOẠI NGHỀ NGHIỆP</a:t>
            </a:r>
            <a:r>
              <a:rPr lang="en-US" sz="3200" dirty="0" smtClean="0">
                <a:solidFill>
                  <a:srgbClr val="FF0000"/>
                </a:solidFill>
                <a:latin typeface="Times New Roman" pitchFamily="18" charset="0"/>
                <a:cs typeface="Times New Roman" pitchFamily="18" charset="0"/>
              </a:rPr>
              <a:t> qua </a:t>
            </a:r>
            <a:r>
              <a:rPr lang="en-US" sz="3200" dirty="0" err="1" smtClean="0">
                <a:solidFill>
                  <a:srgbClr val="FF0000"/>
                </a:solidFill>
                <a:latin typeface="Times New Roman" pitchFamily="18" charset="0"/>
                <a:cs typeface="Times New Roman" pitchFamily="18" charset="0"/>
              </a:rPr>
              <a:t>hình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ảnh</a:t>
            </a:r>
            <a:r>
              <a:rPr lang="vi-VN" sz="3200" dirty="0" smtClean="0"/>
              <a:t/>
            </a:r>
            <a:br>
              <a:rPr lang="vi-VN" sz="3200" dirty="0" smtClean="0"/>
            </a:br>
            <a:endParaRPr lang="en-GB" sz="3200" dirty="0"/>
          </a:p>
        </p:txBody>
      </p:sp>
      <p:sp>
        <p:nvSpPr>
          <p:cNvPr id="3" name="Content Placeholder 2"/>
          <p:cNvSpPr>
            <a:spLocks noGrp="1"/>
          </p:cNvSpPr>
          <p:nvPr>
            <p:ph idx="1"/>
          </p:nvPr>
        </p:nvSpPr>
        <p:spPr>
          <a:xfrm>
            <a:off x="457200" y="5157192"/>
            <a:ext cx="8229600" cy="968971"/>
          </a:xfrm>
        </p:spPr>
        <p:txBody>
          <a:bodyPr>
            <a:noAutofit/>
          </a:bodyPr>
          <a:lstStyle/>
          <a:p>
            <a:pPr marL="0" indent="0">
              <a:buNone/>
            </a:pPr>
            <a:r>
              <a:rPr lang="en-GB" sz="2000" b="1" dirty="0" smtClean="0">
                <a:latin typeface="Times New Roman" pitchFamily="18" charset="0"/>
                <a:cs typeface="Times New Roman" pitchFamily="18" charset="0"/>
              </a:rPr>
              <a:t>				    GVHD</a:t>
            </a:r>
            <a:r>
              <a:rPr lang="en-GB" sz="2000" dirty="0" smtClean="0">
                <a:latin typeface="Times New Roman" pitchFamily="18" charset="0"/>
                <a:cs typeface="Times New Roman" pitchFamily="18" charset="0"/>
              </a:rPr>
              <a:t>: </a:t>
            </a:r>
            <a:r>
              <a:rPr lang="en-GB" sz="2000" b="0" dirty="0" smtClean="0">
                <a:latin typeface="Times New Roman" pitchFamily="18" charset="0"/>
                <a:cs typeface="Times New Roman" pitchFamily="18" charset="0"/>
              </a:rPr>
              <a:t>TS. </a:t>
            </a:r>
            <a:r>
              <a:rPr lang="en-GB" sz="2000" b="0" dirty="0" err="1" smtClean="0">
                <a:latin typeface="Times New Roman" pitchFamily="18" charset="0"/>
                <a:cs typeface="Times New Roman" pitchFamily="18" charset="0"/>
              </a:rPr>
              <a:t>Nguyễn</a:t>
            </a:r>
            <a:r>
              <a:rPr lang="en-GB" sz="2000" b="0" dirty="0" smtClean="0">
                <a:latin typeface="Times New Roman" pitchFamily="18" charset="0"/>
                <a:cs typeface="Times New Roman" pitchFamily="18" charset="0"/>
              </a:rPr>
              <a:t> </a:t>
            </a:r>
            <a:r>
              <a:rPr lang="en-GB" sz="2000" b="0" dirty="0" err="1" smtClean="0">
                <a:latin typeface="Times New Roman" pitchFamily="18" charset="0"/>
                <a:cs typeface="Times New Roman" pitchFamily="18" charset="0"/>
              </a:rPr>
              <a:t>Thiên</a:t>
            </a:r>
            <a:r>
              <a:rPr lang="en-GB" sz="2000" b="0" dirty="0" smtClean="0">
                <a:latin typeface="Times New Roman" pitchFamily="18" charset="0"/>
                <a:cs typeface="Times New Roman" pitchFamily="18" charset="0"/>
              </a:rPr>
              <a:t> </a:t>
            </a:r>
            <a:r>
              <a:rPr lang="en-GB" sz="2000" b="0" dirty="0" err="1" smtClean="0">
                <a:latin typeface="Times New Roman" pitchFamily="18" charset="0"/>
                <a:cs typeface="Times New Roman" pitchFamily="18" charset="0"/>
              </a:rPr>
              <a:t>Bảo</a:t>
            </a:r>
            <a:endParaRPr lang="en-GB" sz="2000" b="0" dirty="0" smtClean="0">
              <a:latin typeface="Times New Roman" pitchFamily="18" charset="0"/>
              <a:cs typeface="Times New Roman" pitchFamily="18" charset="0"/>
            </a:endParaRPr>
          </a:p>
          <a:p>
            <a:pPr marL="0" indent="0">
              <a:buNone/>
            </a:pPr>
            <a:r>
              <a:rPr lang="en-GB" sz="2000" b="1" dirty="0" smtClean="0">
                <a:latin typeface="Times New Roman" pitchFamily="18" charset="0"/>
                <a:cs typeface="Times New Roman" pitchFamily="18" charset="0"/>
              </a:rPr>
              <a:t>				    SVTH</a:t>
            </a:r>
            <a:r>
              <a:rPr lang="en-GB" sz="2000" dirty="0" smtClean="0">
                <a:latin typeface="Times New Roman" pitchFamily="18" charset="0"/>
                <a:cs typeface="Times New Roman" pitchFamily="18" charset="0"/>
              </a:rPr>
              <a:t>: </a:t>
            </a:r>
            <a:r>
              <a:rPr lang="en-GB" sz="2000" b="0" dirty="0" err="1" smtClean="0">
                <a:latin typeface="Times New Roman" pitchFamily="18" charset="0"/>
                <a:cs typeface="Times New Roman" pitchFamily="18" charset="0"/>
              </a:rPr>
              <a:t>Nguyễn</a:t>
            </a:r>
            <a:r>
              <a:rPr lang="en-GB" sz="2000" b="0" dirty="0" smtClean="0">
                <a:latin typeface="Times New Roman" pitchFamily="18" charset="0"/>
                <a:cs typeface="Times New Roman" pitchFamily="18" charset="0"/>
              </a:rPr>
              <a:t> </a:t>
            </a:r>
            <a:r>
              <a:rPr lang="en-GB" sz="2000" b="0" dirty="0" err="1" smtClean="0">
                <a:latin typeface="Times New Roman" pitchFamily="18" charset="0"/>
                <a:cs typeface="Times New Roman" pitchFamily="18" charset="0"/>
              </a:rPr>
              <a:t>Huy</a:t>
            </a:r>
            <a:r>
              <a:rPr lang="en-GB" sz="2000" b="0" dirty="0" smtClean="0">
                <a:latin typeface="Times New Roman" pitchFamily="18" charset="0"/>
                <a:cs typeface="Times New Roman" pitchFamily="18" charset="0"/>
              </a:rPr>
              <a:t> </a:t>
            </a:r>
            <a:r>
              <a:rPr lang="en-GB" sz="2000" b="0" dirty="0" err="1" smtClean="0">
                <a:latin typeface="Times New Roman" pitchFamily="18" charset="0"/>
                <a:cs typeface="Times New Roman" pitchFamily="18" charset="0"/>
              </a:rPr>
              <a:t>Quang</a:t>
            </a:r>
            <a:r>
              <a:rPr lang="en-GB" sz="2000" b="0" dirty="0" smtClean="0">
                <a:latin typeface="Times New Roman" pitchFamily="18" charset="0"/>
                <a:cs typeface="Times New Roman" pitchFamily="18" charset="0"/>
              </a:rPr>
              <a:t> - 15110107</a:t>
            </a:r>
          </a:p>
          <a:p>
            <a:endParaRPr lang="en-GB" sz="1800" dirty="0"/>
          </a:p>
        </p:txBody>
      </p:sp>
    </p:spTree>
    <p:extLst>
      <p:ext uri="{BB962C8B-B14F-4D97-AF65-F5344CB8AC3E}">
        <p14:creationId xmlns:p14="http://schemas.microsoft.com/office/powerpoint/2010/main" val="61496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092380" cy="504056"/>
          </a:xfrm>
        </p:spPr>
        <p:txBody>
          <a:bodyPr/>
          <a:lstStyle/>
          <a:p>
            <a:r>
              <a:rPr lang="en-GB" dirty="0" err="1" smtClean="0">
                <a:solidFill>
                  <a:srgbClr val="0070C0"/>
                </a:solidFill>
                <a:latin typeface="Times New Roman" pitchFamily="18" charset="0"/>
                <a:cs typeface="Times New Roman" pitchFamily="18" charset="0"/>
              </a:rPr>
              <a:t>Tổng</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Kết</a:t>
            </a:r>
            <a:r>
              <a:rPr lang="en-GB" dirty="0" smtClean="0">
                <a:solidFill>
                  <a:srgbClr val="0070C0"/>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836712"/>
            <a:ext cx="8496944" cy="3843765"/>
          </a:xfrm>
        </p:spPr>
        <p:txBody>
          <a:bodyPr>
            <a:noAutofit/>
          </a:bodyPr>
          <a:lstStyle/>
          <a:p>
            <a:pPr lvl="0">
              <a:buFontTx/>
              <a:buChar char="-"/>
            </a:pPr>
            <a:r>
              <a:rPr lang="en-GB" sz="2400" b="0" i="1" dirty="0" err="1" smtClean="0">
                <a:latin typeface="Times New Roman" pitchFamily="18" charset="0"/>
                <a:cs typeface="Times New Roman" pitchFamily="18" charset="0"/>
              </a:rPr>
              <a:t>Nhược</a:t>
            </a:r>
            <a:r>
              <a:rPr lang="en-GB" sz="2400" b="0" i="1" dirty="0" smtClean="0">
                <a:latin typeface="Times New Roman" pitchFamily="18" charset="0"/>
                <a:cs typeface="Times New Roman" pitchFamily="18" charset="0"/>
              </a:rPr>
              <a:t> </a:t>
            </a:r>
            <a:r>
              <a:rPr lang="en-GB" sz="2400" b="0" i="1" dirty="0" err="1" smtClean="0">
                <a:latin typeface="Times New Roman" pitchFamily="18" charset="0"/>
                <a:cs typeface="Times New Roman" pitchFamily="18" charset="0"/>
              </a:rPr>
              <a:t>điểm</a:t>
            </a:r>
            <a:endParaRPr lang="en-GB" sz="2400" b="0" dirty="0">
              <a:latin typeface="Times New Roman" pitchFamily="18" charset="0"/>
              <a:cs typeface="Times New Roman" pitchFamily="18" charset="0"/>
            </a:endParaRPr>
          </a:p>
          <a:p>
            <a:pPr lvl="0"/>
            <a:r>
              <a:rPr lang="en-GB" sz="2400" b="0" dirty="0" err="1">
                <a:latin typeface="Times New Roman" pitchFamily="18" charset="0"/>
                <a:cs typeface="Times New Roman" pitchFamily="18" charset="0"/>
              </a:rPr>
              <a:t>Giao</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diện</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Winform</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còn</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đơn</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giản</a:t>
            </a:r>
            <a:endParaRPr lang="en-GB" sz="2400" b="0" dirty="0">
              <a:latin typeface="Times New Roman" pitchFamily="18" charset="0"/>
              <a:cs typeface="Times New Roman" pitchFamily="18" charset="0"/>
            </a:endParaRPr>
          </a:p>
          <a:p>
            <a:pPr lvl="0"/>
            <a:r>
              <a:rPr lang="en-GB" sz="2400" b="0" dirty="0" err="1">
                <a:latin typeface="Times New Roman" pitchFamily="18" charset="0"/>
                <a:cs typeface="Times New Roman" pitchFamily="18" charset="0"/>
              </a:rPr>
              <a:t>Chưa</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tối</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ưu</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được</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điểm</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chính</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xác</a:t>
            </a:r>
            <a:r>
              <a:rPr lang="en-GB" sz="2400" b="0" dirty="0">
                <a:latin typeface="Times New Roman" pitchFamily="18" charset="0"/>
                <a:cs typeface="Times New Roman" pitchFamily="18" charset="0"/>
              </a:rPr>
              <a:t> 100%</a:t>
            </a:r>
          </a:p>
          <a:p>
            <a:pPr lvl="0"/>
            <a:r>
              <a:rPr lang="en-GB" sz="2400" b="0" dirty="0" err="1">
                <a:latin typeface="Times New Roman" pitchFamily="18" charset="0"/>
                <a:cs typeface="Times New Roman" pitchFamily="18" charset="0"/>
              </a:rPr>
              <a:t>Chưa</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tăng</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giới</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hạn</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số</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hình</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ảnh</a:t>
            </a:r>
            <a:r>
              <a:rPr lang="en-GB" sz="2400" b="0" dirty="0">
                <a:latin typeface="Times New Roman" pitchFamily="18" charset="0"/>
                <a:cs typeface="Times New Roman" pitchFamily="18" charset="0"/>
              </a:rPr>
              <a:t> </a:t>
            </a:r>
            <a:r>
              <a:rPr lang="en-GB" sz="2400" b="0" dirty="0" err="1">
                <a:latin typeface="Times New Roman" pitchFamily="18" charset="0"/>
                <a:cs typeface="Times New Roman" pitchFamily="18" charset="0"/>
              </a:rPr>
              <a:t>lên</a:t>
            </a:r>
            <a:r>
              <a:rPr lang="en-GB" sz="2400" b="0" dirty="0">
                <a:latin typeface="Times New Roman" pitchFamily="18" charset="0"/>
                <a:cs typeface="Times New Roman" pitchFamily="18" charset="0"/>
              </a:rPr>
              <a:t> 10.000</a:t>
            </a:r>
          </a:p>
          <a:p>
            <a:r>
              <a:rPr lang="vi-VN" sz="2400" b="0" i="1" dirty="0">
                <a:latin typeface="Times New Roman" pitchFamily="18" charset="0"/>
                <a:cs typeface="Times New Roman" pitchFamily="18" charset="0"/>
              </a:rPr>
              <a:t> </a:t>
            </a:r>
            <a:endParaRPr lang="en-GB" sz="2400" b="0" dirty="0">
              <a:latin typeface="Times New Roman" pitchFamily="18" charset="0"/>
              <a:cs typeface="Times New Roman" pitchFamily="18" charset="0"/>
            </a:endParaRPr>
          </a:p>
          <a:p>
            <a:pPr lvl="0">
              <a:buFontTx/>
              <a:buChar char="-"/>
            </a:pPr>
            <a:r>
              <a:rPr lang="en-GB" sz="2400" b="0" i="1" dirty="0" err="1" smtClean="0">
                <a:latin typeface="Times New Roman" pitchFamily="18" charset="0"/>
                <a:cs typeface="Times New Roman" pitchFamily="18" charset="0"/>
              </a:rPr>
              <a:t>Phát</a:t>
            </a:r>
            <a:r>
              <a:rPr lang="en-GB" sz="2400" b="0" i="1" dirty="0" smtClean="0">
                <a:latin typeface="Times New Roman" pitchFamily="18" charset="0"/>
                <a:cs typeface="Times New Roman" pitchFamily="18" charset="0"/>
              </a:rPr>
              <a:t> </a:t>
            </a:r>
            <a:r>
              <a:rPr lang="en-GB" sz="2400" b="0" i="1" dirty="0" err="1" smtClean="0">
                <a:latin typeface="Times New Roman" pitchFamily="18" charset="0"/>
                <a:cs typeface="Times New Roman" pitchFamily="18" charset="0"/>
              </a:rPr>
              <a:t>triển</a:t>
            </a:r>
            <a:endParaRPr lang="en-GB" sz="2400" b="0" dirty="0">
              <a:latin typeface="Times New Roman" pitchFamily="18" charset="0"/>
              <a:cs typeface="Times New Roman" pitchFamily="18" charset="0"/>
            </a:endParaRPr>
          </a:p>
          <a:p>
            <a:r>
              <a:rPr lang="en-US" sz="2400" b="0" dirty="0" err="1">
                <a:latin typeface="Times New Roman" pitchFamily="18" charset="0"/>
                <a:cs typeface="Times New Roman" pitchFamily="18" charset="0"/>
              </a:rPr>
              <a:t>Trong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tương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lai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gần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với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dự</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án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này</a:t>
            </a:r>
            <a:r>
              <a:rPr lang="en-US" sz="2400" b="0" dirty="0">
                <a:latin typeface="Times New Roman" pitchFamily="18" charset="0"/>
                <a:cs typeface="Times New Roman" pitchFamily="18" charset="0"/>
              </a:rPr>
              <a:t> ta </a:t>
            </a:r>
            <a:r>
              <a:rPr lang="en-US" sz="2400" b="0" dirty="0" err="1">
                <a:latin typeface="Times New Roman" pitchFamily="18" charset="0"/>
                <a:cs typeface="Times New Roman" pitchFamily="18" charset="0"/>
              </a:rPr>
              <a:t>có</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thể</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phát</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triển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trên</a:t>
            </a:r>
            <a:r>
              <a:rPr lang="en-US" sz="2400" b="0" dirty="0">
                <a:latin typeface="Times New Roman" pitchFamily="18" charset="0"/>
                <a:cs typeface="Times New Roman" pitchFamily="18" charset="0"/>
              </a:rPr>
              <a:t> App di </a:t>
            </a:r>
            <a:r>
              <a:rPr lang="en-US" sz="2400" b="0" dirty="0" err="1">
                <a:latin typeface="Times New Roman" pitchFamily="18" charset="0"/>
                <a:cs typeface="Times New Roman" pitchFamily="18" charset="0"/>
              </a:rPr>
              <a:t>động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tạo</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ra</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một</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mô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hình</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mới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độc</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quyền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huấn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luyện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trên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mô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hình</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tiên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tiến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hơn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và</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mở</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rộng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nghiên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cứu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bộ</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dữ</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liệu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khác</a:t>
            </a:r>
            <a:r>
              <a:rPr lang="en-US" sz="2400" b="0" dirty="0">
                <a:latin typeface="Times New Roman" pitchFamily="18" charset="0"/>
                <a:cs typeface="Times New Roman" pitchFamily="18" charset="0"/>
              </a:rPr>
              <a:t>.</a:t>
            </a:r>
            <a:endParaRPr lang="en-GB" sz="2400" b="0" dirty="0">
              <a:latin typeface="Times New Roman" pitchFamily="18" charset="0"/>
              <a:cs typeface="Times New Roman" pitchFamily="18" charset="0"/>
            </a:endParaRPr>
          </a:p>
          <a:p>
            <a:endParaRPr lang="en-GB"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1578925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562074"/>
          </a:xfrm>
        </p:spPr>
        <p:txBody>
          <a:bodyPr>
            <a:normAutofit/>
          </a:bodyPr>
          <a:lstStyle/>
          <a:p>
            <a:r>
              <a:rPr lang="en-GB" dirty="0" err="1" smtClean="0">
                <a:solidFill>
                  <a:srgbClr val="0070C0"/>
                </a:solidFill>
                <a:latin typeface="Times New Roman" pitchFamily="18" charset="0"/>
                <a:cs typeface="Times New Roman" pitchFamily="18" charset="0"/>
              </a:rPr>
              <a:t>Tổng</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quan</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bài</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toán</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phân</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loại</a:t>
            </a:r>
            <a:r>
              <a:rPr lang="en-GB" dirty="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nghề</a:t>
            </a:r>
            <a:r>
              <a:rPr lang="en-GB" dirty="0" smtClean="0">
                <a:solidFill>
                  <a:srgbClr val="0070C0"/>
                </a:solidFill>
                <a:latin typeface="Times New Roman" pitchFamily="18" charset="0"/>
                <a:cs typeface="Times New Roman" pitchFamily="18" charset="0"/>
              </a:rPr>
              <a:t> </a:t>
            </a:r>
            <a:r>
              <a:rPr lang="en-GB" dirty="0" err="1" smtClean="0">
                <a:solidFill>
                  <a:srgbClr val="0070C0"/>
                </a:solidFill>
                <a:latin typeface="Times New Roman" pitchFamily="18" charset="0"/>
                <a:cs typeface="Times New Roman" pitchFamily="18" charset="0"/>
              </a:rPr>
              <a:t>nghiệp</a:t>
            </a:r>
            <a:endParaRPr lang="en-GB"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052736"/>
            <a:ext cx="8640960" cy="5073427"/>
          </a:xfrm>
        </p:spPr>
        <p:txBody>
          <a:bodyPr>
            <a:normAutofit/>
          </a:bodyPr>
          <a:lstStyle/>
          <a:p>
            <a:pPr lvl="1" algn="just"/>
            <a:r>
              <a:rPr lang="vi-VN" sz="2400" dirty="0" smtClean="0">
                <a:latin typeface="Times New Roman" pitchFamily="18" charset="0"/>
                <a:cs typeface="Times New Roman" pitchFamily="18" charset="0"/>
              </a:rPr>
              <a:t>Nhận diện hình ảnh .jpg, sau đó trả ra kết quả phần trăm nghề nghiệp.</a:t>
            </a:r>
            <a:endParaRPr lang="en-GB" sz="2400" dirty="0" smtClean="0">
              <a:latin typeface="Times New Roman" pitchFamily="18" charset="0"/>
              <a:cs typeface="Times New Roman" pitchFamily="18" charset="0"/>
            </a:endParaRPr>
          </a:p>
          <a:p>
            <a:pPr lvl="1" algn="just"/>
            <a:endParaRPr lang="vi-VN" sz="2400" dirty="0" smtClean="0">
              <a:latin typeface="Times New Roman" pitchFamily="18" charset="0"/>
              <a:cs typeface="Times New Roman" pitchFamily="18" charset="0"/>
            </a:endParaRPr>
          </a:p>
          <a:p>
            <a:pPr lvl="1" algn="just"/>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dụng những kiến thức cơ bản của Neural Networks, kiến thức của một số thuật toán, activation function, cost functions để phục vụ cho bài toán</a:t>
            </a:r>
            <a:r>
              <a:rPr lang="en-US" sz="2400" dirty="0" smtClean="0">
                <a:latin typeface="Times New Roman" pitchFamily="18" charset="0"/>
                <a:cs typeface="Times New Roman" pitchFamily="18" charset="0"/>
              </a:rPr>
              <a:t>.</a:t>
            </a:r>
            <a:endParaRPr lang="en-GB" sz="2400" dirty="0" smtClean="0">
              <a:latin typeface="Times New Roman" pitchFamily="18" charset="0"/>
              <a:cs typeface="Times New Roman" pitchFamily="18" charset="0"/>
            </a:endParaRPr>
          </a:p>
          <a:p>
            <a:pPr lvl="1" algn="just"/>
            <a:endParaRPr lang="vi-VN" sz="2400" dirty="0" smtClean="0">
              <a:latin typeface="Times New Roman" pitchFamily="18" charset="0"/>
              <a:cs typeface="Times New Roman" pitchFamily="18" charset="0"/>
            </a:endParaRPr>
          </a:p>
          <a:p>
            <a:pPr lvl="1" algn="just"/>
            <a:r>
              <a:rPr lang="vi-VN" sz="2400" dirty="0" smtClean="0">
                <a:latin typeface="Times New Roman" pitchFamily="18" charset="0"/>
                <a:cs typeface="Times New Roman" pitchFamily="18" charset="0"/>
              </a:rPr>
              <a:t>Kết quả: sản phẩm là chương trình giao diện Winform, kết hợp </a:t>
            </a:r>
            <a:r>
              <a:rPr lang="en-US" sz="2400" dirty="0" err="1" smtClean="0">
                <a:latin typeface="Times New Roman" pitchFamily="18" charset="0"/>
                <a:cs typeface="Times New Roman" pitchFamily="18" charset="0"/>
              </a:rPr>
              <a:t>gọi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API (Application Programming Interface)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json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vi-VN"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65412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áº¿t quáº£ hÃ¬nh áº£nh cho convolutional neural networ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9" y="404664"/>
            <a:ext cx="7992888" cy="3096344"/>
          </a:xfrm>
          <a:prstGeom prst="rect">
            <a:avLst/>
          </a:prstGeom>
          <a:noFill/>
          <a:ln>
            <a:noFill/>
          </a:ln>
        </p:spPr>
      </p:pic>
      <p:sp>
        <p:nvSpPr>
          <p:cNvPr id="5" name="Rectangle 4"/>
          <p:cNvSpPr/>
          <p:nvPr/>
        </p:nvSpPr>
        <p:spPr>
          <a:xfrm>
            <a:off x="3131840" y="3748766"/>
            <a:ext cx="3416320" cy="461665"/>
          </a:xfrm>
          <a:prstGeom prst="rect">
            <a:avLst/>
          </a:prstGeom>
        </p:spPr>
        <p:txBody>
          <a:bodyPr wrap="none">
            <a:spAutoFit/>
          </a:bodyPr>
          <a:lstStyle/>
          <a:p>
            <a:r>
              <a:rPr lang="en-US" sz="2400" i="1" dirty="0" err="1">
                <a:latin typeface="Times New Roman" pitchFamily="18" charset="0"/>
                <a:cs typeface="Times New Roman" pitchFamily="18" charset="0"/>
              </a:rPr>
              <a:t>Sơ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đô</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hoạt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động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của</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CNN</a:t>
            </a:r>
            <a:endParaRPr lang="en-GB"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161094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1" y="188640"/>
            <a:ext cx="5112568" cy="4104455"/>
          </a:xfrm>
          <a:prstGeom prst="rect">
            <a:avLst/>
          </a:prstGeom>
        </p:spPr>
      </p:pic>
      <p:sp>
        <p:nvSpPr>
          <p:cNvPr id="7" name="Rectangle 6"/>
          <p:cNvSpPr/>
          <p:nvPr/>
        </p:nvSpPr>
        <p:spPr>
          <a:xfrm>
            <a:off x="3152318" y="4009628"/>
            <a:ext cx="2911374" cy="461665"/>
          </a:xfrm>
          <a:prstGeom prst="rect">
            <a:avLst/>
          </a:prstGeom>
        </p:spPr>
        <p:txBody>
          <a:bodyPr wrap="none">
            <a:spAutoFit/>
          </a:bodyPr>
          <a:lstStyle/>
          <a:p>
            <a:r>
              <a:rPr lang="en-GB" sz="2400" i="1" dirty="0" smtClean="0">
                <a:latin typeface="Times New Roman" pitchFamily="18" charset="0"/>
                <a:cs typeface="Times New Roman" pitchFamily="18" charset="0"/>
              </a:rPr>
              <a:t>Diagram </a:t>
            </a:r>
            <a:r>
              <a:rPr lang="en-GB" sz="2400" i="1" dirty="0" err="1" smtClean="0">
                <a:latin typeface="Times New Roman" pitchFamily="18" charset="0"/>
                <a:cs typeface="Times New Roman" pitchFamily="18" charset="0"/>
              </a:rPr>
              <a:t>cho</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bài</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toán</a:t>
            </a:r>
            <a:endParaRPr lang="en-GB"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327648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88640"/>
            <a:ext cx="7520940" cy="504056"/>
          </a:xfrm>
        </p:spPr>
        <p:txBody>
          <a:bodyPr/>
          <a:lstStyle/>
          <a:p>
            <a:r>
              <a:rPr lang="en-US" dirty="0" err="1" smtClean="0">
                <a:solidFill>
                  <a:srgbClr val="0070C0"/>
                </a:solidFill>
                <a:latin typeface="Times New Roman" pitchFamily="18" charset="0"/>
                <a:cs typeface="Times New Roman" pitchFamily="18" charset="0"/>
              </a:rPr>
              <a:t>Các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bước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thực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hiện</a:t>
            </a:r>
            <a:endParaRPr lang="en-US"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432" y="980728"/>
            <a:ext cx="6445361" cy="3699222"/>
          </a:xfrm>
        </p:spPr>
      </p:pic>
    </p:spTree>
    <p:extLst>
      <p:ext uri="{BB962C8B-B14F-4D97-AF65-F5344CB8AC3E}">
        <p14:creationId xmlns:p14="http://schemas.microsoft.com/office/powerpoint/2010/main" val="206691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092380" cy="576064"/>
          </a:xfrm>
        </p:spPr>
        <p:txBody>
          <a:bodyPr/>
          <a:lstStyle/>
          <a:p>
            <a:pPr lvl="0"/>
            <a:r>
              <a:rPr lang="en-US" dirty="0" err="1">
                <a:solidFill>
                  <a:srgbClr val="0070C0"/>
                </a:solidFill>
                <a:latin typeface="Times New Roman" pitchFamily="18" charset="0"/>
                <a:cs typeface="Times New Roman" pitchFamily="18" charset="0"/>
              </a:rPr>
              <a:t>Chuẩn</a:t>
            </a:r>
            <a:r>
              <a:rPr lang="en-US" dirty="0">
                <a:solidFill>
                  <a:srgbClr val="0070C0"/>
                </a:solidFill>
                <a:latin typeface="Times New Roman" pitchFamily="18" charset="0"/>
                <a:cs typeface="Times New Roman" pitchFamily="18" charset="0"/>
              </a:rPr>
              <a:t> bị </a:t>
            </a:r>
            <a:r>
              <a:rPr lang="en-US" dirty="0" err="1">
                <a:solidFill>
                  <a:srgbClr val="0070C0"/>
                </a:solidFill>
                <a:latin typeface="Times New Roman" pitchFamily="18" charset="0"/>
                <a:cs typeface="Times New Roman" pitchFamily="18" charset="0"/>
              </a:rPr>
              <a:t>dư</a:t>
            </a:r>
            <a:r>
              <a:rPr lang="en-US" dirty="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liệu</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và</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kết</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quả</a:t>
            </a:r>
            <a:endParaRPr lang="en-GB"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980728"/>
            <a:ext cx="8568952" cy="3960440"/>
          </a:xfrm>
        </p:spPr>
        <p:txBody>
          <a:bodyPr>
            <a:noAutofit/>
          </a:bodyPr>
          <a:lstStyle/>
          <a:p>
            <a:r>
              <a:rPr lang="en-US" sz="1800" b="0" dirty="0" err="1">
                <a:latin typeface="Times New Roman" pitchFamily="18" charset="0"/>
                <a:cs typeface="Times New Roman" pitchFamily="18" charset="0"/>
              </a:rPr>
              <a:t>Vê</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cơn</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bản</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chúng</a:t>
            </a:r>
            <a:r>
              <a:rPr lang="en-US" sz="1800" b="0" dirty="0">
                <a:latin typeface="Times New Roman" pitchFamily="18" charset="0"/>
                <a:cs typeface="Times New Roman" pitchFamily="18" charset="0"/>
              </a:rPr>
              <a:t> ta sẽ chia </a:t>
            </a:r>
            <a:r>
              <a:rPr lang="en-US" sz="1800" b="0" dirty="0" err="1">
                <a:latin typeface="Times New Roman" pitchFamily="18" charset="0"/>
                <a:cs typeface="Times New Roman" pitchFamily="18" charset="0"/>
              </a:rPr>
              <a:t>tập</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dư</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liệu</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thành</a:t>
            </a:r>
            <a:r>
              <a:rPr lang="en-US" sz="1800" b="0" dirty="0">
                <a:latin typeface="Times New Roman" pitchFamily="18" charset="0"/>
                <a:cs typeface="Times New Roman" pitchFamily="18" charset="0"/>
              </a:rPr>
              <a:t> 3 </a:t>
            </a:r>
            <a:r>
              <a:rPr lang="en-US" sz="1800" b="0" dirty="0" err="1">
                <a:latin typeface="Times New Roman" pitchFamily="18" charset="0"/>
                <a:cs typeface="Times New Roman" pitchFamily="18" charset="0"/>
              </a:rPr>
              <a:t>phần</a:t>
            </a:r>
            <a:r>
              <a:rPr lang="en-US" sz="1800" b="0" dirty="0">
                <a:latin typeface="Times New Roman" pitchFamily="18" charset="0"/>
                <a:cs typeface="Times New Roman" pitchFamily="18" charset="0"/>
              </a:rPr>
              <a:t>:</a:t>
            </a:r>
            <a:endParaRPr lang="en-GB" sz="1800" b="0" dirty="0">
              <a:latin typeface="Times New Roman" pitchFamily="18" charset="0"/>
              <a:cs typeface="Times New Roman" pitchFamily="18" charset="0"/>
            </a:endParaRPr>
          </a:p>
          <a:p>
            <a:pPr lvl="0">
              <a:buFontTx/>
              <a:buChar char="-"/>
            </a:pPr>
            <a:r>
              <a:rPr lang="en-US" sz="1800" b="0" dirty="0" smtClean="0">
                <a:latin typeface="Times New Roman" pitchFamily="18" charset="0"/>
                <a:cs typeface="Times New Roman" pitchFamily="18" charset="0"/>
              </a:rPr>
              <a:t>Train</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đây</a:t>
            </a:r>
            <a:r>
              <a:rPr lang="en-US" sz="1800" b="0" dirty="0">
                <a:latin typeface="Times New Roman" pitchFamily="18" charset="0"/>
                <a:cs typeface="Times New Roman" pitchFamily="18" charset="0"/>
              </a:rPr>
              <a:t> là </a:t>
            </a:r>
            <a:r>
              <a:rPr lang="en-US" sz="1800" b="0" dirty="0" err="1">
                <a:latin typeface="Times New Roman" pitchFamily="18" charset="0"/>
                <a:cs typeface="Times New Roman" pitchFamily="18" charset="0"/>
              </a:rPr>
              <a:t>tập</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dư</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liệu</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dùng</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đê</a:t>
            </a:r>
            <a:r>
              <a:rPr lang="en-US" sz="1800" b="0" dirty="0">
                <a:latin typeface="Times New Roman" pitchFamily="18" charset="0"/>
                <a:cs typeface="Times New Roman" pitchFamily="18" charset="0"/>
              </a:rPr>
              <a:t>̉ training. </a:t>
            </a:r>
            <a:r>
              <a:rPr lang="en-US" sz="1800" b="0" dirty="0" err="1">
                <a:latin typeface="Times New Roman" pitchFamily="18" charset="0"/>
                <a:cs typeface="Times New Roman" pitchFamily="18" charset="0"/>
              </a:rPr>
              <a:t>Trong</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này</a:t>
            </a:r>
            <a:r>
              <a:rPr lang="en-US" sz="1800" b="0" dirty="0">
                <a:latin typeface="Times New Roman" pitchFamily="18" charset="0"/>
                <a:cs typeface="Times New Roman" pitchFamily="18" charset="0"/>
              </a:rPr>
              <a:t> sẽ chia </a:t>
            </a:r>
            <a:r>
              <a:rPr lang="en-US" sz="1800" b="0" dirty="0" err="1">
                <a:latin typeface="Times New Roman" pitchFamily="18" charset="0"/>
                <a:cs typeface="Times New Roman" pitchFamily="18" charset="0"/>
              </a:rPr>
              <a:t>được</a:t>
            </a:r>
            <a:r>
              <a:rPr lang="en-US" sz="1800" b="0" dirty="0">
                <a:latin typeface="Times New Roman" pitchFamily="18" charset="0"/>
                <a:cs typeface="Times New Roman" pitchFamily="18" charset="0"/>
              </a:rPr>
              <a:t> chia </a:t>
            </a:r>
            <a:r>
              <a:rPr lang="en-US" sz="1800" b="0" dirty="0" err="1">
                <a:latin typeface="Times New Roman" pitchFamily="18" charset="0"/>
                <a:cs typeface="Times New Roman" pitchFamily="18" charset="0"/>
              </a:rPr>
              <a:t>tiếp</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thành</a:t>
            </a:r>
            <a:r>
              <a:rPr lang="en-US" sz="1800" b="0" dirty="0">
                <a:latin typeface="Times New Roman" pitchFamily="18" charset="0"/>
                <a:cs typeface="Times New Roman" pitchFamily="18" charset="0"/>
              </a:rPr>
              <a:t> 10 </a:t>
            </a:r>
            <a:r>
              <a:rPr lang="en-US" sz="1800" b="0" dirty="0" err="1">
                <a:latin typeface="Times New Roman" pitchFamily="18" charset="0"/>
                <a:cs typeface="Times New Roman" pitchFamily="18" charset="0"/>
              </a:rPr>
              <a:t>tập</a:t>
            </a:r>
            <a:r>
              <a:rPr lang="en-US" sz="1800" b="0" dirty="0">
                <a:latin typeface="Times New Roman" pitchFamily="18" charset="0"/>
                <a:cs typeface="Times New Roman" pitchFamily="18" charset="0"/>
              </a:rPr>
              <a:t> là </a:t>
            </a:r>
            <a:r>
              <a:rPr lang="en-US" sz="1800" b="0" dirty="0" err="1">
                <a:latin typeface="Times New Roman" pitchFamily="18" charset="0"/>
                <a:cs typeface="Times New Roman" pitchFamily="18" charset="0"/>
              </a:rPr>
              <a:t>các</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ngành</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nghề</a:t>
            </a:r>
            <a:r>
              <a:rPr lang="en-US" sz="1800" b="0" dirty="0" smtClean="0">
                <a:latin typeface="Times New Roman" pitchFamily="18" charset="0"/>
                <a:cs typeface="Times New Roman" pitchFamily="18" charset="0"/>
              </a:rPr>
              <a:t>.</a:t>
            </a:r>
            <a:endParaRPr lang="en-GB" sz="1800" b="0" dirty="0">
              <a:latin typeface="Times New Roman" pitchFamily="18" charset="0"/>
              <a:cs typeface="Times New Roman" pitchFamily="18" charset="0"/>
            </a:endParaRPr>
          </a:p>
          <a:p>
            <a:pPr lvl="0">
              <a:buFontTx/>
              <a:buChar char="-"/>
            </a:pPr>
            <a:r>
              <a:rPr lang="vi-VN" sz="1800" b="0" dirty="0" smtClean="0">
                <a:latin typeface="Times New Roman" pitchFamily="18" charset="0"/>
                <a:cs typeface="Times New Roman" pitchFamily="18" charset="0"/>
              </a:rPr>
              <a:t>Valid</a:t>
            </a:r>
            <a:r>
              <a:rPr lang="vi-VN" sz="1800" b="0" dirty="0">
                <a:latin typeface="Times New Roman" pitchFamily="18" charset="0"/>
                <a:cs typeface="Times New Roman" pitchFamily="18" charset="0"/>
              </a:rPr>
              <a:t>: đây là tập dữ liệu dùng để xác thực. Trong này sẽ chia được chia tiếp thành 10 tập là các ngành nghề</a:t>
            </a:r>
            <a:r>
              <a:rPr lang="vi-VN" sz="1800" b="0" dirty="0" smtClean="0">
                <a:latin typeface="Times New Roman" pitchFamily="18" charset="0"/>
                <a:cs typeface="Times New Roman" pitchFamily="18" charset="0"/>
              </a:rPr>
              <a:t>.</a:t>
            </a:r>
            <a:endParaRPr lang="en-GB" sz="1800" b="0" dirty="0">
              <a:latin typeface="Times New Roman" pitchFamily="18" charset="0"/>
              <a:cs typeface="Times New Roman" pitchFamily="18" charset="0"/>
            </a:endParaRPr>
          </a:p>
          <a:p>
            <a:pPr lvl="0">
              <a:buFontTx/>
              <a:buChar char="-"/>
            </a:pPr>
            <a:r>
              <a:rPr lang="vi-VN" sz="1800" b="0" dirty="0" smtClean="0">
                <a:latin typeface="Times New Roman" pitchFamily="18" charset="0"/>
                <a:cs typeface="Times New Roman" pitchFamily="18" charset="0"/>
              </a:rPr>
              <a:t>Test</a:t>
            </a:r>
            <a:r>
              <a:rPr lang="vi-VN" sz="1800" b="0" dirty="0">
                <a:latin typeface="Times New Roman" pitchFamily="18" charset="0"/>
                <a:cs typeface="Times New Roman" pitchFamily="18" charset="0"/>
              </a:rPr>
              <a:t>: đây là tập dữ liệu dùng để test (bước cuối). Trong này sẽ chia được chia tiếp thành 10 tập là các ngành nghề</a:t>
            </a:r>
            <a:r>
              <a:rPr lang="vi-VN" sz="1800" b="0" dirty="0" smtClean="0">
                <a:latin typeface="Times New Roman" pitchFamily="18" charset="0"/>
                <a:cs typeface="Times New Roman" pitchFamily="18" charset="0"/>
              </a:rPr>
              <a:t>.</a:t>
            </a:r>
            <a:endParaRPr lang="en-GB" sz="1800" b="0" dirty="0">
              <a:latin typeface="Times New Roman" pitchFamily="18" charset="0"/>
              <a:cs typeface="Times New Roman" pitchFamily="18" charset="0"/>
            </a:endParaRPr>
          </a:p>
          <a:p>
            <a:r>
              <a:rPr lang="vi-VN" sz="1800" b="0" dirty="0">
                <a:latin typeface="Times New Roman" pitchFamily="18" charset="0"/>
                <a:cs typeface="Times New Roman" pitchFamily="18" charset="0"/>
              </a:rPr>
              <a:t>Dataset được nhóm lấy từ website này</a:t>
            </a:r>
            <a:r>
              <a:rPr lang="vi-VN" sz="1800" b="0" dirty="0" smtClean="0">
                <a:latin typeface="Times New Roman" pitchFamily="18" charset="0"/>
                <a:cs typeface="Times New Roman" pitchFamily="18" charset="0"/>
              </a:rPr>
              <a:t>:</a:t>
            </a:r>
            <a:endParaRPr lang="en-GB" sz="1800" b="0" dirty="0">
              <a:latin typeface="Times New Roman" pitchFamily="18" charset="0"/>
              <a:cs typeface="Times New Roman" pitchFamily="18" charset="0"/>
            </a:endParaRPr>
          </a:p>
          <a:p>
            <a:r>
              <a:rPr lang="vi-VN" sz="1800" b="0" dirty="0">
                <a:latin typeface="Times New Roman" pitchFamily="18" charset="0"/>
                <a:cs typeface="Times New Roman" pitchFamily="18" charset="0"/>
              </a:rPr>
              <a:t>https://github.com/OlafenwaMoses/IdenProf/releases/download/v1.0/idenprof-jpg.zip </a:t>
            </a:r>
            <a:endParaRPr lang="en-GB" sz="1800" b="0" dirty="0">
              <a:latin typeface="Times New Roman" pitchFamily="18" charset="0"/>
              <a:cs typeface="Times New Roman" pitchFamily="18" charset="0"/>
            </a:endParaRPr>
          </a:p>
          <a:p>
            <a:r>
              <a:rPr lang="vi-VN" sz="1800" b="0" dirty="0">
                <a:latin typeface="Times New Roman" pitchFamily="18" charset="0"/>
                <a:cs typeface="Times New Roman" pitchFamily="18" charset="0"/>
              </a:rPr>
              <a:t>Dataset chia thành 9000 (900 hình cho mỗi nghề) hình ảnh để đào tạo mô hình trí tuệ nhân tạo và 2000 (200 hình cho mỗi nghề) hình ảnh để kiểm tra hiệu suất của mô hình trí tuệ nhân tạo khi nó đang đào tạo.</a:t>
            </a:r>
            <a:endParaRPr lang="en-GB" sz="1800" b="0" dirty="0">
              <a:latin typeface="Times New Roman" pitchFamily="18" charset="0"/>
              <a:cs typeface="Times New Roman" pitchFamily="18" charset="0"/>
            </a:endParaRPr>
          </a:p>
          <a:p>
            <a:endParaRPr lang="en-GB" sz="1800" b="0" dirty="0">
              <a:latin typeface="Times New Roman" pitchFamily="18" charset="0"/>
              <a:cs typeface="Times New Roman" pitchFamily="18" charset="0"/>
            </a:endParaRPr>
          </a:p>
        </p:txBody>
      </p:sp>
    </p:spTree>
    <p:extLst>
      <p:ext uri="{BB962C8B-B14F-4D97-AF65-F5344CB8AC3E}">
        <p14:creationId xmlns:p14="http://schemas.microsoft.com/office/powerpoint/2010/main" val="3897262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620688"/>
            <a:ext cx="7520940" cy="4059789"/>
          </a:xfrm>
        </p:spPr>
        <p:txBody>
          <a:bodyPr>
            <a:normAutofit/>
          </a:bodyPr>
          <a:lstStyle/>
          <a:p>
            <a:pPr>
              <a:buAutoNum type="alphaLcPeriod"/>
            </a:pPr>
            <a:r>
              <a:rPr lang="en-GB" sz="2400" dirty="0" err="1" smtClean="0">
                <a:latin typeface="Times New Roman" pitchFamily="18" charset="0"/>
                <a:cs typeface="Times New Roman" pitchFamily="18" charset="0"/>
              </a:rPr>
              <a:t>Xây</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dựng</a:t>
            </a:r>
            <a:r>
              <a:rPr lang="en-GB" sz="2400" dirty="0" smtClean="0">
                <a:latin typeface="Times New Roman" pitchFamily="18" charset="0"/>
                <a:cs typeface="Times New Roman" pitchFamily="18" charset="0"/>
              </a:rPr>
              <a:t> API </a:t>
            </a:r>
            <a:r>
              <a:rPr lang="en-GB" sz="2400" dirty="0" err="1" smtClean="0">
                <a:latin typeface="Times New Roman" pitchFamily="18" charset="0"/>
                <a:cs typeface="Times New Roman" pitchFamily="18" charset="0"/>
              </a:rPr>
              <a:t>và</a:t>
            </a:r>
            <a:r>
              <a:rPr lang="en-GB" sz="2400" dirty="0" smtClean="0">
                <a:latin typeface="Times New Roman" pitchFamily="18" charset="0"/>
                <a:cs typeface="Times New Roman" pitchFamily="18" charset="0"/>
              </a:rPr>
              <a:t> JSON </a:t>
            </a:r>
            <a:r>
              <a:rPr lang="en-GB" sz="2400" dirty="0" err="1" smtClean="0">
                <a:latin typeface="Times New Roman" pitchFamily="18" charset="0"/>
                <a:cs typeface="Times New Roman" pitchFamily="18" charset="0"/>
              </a:rPr>
              <a:t>nhận</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được</a:t>
            </a:r>
            <a:endParaRPr lang="en-GB" sz="2400" dirty="0" smtClean="0">
              <a:latin typeface="Times New Roman" pitchFamily="18" charset="0"/>
              <a:cs typeface="Times New Roman" pitchFamily="18" charset="0"/>
            </a:endParaRPr>
          </a:p>
          <a:p>
            <a:pPr marL="0" indent="0"/>
            <a:endParaRPr lang="en-GB" sz="24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340768"/>
            <a:ext cx="718185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34280" y="3831431"/>
            <a:ext cx="2075440" cy="461665"/>
          </a:xfrm>
          <a:prstGeom prst="rect">
            <a:avLst/>
          </a:prstGeom>
        </p:spPr>
        <p:txBody>
          <a:bodyPr wrap="none">
            <a:spAutoFit/>
          </a:bodyPr>
          <a:lstStyle/>
          <a:p>
            <a:r>
              <a:rPr lang="en-GB" sz="2400" i="1" dirty="0" smtClean="0">
                <a:latin typeface="Times New Roman" pitchFamily="18" charset="0"/>
                <a:cs typeface="Times New Roman" pitchFamily="18" charset="0"/>
              </a:rPr>
              <a:t>Link URL local</a:t>
            </a:r>
            <a:endParaRPr lang="en-GB"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3951450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35896" y="3789040"/>
            <a:ext cx="1739579" cy="461665"/>
          </a:xfrm>
          <a:prstGeom prst="rect">
            <a:avLst/>
          </a:prstGeom>
        </p:spPr>
        <p:txBody>
          <a:bodyPr wrap="none">
            <a:spAutoFit/>
          </a:bodyPr>
          <a:lstStyle/>
          <a:p>
            <a:r>
              <a:rPr lang="fr-FR" sz="2400" i="1" dirty="0" err="1">
                <a:latin typeface="Times New Roman" pitchFamily="18" charset="0"/>
                <a:cs typeface="Times New Roman" pitchFamily="18" charset="0"/>
              </a:rPr>
              <a:t>Kết</a:t>
            </a:r>
            <a:r>
              <a:rPr lang="fr-FR" sz="2400" i="1" dirty="0">
                <a:latin typeface="Times New Roman" pitchFamily="18" charset="0"/>
                <a:cs typeface="Times New Roman" pitchFamily="18" charset="0"/>
              </a:rPr>
              <a:t> quả </a:t>
            </a:r>
            <a:r>
              <a:rPr lang="fr-FR" sz="2400" i="1" dirty="0" err="1">
                <a:latin typeface="Times New Roman" pitchFamily="18" charset="0"/>
                <a:cs typeface="Times New Roman" pitchFamily="18" charset="0"/>
              </a:rPr>
              <a:t>json</a:t>
            </a:r>
            <a:endParaRPr lang="en-GB" sz="2400"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625227"/>
            <a:ext cx="3486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25227"/>
            <a:ext cx="35052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130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76672"/>
            <a:ext cx="7520940" cy="4203805"/>
          </a:xfrm>
        </p:spPr>
        <p:txBody>
          <a:bodyPr>
            <a:normAutofit/>
          </a:bodyPr>
          <a:lstStyle/>
          <a:p>
            <a:pPr>
              <a:buAutoNum type="alphaLcPeriod" startAt="2"/>
            </a:pPr>
            <a:r>
              <a:rPr lang="en-GB" sz="2400" dirty="0" err="1" smtClean="0">
                <a:latin typeface="Times New Roman" pitchFamily="18" charset="0"/>
                <a:cs typeface="Times New Roman" pitchFamily="18" charset="0"/>
              </a:rPr>
              <a:t>Xây</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dựng</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giao</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diện</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Winform</a:t>
            </a:r>
            <a:endParaRPr lang="en-GB" sz="2400" dirty="0" smtClean="0">
              <a:latin typeface="Times New Roman" pitchFamily="18" charset="0"/>
              <a:cs typeface="Times New Roman" pitchFamily="18" charset="0"/>
            </a:endParaRPr>
          </a:p>
          <a:p>
            <a:pPr marL="0" indent="0"/>
            <a:endParaRPr lang="en-GB" sz="24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92899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4357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217</TotalTime>
  <Words>317</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Tiểu luận chuyên ngành Ngành: CÔNG NGHỆ THÔNG TIN  TÌM HIỂU HỌC SÂU CHO BÀI TOÁN  PHÂN LOẠI NGHỀ NGHIỆP qua hình ảnh </vt:lpstr>
      <vt:lpstr>Tổng quan bài toán phân loại nghề nghiệp</vt:lpstr>
      <vt:lpstr>PowerPoint Presentation</vt:lpstr>
      <vt:lpstr>PowerPoint Presentation</vt:lpstr>
      <vt:lpstr>Các bước thực hiện</vt:lpstr>
      <vt:lpstr>Chuẩn bị dữ liệu và kết quả</vt:lpstr>
      <vt:lpstr>PowerPoint Presentation</vt:lpstr>
      <vt:lpstr>PowerPoint Presentation</vt:lpstr>
      <vt:lpstr>PowerPoint Presentation</vt:lpstr>
      <vt:lpstr>Tổng Kết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Quang</dc:creator>
  <cp:lastModifiedBy>Windows User</cp:lastModifiedBy>
  <cp:revision>170</cp:revision>
  <dcterms:created xsi:type="dcterms:W3CDTF">2020-12-27T08:40:15Z</dcterms:created>
  <dcterms:modified xsi:type="dcterms:W3CDTF">2021-01-04T03:54:42Z</dcterms:modified>
</cp:coreProperties>
</file>