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768" r:id="rId1"/>
  </p:sldMasterIdLst>
  <p:notesMasterIdLst>
    <p:notesMasterId r:id="rId36"/>
  </p:notesMasterIdLst>
  <p:sldIdLst>
    <p:sldId id="340" r:id="rId2"/>
    <p:sldId id="627" r:id="rId3"/>
    <p:sldId id="605" r:id="rId4"/>
    <p:sldId id="606" r:id="rId5"/>
    <p:sldId id="518" r:id="rId6"/>
    <p:sldId id="524" r:id="rId7"/>
    <p:sldId id="586" r:id="rId8"/>
    <p:sldId id="525" r:id="rId9"/>
    <p:sldId id="590" r:id="rId10"/>
    <p:sldId id="589" r:id="rId11"/>
    <p:sldId id="591" r:id="rId12"/>
    <p:sldId id="593" r:id="rId13"/>
    <p:sldId id="538" r:id="rId14"/>
    <p:sldId id="595" r:id="rId15"/>
    <p:sldId id="596" r:id="rId16"/>
    <p:sldId id="597" r:id="rId17"/>
    <p:sldId id="632" r:id="rId18"/>
    <p:sldId id="633" r:id="rId19"/>
    <p:sldId id="635" r:id="rId20"/>
    <p:sldId id="557" r:id="rId21"/>
    <p:sldId id="394" r:id="rId22"/>
    <p:sldId id="375" r:id="rId23"/>
    <p:sldId id="616" r:id="rId24"/>
    <p:sldId id="522" r:id="rId25"/>
    <p:sldId id="625" r:id="rId26"/>
    <p:sldId id="617" r:id="rId27"/>
    <p:sldId id="521" r:id="rId28"/>
    <p:sldId id="634" r:id="rId29"/>
    <p:sldId id="472" r:id="rId30"/>
    <p:sldId id="628" r:id="rId31"/>
    <p:sldId id="629" r:id="rId32"/>
    <p:sldId id="630" r:id="rId33"/>
    <p:sldId id="631" r:id="rId34"/>
    <p:sldId id="473" r:id="rId35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9" autoAdjust="0"/>
    <p:restoredTop sz="91657" autoAdjust="0"/>
  </p:normalViewPr>
  <p:slideViewPr>
    <p:cSldViewPr>
      <p:cViewPr varScale="1">
        <p:scale>
          <a:sx n="92" d="100"/>
          <a:sy n="92" d="100"/>
        </p:scale>
        <p:origin x="6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427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ImageNet</a:t>
            </a:r>
            <a:r>
              <a:rPr lang="en-US" baseline="0" dirty="0" smtClean="0"/>
              <a:t> Classification top-5 error (%)</a:t>
            </a:r>
            <a:endParaRPr lang="en-US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744125329111192E-2"/>
          <c:y val="0.11049014260833769"/>
          <c:w val="0.93359314115741132"/>
          <c:h val="0.691127187537830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top-5 test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15-4833-9BD3-82EC3DE495C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915-4833-9BD3-82EC3DE495C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915-4833-9BD3-82EC3DE495C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798-4115-8BC5-0AA47EC04131}"/>
              </c:ext>
            </c:extLst>
          </c:dPt>
          <c:dLbls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798-4115-8BC5-0AA47EC0413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Sheet1!$B$2:$B$8</c:f>
              <c:strCache>
                <c:ptCount val="7"/>
                <c:pt idx="0">
                  <c:v>ILSVRC 2010 NEC America</c:v>
                </c:pt>
                <c:pt idx="1">
                  <c:v>ILSVRC 2011 Xerox</c:v>
                </c:pt>
                <c:pt idx="2">
                  <c:v>ILSVRC 2012 AlexNet</c:v>
                </c:pt>
                <c:pt idx="3">
                  <c:v>ILSVRC 2013 Clarifi</c:v>
                </c:pt>
                <c:pt idx="4">
                  <c:v>ILSVRC 2014 VGG</c:v>
                </c:pt>
                <c:pt idx="5">
                  <c:v>ILSVRC 2014 GoogleNet</c:v>
                </c:pt>
                <c:pt idx="6">
                  <c:v>ILSVRC 2015 ResNet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>
                  <c:v>28.2</c:v>
                </c:pt>
                <c:pt idx="1">
                  <c:v>25.8</c:v>
                </c:pt>
                <c:pt idx="2">
                  <c:v>16.399999999999999</c:v>
                </c:pt>
                <c:pt idx="3">
                  <c:v>11.7</c:v>
                </c:pt>
                <c:pt idx="4">
                  <c:v>7.3</c:v>
                </c:pt>
                <c:pt idx="5">
                  <c:v>6.66</c:v>
                </c:pt>
                <c:pt idx="6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915-4833-9BD3-82EC3DE49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98202208"/>
        <c:axId val="-1898191872"/>
      </c:barChart>
      <c:catAx>
        <c:axId val="-189820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8191872"/>
        <c:crosses val="autoZero"/>
        <c:auto val="1"/>
        <c:lblAlgn val="ctr"/>
        <c:lblOffset val="100"/>
        <c:noMultiLvlLbl val="0"/>
      </c:catAx>
      <c:valAx>
        <c:axId val="-1898191872"/>
        <c:scaling>
          <c:orientation val="minMax"/>
          <c:max val="3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-189820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Speed comparison on RNNs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DFB2190-C2E3-467C-9370-F967A2E4DAE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r>
                      <a:rPr lang="en-US" baseline="0" smtClean="0"/>
                      <a:t>Single Sequence, </a:t>
                    </a:r>
                    <a:fld id="{A6384111-BA74-4370-A04E-E24D239AF785}" type="VALUE">
                      <a:rPr lang="en-US" baseline="0" smtClean="0"/>
                      <a:pPr/>
                      <a:t>[VALUE]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AEF-4649-AF1E-9E91B6DC9BC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1.3889040781286012E-2"/>
                  <c:y val="0.16191528184478368"/>
                </c:manualLayout>
              </c:layout>
              <c:tx>
                <c:rich>
                  <a:bodyPr/>
                  <a:lstStyle/>
                  <a:p>
                    <a:fld id="{FFE14963-DF75-47F6-9BD4-238E73D71BC9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r>
                      <a:rPr lang="en-US" baseline="0" dirty="0" smtClean="0"/>
                      <a:t>multi sequence &gt;</a:t>
                    </a:r>
                    <a:fld id="{E2672296-94D8-4FEA-AD82-91E8E73B7CC3}" type="VALUE">
                      <a:rPr lang="en-US" baseline="0" smtClean="0"/>
                      <a:pPr/>
                      <a:t>[VALUE]</a:t>
                    </a:fld>
                    <a:endParaRPr lang="en-US" baseline="0" dirty="0" smtClean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214-451A-894C-265933B39EAD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Naïve </c:v>
                </c:pt>
                <c:pt idx="1">
                  <c:v>Optimized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27-409F-8B98-98D24651D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898189696"/>
        <c:axId val="-1898195680"/>
      </c:barChart>
      <c:catAx>
        <c:axId val="-189818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8195680"/>
        <c:crosses val="autoZero"/>
        <c:auto val="1"/>
        <c:lblAlgn val="ctr"/>
        <c:lblOffset val="100"/>
        <c:noMultiLvlLbl val="0"/>
      </c:catAx>
      <c:valAx>
        <c:axId val="-189819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818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Transferred</a:t>
            </a:r>
            <a:r>
              <a:rPr lang="en-US" baseline="0" dirty="0" smtClean="0"/>
              <a:t> Gradient (bits/value), smaller is better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1-bit</c:v>
                </c:pt>
                <c:pt idx="1">
                  <c:v>float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A0-4299-96C6-B381A8020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736333632"/>
        <c:axId val="-1736321664"/>
      </c:barChart>
      <c:catAx>
        <c:axId val="-1736333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6321664"/>
        <c:crosses val="autoZero"/>
        <c:auto val="1"/>
        <c:lblAlgn val="ctr"/>
        <c:lblOffset val="100"/>
        <c:noMultiLvlLbl val="0"/>
      </c:catAx>
      <c:valAx>
        <c:axId val="-173632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633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Speed Comparison (Frames/Second, The Higher the Better)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991426444480042"/>
                  <c:y val="-6.1420479459243039E-2"/>
                </c:manualLayout>
              </c:layout>
              <c:tx>
                <c:rich>
                  <a:bodyPr/>
                  <a:lstStyle/>
                  <a:p>
                    <a:fld id="{E3E3A0A6-D22C-4C98-95DF-FF527A5554C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 only supports 1 GPU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B9C-4952-A1AC-59350FD397B4}"/>
                </c:ext>
                <c:ext xmlns:c15="http://schemas.microsoft.com/office/drawing/2012/chart" uri="{CE6537A1-D6FC-4f65-9D91-7224C49458BB}">
                  <c15:layout>
                    <c:manualLayout>
                      <c:w val="0.32623307711164889"/>
                      <c:h val="0.10081362342489619"/>
                    </c:manualLayout>
                  </c15:layout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11300</c:v>
                </c:pt>
                <c:pt idx="1">
                  <c:v>5200</c:v>
                </c:pt>
                <c:pt idx="2">
                  <c:v>8100</c:v>
                </c:pt>
                <c:pt idx="3">
                  <c:v>12400</c:v>
                </c:pt>
                <c:pt idx="4">
                  <c:v>13000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9C-4952-A1AC-59350FD39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x 4 GPUs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40000</c:v>
                </c:pt>
                <c:pt idx="1">
                  <c:v>0</c:v>
                </c:pt>
                <c:pt idx="2">
                  <c:v>11400</c:v>
                </c:pt>
                <c:pt idx="3">
                  <c:v>24000</c:v>
                </c:pt>
                <c:pt idx="4">
                  <c:v>24100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9C-4952-A1AC-59350FD39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x 4 GPUs (8 GPUs)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B9C-4952-A1AC-59350FD397B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B9C-4952-A1AC-59350FD397B4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B9C-4952-A1AC-59350FD397B4}"/>
              </c:ext>
            </c:extLst>
          </c:dPt>
          <c:dLbls>
            <c:dLbl>
              <c:idx val="0"/>
              <c:layout>
                <c:manualLayout>
                  <c:x val="0.31957544426619744"/>
                  <c:y val="0.14403172886033255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0">
                    <a:spAutoFit/>
                  </a:bodyPr>
                  <a:lstStyle/>
                  <a:p>
                    <a:pPr marL="0" marR="0" indent="0" algn="just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i="0" u="none" strike="noStrike" kern="1200" baseline="0" dirty="0" smtClean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rPr>
                      <a:t>Achieved with 1-bit gradient quantization algorithm</a:t>
                    </a:r>
                  </a:p>
                  <a:p>
                    <a:pPr marL="0" marR="0" indent="0" algn="just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b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defRPr>
                    </a:pPr>
                    <a:endParaRPr lang="en-US" baseline="0" dirty="0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0">
                  <a:spAutoFit/>
                </a:bodyPr>
                <a:lstStyle/>
                <a:p>
                  <a:pPr marL="0" marR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1" i="0" u="none" strike="noStrike" kern="1200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B9C-4952-A1AC-59350FD397B4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8787959476079987"/>
                      <c:h val="9.9106839586228151E-2"/>
                    </c:manualLayout>
                  </c15:layout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69100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B9C-4952-A1AC-59350FD39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36326016"/>
        <c:axId val="-1736325472"/>
      </c:barChart>
      <c:catAx>
        <c:axId val="-17363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6325472"/>
        <c:crosses val="autoZero"/>
        <c:auto val="1"/>
        <c:lblAlgn val="ctr"/>
        <c:lblOffset val="100"/>
        <c:noMultiLvlLbl val="0"/>
      </c:catAx>
      <c:valAx>
        <c:axId val="-173632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632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0070C0"/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B37D-4CF2-4005-97A4-F39822E8203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89054-84C6-409A-A23F-837E63F0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2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9054-84C6-409A-A23F-837E63F0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9054-84C6-409A-A23F-837E63F0F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9054-84C6-409A-A23F-837E63F0F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9054-84C6-409A-A23F-837E63F0F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9054-84C6-409A-A23F-837E63F0F0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89054-84C6-409A-A23F-837E63F0F0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9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6858000" cy="16002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3352801"/>
            <a:ext cx="6899352" cy="1066799"/>
          </a:xfrm>
        </p:spPr>
        <p:txBody>
          <a:bodyPr>
            <a:normAutofit/>
          </a:bodyPr>
          <a:lstStyle>
            <a:lvl1pPr marL="0" indent="0" algn="ctr">
              <a:buNone/>
              <a:defRPr sz="3600" i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EB1C-6385-4860-B1C6-49ECA529313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23950" y="3200400"/>
            <a:ext cx="6899352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219200" y="5608638"/>
            <a:ext cx="64770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527-8530-47E1-B9B2-8E6EA079D732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143000"/>
            <a:ext cx="7886700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6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365125"/>
            <a:ext cx="15811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5315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C3BC-A70B-4143-AAA1-17455E0D8096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0" y="304801"/>
            <a:ext cx="0" cy="586740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3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40F-6989-43BD-AE7E-58FDB3CFB039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143000"/>
            <a:ext cx="7886700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1923-6298-48B5-B7DC-2689E984B954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601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95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95399"/>
            <a:ext cx="3886200" cy="5105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AD05-3132-4355-B2EF-30E546196632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141142"/>
            <a:ext cx="7886700" cy="1859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5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7869-8A49-425F-B3F8-CAF15B24C426}" type="datetime1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3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7F1F-E0AD-40A1-9D3B-AF1BD52FCFEF}" type="datetime1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68712" y="1143000"/>
            <a:ext cx="7946638" cy="0"/>
          </a:xfrm>
          <a:prstGeom prst="line">
            <a:avLst/>
          </a:prstGeom>
          <a:ln w="38100">
            <a:solidFill>
              <a:srgbClr val="ECD5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AF9D-027A-4A8F-954E-E6E594D9721A}" type="datetime1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867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267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6A2E-8943-4D2D-A4A1-92B3BB6BF2B7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FB-6798-462C-B2BB-561CAA231E89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77000"/>
            <a:ext cx="81915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F527-7FBE-458C-99AE-D44D57E63B7B}" type="datetime1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477000"/>
            <a:ext cx="624840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Dong Yu and Xuedong Huang: Microsoft Computational Network Toolkit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66675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4" t="28160" r="32958" b="31891"/>
          <a:stretch/>
        </p:blipFill>
        <p:spPr>
          <a:xfrm>
            <a:off x="8595316" y="137196"/>
            <a:ext cx="423695" cy="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alexey.kamenev@microsoft.com" TargetMode="External"/><Relationship Id="rId2" Type="http://schemas.openxmlformats.org/officeDocument/2006/relationships/hyperlink" Target="https://github.com/Microsoft/CNT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www.linkedin.com/in/alexeykamene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46" y="1447800"/>
            <a:ext cx="8320948" cy="1600200"/>
          </a:xfrm>
        </p:spPr>
        <p:txBody>
          <a:bodyPr>
            <a:noAutofit/>
          </a:bodyPr>
          <a:lstStyle/>
          <a:p>
            <a:r>
              <a:rPr lang="en-US" sz="3600" dirty="0"/>
              <a:t>Deep Learning in </a:t>
            </a:r>
            <a:r>
              <a:rPr lang="en-US" sz="3600" dirty="0" smtClean="0"/>
              <a:t>Microsoft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dirty="0"/>
              <a:t>CNTK </a:t>
            </a:r>
            <a:endParaRPr lang="en-US" sz="36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471" y="4741881"/>
            <a:ext cx="6899352" cy="1341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 smtClean="0"/>
              <a:t>Alexey Kamenev</a:t>
            </a:r>
          </a:p>
          <a:p>
            <a:r>
              <a:rPr lang="en-US" sz="2800" i="0" dirty="0" smtClean="0"/>
              <a:t>Microsoft Research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457246" y="32007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S6843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One Hidden Layer NN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670249"/>
            <a:ext cx="1905000" cy="35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4534560"/>
            <a:ext cx="1905000" cy="370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30000" dirty="0" smtClean="0">
                <a:solidFill>
                  <a:schemeClr val="tx1"/>
                </a:solidFill>
              </a:rPr>
              <a:t>(1)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5474413"/>
            <a:ext cx="1905000" cy="38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2476500" y="4904832"/>
            <a:ext cx="0" cy="5695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0802" y="4988059"/>
            <a:ext cx="136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(1)</a:t>
            </a:r>
            <a:r>
              <a:rPr lang="en-US" dirty="0" smtClean="0"/>
              <a:t>, b</a:t>
            </a:r>
            <a:r>
              <a:rPr lang="en-US" baseline="30000" dirty="0" smtClean="0"/>
              <a:t>(1)</a:t>
            </a:r>
            <a:endParaRPr lang="en-US" baseline="30000" dirty="0"/>
          </a:p>
        </p:txBody>
      </p:sp>
      <p:cxnSp>
        <p:nvCxnSpPr>
          <p:cNvPr id="22" name="Straight Arrow Connector 21"/>
          <p:cNvCxnSpPr>
            <a:stCxn id="12" idx="0"/>
            <a:endCxn id="34" idx="2"/>
          </p:cNvCxnSpPr>
          <p:nvPr/>
        </p:nvCxnSpPr>
        <p:spPr>
          <a:xfrm flipV="1">
            <a:off x="2476500" y="3961955"/>
            <a:ext cx="0" cy="5726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0801" y="3053516"/>
            <a:ext cx="136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30000" dirty="0" smtClean="0"/>
              <a:t>(2)</a:t>
            </a:r>
            <a:r>
              <a:rPr lang="en-US" dirty="0" smtClean="0"/>
              <a:t>, b</a:t>
            </a:r>
            <a:r>
              <a:rPr lang="en-US" baseline="30000" dirty="0" smtClean="0"/>
              <a:t>(2)</a:t>
            </a:r>
            <a:endParaRPr lang="en-US" baseline="30000" dirty="0"/>
          </a:p>
        </p:txBody>
      </p:sp>
      <p:sp>
        <p:nvSpPr>
          <p:cNvPr id="34" name="Rectangle 33"/>
          <p:cNvSpPr/>
          <p:nvPr/>
        </p:nvSpPr>
        <p:spPr>
          <a:xfrm>
            <a:off x="1524000" y="3556396"/>
            <a:ext cx="1905000" cy="405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30000" dirty="0" smtClean="0">
                <a:solidFill>
                  <a:schemeClr val="tx1"/>
                </a:solidFill>
              </a:rPr>
              <a:t>(1)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0801" y="4044116"/>
            <a:ext cx="136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US" baseline="30000" dirty="0"/>
          </a:p>
        </p:txBody>
      </p:sp>
      <p:sp>
        <p:nvSpPr>
          <p:cNvPr id="58" name="Rectangle 57"/>
          <p:cNvSpPr/>
          <p:nvPr/>
        </p:nvSpPr>
        <p:spPr>
          <a:xfrm>
            <a:off x="1524000" y="2586019"/>
            <a:ext cx="1905000" cy="370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baseline="30000" dirty="0" smtClean="0">
                <a:solidFill>
                  <a:schemeClr val="tx1"/>
                </a:solidFill>
              </a:rPr>
              <a:t>(2)</a:t>
            </a:r>
            <a:endParaRPr lang="en-US" baseline="30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4" idx="0"/>
            <a:endCxn id="58" idx="2"/>
          </p:cNvCxnSpPr>
          <p:nvPr/>
        </p:nvCxnSpPr>
        <p:spPr>
          <a:xfrm flipV="1">
            <a:off x="2476500" y="2956291"/>
            <a:ext cx="0" cy="6001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0"/>
            <a:endCxn id="5" idx="2"/>
          </p:cNvCxnSpPr>
          <p:nvPr/>
        </p:nvCxnSpPr>
        <p:spPr>
          <a:xfrm flipV="1">
            <a:off x="2476500" y="2029481"/>
            <a:ext cx="0" cy="5565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90801" y="2127448"/>
            <a:ext cx="13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Softmax</a:t>
            </a:r>
            <a:endParaRPr lang="en-US" baseline="30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71600"/>
            <a:ext cx="4191000" cy="4673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" y="3499049"/>
            <a:ext cx="2819400" cy="14890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326" y="390561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412" y="1590939"/>
            <a:ext cx="2819400" cy="14890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4938" y="199750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dirty="0" smtClean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62950" cy="777873"/>
          </a:xfrm>
        </p:spPr>
        <p:txBody>
          <a:bodyPr>
            <a:normAutofit/>
          </a:bodyPr>
          <a:lstStyle/>
          <a:p>
            <a:r>
              <a:rPr lang="en-US" dirty="0" smtClean="0"/>
              <a:t>Example: CN with Multiple Inputs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9734"/>
            <a:ext cx="4572000" cy="47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1409700"/>
            <a:ext cx="6182283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CN with Recurrence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  <a:r>
              <a:rPr lang="en-US"/>
              <a:t>Example (</a:t>
            </a:r>
            <a:r>
              <a:rPr lang="en-US" dirty="0"/>
              <a:t>with</a:t>
            </a:r>
            <a:r>
              <a:rPr lang="en-US"/>
              <a:t> Config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28" y="1164406"/>
            <a:ext cx="7866822" cy="46832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cs typeface="Consolas" panose="020B0609020204030204" pitchFamily="49" charset="0"/>
              </a:rPr>
              <a:t>cntk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configFile</a:t>
            </a:r>
            <a:r>
              <a:rPr lang="en-US" sz="2400" dirty="0" smtClean="0">
                <a:solidFill>
                  <a:srgbClr val="0070C0"/>
                </a:solidFill>
                <a:cs typeface="Consolas" panose="020B0609020204030204" pitchFamily="49" charset="0"/>
              </a:rPr>
              <a:t>=</a:t>
            </a:r>
            <a:r>
              <a:rPr lang="en-US" sz="2400" dirty="0" err="1" smtClean="0">
                <a:cs typeface="Consolas" panose="020B0609020204030204" pitchFamily="49" charset="0"/>
              </a:rPr>
              <a:t>yourConfigFile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DeviceNumber</a:t>
            </a:r>
            <a:r>
              <a:rPr lang="en-US" sz="2400" dirty="0" smtClean="0">
                <a:cs typeface="Consolas" panose="020B0609020204030204" pitchFamily="49" charset="0"/>
              </a:rPr>
              <a:t>=1</a:t>
            </a: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779905"/>
            <a:ext cx="4726577" cy="34778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command=</a:t>
            </a:r>
            <a:r>
              <a:rPr lang="en-US" sz="2000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Train:Test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Train</a:t>
            </a:r>
            <a:r>
              <a:rPr lang="en-US" sz="2000" dirty="0" smtClean="0">
                <a:cs typeface="Consolas" panose="020B0609020204030204" pitchFamily="49" charset="0"/>
              </a:rPr>
              <a:t>=[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</a:rPr>
              <a:t>    action = "train"</a:t>
            </a:r>
          </a:p>
          <a:p>
            <a:r>
              <a:rPr lang="en-US" sz="2000" dirty="0">
                <a:cs typeface="Consolas" panose="020B0609020204030204" pitchFamily="49" charset="0"/>
              </a:rPr>
              <a:t> </a:t>
            </a:r>
            <a:r>
              <a:rPr lang="en-US" sz="2000" dirty="0" smtClean="0"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deviceId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=$</a:t>
            </a:r>
            <a:r>
              <a:rPr lang="en-US" sz="2000" dirty="0" err="1">
                <a:solidFill>
                  <a:srgbClr val="0070C0"/>
                </a:solidFill>
                <a:cs typeface="Consolas" panose="020B0609020204030204" pitchFamily="49" charset="0"/>
              </a:rPr>
              <a:t>DeviceNumber</a:t>
            </a:r>
            <a:r>
              <a:rPr lang="en-US" sz="2000" dirty="0" smtClean="0">
                <a:solidFill>
                  <a:srgbClr val="0070C0"/>
                </a:solidFill>
                <a:cs typeface="Consolas" panose="020B0609020204030204" pitchFamily="49" charset="0"/>
              </a:rPr>
              <a:t>$</a:t>
            </a:r>
            <a:endParaRPr lang="en-US" sz="20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cs typeface="Consolas" panose="020B0609020204030204" pitchFamily="49" charset="0"/>
              </a:rPr>
              <a:t>modelPath</a:t>
            </a:r>
            <a:r>
              <a:rPr lang="en-US" sz="2000" dirty="0" smtClean="0">
                <a:cs typeface="Consolas" panose="020B0609020204030204" pitchFamily="49" charset="0"/>
              </a:rPr>
              <a:t>=“$</a:t>
            </a:r>
            <a:r>
              <a:rPr lang="en-US" sz="2000" dirty="0" err="1" smtClean="0">
                <a:cs typeface="Consolas" panose="020B0609020204030204" pitchFamily="49" charset="0"/>
              </a:rPr>
              <a:t>your_model_path</a:t>
            </a:r>
            <a:r>
              <a:rPr lang="en-US" sz="2000" dirty="0">
                <a:cs typeface="Consolas" panose="020B0609020204030204" pitchFamily="49" charset="0"/>
              </a:rPr>
              <a:t>$</a:t>
            </a:r>
          </a:p>
          <a:p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cs typeface="Consolas" panose="020B0609020204030204" pitchFamily="49" charset="0"/>
              </a:rPr>
              <a:t>NDLNetworkBuilder</a:t>
            </a:r>
            <a:r>
              <a:rPr lang="en-US" sz="2000" dirty="0" smtClean="0">
                <a:cs typeface="Consolas" panose="020B0609020204030204" pitchFamily="49" charset="0"/>
              </a:rPr>
              <a:t>=[…]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    SGD=[…]    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    reader=[…]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 smtClean="0">
                <a:cs typeface="Consolas" panose="020B0609020204030204" pitchFamily="49" charset="0"/>
              </a:rPr>
              <a:t>]</a:t>
            </a: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895974" y="2476834"/>
            <a:ext cx="2516463" cy="1066408"/>
          </a:xfrm>
          <a:prstGeom prst="borderCallout1">
            <a:avLst>
              <a:gd name="adj1" fmla="val 53777"/>
              <a:gd name="adj2" fmla="val -784"/>
              <a:gd name="adj3" fmla="val 66587"/>
              <a:gd name="adj4" fmla="val -47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70C0"/>
                </a:solidFill>
              </a:rPr>
              <a:t>String Replacement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CPU: CPU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GPU: &gt;=0 or auto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5507523"/>
            <a:ext cx="7866822" cy="85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cs typeface="Consolas" panose="020B0609020204030204" pitchFamily="49" charset="0"/>
              </a:rPr>
              <a:t>You can also use C++, Python and C# (work in progress) to directly instantiate related objects.</a:t>
            </a:r>
            <a:endParaRPr lang="en-US" sz="2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Definition </a:t>
            </a:r>
            <a:r>
              <a:rPr lang="en-US" dirty="0" smtClean="0"/>
              <a:t>with NDL (LSTM)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04882"/>
            <a:ext cx="6667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40093"/>
            <a:ext cx="5589504" cy="2464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904" y="1325903"/>
            <a:ext cx="3804963" cy="27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Definition with </a:t>
            </a:r>
            <a:r>
              <a:rPr lang="en-US" dirty="0" smtClean="0"/>
              <a:t>NDL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327" y="1234464"/>
            <a:ext cx="7829550" cy="45550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 err="1">
                <a:cs typeface="Consolas" panose="020B0609020204030204" pitchFamily="49" charset="0"/>
              </a:rPr>
              <a:t>LSTMComponent</a:t>
            </a:r>
            <a:r>
              <a:rPr lang="en-US" sz="1600" dirty="0">
                <a:cs typeface="Consolas" panose="020B0609020204030204" pitchFamily="49" charset="0"/>
              </a:rPr>
              <a:t>(</a:t>
            </a:r>
            <a:r>
              <a:rPr lang="en-US" sz="1600" dirty="0" err="1">
                <a:cs typeface="Consolas" panose="020B0609020204030204" pitchFamily="49" charset="0"/>
              </a:rPr>
              <a:t>inputDim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inputVal</a:t>
            </a:r>
            <a:r>
              <a:rPr lang="en-US" sz="1600" dirty="0" smtClean="0">
                <a:cs typeface="Consolas" panose="020B0609020204030204" pitchFamily="49" charset="0"/>
              </a:rPr>
              <a:t>) = [</a:t>
            </a:r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smtClean="0"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cs typeface="Consolas" panose="020B0609020204030204" pitchFamily="49" charset="0"/>
              </a:rPr>
              <a:t>Wxo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cs typeface="Consolas" panose="020B0609020204030204" pitchFamily="49" charset="0"/>
              </a:rPr>
              <a:t>Wxi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Wxf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smtClean="0"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cs typeface="Consolas" panose="020B0609020204030204" pitchFamily="49" charset="0"/>
              </a:rPr>
              <a:t>Wxc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 smtClean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bo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cs typeface="Consolas" panose="020B0609020204030204" pitchFamily="49" charset="0"/>
              </a:rPr>
              <a:t>1, </a:t>
            </a:r>
            <a:r>
              <a:rPr lang="en-US" sz="1600" dirty="0" err="1" smtClean="0">
                <a:cs typeface="Consolas" panose="020B0609020204030204" pitchFamily="49" charset="0"/>
              </a:rPr>
              <a:t>init</a:t>
            </a:r>
            <a:r>
              <a:rPr lang="en-US" sz="1600" dirty="0" smtClean="0">
                <a:cs typeface="Consolas" panose="020B0609020204030204" pitchFamily="49" charset="0"/>
              </a:rPr>
              <a:t>=</a:t>
            </a:r>
            <a:r>
              <a:rPr lang="en-US" sz="1600" dirty="0" err="1" smtClean="0">
                <a:cs typeface="Consolas" panose="020B0609020204030204" pitchFamily="49" charset="0"/>
              </a:rPr>
              <a:t>fixedvalue</a:t>
            </a:r>
            <a:r>
              <a:rPr lang="en-US" sz="1600" dirty="0">
                <a:cs typeface="Consolas" panose="020B0609020204030204" pitchFamily="49" charset="0"/>
              </a:rPr>
              <a:t>, value=-1.0)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bc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1, </a:t>
            </a:r>
            <a:r>
              <a:rPr lang="en-US" sz="1600" dirty="0" err="1">
                <a:cs typeface="Consolas" panose="020B0609020204030204" pitchFamily="49" charset="0"/>
              </a:rPr>
              <a:t>init</a:t>
            </a:r>
            <a:r>
              <a:rPr lang="en-US" sz="1600" dirty="0">
                <a:cs typeface="Consolas" panose="020B0609020204030204" pitchFamily="49" charset="0"/>
              </a:rPr>
              <a:t>=</a:t>
            </a:r>
            <a:r>
              <a:rPr lang="en-US" sz="1600" dirty="0" err="1">
                <a:cs typeface="Consolas" panose="020B0609020204030204" pitchFamily="49" charset="0"/>
              </a:rPr>
              <a:t>fixedvalue</a:t>
            </a:r>
            <a:r>
              <a:rPr lang="en-US" sz="1600" dirty="0">
                <a:cs typeface="Consolas" panose="020B0609020204030204" pitchFamily="49" charset="0"/>
              </a:rPr>
              <a:t>, value=0.0)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cs typeface="Consolas" panose="020B0609020204030204" pitchFamily="49" charset="0"/>
              </a:rPr>
              <a:t>bi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1, </a:t>
            </a:r>
            <a:r>
              <a:rPr lang="en-US" sz="1600" dirty="0" err="1">
                <a:cs typeface="Consolas" panose="020B0609020204030204" pitchFamily="49" charset="0"/>
              </a:rPr>
              <a:t>init</a:t>
            </a:r>
            <a:r>
              <a:rPr lang="en-US" sz="1600" dirty="0">
                <a:cs typeface="Consolas" panose="020B0609020204030204" pitchFamily="49" charset="0"/>
              </a:rPr>
              <a:t>=</a:t>
            </a:r>
            <a:r>
              <a:rPr lang="en-US" sz="1600" dirty="0" err="1">
                <a:cs typeface="Consolas" panose="020B0609020204030204" pitchFamily="49" charset="0"/>
              </a:rPr>
              <a:t>fixedvalue</a:t>
            </a:r>
            <a:r>
              <a:rPr lang="en-US" sz="1600" dirty="0">
                <a:cs typeface="Consolas" panose="020B0609020204030204" pitchFamily="49" charset="0"/>
              </a:rPr>
              <a:t>, value=-1.0)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cs typeface="Consolas" panose="020B0609020204030204" pitchFamily="49" charset="0"/>
              </a:rPr>
              <a:t>bf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1, </a:t>
            </a:r>
            <a:r>
              <a:rPr lang="en-US" sz="1600" dirty="0" err="1">
                <a:cs typeface="Consolas" panose="020B0609020204030204" pitchFamily="49" charset="0"/>
              </a:rPr>
              <a:t>init</a:t>
            </a:r>
            <a:r>
              <a:rPr lang="en-US" sz="1600" dirty="0">
                <a:cs typeface="Consolas" panose="020B0609020204030204" pitchFamily="49" charset="0"/>
              </a:rPr>
              <a:t>=</a:t>
            </a:r>
            <a:r>
              <a:rPr lang="en-US" sz="1600" dirty="0" err="1">
                <a:cs typeface="Consolas" panose="020B0609020204030204" pitchFamily="49" charset="0"/>
              </a:rPr>
              <a:t>fixedvalue</a:t>
            </a:r>
            <a:r>
              <a:rPr lang="en-US" sz="1600" dirty="0">
                <a:cs typeface="Consolas" panose="020B0609020204030204" pitchFamily="49" charset="0"/>
              </a:rPr>
              <a:t>, value=-1.0)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Whi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Wci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 , 1)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Whf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Wcf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 , 1)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cs typeface="Consolas" panose="020B0609020204030204" pitchFamily="49" charset="0"/>
              </a:rPr>
              <a:t>Who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Wco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 , 1)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Whc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Parameter(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 smtClean="0">
                <a:cs typeface="Consolas" panose="020B0609020204030204" pitchFamily="49" charset="0"/>
              </a:rPr>
              <a:t>)</a:t>
            </a:r>
            <a:endParaRPr lang="en-US" sz="1600" dirty="0">
              <a:cs typeface="Consolas" panose="020B06090202040302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675097" y="4983463"/>
            <a:ext cx="1636776" cy="320054"/>
          </a:xfrm>
          <a:prstGeom prst="borderCallout1">
            <a:avLst>
              <a:gd name="adj1" fmla="val 48971"/>
              <a:gd name="adj2" fmla="val -311"/>
              <a:gd name="adj3" fmla="val -239262"/>
              <a:gd name="adj4" fmla="val -133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669268" y="1783098"/>
            <a:ext cx="2642605" cy="617239"/>
          </a:xfrm>
          <a:prstGeom prst="borderCallout1">
            <a:avLst>
              <a:gd name="adj1" fmla="val 48971"/>
              <a:gd name="adj2" fmla="val -311"/>
              <a:gd name="adj3" fmla="val -41854"/>
              <a:gd name="adj4" fmla="val -1325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Wrapped as a macro and can be reused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Definition with </a:t>
            </a:r>
            <a:r>
              <a:rPr lang="en-US" dirty="0" smtClean="0"/>
              <a:t>NDL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1246851"/>
            <a:ext cx="7886700" cy="501675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>
                <a:cs typeface="Consolas" panose="020B0609020204030204" pitchFamily="49" charset="0"/>
              </a:rPr>
              <a:t>delayH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cs typeface="Consolas" panose="020B0609020204030204" pitchFamily="49" charset="0"/>
              </a:rPr>
              <a:t>PastValue</a:t>
            </a:r>
            <a:r>
              <a:rPr lang="en-US" sz="1600" dirty="0" smtClean="0"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output, </a:t>
            </a:r>
            <a:r>
              <a:rPr lang="en-US" sz="1600" dirty="0" err="1" smtClean="0">
                <a:cs typeface="Consolas" panose="020B0609020204030204" pitchFamily="49" charset="0"/>
              </a:rPr>
              <a:t>timeStep</a:t>
            </a:r>
            <a:r>
              <a:rPr lang="en-US" sz="1600" dirty="0" smtClean="0">
                <a:cs typeface="Consolas" panose="020B0609020204030204" pitchFamily="49" charset="0"/>
              </a:rPr>
              <a:t>=1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delayC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</a:t>
            </a:r>
            <a:r>
              <a:rPr lang="en-US" sz="1600" dirty="0" err="1">
                <a:cs typeface="Consolas" panose="020B0609020204030204" pitchFamily="49" charset="0"/>
              </a:rPr>
              <a:t>PastValue</a:t>
            </a:r>
            <a:r>
              <a:rPr lang="en-US" sz="1600" dirty="0">
                <a:cs typeface="Consolas" panose="020B0609020204030204" pitchFamily="49" charset="0"/>
              </a:rPr>
              <a:t>(</a:t>
            </a:r>
            <a:r>
              <a:rPr lang="en-US" sz="1600" dirty="0" err="1">
                <a:cs typeface="Consolas" panose="020B0609020204030204" pitchFamily="49" charset="0"/>
              </a:rPr>
              <a:t>outputDim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ct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cs typeface="Consolas" panose="020B0609020204030204" pitchFamily="49" charset="0"/>
              </a:rPr>
              <a:t>timeStep</a:t>
            </a:r>
            <a:r>
              <a:rPr lang="en-US" sz="1600" dirty="0" smtClean="0">
                <a:cs typeface="Consolas" panose="020B0609020204030204" pitchFamily="49" charset="0"/>
              </a:rPr>
              <a:t>=1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WxiInput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Times(</a:t>
            </a:r>
            <a:r>
              <a:rPr lang="en-US" sz="1600" dirty="0" err="1">
                <a:cs typeface="Consolas" panose="020B0609020204030204" pitchFamily="49" charset="0"/>
              </a:rPr>
              <a:t>Wxi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inputVal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WhidelayHI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Times(</a:t>
            </a:r>
            <a:r>
              <a:rPr lang="en-US" sz="1600" dirty="0" err="1">
                <a:cs typeface="Consolas" panose="020B0609020204030204" pitchFamily="49" charset="0"/>
              </a:rPr>
              <a:t>Whi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cs typeface="Consolas" panose="020B0609020204030204" pitchFamily="49" charset="0"/>
              </a:rPr>
              <a:t>delayH</a:t>
            </a:r>
            <a:r>
              <a:rPr lang="en-US" sz="1600" dirty="0" smtClean="0">
                <a:cs typeface="Consolas" panose="020B0609020204030204" pitchFamily="49" charset="0"/>
              </a:rPr>
              <a:t>)</a:t>
            </a:r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WcidelayCI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</a:t>
            </a:r>
            <a:r>
              <a:rPr lang="en-US" sz="1600" dirty="0" err="1">
                <a:cs typeface="Consolas" panose="020B0609020204030204" pitchFamily="49" charset="0"/>
              </a:rPr>
              <a:t>DiagTimes</a:t>
            </a:r>
            <a:r>
              <a:rPr lang="en-US" sz="1600" dirty="0">
                <a:cs typeface="Consolas" panose="020B0609020204030204" pitchFamily="49" charset="0"/>
              </a:rPr>
              <a:t>(</a:t>
            </a:r>
            <a:r>
              <a:rPr lang="en-US" sz="1600" dirty="0" err="1">
                <a:cs typeface="Consolas" panose="020B0609020204030204" pitchFamily="49" charset="0"/>
              </a:rPr>
              <a:t>Wci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cs typeface="Consolas" panose="020B0609020204030204" pitchFamily="49" charset="0"/>
              </a:rPr>
              <a:t>delayC</a:t>
            </a:r>
            <a:r>
              <a:rPr lang="en-US" sz="1600" dirty="0" smtClean="0">
                <a:cs typeface="Consolas" panose="020B0609020204030204" pitchFamily="49" charset="0"/>
              </a:rPr>
              <a:t>)</a:t>
            </a:r>
            <a:endParaRPr lang="en-US" sz="1600" dirty="0">
              <a:cs typeface="Consolas" panose="020B0609020204030204" pitchFamily="49" charset="0"/>
            </a:endParaRP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endParaRPr lang="en-US" sz="1600" dirty="0">
              <a:cs typeface="Consolas" panose="020B0609020204030204" pitchFamily="49" charset="0"/>
            </a:endParaRP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cs typeface="Consolas" panose="020B0609020204030204" pitchFamily="49" charset="0"/>
              </a:rPr>
              <a:t>it </a:t>
            </a:r>
            <a:r>
              <a:rPr lang="en-US" sz="1600" dirty="0">
                <a:cs typeface="Consolas" panose="020B0609020204030204" pitchFamily="49" charset="0"/>
              </a:rPr>
              <a:t>= Sigmoid (Plus ( Plus (Plus (</a:t>
            </a:r>
            <a:r>
              <a:rPr lang="en-US" sz="1600" dirty="0" err="1">
                <a:cs typeface="Consolas" panose="020B0609020204030204" pitchFamily="49" charset="0"/>
              </a:rPr>
              <a:t>WxiInput</a:t>
            </a:r>
            <a:r>
              <a:rPr lang="en-US" sz="1600" dirty="0">
                <a:cs typeface="Consolas" panose="020B0609020204030204" pitchFamily="49" charset="0"/>
              </a:rPr>
              <a:t>, bi), </a:t>
            </a:r>
            <a:r>
              <a:rPr lang="en-US" sz="1600" dirty="0" err="1">
                <a:cs typeface="Consolas" panose="020B0609020204030204" pitchFamily="49" charset="0"/>
              </a:rPr>
              <a:t>WhidelayHI</a:t>
            </a:r>
            <a:r>
              <a:rPr lang="en-US" sz="1600" dirty="0">
                <a:cs typeface="Consolas" panose="020B0609020204030204" pitchFamily="49" charset="0"/>
              </a:rPr>
              <a:t>), </a:t>
            </a:r>
            <a:r>
              <a:rPr lang="en-US" sz="1600" dirty="0" smtClean="0">
                <a:cs typeface="Consolas" panose="020B0609020204030204" pitchFamily="49" charset="0"/>
              </a:rPr>
              <a:t>   </a:t>
            </a:r>
          </a:p>
          <a:p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smtClean="0">
                <a:cs typeface="Consolas" panose="020B0609020204030204" pitchFamily="49" charset="0"/>
              </a:rPr>
              <a:t>           </a:t>
            </a:r>
            <a:r>
              <a:rPr lang="en-US" sz="1600" dirty="0" err="1" smtClean="0">
                <a:cs typeface="Consolas" panose="020B0609020204030204" pitchFamily="49" charset="0"/>
              </a:rPr>
              <a:t>WcidelayCI</a:t>
            </a:r>
            <a:r>
              <a:rPr lang="en-US" sz="1600" dirty="0">
                <a:cs typeface="Consolas" panose="020B0609020204030204" pitchFamily="49" charset="0"/>
              </a:rPr>
              <a:t>))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WhfdelayHF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Times(</a:t>
            </a:r>
            <a:r>
              <a:rPr lang="en-US" sz="1600" dirty="0" err="1">
                <a:cs typeface="Consolas" panose="020B0609020204030204" pitchFamily="49" charset="0"/>
              </a:rPr>
              <a:t>Whf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delayH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WcfdelayCF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</a:t>
            </a:r>
            <a:r>
              <a:rPr lang="en-US" sz="1600" dirty="0" err="1">
                <a:cs typeface="Consolas" panose="020B0609020204030204" pitchFamily="49" charset="0"/>
              </a:rPr>
              <a:t>DiagTimes</a:t>
            </a:r>
            <a:r>
              <a:rPr lang="en-US" sz="1600" dirty="0">
                <a:cs typeface="Consolas" panose="020B0609020204030204" pitchFamily="49" charset="0"/>
              </a:rPr>
              <a:t>(</a:t>
            </a:r>
            <a:r>
              <a:rPr lang="en-US" sz="1600" dirty="0" err="1">
                <a:cs typeface="Consolas" panose="020B0609020204030204" pitchFamily="49" charset="0"/>
              </a:rPr>
              <a:t>Wcf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delayC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smtClean="0"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cs typeface="Consolas" panose="020B0609020204030204" pitchFamily="49" charset="0"/>
              </a:rPr>
              <a:t>Wxfinput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Times(</a:t>
            </a:r>
            <a:r>
              <a:rPr lang="en-US" sz="1600" dirty="0" err="1">
                <a:cs typeface="Consolas" panose="020B0609020204030204" pitchFamily="49" charset="0"/>
              </a:rPr>
              <a:t>Wxf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inputVal</a:t>
            </a:r>
            <a:r>
              <a:rPr lang="en-US" sz="1600" dirty="0" smtClean="0">
                <a:cs typeface="Consolas" panose="020B0609020204030204" pitchFamily="49" charset="0"/>
              </a:rPr>
              <a:t>)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cs typeface="Consolas" panose="020B0609020204030204" pitchFamily="49" charset="0"/>
              </a:rPr>
              <a:t>ft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Sigmoid( Plus (Plus (Plus(</a:t>
            </a:r>
            <a:r>
              <a:rPr lang="en-US" sz="1600" dirty="0" err="1">
                <a:cs typeface="Consolas" panose="020B0609020204030204" pitchFamily="49" charset="0"/>
              </a:rPr>
              <a:t>Wxfinput</a:t>
            </a:r>
            <a:r>
              <a:rPr lang="en-US" sz="1600" dirty="0">
                <a:cs typeface="Consolas" panose="020B0609020204030204" pitchFamily="49" charset="0"/>
              </a:rPr>
              <a:t>, bf), </a:t>
            </a:r>
            <a:r>
              <a:rPr lang="en-US" sz="1600" dirty="0" err="1">
                <a:cs typeface="Consolas" panose="020B0609020204030204" pitchFamily="49" charset="0"/>
              </a:rPr>
              <a:t>WhfdelayHF</a:t>
            </a:r>
            <a:r>
              <a:rPr lang="en-US" sz="1600" dirty="0">
                <a:cs typeface="Consolas" panose="020B0609020204030204" pitchFamily="49" charset="0"/>
              </a:rPr>
              <a:t>), </a:t>
            </a:r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</a:t>
            </a:r>
            <a:r>
              <a:rPr lang="en-US" sz="1600" dirty="0" smtClean="0">
                <a:cs typeface="Consolas" panose="020B0609020204030204" pitchFamily="49" charset="0"/>
              </a:rPr>
              <a:t>           </a:t>
            </a:r>
            <a:r>
              <a:rPr lang="en-US" sz="1600" dirty="0" err="1" smtClean="0">
                <a:cs typeface="Consolas" panose="020B0609020204030204" pitchFamily="49" charset="0"/>
              </a:rPr>
              <a:t>WcfdelayCF</a:t>
            </a:r>
            <a:r>
              <a:rPr lang="en-US" sz="1600" dirty="0">
                <a:cs typeface="Consolas" panose="020B0609020204030204" pitchFamily="49" charset="0"/>
              </a:rPr>
              <a:t>))</a:t>
            </a:r>
            <a:r>
              <a:rPr lang="en-US" sz="1600" dirty="0" smtClean="0"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256192" y="1779906"/>
            <a:ext cx="1790490" cy="837692"/>
          </a:xfrm>
          <a:prstGeom prst="borderCallout1">
            <a:avLst>
              <a:gd name="adj1" fmla="val 48971"/>
              <a:gd name="adj2" fmla="val -311"/>
              <a:gd name="adj3" fmla="val -2527"/>
              <a:gd name="adj4" fmla="val -294991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recurrent nodes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(use </a:t>
            </a:r>
            <a:r>
              <a:rPr lang="en-US" dirty="0" err="1" smtClean="0">
                <a:solidFill>
                  <a:srgbClr val="0070C0"/>
                </a:solidFill>
              </a:rPr>
              <a:t>FutureValue</a:t>
            </a:r>
            <a:r>
              <a:rPr lang="en-US" dirty="0" smtClean="0">
                <a:solidFill>
                  <a:srgbClr val="0070C0"/>
                </a:solidFill>
              </a:rPr>
              <a:t> to build BLSTM)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0025" b="78167"/>
          <a:stretch/>
        </p:blipFill>
        <p:spPr>
          <a:xfrm>
            <a:off x="3422227" y="2830989"/>
            <a:ext cx="5029200" cy="53813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3" name="Elbow Connector 12"/>
          <p:cNvCxnSpPr>
            <a:stCxn id="9" idx="1"/>
          </p:cNvCxnSpPr>
          <p:nvPr/>
        </p:nvCxnSpPr>
        <p:spPr>
          <a:xfrm flipH="1">
            <a:off x="1524001" y="3100056"/>
            <a:ext cx="1898226" cy="426726"/>
          </a:xfrm>
          <a:prstGeom prst="straightConnector1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24107" r="6281" b="57344"/>
          <a:stretch/>
        </p:blipFill>
        <p:spPr>
          <a:xfrm>
            <a:off x="3198359" y="5064293"/>
            <a:ext cx="5238440" cy="457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Elbow Connector 12"/>
          <p:cNvCxnSpPr>
            <a:stCxn id="29" idx="1"/>
          </p:cNvCxnSpPr>
          <p:nvPr/>
        </p:nvCxnSpPr>
        <p:spPr>
          <a:xfrm flipH="1">
            <a:off x="1447801" y="5292893"/>
            <a:ext cx="1750558" cy="434494"/>
          </a:xfrm>
          <a:prstGeom prst="straightConnector1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Definition with </a:t>
            </a:r>
            <a:r>
              <a:rPr lang="en-US" dirty="0" smtClean="0"/>
              <a:t>NDL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234465"/>
            <a:ext cx="7600910" cy="1097267"/>
          </a:xfrm>
        </p:spPr>
        <p:txBody>
          <a:bodyPr>
            <a:normAutofit/>
          </a:bodyPr>
          <a:lstStyle/>
          <a:p>
            <a:r>
              <a:rPr lang="en-US" dirty="0" smtClean="0"/>
              <a:t>Convolutions (2D and ND)</a:t>
            </a:r>
          </a:p>
          <a:p>
            <a:r>
              <a:rPr lang="en-US" dirty="0" smtClean="0"/>
              <a:t>Simple Syntax for 2D convolutions: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2240293"/>
            <a:ext cx="8240983" cy="390876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nsolas" panose="020B0609020204030204" pitchFamily="49" charset="0"/>
              </a:rPr>
              <a:t>ConvReLULayer</a:t>
            </a:r>
            <a:r>
              <a:rPr lang="en-US" sz="1600" dirty="0">
                <a:cs typeface="Consolas" panose="020B0609020204030204" pitchFamily="49" charset="0"/>
              </a:rPr>
              <a:t>(</a:t>
            </a:r>
            <a:r>
              <a:rPr lang="en-US" sz="1600" dirty="0" err="1">
                <a:cs typeface="Consolas" panose="020B0609020204030204" pitchFamily="49" charset="0"/>
              </a:rPr>
              <a:t>inp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outMap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inWCount</a:t>
            </a:r>
            <a:r>
              <a:rPr lang="en-US" sz="1600" dirty="0">
                <a:cs typeface="Consolas" panose="020B0609020204030204" pitchFamily="49" charset="0"/>
              </a:rPr>
              <a:t>, kW, </a:t>
            </a:r>
            <a:r>
              <a:rPr lang="en-US" sz="1600" dirty="0" err="1">
                <a:cs typeface="Consolas" panose="020B0609020204030204" pitchFamily="49" charset="0"/>
              </a:rPr>
              <a:t>kH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hStride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vStride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wScale</a:t>
            </a:r>
            <a:r>
              <a:rPr lang="en-US" sz="1600" dirty="0">
                <a:cs typeface="Consolas" panose="020B0609020204030204" pitchFamily="49" charset="0"/>
              </a:rPr>
              <a:t>, </a:t>
            </a:r>
            <a:r>
              <a:rPr lang="en-US" sz="1600" dirty="0" err="1">
                <a:cs typeface="Consolas" panose="020B0609020204030204" pitchFamily="49" charset="0"/>
              </a:rPr>
              <a:t>bValue</a:t>
            </a:r>
            <a:r>
              <a:rPr lang="en-US" sz="1600" dirty="0"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cs typeface="Consolas" panose="020B0609020204030204" pitchFamily="49" charset="0"/>
              </a:rPr>
              <a:t>[</a:t>
            </a:r>
          </a:p>
          <a:p>
            <a:r>
              <a:rPr lang="en-US" sz="1400" dirty="0">
                <a:cs typeface="Consolas" panose="020B0609020204030204" pitchFamily="49" charset="0"/>
              </a:rPr>
              <a:t>    W = </a:t>
            </a:r>
            <a:r>
              <a:rPr lang="en-US" sz="1400" dirty="0" err="1">
                <a:cs typeface="Consolas" panose="020B0609020204030204" pitchFamily="49" charset="0"/>
              </a:rPr>
              <a:t>LearnableParameter</a:t>
            </a:r>
            <a:r>
              <a:rPr lang="en-US" sz="1400" dirty="0">
                <a:cs typeface="Consolas" panose="020B0609020204030204" pitchFamily="49" charset="0"/>
              </a:rPr>
              <a:t>(</a:t>
            </a:r>
            <a:r>
              <a:rPr lang="en-US" sz="1400" dirty="0" err="1">
                <a:cs typeface="Consolas" panose="020B0609020204030204" pitchFamily="49" charset="0"/>
              </a:rPr>
              <a:t>outMap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inWCount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init</a:t>
            </a:r>
            <a:r>
              <a:rPr lang="en-US" sz="1400" dirty="0">
                <a:cs typeface="Consolas" panose="020B0609020204030204" pitchFamily="49" charset="0"/>
              </a:rPr>
              <a:t> = Gaussian, </a:t>
            </a:r>
            <a:r>
              <a:rPr lang="en-US" sz="1400" dirty="0" err="1">
                <a:cs typeface="Consolas" panose="020B0609020204030204" pitchFamily="49" charset="0"/>
              </a:rPr>
              <a:t>initValueScale</a:t>
            </a:r>
            <a:r>
              <a:rPr lang="en-US" sz="1400" dirty="0">
                <a:cs typeface="Consolas" panose="020B0609020204030204" pitchFamily="49" charset="0"/>
              </a:rPr>
              <a:t> = </a:t>
            </a:r>
            <a:r>
              <a:rPr lang="en-US" sz="1400" dirty="0" err="1">
                <a:cs typeface="Consolas" panose="020B0609020204030204" pitchFamily="49" charset="0"/>
              </a:rPr>
              <a:t>wScale</a:t>
            </a:r>
            <a:r>
              <a:rPr lang="en-US" sz="1400" dirty="0"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cs typeface="Consolas" panose="020B0609020204030204" pitchFamily="49" charset="0"/>
              </a:rPr>
              <a:t>    b = </a:t>
            </a:r>
            <a:r>
              <a:rPr lang="en-US" sz="1400" dirty="0" err="1">
                <a:cs typeface="Consolas" panose="020B0609020204030204" pitchFamily="49" charset="0"/>
              </a:rPr>
              <a:t>ImageParameter</a:t>
            </a:r>
            <a:r>
              <a:rPr lang="en-US" sz="1400" dirty="0">
                <a:cs typeface="Consolas" panose="020B0609020204030204" pitchFamily="49" charset="0"/>
              </a:rPr>
              <a:t>(1, 1, </a:t>
            </a:r>
            <a:r>
              <a:rPr lang="en-US" sz="1400" dirty="0" err="1">
                <a:cs typeface="Consolas" panose="020B0609020204030204" pitchFamily="49" charset="0"/>
              </a:rPr>
              <a:t>outMap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init</a:t>
            </a:r>
            <a:r>
              <a:rPr lang="en-US" sz="1400" dirty="0">
                <a:cs typeface="Consolas" panose="020B0609020204030204" pitchFamily="49" charset="0"/>
              </a:rPr>
              <a:t> = </a:t>
            </a:r>
            <a:r>
              <a:rPr lang="en-US" sz="1400" dirty="0" err="1">
                <a:cs typeface="Consolas" panose="020B0609020204030204" pitchFamily="49" charset="0"/>
              </a:rPr>
              <a:t>fixedValue</a:t>
            </a:r>
            <a:r>
              <a:rPr lang="en-US" sz="1400" dirty="0">
                <a:cs typeface="Consolas" panose="020B0609020204030204" pitchFamily="49" charset="0"/>
              </a:rPr>
              <a:t>, value = </a:t>
            </a:r>
            <a:r>
              <a:rPr lang="en-US" sz="1400" dirty="0" err="1" smtClean="0">
                <a:cs typeface="Consolas" panose="020B0609020204030204" pitchFamily="49" charset="0"/>
              </a:rPr>
              <a:t>bValue</a:t>
            </a:r>
            <a:r>
              <a:rPr lang="en-US" sz="1400" dirty="0" smtClean="0">
                <a:cs typeface="Consolas" panose="020B0609020204030204" pitchFamily="49" charset="0"/>
              </a:rPr>
              <a:t>)</a:t>
            </a:r>
            <a:endParaRPr lang="en-US" sz="1400" dirty="0">
              <a:cs typeface="Consolas" panose="020B0609020204030204" pitchFamily="49" charset="0"/>
            </a:endParaRPr>
          </a:p>
          <a:p>
            <a:r>
              <a:rPr lang="en-US" b="1" dirty="0">
                <a:cs typeface="Consolas" panose="020B0609020204030204" pitchFamily="49" charset="0"/>
              </a:rPr>
              <a:t>    c = Convolution(W, </a:t>
            </a:r>
            <a:r>
              <a:rPr lang="en-US" b="1" dirty="0" err="1">
                <a:cs typeface="Consolas" panose="020B0609020204030204" pitchFamily="49" charset="0"/>
              </a:rPr>
              <a:t>inp</a:t>
            </a:r>
            <a:r>
              <a:rPr lang="en-US" b="1" dirty="0">
                <a:cs typeface="Consolas" panose="020B0609020204030204" pitchFamily="49" charset="0"/>
              </a:rPr>
              <a:t>, kW, </a:t>
            </a:r>
            <a:r>
              <a:rPr lang="en-US" b="1" dirty="0" err="1">
                <a:cs typeface="Consolas" panose="020B0609020204030204" pitchFamily="49" charset="0"/>
              </a:rPr>
              <a:t>kH</a:t>
            </a:r>
            <a:r>
              <a:rPr lang="en-US" b="1" dirty="0">
                <a:cs typeface="Consolas" panose="020B0609020204030204" pitchFamily="49" charset="0"/>
              </a:rPr>
              <a:t>, </a:t>
            </a:r>
            <a:r>
              <a:rPr lang="en-US" b="1" dirty="0" err="1">
                <a:cs typeface="Consolas" panose="020B0609020204030204" pitchFamily="49" charset="0"/>
              </a:rPr>
              <a:t>outMap</a:t>
            </a:r>
            <a:r>
              <a:rPr lang="en-US" b="1" dirty="0">
                <a:cs typeface="Consolas" panose="020B0609020204030204" pitchFamily="49" charset="0"/>
              </a:rPr>
              <a:t>, </a:t>
            </a:r>
            <a:r>
              <a:rPr lang="en-US" b="1" dirty="0" err="1">
                <a:cs typeface="Consolas" panose="020B0609020204030204" pitchFamily="49" charset="0"/>
              </a:rPr>
              <a:t>hStride</a:t>
            </a:r>
            <a:r>
              <a:rPr lang="en-US" b="1" dirty="0">
                <a:cs typeface="Consolas" panose="020B0609020204030204" pitchFamily="49" charset="0"/>
              </a:rPr>
              <a:t>, </a:t>
            </a:r>
            <a:r>
              <a:rPr lang="en-US" b="1" dirty="0" err="1">
                <a:cs typeface="Consolas" panose="020B0609020204030204" pitchFamily="49" charset="0"/>
              </a:rPr>
              <a:t>vStride</a:t>
            </a:r>
            <a:r>
              <a:rPr lang="en-US" b="1" dirty="0">
                <a:cs typeface="Consolas" panose="020B0609020204030204" pitchFamily="49" charset="0"/>
              </a:rPr>
              <a:t>, </a:t>
            </a:r>
            <a:r>
              <a:rPr lang="en-US" b="1" dirty="0" err="1">
                <a:cs typeface="Consolas" panose="020B0609020204030204" pitchFamily="49" charset="0"/>
              </a:rPr>
              <a:t>zeroPadding</a:t>
            </a:r>
            <a:r>
              <a:rPr lang="en-US" b="1" dirty="0">
                <a:cs typeface="Consolas" panose="020B0609020204030204" pitchFamily="49" charset="0"/>
              </a:rPr>
              <a:t> = </a:t>
            </a:r>
            <a:r>
              <a:rPr lang="en-US" b="1" dirty="0" smtClean="0">
                <a:cs typeface="Consolas" panose="020B0609020204030204" pitchFamily="49" charset="0"/>
              </a:rPr>
              <a:t>true)</a:t>
            </a:r>
            <a:endParaRPr lang="en-US" b="1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    p = Plus(c, b)</a:t>
            </a:r>
          </a:p>
          <a:p>
            <a:r>
              <a:rPr lang="en-US" sz="1400" dirty="0">
                <a:cs typeface="Consolas" panose="020B0609020204030204" pitchFamily="49" charset="0"/>
              </a:rPr>
              <a:t>    y = </a:t>
            </a:r>
            <a:r>
              <a:rPr lang="en-US" sz="1400" dirty="0" err="1">
                <a:cs typeface="Consolas" panose="020B0609020204030204" pitchFamily="49" charset="0"/>
              </a:rPr>
              <a:t>RectifiedLinear</a:t>
            </a:r>
            <a:r>
              <a:rPr lang="en-US" sz="1400" dirty="0">
                <a:cs typeface="Consolas" panose="020B0609020204030204" pitchFamily="49" charset="0"/>
              </a:rPr>
              <a:t>(p)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]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r>
              <a:rPr lang="en-US" sz="1600" dirty="0" smtClean="0">
                <a:cs typeface="Consolas" panose="020B0609020204030204" pitchFamily="49" charset="0"/>
              </a:rPr>
              <a:t># </a:t>
            </a:r>
            <a:r>
              <a:rPr lang="en-US" sz="1600" dirty="0">
                <a:cs typeface="Consolas" panose="020B0609020204030204" pitchFamily="49" charset="0"/>
              </a:rPr>
              <a:t>conv2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kW2 </a:t>
            </a:r>
            <a:r>
              <a:rPr lang="en-US" sz="1600" dirty="0">
                <a:cs typeface="Consolas" panose="020B0609020204030204" pitchFamily="49" charset="0"/>
              </a:rPr>
              <a:t>= 5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kH2 </a:t>
            </a:r>
            <a:r>
              <a:rPr lang="en-US" sz="1600" dirty="0">
                <a:cs typeface="Consolas" panose="020B0609020204030204" pitchFamily="49" charset="0"/>
              </a:rPr>
              <a:t>= 5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map2 </a:t>
            </a:r>
            <a:r>
              <a:rPr lang="en-US" sz="1600" dirty="0">
                <a:cs typeface="Consolas" panose="020B0609020204030204" pitchFamily="49" charset="0"/>
              </a:rPr>
              <a:t>= 32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hStride2 </a:t>
            </a:r>
            <a:r>
              <a:rPr lang="en-US" sz="1600" dirty="0">
                <a:cs typeface="Consolas" panose="020B0609020204030204" pitchFamily="49" charset="0"/>
              </a:rPr>
              <a:t>= 1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vStride2 </a:t>
            </a:r>
            <a:r>
              <a:rPr lang="en-US" sz="1600" dirty="0">
                <a:cs typeface="Consolas" panose="020B0609020204030204" pitchFamily="49" charset="0"/>
              </a:rPr>
              <a:t>= 1</a:t>
            </a:r>
          </a:p>
          <a:p>
            <a:r>
              <a:rPr lang="en-US" sz="1400" b="1" dirty="0" smtClean="0">
                <a:cs typeface="Consolas" panose="020B0609020204030204" pitchFamily="49" charset="0"/>
              </a:rPr>
              <a:t>conv2 </a:t>
            </a:r>
            <a:r>
              <a:rPr lang="en-US" sz="1400" b="1" dirty="0">
                <a:cs typeface="Consolas" panose="020B0609020204030204" pitchFamily="49" charset="0"/>
              </a:rPr>
              <a:t>= </a:t>
            </a:r>
            <a:r>
              <a:rPr lang="en-US" sz="1400" b="1" dirty="0" err="1">
                <a:cs typeface="Consolas" panose="020B0609020204030204" pitchFamily="49" charset="0"/>
              </a:rPr>
              <a:t>ConvReLULayer</a:t>
            </a:r>
            <a:r>
              <a:rPr lang="en-US" sz="1400" b="1" dirty="0">
                <a:cs typeface="Consolas" panose="020B0609020204030204" pitchFamily="49" charset="0"/>
              </a:rPr>
              <a:t>(pool1, </a:t>
            </a:r>
            <a:r>
              <a:rPr lang="en-US" sz="1400" b="1" dirty="0" smtClean="0">
                <a:cs typeface="Consolas" panose="020B0609020204030204" pitchFamily="49" charset="0"/>
              </a:rPr>
              <a:t>map2</a:t>
            </a:r>
            <a:r>
              <a:rPr lang="en-US" sz="1400" b="1" dirty="0">
                <a:cs typeface="Consolas" panose="020B0609020204030204" pitchFamily="49" charset="0"/>
              </a:rPr>
              <a:t>, 800, kW2, kH2, hStride2, vStride2, conv2WScale, conv2BValue)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583658" y="4617707"/>
            <a:ext cx="1790490" cy="365756"/>
          </a:xfrm>
          <a:prstGeom prst="borderCallout1">
            <a:avLst>
              <a:gd name="adj1" fmla="val 48971"/>
              <a:gd name="adj2" fmla="val -311"/>
              <a:gd name="adj3" fmla="val 331922"/>
              <a:gd name="adj4" fmla="val -250822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Macro usage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7102803" y="2514610"/>
            <a:ext cx="1790490" cy="365756"/>
          </a:xfrm>
          <a:prstGeom prst="borderCallout1">
            <a:avLst>
              <a:gd name="adj1" fmla="val 48971"/>
              <a:gd name="adj2" fmla="val -311"/>
              <a:gd name="adj3" fmla="val -1414"/>
              <a:gd name="adj4" fmla="val -312474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Reusable macro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Definition with </a:t>
            </a:r>
            <a:r>
              <a:rPr lang="en-US" dirty="0" smtClean="0"/>
              <a:t>NDL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234465"/>
            <a:ext cx="7600910" cy="1097267"/>
          </a:xfrm>
        </p:spPr>
        <p:txBody>
          <a:bodyPr>
            <a:normAutofit/>
          </a:bodyPr>
          <a:lstStyle/>
          <a:p>
            <a:r>
              <a:rPr lang="en-US" dirty="0" smtClean="0"/>
              <a:t>Powerful syntax for ND convolutions: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408" y="1691659"/>
            <a:ext cx="8240983" cy="510909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nsolas" panose="020B0609020204030204" pitchFamily="49" charset="0"/>
              </a:rPr>
              <a:t>Convolution(w, input,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{kernel dimensions}, 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cs typeface="Consolas" panose="020B0609020204030204" pitchFamily="49" charset="0"/>
              </a:rPr>
              <a:t>mapCount</a:t>
            </a:r>
            <a:r>
              <a:rPr lang="en-US" sz="1600" dirty="0">
                <a:cs typeface="Consolas" panose="020B0609020204030204" pitchFamily="49" charset="0"/>
              </a:rPr>
              <a:t> = {map dimensions}, 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stride = {stride dimensions}, 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sharing = {sharing},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cs typeface="Consolas" panose="020B0609020204030204" pitchFamily="49" charset="0"/>
              </a:rPr>
              <a:t>autoPadding</a:t>
            </a:r>
            <a:r>
              <a:rPr lang="en-US" sz="1600" dirty="0">
                <a:cs typeface="Consolas" panose="020B0609020204030204" pitchFamily="49" charset="0"/>
              </a:rPr>
              <a:t> = {padding (</a:t>
            </a:r>
            <a:r>
              <a:rPr lang="en-US" sz="1600" dirty="0" err="1">
                <a:cs typeface="Consolas" panose="020B0609020204030204" pitchFamily="49" charset="0"/>
              </a:rPr>
              <a:t>boolean</a:t>
            </a:r>
            <a:r>
              <a:rPr lang="en-US" sz="1600" dirty="0">
                <a:cs typeface="Consolas" panose="020B0609020204030204" pitchFamily="49" charset="0"/>
              </a:rPr>
              <a:t>)},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cs typeface="Consolas" panose="020B0609020204030204" pitchFamily="49" charset="0"/>
              </a:rPr>
              <a:t>lowerPad</a:t>
            </a:r>
            <a:r>
              <a:rPr lang="en-US" sz="1600" dirty="0">
                <a:cs typeface="Consolas" panose="020B0609020204030204" pitchFamily="49" charset="0"/>
              </a:rPr>
              <a:t> = {lower padding (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en-US" sz="1600" dirty="0">
                <a:cs typeface="Consolas" panose="020B0609020204030204" pitchFamily="49" charset="0"/>
              </a:rPr>
              <a:t>)},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cs typeface="Consolas" panose="020B0609020204030204" pitchFamily="49" charset="0"/>
              </a:rPr>
              <a:t>upperPad</a:t>
            </a:r>
            <a:r>
              <a:rPr lang="en-US" sz="1600" dirty="0">
                <a:cs typeface="Consolas" panose="020B0609020204030204" pitchFamily="49" charset="0"/>
              </a:rPr>
              <a:t> = {upper padding (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cs typeface="Consolas" panose="020B0609020204030204" pitchFamily="49" charset="0"/>
              </a:rPr>
              <a:t>)})</a:t>
            </a:r>
          </a:p>
          <a:p>
            <a:endParaRPr lang="en-US" sz="1600" dirty="0">
              <a:cs typeface="Consolas" panose="020B0609020204030204" pitchFamily="49" charset="0"/>
            </a:endParaRPr>
          </a:p>
          <a:p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400" dirty="0" err="1" smtClean="0">
                <a:cs typeface="Consolas" panose="020B0609020204030204" pitchFamily="49" charset="0"/>
              </a:rPr>
              <a:t>ConvLocalReLULayer</a:t>
            </a:r>
            <a:r>
              <a:rPr lang="en-US" sz="1400" dirty="0" smtClean="0"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cs typeface="Consolas" panose="020B0609020204030204" pitchFamily="49" charset="0"/>
              </a:rPr>
              <a:t>inp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outMap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outWCount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inMap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inWCount</a:t>
            </a:r>
            <a:r>
              <a:rPr lang="en-US" sz="1400" dirty="0">
                <a:cs typeface="Consolas" panose="020B0609020204030204" pitchFamily="49" charset="0"/>
              </a:rPr>
              <a:t>, kW, </a:t>
            </a:r>
            <a:r>
              <a:rPr lang="en-US" sz="1400" dirty="0" err="1">
                <a:cs typeface="Consolas" panose="020B0609020204030204" pitchFamily="49" charset="0"/>
              </a:rPr>
              <a:t>kH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hStride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vStride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wScale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bValue</a:t>
            </a:r>
            <a:r>
              <a:rPr lang="en-US" sz="1400" dirty="0"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cs typeface="Consolas" panose="020B0609020204030204" pitchFamily="49" charset="0"/>
              </a:rPr>
              <a:t>[</a:t>
            </a:r>
          </a:p>
          <a:p>
            <a:r>
              <a:rPr lang="en-US" sz="1400" dirty="0">
                <a:cs typeface="Consolas" panose="020B0609020204030204" pitchFamily="49" charset="0"/>
              </a:rPr>
              <a:t>    W = </a:t>
            </a:r>
            <a:r>
              <a:rPr lang="en-US" sz="1400" dirty="0" err="1">
                <a:cs typeface="Consolas" panose="020B0609020204030204" pitchFamily="49" charset="0"/>
              </a:rPr>
              <a:t>LearnableParameter</a:t>
            </a:r>
            <a:r>
              <a:rPr lang="en-US" sz="1400" dirty="0">
                <a:cs typeface="Consolas" panose="020B0609020204030204" pitchFamily="49" charset="0"/>
              </a:rPr>
              <a:t>(</a:t>
            </a:r>
            <a:r>
              <a:rPr lang="en-US" sz="1400" dirty="0" err="1">
                <a:cs typeface="Consolas" panose="020B0609020204030204" pitchFamily="49" charset="0"/>
              </a:rPr>
              <a:t>outWCount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inWCount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init</a:t>
            </a:r>
            <a:r>
              <a:rPr lang="en-US" sz="1400" dirty="0">
                <a:cs typeface="Consolas" panose="020B0609020204030204" pitchFamily="49" charset="0"/>
              </a:rPr>
              <a:t> = Gaussian, </a:t>
            </a:r>
            <a:r>
              <a:rPr lang="en-US" sz="1400" dirty="0" err="1">
                <a:cs typeface="Consolas" panose="020B0609020204030204" pitchFamily="49" charset="0"/>
              </a:rPr>
              <a:t>initValueScale</a:t>
            </a:r>
            <a:r>
              <a:rPr lang="en-US" sz="1400" dirty="0">
                <a:cs typeface="Consolas" panose="020B0609020204030204" pitchFamily="49" charset="0"/>
              </a:rPr>
              <a:t> = </a:t>
            </a:r>
            <a:r>
              <a:rPr lang="en-US" sz="1400" dirty="0" err="1">
                <a:cs typeface="Consolas" panose="020B0609020204030204" pitchFamily="49" charset="0"/>
              </a:rPr>
              <a:t>wScale</a:t>
            </a:r>
            <a:r>
              <a:rPr lang="en-US" sz="1400" dirty="0"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cs typeface="Consolas" panose="020B0609020204030204" pitchFamily="49" charset="0"/>
              </a:rPr>
              <a:t>    b = </a:t>
            </a:r>
            <a:r>
              <a:rPr lang="en-US" sz="1400" dirty="0" err="1">
                <a:cs typeface="Consolas" panose="020B0609020204030204" pitchFamily="49" charset="0"/>
              </a:rPr>
              <a:t>ImageParameter</a:t>
            </a:r>
            <a:r>
              <a:rPr lang="en-US" sz="1400" dirty="0">
                <a:cs typeface="Consolas" panose="020B0609020204030204" pitchFamily="49" charset="0"/>
              </a:rPr>
              <a:t>(1, 1, </a:t>
            </a:r>
            <a:r>
              <a:rPr lang="en-US" sz="1400" dirty="0" err="1">
                <a:cs typeface="Consolas" panose="020B0609020204030204" pitchFamily="49" charset="0"/>
              </a:rPr>
              <a:t>outMap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init</a:t>
            </a:r>
            <a:r>
              <a:rPr lang="en-US" sz="1400" dirty="0">
                <a:cs typeface="Consolas" panose="020B0609020204030204" pitchFamily="49" charset="0"/>
              </a:rPr>
              <a:t> = </a:t>
            </a:r>
            <a:r>
              <a:rPr lang="en-US" sz="1400" dirty="0" err="1">
                <a:cs typeface="Consolas" panose="020B0609020204030204" pitchFamily="49" charset="0"/>
              </a:rPr>
              <a:t>fixedValue</a:t>
            </a:r>
            <a:r>
              <a:rPr lang="en-US" sz="1400" dirty="0">
                <a:cs typeface="Consolas" panose="020B0609020204030204" pitchFamily="49" charset="0"/>
              </a:rPr>
              <a:t>, value = </a:t>
            </a:r>
            <a:r>
              <a:rPr lang="en-US" sz="1400" dirty="0" err="1" smtClean="0">
                <a:cs typeface="Consolas" panose="020B0609020204030204" pitchFamily="49" charset="0"/>
              </a:rPr>
              <a:t>bValue</a:t>
            </a:r>
            <a:r>
              <a:rPr lang="en-US" sz="1400" dirty="0" smtClean="0">
                <a:cs typeface="Consolas" panose="020B0609020204030204" pitchFamily="49" charset="0"/>
              </a:rPr>
              <a:t>)</a:t>
            </a:r>
            <a:endParaRPr lang="en-US" sz="1400" dirty="0">
              <a:cs typeface="Consolas" panose="020B0609020204030204" pitchFamily="49" charset="0"/>
            </a:endParaRPr>
          </a:p>
          <a:p>
            <a:r>
              <a:rPr lang="en-US" sz="1400" b="1" dirty="0">
                <a:cs typeface="Consolas" panose="020B0609020204030204" pitchFamily="49" charset="0"/>
              </a:rPr>
              <a:t>    c = Convolution(W, </a:t>
            </a:r>
            <a:r>
              <a:rPr lang="en-US" sz="1400" b="1" dirty="0" err="1">
                <a:cs typeface="Consolas" panose="020B0609020204030204" pitchFamily="49" charset="0"/>
              </a:rPr>
              <a:t>inp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endParaRPr lang="en-US" sz="1400" b="1" dirty="0" smtClean="0">
              <a:cs typeface="Consolas" panose="020B0609020204030204" pitchFamily="49" charset="0"/>
            </a:endParaRPr>
          </a:p>
          <a:p>
            <a:r>
              <a:rPr lang="en-US" sz="1400" b="1" dirty="0"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cs typeface="Consolas" panose="020B0609020204030204" pitchFamily="49" charset="0"/>
              </a:rPr>
              <a:t>                             {</a:t>
            </a:r>
            <a:r>
              <a:rPr lang="en-US" sz="1400" b="1" dirty="0">
                <a:cs typeface="Consolas" panose="020B0609020204030204" pitchFamily="49" charset="0"/>
              </a:rPr>
              <a:t>kW, </a:t>
            </a:r>
            <a:r>
              <a:rPr lang="en-US" sz="1400" b="1" dirty="0" err="1">
                <a:cs typeface="Consolas" panose="020B0609020204030204" pitchFamily="49" charset="0"/>
              </a:rPr>
              <a:t>kH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r>
              <a:rPr lang="en-US" sz="1400" b="1" dirty="0" err="1">
                <a:cs typeface="Consolas" panose="020B0609020204030204" pitchFamily="49" charset="0"/>
              </a:rPr>
              <a:t>inMap</a:t>
            </a:r>
            <a:r>
              <a:rPr lang="en-US" sz="1400" b="1" dirty="0">
                <a:cs typeface="Consolas" panose="020B0609020204030204" pitchFamily="49" charset="0"/>
              </a:rPr>
              <a:t>}, </a:t>
            </a:r>
            <a:endParaRPr lang="en-US" sz="1400" b="1" dirty="0" smtClean="0">
              <a:cs typeface="Consolas" panose="020B0609020204030204" pitchFamily="49" charset="0"/>
            </a:endParaRPr>
          </a:p>
          <a:p>
            <a:r>
              <a:rPr lang="en-US" sz="1400" b="1" dirty="0"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cs typeface="Consolas" panose="020B0609020204030204" pitchFamily="49" charset="0"/>
              </a:rPr>
              <a:t>                              </a:t>
            </a:r>
            <a:r>
              <a:rPr lang="en-US" sz="1400" b="1" dirty="0" err="1" smtClean="0">
                <a:cs typeface="Consolas" panose="020B0609020204030204" pitchFamily="49" charset="0"/>
              </a:rPr>
              <a:t>mapCount</a:t>
            </a:r>
            <a:r>
              <a:rPr lang="en-US" sz="1400" b="1" dirty="0" smtClean="0">
                <a:cs typeface="Consolas" panose="020B0609020204030204" pitchFamily="49" charset="0"/>
              </a:rPr>
              <a:t> </a:t>
            </a:r>
            <a:r>
              <a:rPr lang="en-US" sz="1400" b="1" dirty="0">
                <a:cs typeface="Consolas" panose="020B0609020204030204" pitchFamily="49" charset="0"/>
              </a:rPr>
              <a:t>= </a:t>
            </a:r>
            <a:r>
              <a:rPr lang="en-US" sz="1400" b="1" dirty="0" err="1">
                <a:cs typeface="Consolas" panose="020B0609020204030204" pitchFamily="49" charset="0"/>
              </a:rPr>
              <a:t>outMap</a:t>
            </a:r>
            <a:r>
              <a:rPr lang="en-US" sz="1400" b="1" dirty="0" smtClean="0">
                <a:cs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cs typeface="Consolas" panose="020B0609020204030204" pitchFamily="49" charset="0"/>
              </a:rPr>
              <a:t>                             stride </a:t>
            </a:r>
            <a:r>
              <a:rPr lang="en-US" sz="1400" b="1" dirty="0">
                <a:cs typeface="Consolas" panose="020B0609020204030204" pitchFamily="49" charset="0"/>
              </a:rPr>
              <a:t>= {</a:t>
            </a:r>
            <a:r>
              <a:rPr lang="en-US" sz="1400" b="1" dirty="0" err="1">
                <a:cs typeface="Consolas" panose="020B0609020204030204" pitchFamily="49" charset="0"/>
              </a:rPr>
              <a:t>hStride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r>
              <a:rPr lang="en-US" sz="1400" b="1" dirty="0" err="1">
                <a:cs typeface="Consolas" panose="020B0609020204030204" pitchFamily="49" charset="0"/>
              </a:rPr>
              <a:t>vStride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r>
              <a:rPr lang="en-US" sz="1400" b="1" dirty="0" err="1">
                <a:cs typeface="Consolas" panose="020B0609020204030204" pitchFamily="49" charset="0"/>
              </a:rPr>
              <a:t>inMap</a:t>
            </a:r>
            <a:r>
              <a:rPr lang="en-US" sz="1400" b="1" dirty="0" smtClean="0">
                <a:cs typeface="Consolas" panose="020B0609020204030204" pitchFamily="49" charset="0"/>
              </a:rPr>
              <a:t>},</a:t>
            </a:r>
          </a:p>
          <a:p>
            <a:r>
              <a:rPr lang="en-US" sz="1400" b="1" dirty="0" smtClean="0">
                <a:cs typeface="Consolas" panose="020B0609020204030204" pitchFamily="49" charset="0"/>
              </a:rPr>
              <a:t>                              sharing </a:t>
            </a:r>
            <a:r>
              <a:rPr lang="en-US" sz="1400" b="1" dirty="0">
                <a:cs typeface="Consolas" panose="020B0609020204030204" pitchFamily="49" charset="0"/>
              </a:rPr>
              <a:t>= {false, false, false</a:t>
            </a:r>
            <a:r>
              <a:rPr lang="en-US" sz="1400" b="1" dirty="0" smtClean="0">
                <a:cs typeface="Consolas" panose="020B0609020204030204" pitchFamily="49" charset="0"/>
              </a:rPr>
              <a:t>})</a:t>
            </a:r>
            <a:endParaRPr lang="en-US" sz="1400" b="1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    p = Plus(c, b)</a:t>
            </a:r>
          </a:p>
          <a:p>
            <a:r>
              <a:rPr lang="en-US" sz="1400" dirty="0">
                <a:cs typeface="Consolas" panose="020B0609020204030204" pitchFamily="49" charset="0"/>
              </a:rPr>
              <a:t>    y = </a:t>
            </a:r>
            <a:r>
              <a:rPr lang="en-US" sz="1400" dirty="0" err="1">
                <a:cs typeface="Consolas" panose="020B0609020204030204" pitchFamily="49" charset="0"/>
              </a:rPr>
              <a:t>RectifiedLinear</a:t>
            </a:r>
            <a:r>
              <a:rPr lang="en-US" sz="1400" dirty="0">
                <a:cs typeface="Consolas" panose="020B0609020204030204" pitchFamily="49" charset="0"/>
              </a:rPr>
              <a:t>(p)</a:t>
            </a:r>
          </a:p>
          <a:p>
            <a:r>
              <a:rPr lang="en-US" sz="1400" dirty="0" smtClean="0">
                <a:cs typeface="Consolas" panose="020B0609020204030204" pitchFamily="49" charset="0"/>
              </a:rPr>
              <a:t>]</a:t>
            </a:r>
            <a:endParaRPr lang="en-US" sz="1600" dirty="0">
              <a:cs typeface="Consolas" panose="020B0609020204030204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401974" y="5897853"/>
            <a:ext cx="2113376" cy="731512"/>
          </a:xfrm>
          <a:prstGeom prst="borderCallout1">
            <a:avLst>
              <a:gd name="adj1" fmla="val 48971"/>
              <a:gd name="adj2" fmla="val -311"/>
              <a:gd name="adj3" fmla="val 25612"/>
              <a:gd name="adj4" fmla="val -16709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Sharing is disabled – enables locally connected convolutions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Definition with </a:t>
            </a:r>
            <a:r>
              <a:rPr lang="en-US" dirty="0" smtClean="0"/>
              <a:t>NDL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234465"/>
            <a:ext cx="7600910" cy="1097267"/>
          </a:xfrm>
        </p:spPr>
        <p:txBody>
          <a:bodyPr>
            <a:normAutofit/>
          </a:bodyPr>
          <a:lstStyle/>
          <a:p>
            <a:r>
              <a:rPr lang="en-US" dirty="0" smtClean="0"/>
              <a:t>Same engine and syntax for pooling: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408" y="1691659"/>
            <a:ext cx="8240983" cy="332398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Consolas" panose="020B0609020204030204" pitchFamily="49" charset="0"/>
              </a:rPr>
              <a:t>Pooling(input, </a:t>
            </a:r>
            <a:r>
              <a:rPr lang="en-US" sz="1600" dirty="0" err="1" smtClean="0">
                <a:cs typeface="Consolas" panose="020B0609020204030204" pitchFamily="49" charset="0"/>
              </a:rPr>
              <a:t>poolKind</a:t>
            </a:r>
            <a:endParaRPr lang="en-US" sz="1600" dirty="0">
              <a:cs typeface="Consolas" panose="020B0609020204030204" pitchFamily="49" charset="0"/>
            </a:endParaRPr>
          </a:p>
          <a:p>
            <a:r>
              <a:rPr lang="en-US" sz="1600" dirty="0">
                <a:cs typeface="Consolas" panose="020B0609020204030204" pitchFamily="49" charset="0"/>
              </a:rPr>
              <a:t>            {kernel dimensions}, 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        stride </a:t>
            </a:r>
            <a:r>
              <a:rPr lang="en-US" sz="1600" dirty="0">
                <a:cs typeface="Consolas" panose="020B0609020204030204" pitchFamily="49" charset="0"/>
              </a:rPr>
              <a:t>= {stride dimensions}, </a:t>
            </a:r>
          </a:p>
          <a:p>
            <a:r>
              <a:rPr lang="en-US" sz="1600" dirty="0" smtClean="0">
                <a:cs typeface="Consolas" panose="020B0609020204030204" pitchFamily="49" charset="0"/>
              </a:rPr>
              <a:t>            </a:t>
            </a:r>
            <a:r>
              <a:rPr lang="en-US" sz="1600" dirty="0" err="1" smtClean="0">
                <a:cs typeface="Consolas" panose="020B0609020204030204" pitchFamily="49" charset="0"/>
              </a:rPr>
              <a:t>autoPadding</a:t>
            </a:r>
            <a:r>
              <a:rPr lang="en-US" sz="1600" dirty="0" smtClean="0"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= {padding (</a:t>
            </a:r>
            <a:r>
              <a:rPr lang="en-US" sz="1600" dirty="0" err="1">
                <a:cs typeface="Consolas" panose="020B0609020204030204" pitchFamily="49" charset="0"/>
              </a:rPr>
              <a:t>boolean</a:t>
            </a:r>
            <a:r>
              <a:rPr lang="en-US" sz="1600" dirty="0">
                <a:cs typeface="Consolas" panose="020B0609020204030204" pitchFamily="49" charset="0"/>
              </a:rPr>
              <a:t>)},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cs typeface="Consolas" panose="020B0609020204030204" pitchFamily="49" charset="0"/>
              </a:rPr>
              <a:t>lowerPad</a:t>
            </a:r>
            <a:r>
              <a:rPr lang="en-US" sz="1600" dirty="0">
                <a:cs typeface="Consolas" panose="020B0609020204030204" pitchFamily="49" charset="0"/>
              </a:rPr>
              <a:t> = {lower padding (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en-US" sz="1600" dirty="0">
                <a:cs typeface="Consolas" panose="020B0609020204030204" pitchFamily="49" charset="0"/>
              </a:rPr>
              <a:t>)},</a:t>
            </a:r>
          </a:p>
          <a:p>
            <a:r>
              <a:rPr lang="en-US" sz="1600" dirty="0">
                <a:cs typeface="Consolas" panose="020B0609020204030204" pitchFamily="49" charset="0"/>
              </a:rPr>
              <a:t>            </a:t>
            </a:r>
            <a:r>
              <a:rPr lang="en-US" sz="1600" dirty="0" err="1">
                <a:cs typeface="Consolas" panose="020B0609020204030204" pitchFamily="49" charset="0"/>
              </a:rPr>
              <a:t>upperPad</a:t>
            </a:r>
            <a:r>
              <a:rPr lang="en-US" sz="1600" dirty="0">
                <a:cs typeface="Consolas" panose="020B0609020204030204" pitchFamily="49" charset="0"/>
              </a:rPr>
              <a:t> = {upper padding (</a:t>
            </a:r>
            <a:r>
              <a:rPr lang="en-US" sz="1600" dirty="0" err="1"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cs typeface="Consolas" panose="020B0609020204030204" pitchFamily="49" charset="0"/>
              </a:rPr>
              <a:t>)})</a:t>
            </a:r>
          </a:p>
          <a:p>
            <a:endParaRPr lang="en-US" sz="1600" dirty="0" smtClean="0">
              <a:cs typeface="Consolas" panose="020B0609020204030204" pitchFamily="49" charset="0"/>
            </a:endParaRPr>
          </a:p>
          <a:p>
            <a:endParaRPr lang="en-US" sz="1400" dirty="0" smtClean="0">
              <a:cs typeface="Consolas" panose="020B0609020204030204" pitchFamily="49" charset="0"/>
            </a:endParaRPr>
          </a:p>
          <a:p>
            <a:r>
              <a:rPr lang="en-US" sz="1400" dirty="0" err="1" smtClean="0">
                <a:cs typeface="Consolas" panose="020B0609020204030204" pitchFamily="49" charset="0"/>
              </a:rPr>
              <a:t>MaxoutLayer</a:t>
            </a:r>
            <a:r>
              <a:rPr lang="en-US" sz="1400" dirty="0" smtClean="0"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cs typeface="Consolas" panose="020B0609020204030204" pitchFamily="49" charset="0"/>
              </a:rPr>
              <a:t>inp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cs typeface="Consolas" panose="020B0609020204030204" pitchFamily="49" charset="0"/>
              </a:rPr>
              <a:t>kW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kH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cs typeface="Consolas" panose="020B0609020204030204" pitchFamily="49" charset="0"/>
              </a:rPr>
              <a:t>kC</a:t>
            </a:r>
            <a:r>
              <a:rPr lang="en-US" sz="1400" dirty="0" smtClean="0"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cs typeface="Consolas" panose="020B0609020204030204" pitchFamily="49" charset="0"/>
              </a:rPr>
              <a:t>hStride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>
                <a:cs typeface="Consolas" panose="020B0609020204030204" pitchFamily="49" charset="0"/>
              </a:rPr>
              <a:t>vStride</a:t>
            </a:r>
            <a:r>
              <a:rPr lang="en-US" sz="1400" dirty="0"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cs typeface="Consolas" panose="020B0609020204030204" pitchFamily="49" charset="0"/>
              </a:rPr>
              <a:t>cStride</a:t>
            </a:r>
            <a:r>
              <a:rPr lang="en-US" sz="1400" dirty="0" smtClean="0">
                <a:cs typeface="Consolas" panose="020B0609020204030204" pitchFamily="49" charset="0"/>
              </a:rPr>
              <a:t>)</a:t>
            </a:r>
            <a:endParaRPr lang="en-US" sz="1400" dirty="0">
              <a:cs typeface="Consolas" panose="020B0609020204030204" pitchFamily="49" charset="0"/>
            </a:endParaRPr>
          </a:p>
          <a:p>
            <a:r>
              <a:rPr lang="en-US" sz="1400" dirty="0">
                <a:cs typeface="Consolas" panose="020B0609020204030204" pitchFamily="49" charset="0"/>
              </a:rPr>
              <a:t>[</a:t>
            </a:r>
          </a:p>
          <a:p>
            <a:r>
              <a:rPr lang="en-US" sz="1400" b="1" dirty="0" smtClean="0">
                <a:cs typeface="Consolas" panose="020B0609020204030204" pitchFamily="49" charset="0"/>
              </a:rPr>
              <a:t>   c </a:t>
            </a:r>
            <a:r>
              <a:rPr lang="en-US" sz="1400" b="1" dirty="0"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cs typeface="Consolas" panose="020B0609020204030204" pitchFamily="49" charset="0"/>
              </a:rPr>
              <a:t>Pooling(</a:t>
            </a:r>
            <a:r>
              <a:rPr lang="en-US" sz="1400" b="1" dirty="0" err="1" smtClean="0">
                <a:cs typeface="Consolas" panose="020B0609020204030204" pitchFamily="49" charset="0"/>
              </a:rPr>
              <a:t>inp</a:t>
            </a:r>
            <a:r>
              <a:rPr lang="en-US" sz="1400" b="1" dirty="0" smtClean="0">
                <a:cs typeface="Consolas" panose="020B0609020204030204" pitchFamily="49" charset="0"/>
              </a:rPr>
              <a:t>, “max”, </a:t>
            </a:r>
            <a:endParaRPr lang="en-US" sz="1400" b="1" dirty="0" smtClean="0">
              <a:cs typeface="Consolas" panose="020B0609020204030204" pitchFamily="49" charset="0"/>
            </a:endParaRPr>
          </a:p>
          <a:p>
            <a:r>
              <a:rPr lang="en-US" sz="1400" b="1" dirty="0"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cs typeface="Consolas" panose="020B0609020204030204" pitchFamily="49" charset="0"/>
              </a:rPr>
              <a:t>                      </a:t>
            </a:r>
            <a:r>
              <a:rPr lang="en-US" sz="1400" b="1" dirty="0" smtClean="0">
                <a:cs typeface="Consolas" panose="020B0609020204030204" pitchFamily="49" charset="0"/>
              </a:rPr>
              <a:t>{</a:t>
            </a:r>
            <a:r>
              <a:rPr lang="en-US" sz="1400" b="1" dirty="0">
                <a:cs typeface="Consolas" panose="020B0609020204030204" pitchFamily="49" charset="0"/>
              </a:rPr>
              <a:t>kW, </a:t>
            </a:r>
            <a:r>
              <a:rPr lang="en-US" sz="1400" b="1" dirty="0" err="1">
                <a:cs typeface="Consolas" panose="020B0609020204030204" pitchFamily="49" charset="0"/>
              </a:rPr>
              <a:t>kH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r>
              <a:rPr lang="en-US" sz="1400" b="1" dirty="0" err="1" smtClean="0">
                <a:cs typeface="Consolas" panose="020B0609020204030204" pitchFamily="49" charset="0"/>
              </a:rPr>
              <a:t>kC</a:t>
            </a:r>
            <a:r>
              <a:rPr lang="en-US" sz="1400" b="1" dirty="0" smtClean="0">
                <a:cs typeface="Consolas" panose="020B0609020204030204" pitchFamily="49" charset="0"/>
              </a:rPr>
              <a:t>}, </a:t>
            </a:r>
            <a:endParaRPr lang="en-US" sz="1400" b="1" dirty="0" smtClean="0">
              <a:cs typeface="Consolas" panose="020B0609020204030204" pitchFamily="49" charset="0"/>
            </a:endParaRPr>
          </a:p>
          <a:p>
            <a:r>
              <a:rPr lang="en-US" sz="1400" b="1" dirty="0" smtClean="0">
                <a:cs typeface="Consolas" panose="020B0609020204030204" pitchFamily="49" charset="0"/>
              </a:rPr>
              <a:t>                        stride </a:t>
            </a:r>
            <a:r>
              <a:rPr lang="en-US" sz="1400" b="1" dirty="0">
                <a:cs typeface="Consolas" panose="020B0609020204030204" pitchFamily="49" charset="0"/>
              </a:rPr>
              <a:t>= {</a:t>
            </a:r>
            <a:r>
              <a:rPr lang="en-US" sz="1400" b="1" dirty="0" err="1">
                <a:cs typeface="Consolas" panose="020B0609020204030204" pitchFamily="49" charset="0"/>
              </a:rPr>
              <a:t>hStride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r>
              <a:rPr lang="en-US" sz="1400" b="1" dirty="0" err="1">
                <a:cs typeface="Consolas" panose="020B0609020204030204" pitchFamily="49" charset="0"/>
              </a:rPr>
              <a:t>vStride</a:t>
            </a:r>
            <a:r>
              <a:rPr lang="en-US" sz="1400" b="1" dirty="0">
                <a:cs typeface="Consolas" panose="020B0609020204030204" pitchFamily="49" charset="0"/>
              </a:rPr>
              <a:t>, </a:t>
            </a:r>
            <a:r>
              <a:rPr lang="en-US" sz="1400" b="1" dirty="0" err="1" smtClean="0">
                <a:cs typeface="Consolas" panose="020B0609020204030204" pitchFamily="49" charset="0"/>
              </a:rPr>
              <a:t>cStride</a:t>
            </a:r>
            <a:r>
              <a:rPr lang="en-US" sz="1400" b="1" dirty="0" smtClean="0">
                <a:cs typeface="Consolas" panose="020B0609020204030204" pitchFamily="49" charset="0"/>
              </a:rPr>
              <a:t>})</a:t>
            </a:r>
            <a:endParaRPr lang="en-US" sz="1400" b="1" dirty="0">
              <a:cs typeface="Consolas" panose="020B0609020204030204" pitchFamily="49" charset="0"/>
            </a:endParaRPr>
          </a:p>
          <a:p>
            <a:r>
              <a:rPr lang="en-US" sz="1400" dirty="0" smtClean="0">
                <a:cs typeface="Consolas" panose="020B0609020204030204" pitchFamily="49" charset="0"/>
              </a:rPr>
              <a:t>]</a:t>
            </a:r>
            <a:endParaRPr lang="en-US" sz="1600" dirty="0">
              <a:cs typeface="Consolas" panose="020B0609020204030204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217902" y="4069073"/>
            <a:ext cx="2113376" cy="731512"/>
          </a:xfrm>
          <a:prstGeom prst="borderCallout1">
            <a:avLst>
              <a:gd name="adj1" fmla="val 48971"/>
              <a:gd name="adj2" fmla="val -311"/>
              <a:gd name="adj3" fmla="val 54021"/>
              <a:gd name="adj4" fmla="val -1577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Pool and stride in any way you like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in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Bing</a:t>
            </a:r>
          </a:p>
          <a:p>
            <a:pPr lvl="1"/>
            <a:r>
              <a:rPr lang="en-US" dirty="0" smtClean="0"/>
              <a:t>Cortana</a:t>
            </a:r>
          </a:p>
          <a:p>
            <a:pPr lvl="1"/>
            <a:r>
              <a:rPr lang="en-US" dirty="0" smtClean="0"/>
              <a:t>Ads</a:t>
            </a:r>
          </a:p>
          <a:p>
            <a:pPr lvl="1"/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Skype</a:t>
            </a:r>
          </a:p>
          <a:p>
            <a:r>
              <a:rPr lang="en-US" dirty="0" smtClean="0"/>
              <a:t>HoloLens</a:t>
            </a:r>
          </a:p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Speech, image, text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6" y="4709146"/>
            <a:ext cx="1371585" cy="1385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4" y="3297561"/>
            <a:ext cx="2424385" cy="1065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19" y="1346169"/>
            <a:ext cx="2595325" cy="647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97" y="3977634"/>
            <a:ext cx="1990323" cy="1783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72" y="1508348"/>
            <a:ext cx="1456235" cy="5541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48" y="1996016"/>
            <a:ext cx="2356778" cy="1264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38" y="2490701"/>
            <a:ext cx="2417738" cy="7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Editing with MEL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40" y="5778482"/>
            <a:ext cx="2743199" cy="393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/>
          <p:cNvCxnSpPr>
            <a:stCxn id="13" idx="0"/>
            <a:endCxn id="124" idx="2"/>
          </p:cNvCxnSpPr>
          <p:nvPr/>
        </p:nvCxnSpPr>
        <p:spPr>
          <a:xfrm flipH="1" flipV="1">
            <a:off x="2278306" y="5440658"/>
            <a:ext cx="7734" cy="3378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06706" y="3246122"/>
            <a:ext cx="2743200" cy="9143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CE.S=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(CE.P)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CE.P=Plus(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CE.T,bO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CE.T=Times(WO,L1.S)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Straight Arrow Connector 88"/>
          <p:cNvCxnSpPr>
            <a:stCxn id="124" idx="0"/>
            <a:endCxn id="79" idx="2"/>
          </p:cNvCxnSpPr>
          <p:nvPr/>
        </p:nvCxnSpPr>
        <p:spPr>
          <a:xfrm flipV="1">
            <a:off x="2278306" y="4160512"/>
            <a:ext cx="0" cy="3657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906706" y="4526268"/>
            <a:ext cx="2743200" cy="9143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L1.S=Sigmoid(CE.P)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L1.P=Plus(L1.T,b1)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L1.T=Times(W1,X)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494124" y="5778482"/>
            <a:ext cx="2743199" cy="393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5" name="Straight Arrow Connector 134"/>
          <p:cNvCxnSpPr>
            <a:stCxn id="134" idx="0"/>
            <a:endCxn id="138" idx="2"/>
          </p:cNvCxnSpPr>
          <p:nvPr/>
        </p:nvCxnSpPr>
        <p:spPr>
          <a:xfrm flipH="1" flipV="1">
            <a:off x="6857990" y="5440658"/>
            <a:ext cx="7734" cy="3378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486390" y="3154683"/>
            <a:ext cx="2743200" cy="9143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L2.S=Sigmoid(L2.P)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L2.P=Plus(L2.T,bO)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L2.T=Times(W2,L1.S)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7" name="Straight Arrow Connector 136"/>
          <p:cNvCxnSpPr>
            <a:stCxn id="138" idx="0"/>
            <a:endCxn id="136" idx="2"/>
          </p:cNvCxnSpPr>
          <p:nvPr/>
        </p:nvCxnSpPr>
        <p:spPr>
          <a:xfrm flipV="1">
            <a:off x="6857990" y="4069073"/>
            <a:ext cx="0" cy="4571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486390" y="4526268"/>
            <a:ext cx="2743200" cy="9143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L1.S=Sigmoid(CE.P)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L1.P=Plus(L1.T,b1)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L1.T=Times(W1,X)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86390" y="1783098"/>
            <a:ext cx="2743200" cy="9143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CE.S=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(CE.P)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CE.P=Plus(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CE.T,bO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CE.T=Times(WO*L2.S)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4" name="Straight Arrow Connector 143"/>
          <p:cNvCxnSpPr>
            <a:stCxn id="136" idx="0"/>
            <a:endCxn id="139" idx="2"/>
          </p:cNvCxnSpPr>
          <p:nvPr/>
        </p:nvCxnSpPr>
        <p:spPr>
          <a:xfrm flipV="1">
            <a:off x="6857990" y="2697488"/>
            <a:ext cx="0" cy="4571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284517" y="1691659"/>
            <a:ext cx="461665" cy="10972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MODIFY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292152" y="3074878"/>
            <a:ext cx="461665" cy="109726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CREATE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9" name="Right Arrow 148"/>
          <p:cNvSpPr/>
          <p:nvPr/>
        </p:nvSpPr>
        <p:spPr>
          <a:xfrm>
            <a:off x="3931927" y="3200402"/>
            <a:ext cx="1280146" cy="777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Line Callout 1 20"/>
          <p:cNvSpPr/>
          <p:nvPr/>
        </p:nvSpPr>
        <p:spPr>
          <a:xfrm>
            <a:off x="906706" y="1654939"/>
            <a:ext cx="2743200" cy="676793"/>
          </a:xfrm>
          <a:prstGeom prst="borderCallout1">
            <a:avLst>
              <a:gd name="adj1" fmla="val 48971"/>
              <a:gd name="adj2" fmla="val 100520"/>
              <a:gd name="adj3" fmla="val 243952"/>
              <a:gd name="adj4" fmla="val 16563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Insert a new layer (e.g., for discriminative </a:t>
            </a:r>
            <a:r>
              <a:rPr lang="en-US" dirty="0" err="1" smtClean="0">
                <a:solidFill>
                  <a:srgbClr val="0070C0"/>
                </a:solidFill>
              </a:rPr>
              <a:t>pretraining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Computation: Without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28"/>
            <a:ext cx="3790950" cy="47271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the root node, the computation order can be determined by a depth-first traverse of the directed acyclic graph (DAG).</a:t>
            </a:r>
          </a:p>
          <a:p>
            <a:r>
              <a:rPr lang="en-US" dirty="0"/>
              <a:t>Only need to run it once and cache the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Can </a:t>
            </a:r>
            <a:r>
              <a:rPr lang="en-US" b="1" dirty="0" smtClean="0">
                <a:solidFill>
                  <a:srgbClr val="0070C0"/>
                </a:solidFill>
              </a:rPr>
              <a:t>easily parallelize on the whole </a:t>
            </a:r>
            <a:r>
              <a:rPr lang="en-US" b="1" dirty="0" err="1" smtClean="0">
                <a:solidFill>
                  <a:srgbClr val="0070C0"/>
                </a:solidFill>
              </a:rPr>
              <a:t>minibatch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speed up computation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371600"/>
            <a:ext cx="4191000" cy="46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5060"/>
            <a:ext cx="6248400" cy="4851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868362"/>
          </a:xfrm>
        </p:spPr>
        <p:txBody>
          <a:bodyPr>
            <a:normAutofit/>
          </a:bodyPr>
          <a:lstStyle/>
          <a:p>
            <a:r>
              <a:rPr lang="en-US" dirty="0"/>
              <a:t>With Loops (Recurrent Connections)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00600" y="4800600"/>
            <a:ext cx="4267200" cy="1295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Naive solution: </a:t>
            </a:r>
          </a:p>
          <a:p>
            <a:pPr lvl="1"/>
            <a:r>
              <a:rPr lang="en-US" sz="2000" dirty="0" smtClean="0"/>
              <a:t>Unroll whole graph over time</a:t>
            </a:r>
          </a:p>
          <a:p>
            <a:pPr lvl="1"/>
            <a:r>
              <a:rPr lang="en-US" sz="2000" dirty="0" smtClean="0"/>
              <a:t>Compute sample by sample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172199" y="2158460"/>
            <a:ext cx="2343149" cy="931729"/>
          </a:xfrm>
          <a:prstGeom prst="borderCallout1">
            <a:avLst>
              <a:gd name="adj1" fmla="val 49338"/>
              <a:gd name="adj2" fmla="val 70"/>
              <a:gd name="adj3" fmla="val 152293"/>
              <a:gd name="adj4" fmla="val -6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Implemented with Delay (</a:t>
            </a:r>
            <a:r>
              <a:rPr lang="en-US" sz="2000" dirty="0" err="1" smtClean="0"/>
              <a:t>PastValue</a:t>
            </a:r>
            <a:r>
              <a:rPr lang="en-US" sz="2000" dirty="0" smtClean="0"/>
              <a:t> or </a:t>
            </a:r>
            <a:r>
              <a:rPr lang="en-US" sz="2000" dirty="0" err="1" smtClean="0"/>
              <a:t>FutureValue</a:t>
            </a:r>
            <a:r>
              <a:rPr lang="en-US" sz="2000" dirty="0" smtClean="0"/>
              <a:t>) node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124200"/>
            <a:ext cx="1820626" cy="306701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83894" y="1143000"/>
            <a:ext cx="7831455" cy="533400"/>
          </a:xfrm>
          <a:prstGeom prst="rect">
            <a:avLst/>
          </a:prstGeom>
        </p:spPr>
        <p:txBody>
          <a:bodyPr lIns="91427" tIns="45713" rIns="91427" bIns="45713">
            <a:normAutofit fontScale="92500" lnSpcReduction="10000"/>
          </a:bodyPr>
          <a:lstStyle>
            <a:lvl1pPr marL="365708" indent="-28342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9" indent="-23771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rgbClr val="0070C0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842" indent="-228567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23" indent="-173711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263" indent="-182854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544" indent="-182854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8827" indent="-182854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19966" indent="-182854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248" indent="-182854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/>
            <a:r>
              <a:rPr lang="en-US" dirty="0" smtClean="0"/>
              <a:t>Very important in many interesting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Loops (Recurrent Connections)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3032751"/>
          </a:xfrm>
        </p:spPr>
        <p:txBody>
          <a:bodyPr/>
          <a:lstStyle/>
          <a:p>
            <a:r>
              <a:rPr lang="en-US" dirty="0" smtClean="0"/>
              <a:t>We developed a smart algorithm to analyze the computational network so that we can</a:t>
            </a:r>
          </a:p>
          <a:p>
            <a:pPr lvl="1"/>
            <a:r>
              <a:rPr lang="en-US" dirty="0" smtClean="0"/>
              <a:t>Find loops in arbitrary computational networks</a:t>
            </a:r>
          </a:p>
          <a:p>
            <a:pPr lvl="1"/>
            <a:r>
              <a:rPr lang="en-US" dirty="0" smtClean="0"/>
              <a:t>Do whole </a:t>
            </a:r>
            <a:r>
              <a:rPr lang="en-US" dirty="0" err="1" smtClean="0"/>
              <a:t>minibatch</a:t>
            </a:r>
            <a:r>
              <a:rPr lang="en-US" dirty="0" smtClean="0"/>
              <a:t> computation on everything except nodes inside loops</a:t>
            </a:r>
          </a:p>
          <a:p>
            <a:pPr lvl="1"/>
            <a:r>
              <a:rPr lang="en-US" dirty="0" smtClean="0"/>
              <a:t>Group multiple sequences with variable lengths (better convergence property than tools that only support batching of same length sequences)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67398362"/>
              </p:ext>
            </p:extLst>
          </p:nvPr>
        </p:nvGraphicFramePr>
        <p:xfrm>
          <a:off x="1097318" y="4251952"/>
          <a:ext cx="7315120" cy="1960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6326535" y="3987806"/>
            <a:ext cx="2240271" cy="970281"/>
          </a:xfrm>
          <a:prstGeom prst="borderCallout1">
            <a:avLst>
              <a:gd name="adj1" fmla="val 48971"/>
              <a:gd name="adj2" fmla="val -311"/>
              <a:gd name="adj3" fmla="val 103148"/>
              <a:gd name="adj4" fmla="val -6135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Users just describe computation steps. Speed up is automatic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Parallelization: 1-Bit Quantized SGD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1300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Bottleneck</a:t>
            </a:r>
            <a:r>
              <a:rPr lang="en-US" dirty="0"/>
              <a:t> for distributed learning: </a:t>
            </a:r>
            <a:r>
              <a:rPr lang="en-US" b="1" dirty="0">
                <a:solidFill>
                  <a:srgbClr val="0070C0"/>
                </a:solidFill>
              </a:rPr>
              <a:t>Communication</a:t>
            </a:r>
            <a:r>
              <a:rPr lang="en-US" dirty="0"/>
              <a:t> cost</a:t>
            </a:r>
          </a:p>
          <a:p>
            <a:r>
              <a:rPr lang="en-US" dirty="0"/>
              <a:t>Solution: reduce the amount of data need to be communicated by </a:t>
            </a:r>
            <a:r>
              <a:rPr lang="en-US" b="1" dirty="0">
                <a:solidFill>
                  <a:srgbClr val="0070C0"/>
                </a:solidFill>
              </a:rPr>
              <a:t>quantizing gradients to just 1 bit</a:t>
            </a:r>
          </a:p>
          <a:p>
            <a:pPr lvl="1"/>
            <a:r>
              <a:rPr lang="en-US" dirty="0"/>
              <a:t>It’s a lot safer to quantize gradients than model parameters and outputs (gradients are small and noisy anyway)</a:t>
            </a:r>
          </a:p>
          <a:p>
            <a:pPr lvl="1"/>
            <a:r>
              <a:rPr lang="en-US" dirty="0"/>
              <a:t>Carry quantization residue to next </a:t>
            </a:r>
            <a:r>
              <a:rPr lang="en-US" dirty="0" err="1"/>
              <a:t>minibatch</a:t>
            </a:r>
            <a:r>
              <a:rPr lang="en-US" dirty="0"/>
              <a:t> (important)</a:t>
            </a:r>
          </a:p>
          <a:p>
            <a:pPr lvl="1"/>
            <a:r>
              <a:rPr lang="en-US" dirty="0"/>
              <a:t>Further hide communication with double-buffering: send one while processing the other</a:t>
            </a:r>
          </a:p>
          <a:p>
            <a:pPr lvl="1"/>
            <a:r>
              <a:rPr lang="en-US" dirty="0"/>
              <a:t>Use an O(1) communication scheduler to sync gradients</a:t>
            </a:r>
          </a:p>
          <a:p>
            <a:pPr lvl="1"/>
            <a:r>
              <a:rPr lang="en-US" smtClean="0"/>
              <a:t>Increase </a:t>
            </a:r>
            <a:r>
              <a:rPr lang="en-US" dirty="0"/>
              <a:t>minibatch size to fully utilize each GPU as early as </a:t>
            </a:r>
            <a:r>
              <a:rPr lang="en-US" dirty="0" smtClean="0"/>
              <a:t>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93357703"/>
              </p:ext>
            </p:extLst>
          </p:nvPr>
        </p:nvGraphicFramePr>
        <p:xfrm>
          <a:off x="1097318" y="5074902"/>
          <a:ext cx="7040804" cy="140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8650" y="6442017"/>
            <a:ext cx="741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1-Bit Stochastic Gradient Descent and its Application to Data-Parallel Distributed Training of Speech </a:t>
            </a:r>
            <a:r>
              <a:rPr lang="en-US" sz="1200" dirty="0" smtClean="0"/>
              <a:t>DNNs, </a:t>
            </a:r>
            <a:r>
              <a:rPr lang="en-US" sz="1200" dirty="0" err="1" smtClean="0"/>
              <a:t>InterSpeech</a:t>
            </a:r>
            <a:r>
              <a:rPr lang="en-US" sz="1200" dirty="0" smtClean="0"/>
              <a:t> 2014, F. Seide, H. Fu, J. Droppo, G. Li, D. Yu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2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O(1) Aggregation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0675" y="2048482"/>
            <a:ext cx="737246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6800" y="2049619"/>
            <a:ext cx="731513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2925" y="2048481"/>
            <a:ext cx="731513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43878" y="2048480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5391" y="2048479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01516" y="2048479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0172" y="2057415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4093" y="2048478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78014" y="2048477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8" idx="2"/>
            <a:endCxn id="11" idx="2"/>
          </p:cNvCxnSpPr>
          <p:nvPr/>
        </p:nvCxnSpPr>
        <p:spPr>
          <a:xfrm rot="5400000" flipH="1" flipV="1">
            <a:off x="3206282" y="1354826"/>
            <a:ext cx="1140" cy="2668591"/>
          </a:xfrm>
          <a:prstGeom prst="bentConnector3">
            <a:avLst>
              <a:gd name="adj1" fmla="val -20052632"/>
            </a:avLst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  <a:endCxn id="16" idx="2"/>
          </p:cNvCxnSpPr>
          <p:nvPr/>
        </p:nvCxnSpPr>
        <p:spPr>
          <a:xfrm rot="5400000" flipH="1" flipV="1">
            <a:off x="6605521" y="1350302"/>
            <a:ext cx="2" cy="2676498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0"/>
            <a:endCxn id="7" idx="0"/>
          </p:cNvCxnSpPr>
          <p:nvPr/>
        </p:nvCxnSpPr>
        <p:spPr>
          <a:xfrm rot="16200000" flipV="1">
            <a:off x="3798148" y="-600367"/>
            <a:ext cx="8933" cy="5306631"/>
          </a:xfrm>
          <a:prstGeom prst="bentConnector3">
            <a:avLst>
              <a:gd name="adj1" fmla="val 2659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2147" y="3511506"/>
            <a:ext cx="737246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1+3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18272" y="3512643"/>
            <a:ext cx="731513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4397" y="3511505"/>
            <a:ext cx="731513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55350" y="3511504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6863" y="3511503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1+2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12988" y="3511503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01644" y="3520439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45565" y="3511502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89486" y="3511501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2+3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2" idx="2"/>
            <a:endCxn id="38" idx="2"/>
          </p:cNvCxnSpPr>
          <p:nvPr/>
        </p:nvCxnSpPr>
        <p:spPr>
          <a:xfrm rot="5400000" flipH="1" flipV="1">
            <a:off x="5282696" y="1479031"/>
            <a:ext cx="4" cy="5345089"/>
          </a:xfrm>
          <a:prstGeom prst="bentConnector3">
            <a:avLst>
              <a:gd name="adj1" fmla="val -571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0"/>
            <a:endCxn id="34" idx="0"/>
          </p:cNvCxnSpPr>
          <p:nvPr/>
        </p:nvCxnSpPr>
        <p:spPr>
          <a:xfrm rot="16200000" flipH="1" flipV="1">
            <a:off x="5881970" y="2182151"/>
            <a:ext cx="1" cy="265870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92147" y="4883091"/>
            <a:ext cx="737246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1+2+3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18272" y="4884228"/>
            <a:ext cx="731513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44397" y="4883090"/>
            <a:ext cx="731513" cy="640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55350" y="4883089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86863" y="4883088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1+2+3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12988" y="4883088"/>
            <a:ext cx="731513" cy="64007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01644" y="4892024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45565" y="4883087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89486" y="4883086"/>
            <a:ext cx="731513" cy="64007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3+2+1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33" idx="0"/>
            <a:endCxn id="30" idx="0"/>
          </p:cNvCxnSpPr>
          <p:nvPr/>
        </p:nvCxnSpPr>
        <p:spPr>
          <a:xfrm rot="16200000" flipH="1" flipV="1">
            <a:off x="2490938" y="2181336"/>
            <a:ext cx="2" cy="2660337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= Cinderella NTK?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17007"/>
              </p:ext>
            </p:extLst>
          </p:nvPr>
        </p:nvGraphicFramePr>
        <p:xfrm>
          <a:off x="628650" y="1219200"/>
          <a:ext cx="78867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84" y="430897"/>
            <a:ext cx="75939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CNTK Computational Performance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622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same memory across </a:t>
            </a:r>
            <a:r>
              <a:rPr lang="en-US" dirty="0" err="1" smtClean="0"/>
              <a:t>minibatches</a:t>
            </a:r>
            <a:r>
              <a:rPr lang="en-US" dirty="0" smtClean="0"/>
              <a:t>: don’t destroy and reallocate memory at each </a:t>
            </a:r>
            <a:r>
              <a:rPr lang="en-US" dirty="0" err="1" smtClean="0"/>
              <a:t>minibatch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Share memory across computation nodes when possible</a:t>
            </a:r>
          </a:p>
          <a:p>
            <a:pPr lvl="1"/>
            <a:r>
              <a:rPr lang="en-US" dirty="0" smtClean="0"/>
              <a:t>Analyze the execution plan and release the memory to a pool to be reused by other nodes or computation if possible</a:t>
            </a:r>
          </a:p>
          <a:p>
            <a:pPr lvl="1"/>
            <a:r>
              <a:rPr lang="en-US" dirty="0" smtClean="0"/>
              <a:t>E.g., when a node finished computing all its children’s gradients, the matrices owned by that node can all be released.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>
                <a:solidFill>
                  <a:srgbClr val="0070C0"/>
                </a:solidFill>
              </a:rPr>
              <a:t>reduce memory by 1/3 to 1/2 for training </a:t>
            </a:r>
            <a:r>
              <a:rPr lang="en-US" dirty="0" smtClean="0"/>
              <a:t>in most cases</a:t>
            </a:r>
          </a:p>
          <a:p>
            <a:pPr lvl="1"/>
            <a:r>
              <a:rPr lang="en-US" dirty="0" smtClean="0"/>
              <a:t>Can reduce memory even more if gradients are not needed.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CNTK as a library</a:t>
            </a:r>
          </a:p>
          <a:p>
            <a:pPr lvl="1"/>
            <a:r>
              <a:rPr lang="en-US" dirty="0" smtClean="0"/>
              <a:t>C++, Python and .NET bindings</a:t>
            </a:r>
          </a:p>
          <a:p>
            <a:pPr lvl="2"/>
            <a:r>
              <a:rPr lang="en-US" dirty="0" smtClean="0"/>
              <a:t>Allows creation of new nodes as well as new network types</a:t>
            </a:r>
          </a:p>
          <a:p>
            <a:r>
              <a:rPr lang="en-US" dirty="0" smtClean="0"/>
              <a:t>Sequence-to-Sequence with attention </a:t>
            </a:r>
            <a:r>
              <a:rPr lang="en-US" dirty="0" smtClean="0"/>
              <a:t>models</a:t>
            </a:r>
          </a:p>
          <a:p>
            <a:r>
              <a:rPr lang="en-US" dirty="0" err="1" smtClean="0"/>
              <a:t>Blockwise</a:t>
            </a:r>
            <a:r>
              <a:rPr lang="en-US" dirty="0" smtClean="0"/>
              <a:t> Model Update Filtering (BMUF) </a:t>
            </a:r>
            <a:r>
              <a:rPr lang="en-US" sz="1800" dirty="0" smtClean="0"/>
              <a:t>(1)</a:t>
            </a:r>
            <a:endParaRPr lang="en-US" dirty="0" smtClean="0"/>
          </a:p>
          <a:p>
            <a:r>
              <a:rPr lang="en-US" dirty="0" smtClean="0"/>
              <a:t>Reinforcement Learning</a:t>
            </a:r>
          </a:p>
          <a:p>
            <a:r>
              <a:rPr lang="en-US" dirty="0" smtClean="0"/>
              <a:t>Performance improvements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40" y="6144395"/>
            <a:ext cx="84123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(1) Kai </a:t>
            </a:r>
            <a:r>
              <a:rPr lang="en-US" sz="1050" dirty="0"/>
              <a:t>Chen and Qiang Huo, “Scalable training of deep learning machines by incremental block training with intra-block parallel optimization and </a:t>
            </a:r>
            <a:r>
              <a:rPr lang="en-US" sz="1050" dirty="0" err="1"/>
              <a:t>blockwise</a:t>
            </a:r>
            <a:r>
              <a:rPr lang="en-US" sz="1050" dirty="0"/>
              <a:t> model-update filtering”, </a:t>
            </a:r>
          </a:p>
          <a:p>
            <a:r>
              <a:rPr lang="en-US" sz="1050" dirty="0"/>
              <a:t>in Internal Conference on Acoustics, Speech and Signal Processing , March 2016, Shanghai, China. </a:t>
            </a:r>
          </a:p>
        </p:txBody>
      </p:sp>
    </p:spTree>
    <p:extLst>
      <p:ext uri="{BB962C8B-B14F-4D97-AF65-F5344CB8AC3E}">
        <p14:creationId xmlns:p14="http://schemas.microsoft.com/office/powerpoint/2010/main" val="29459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CNTK is a powerful tool that supports CPU/GPU and runs under Windows/Linux</a:t>
            </a:r>
          </a:p>
          <a:p>
            <a:r>
              <a:rPr lang="en-US" dirty="0"/>
              <a:t>CNTK is extensible with the low-coupling modular design: adding new readers and new computation nodes is easy with a new reader design</a:t>
            </a:r>
          </a:p>
          <a:p>
            <a:r>
              <a:rPr lang="en-US" dirty="0"/>
              <a:t>Network definition language, macros, and model editing language (as well as </a:t>
            </a:r>
            <a:r>
              <a:rPr lang="en-US" dirty="0" smtClean="0"/>
              <a:t>Python and C++ bindings </a:t>
            </a:r>
            <a:r>
              <a:rPr lang="en-US" dirty="0"/>
              <a:t>in the future) makes network design and modification easy</a:t>
            </a:r>
          </a:p>
          <a:p>
            <a:r>
              <a:rPr lang="en-US" dirty="0"/>
              <a:t>Compared to other tools CNTK has a great balance between efficiency, performance, and flexibility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69" y="1045121"/>
            <a:ext cx="6802610" cy="495563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136652" y="3580039"/>
            <a:ext cx="1641021" cy="528536"/>
            <a:chOff x="8180614" y="3630385"/>
            <a:chExt cx="2188028" cy="704715"/>
          </a:xfrm>
        </p:grpSpPr>
        <p:sp>
          <p:nvSpPr>
            <p:cNvPr id="4" name="TextBox 3"/>
            <p:cNvSpPr txBox="1"/>
            <p:nvPr/>
          </p:nvSpPr>
          <p:spPr>
            <a:xfrm>
              <a:off x="8180614" y="3842657"/>
              <a:ext cx="21880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 System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274628" y="3630385"/>
              <a:ext cx="653143" cy="2449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0091057" y="3842657"/>
              <a:ext cx="163286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05999" y="3853253"/>
            <a:ext cx="2963728" cy="700425"/>
            <a:chOff x="7739743" y="3994666"/>
            <a:chExt cx="3951637" cy="933899"/>
          </a:xfrm>
        </p:grpSpPr>
        <p:sp>
          <p:nvSpPr>
            <p:cNvPr id="7" name="TextBox 6"/>
            <p:cNvSpPr txBox="1"/>
            <p:nvPr/>
          </p:nvSpPr>
          <p:spPr>
            <a:xfrm>
              <a:off x="7739743" y="4528456"/>
              <a:ext cx="25146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Human Error Rate 4%</a:t>
              </a: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10654454" y="3994666"/>
              <a:ext cx="253091" cy="718457"/>
            </a:xfrm>
            <a:prstGeom prst="righ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00B050"/>
                </a:solidFill>
              </a:endParaRPr>
            </a:p>
          </p:txBody>
        </p:sp>
        <p:sp>
          <p:nvSpPr>
            <p:cNvPr id="9" name="Smiley Face 8"/>
            <p:cNvSpPr/>
            <p:nvPr/>
          </p:nvSpPr>
          <p:spPr>
            <a:xfrm>
              <a:off x="11070894" y="4008175"/>
              <a:ext cx="620486" cy="639634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9077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GPU Lab (Project Philly) - 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performance deep learning platform on Azure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Scalable to hundreds of NVIDIA GPUs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Rapid, no-hassle, </a:t>
            </a:r>
            <a:r>
              <a:rPr lang="en-US" sz="2800" dirty="0" smtClean="0"/>
              <a:t>deep learning experimentation</a:t>
            </a: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Larger models and training data sets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Multitenant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Fault tolerant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Open source </a:t>
            </a:r>
            <a:r>
              <a:rPr lang="en-US" sz="2800" dirty="0" smtClean="0"/>
              <a:t>friendly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CNTK optimized</a:t>
            </a:r>
            <a:endParaRPr lang="en-US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3rd party </a:t>
            </a:r>
            <a:r>
              <a:rPr lang="en-US" sz="2800" dirty="0" smtClean="0"/>
              <a:t>accessible (coming</a:t>
            </a:r>
            <a:r>
              <a:rPr lang="en-US" sz="2800" dirty="0" smtClean="0"/>
              <a:t>)</a:t>
            </a:r>
          </a:p>
          <a:p>
            <a:pPr marL="571500" lvl="2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The project has been running internally for 6+ months with great success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Philly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2892372" y="5303469"/>
            <a:ext cx="385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HDFS (Distributed Storage)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089" y="5247356"/>
            <a:ext cx="8555065" cy="54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2247388" y="4345752"/>
            <a:ext cx="5082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YARN (Job/Container Scheduling, Resource Management)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685082" y="5769052"/>
            <a:ext cx="385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CoreOS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090" y="5795665"/>
            <a:ext cx="8555064" cy="450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2317588" y="1976169"/>
            <a:ext cx="1458773" cy="1535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2317586" y="2662764"/>
            <a:ext cx="145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CNTK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0800000" flipV="1">
            <a:off x="2317586" y="3122512"/>
            <a:ext cx="14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JobA</a:t>
            </a:r>
            <a:r>
              <a:rPr lang="en-US" dirty="0"/>
              <a:t> User0</a:t>
            </a:r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2302079" y="1969377"/>
            <a:ext cx="1458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Node0 GPU0,1,2,3</a:t>
            </a:r>
            <a:endParaRPr lang="en-US" sz="1350" dirty="0"/>
          </a:p>
        </p:txBody>
      </p:sp>
      <p:sp>
        <p:nvSpPr>
          <p:cNvPr id="16" name="Rectangle 15"/>
          <p:cNvSpPr/>
          <p:nvPr/>
        </p:nvSpPr>
        <p:spPr>
          <a:xfrm>
            <a:off x="3774056" y="1976169"/>
            <a:ext cx="1458773" cy="1535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 rot="10800000" flipV="1">
            <a:off x="3791867" y="2672453"/>
            <a:ext cx="145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CNTK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3791867" y="3132201"/>
            <a:ext cx="14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JobA</a:t>
            </a:r>
            <a:r>
              <a:rPr lang="en-US" dirty="0"/>
              <a:t> User0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3811029" y="1961607"/>
            <a:ext cx="1458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Node1 GPU0,1,2,3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88923" y="1974688"/>
            <a:ext cx="1458773" cy="1536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098348" y="3623652"/>
            <a:ext cx="34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Docker </a:t>
            </a:r>
            <a:r>
              <a:rPr lang="en-US" dirty="0"/>
              <a:t>(Ubuntu Distribution)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6706734" y="2670972"/>
            <a:ext cx="145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CNTK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0800000" flipV="1">
            <a:off x="6706734" y="3130719"/>
            <a:ext cx="14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JobC</a:t>
            </a:r>
            <a:r>
              <a:rPr lang="en-US" dirty="0"/>
              <a:t> User2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 rot="10800000" flipV="1">
            <a:off x="6706734" y="1956209"/>
            <a:ext cx="1458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Node2</a:t>
            </a:r>
            <a:br>
              <a:rPr lang="en-US" dirty="0"/>
            </a:br>
            <a:r>
              <a:rPr lang="en-US" dirty="0"/>
              <a:t>GPU2</a:t>
            </a:r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8190265" y="247809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25089" y="1974234"/>
            <a:ext cx="1458773" cy="1537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 rot="10800000" flipV="1">
            <a:off x="5242900" y="2670518"/>
            <a:ext cx="145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CNTK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0800000" flipV="1">
            <a:off x="5242900" y="3130266"/>
            <a:ext cx="145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JobB</a:t>
            </a:r>
            <a:r>
              <a:rPr lang="en-US" dirty="0"/>
              <a:t> User1</a:t>
            </a:r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5242900" y="1955755"/>
            <a:ext cx="1458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Node2</a:t>
            </a:r>
            <a:br>
              <a:rPr lang="en-US" dirty="0"/>
            </a:br>
            <a:r>
              <a:rPr lang="en-US" dirty="0"/>
              <a:t>GPU1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1449514" y="3511593"/>
            <a:ext cx="871139" cy="732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1162400" y="2716959"/>
            <a:ext cx="141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</a:t>
            </a:r>
          </a:p>
          <a:p>
            <a:pPr algn="ctr"/>
            <a:r>
              <a:rPr lang="en-US" sz="2400" dirty="0"/>
              <a:t>Portal</a:t>
            </a:r>
          </a:p>
        </p:txBody>
      </p:sp>
      <p:cxnSp>
        <p:nvCxnSpPr>
          <p:cNvPr id="32" name="Straight Arrow Connector 31"/>
          <p:cNvCxnSpPr>
            <a:endCxn id="35" idx="0"/>
          </p:cNvCxnSpPr>
          <p:nvPr/>
        </p:nvCxnSpPr>
        <p:spPr>
          <a:xfrm>
            <a:off x="626861" y="2109653"/>
            <a:ext cx="266439" cy="213254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5747864" flipV="1">
            <a:off x="-36201" y="2951304"/>
            <a:ext cx="18343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 Ingress / Egress</a:t>
            </a:r>
            <a:endParaRPr lang="en-US" sz="2400" dirty="0"/>
          </a:p>
        </p:txBody>
      </p:sp>
      <p:pic>
        <p:nvPicPr>
          <p:cNvPr id="34" name="Picture 33" descr="Architetto remix - Orange grey man icon by alexg - user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7" y="1600220"/>
            <a:ext cx="294309" cy="48848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37088" y="4242194"/>
            <a:ext cx="1112425" cy="547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/>
          <p:nvPr/>
        </p:nvSpPr>
        <p:spPr>
          <a:xfrm rot="10800000" flipV="1">
            <a:off x="337087" y="4287324"/>
            <a:ext cx="113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Samba</a:t>
            </a:r>
          </a:p>
        </p:txBody>
      </p:sp>
      <p:cxnSp>
        <p:nvCxnSpPr>
          <p:cNvPr id="37" name="Straight Arrow Connector 36"/>
          <p:cNvCxnSpPr>
            <a:endCxn id="40" idx="0"/>
          </p:cNvCxnSpPr>
          <p:nvPr/>
        </p:nvCxnSpPr>
        <p:spPr>
          <a:xfrm>
            <a:off x="760686" y="1872663"/>
            <a:ext cx="1124399" cy="90965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3076487" flipV="1">
            <a:off x="567948" y="2033355"/>
            <a:ext cx="1476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Job submit</a:t>
            </a:r>
            <a:br>
              <a:rPr lang="en-US" sz="1500" dirty="0"/>
            </a:br>
            <a:r>
              <a:rPr lang="en-US" sz="1500" dirty="0"/>
              <a:t> job monitor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 rot="10800000" flipV="1">
            <a:off x="1300780" y="3466139"/>
            <a:ext cx="114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REST API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49514" y="2782319"/>
            <a:ext cx="871141" cy="728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/>
          <p:cNvSpPr/>
          <p:nvPr/>
        </p:nvSpPr>
        <p:spPr>
          <a:xfrm>
            <a:off x="1449514" y="4242193"/>
            <a:ext cx="7442639" cy="100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2317586" y="3509747"/>
            <a:ext cx="6574566" cy="73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337088" y="4792466"/>
            <a:ext cx="1112425" cy="459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 rot="10800000" flipV="1">
            <a:off x="337087" y="4763572"/>
            <a:ext cx="113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FUSE</a:t>
            </a:r>
          </a:p>
        </p:txBody>
      </p:sp>
    </p:spTree>
    <p:extLst>
      <p:ext uri="{BB962C8B-B14F-4D97-AF65-F5344CB8AC3E}">
        <p14:creationId xmlns:p14="http://schemas.microsoft.com/office/powerpoint/2010/main" val="33094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Philly Job Monitoring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0" y="1213942"/>
            <a:ext cx="7129589" cy="56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Philly Cluster Monitoring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8872"/>
            <a:ext cx="9154246" cy="44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CNTK: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github.com/Microsoft/CNTK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all the source code and example setups</a:t>
            </a:r>
          </a:p>
          <a:p>
            <a:pPr lvl="1"/>
            <a:r>
              <a:rPr lang="en-US" dirty="0"/>
              <a:t>You may understand better how CNTK works by reading the source code</a:t>
            </a:r>
          </a:p>
          <a:p>
            <a:pPr lvl="1"/>
            <a:r>
              <a:rPr lang="en-US" dirty="0"/>
              <a:t>New </a:t>
            </a:r>
            <a:r>
              <a:rPr lang="en-US" dirty="0" smtClean="0"/>
              <a:t>features are </a:t>
            </a:r>
            <a:r>
              <a:rPr lang="en-US" dirty="0"/>
              <a:t>added constantly</a:t>
            </a:r>
          </a:p>
          <a:p>
            <a:r>
              <a:rPr lang="en-US" dirty="0" smtClean="0"/>
              <a:t>How to contact:</a:t>
            </a:r>
          </a:p>
          <a:p>
            <a:pPr lvl="1"/>
            <a:r>
              <a:rPr lang="en-US" dirty="0" smtClean="0"/>
              <a:t>CNTK team: ask a question on CNTK GitHub!</a:t>
            </a:r>
          </a:p>
          <a:p>
            <a:pPr lvl="1"/>
            <a:r>
              <a:rPr lang="en-US" dirty="0" smtClean="0"/>
              <a:t>Alexey: 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alexey.kamenev@microsoft.com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     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www.linkedin.com/in/alexeykamenev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23" y="5074902"/>
            <a:ext cx="350592" cy="3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ImageNet: Microsoft 2015 </a:t>
            </a:r>
            <a:r>
              <a:rPr lang="en-US" dirty="0" err="1" smtClean="0"/>
              <a:t>ResNet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02738146"/>
              </p:ext>
            </p:extLst>
          </p:nvPr>
        </p:nvGraphicFramePr>
        <p:xfrm>
          <a:off x="909716" y="1961213"/>
          <a:ext cx="7145666" cy="355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50" y="5517352"/>
            <a:ext cx="80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Microsoft had all </a:t>
            </a:r>
            <a:r>
              <a:rPr lang="en-US" b="1" dirty="0">
                <a:solidFill>
                  <a:srgbClr val="FF0000"/>
                </a:solidFill>
              </a:rPr>
              <a:t>5 entries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being the </a:t>
            </a:r>
            <a:r>
              <a:rPr lang="en-US" dirty="0">
                <a:solidFill>
                  <a:srgbClr val="FF0000"/>
                </a:solidFill>
              </a:rPr>
              <a:t>1-st </a:t>
            </a:r>
            <a:r>
              <a:rPr lang="en-US" dirty="0" smtClean="0">
                <a:solidFill>
                  <a:srgbClr val="FF0000"/>
                </a:solidFill>
              </a:rPr>
              <a:t>places this year: ImageNet classification, ImageNet localization, ImageNet detection, COCO detection, and COCO segmentation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19200"/>
            <a:ext cx="8058105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deep learning tool that balances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Efficiency</a:t>
            </a:r>
            <a:r>
              <a:rPr lang="en-US" dirty="0" smtClean="0"/>
              <a:t>: Can train production systems as fast as possible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Performance</a:t>
            </a:r>
            <a:r>
              <a:rPr lang="en-US" dirty="0" smtClean="0"/>
              <a:t>: Can achieve state-of-the-art performance on benchmark tasks and production systems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Flexibility</a:t>
            </a:r>
            <a:r>
              <a:rPr lang="en-US" dirty="0" smtClean="0"/>
              <a:t>: Can support various tasks such as speech, image, and text, and can try out </a:t>
            </a:r>
            <a:r>
              <a:rPr lang="en-US" dirty="0"/>
              <a:t>new ideas </a:t>
            </a:r>
            <a:r>
              <a:rPr lang="en-US" dirty="0" smtClean="0"/>
              <a:t>quickly</a:t>
            </a:r>
            <a:endParaRPr lang="en-US" dirty="0"/>
          </a:p>
          <a:p>
            <a:r>
              <a:rPr lang="en-US" dirty="0" smtClean="0"/>
              <a:t>Inspiration</a:t>
            </a:r>
            <a:r>
              <a:rPr lang="en-US" dirty="0"/>
              <a:t>: Legos</a:t>
            </a:r>
          </a:p>
          <a:p>
            <a:pPr lvl="1"/>
            <a:r>
              <a:rPr lang="en-US" dirty="0"/>
              <a:t>Each brick is very simple and performs a specific function</a:t>
            </a:r>
          </a:p>
          <a:p>
            <a:pPr lvl="1"/>
            <a:r>
              <a:rPr lang="en-US" dirty="0"/>
              <a:t>Create arbitrary objects by combining many bricks</a:t>
            </a:r>
          </a:p>
          <a:p>
            <a:r>
              <a:rPr lang="en-US" dirty="0"/>
              <a:t>CNTK enables the creation of existing and novel models by combining simple functions in arbitrary ways. </a:t>
            </a:r>
            <a:endParaRPr lang="en-US" dirty="0" smtClean="0"/>
          </a:p>
          <a:p>
            <a:r>
              <a:rPr lang="en-US" dirty="0" smtClean="0"/>
              <a:t>Historical facts:</a:t>
            </a:r>
          </a:p>
          <a:p>
            <a:pPr lvl="1"/>
            <a:r>
              <a:rPr lang="en-US" dirty="0" smtClean="0"/>
              <a:t>Created by Microsoft Speech researchers (Dong Yu et al.) 4 years ago</a:t>
            </a:r>
          </a:p>
          <a:p>
            <a:pPr lvl="2"/>
            <a:r>
              <a:rPr lang="en-US" dirty="0" smtClean="0"/>
              <a:t>Was quickly extended to handle other workloads (image/text)</a:t>
            </a:r>
          </a:p>
          <a:p>
            <a:pPr lvl="1"/>
            <a:r>
              <a:rPr lang="en-US" dirty="0" smtClean="0"/>
              <a:t>Open-sourced (</a:t>
            </a:r>
            <a:r>
              <a:rPr lang="en-US" dirty="0" err="1" smtClean="0"/>
              <a:t>CodePlex</a:t>
            </a:r>
            <a:r>
              <a:rPr lang="en-US" dirty="0" smtClean="0"/>
              <a:t>) in early 2015</a:t>
            </a:r>
          </a:p>
          <a:p>
            <a:pPr lvl="1"/>
            <a:r>
              <a:rPr lang="en-US" dirty="0" smtClean="0"/>
              <a:t>Moved to GitHub in Jan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CPU and GPU with a </a:t>
            </a:r>
            <a:r>
              <a:rPr lang="en-US" b="1" dirty="0" smtClean="0">
                <a:solidFill>
                  <a:srgbClr val="0070C0"/>
                </a:solidFill>
              </a:rPr>
              <a:t>focus on GPU Cluster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GPU (CUDA): uses NVIDIA libraries, including </a:t>
            </a:r>
            <a:r>
              <a:rPr lang="en-US" b="1" dirty="0" err="1" smtClean="0">
                <a:solidFill>
                  <a:srgbClr val="0070C0"/>
                </a:solidFill>
              </a:rPr>
              <a:t>cuDNN</a:t>
            </a:r>
            <a:r>
              <a:rPr lang="en-US" b="1" dirty="0" smtClean="0">
                <a:solidFill>
                  <a:srgbClr val="0070C0"/>
                </a:solidFill>
              </a:rPr>
              <a:t> v5.</a:t>
            </a:r>
          </a:p>
          <a:p>
            <a:pPr lvl="1"/>
            <a:r>
              <a:rPr lang="en-US" dirty="0" smtClean="0"/>
              <a:t>Windows and Linux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smtClean="0"/>
              <a:t>numerical differentiation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efficient </a:t>
            </a:r>
            <a:r>
              <a:rPr lang="en-US" b="1" dirty="0" smtClean="0">
                <a:solidFill>
                  <a:srgbClr val="0070C0"/>
                </a:solidFill>
              </a:rPr>
              <a:t>static and recurrent network training through batching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data </a:t>
            </a:r>
            <a:r>
              <a:rPr lang="en-US" b="1" dirty="0" smtClean="0">
                <a:solidFill>
                  <a:srgbClr val="0070C0"/>
                </a:solidFill>
              </a:rPr>
              <a:t>parallelization within and across machines with 1-bit quantized SGD</a:t>
            </a:r>
          </a:p>
          <a:p>
            <a:pPr lvl="1"/>
            <a:r>
              <a:rPr lang="en-US" dirty="0" smtClean="0"/>
              <a:t>memory sharing during execution planning</a:t>
            </a:r>
          </a:p>
          <a:p>
            <a:r>
              <a:rPr lang="en-US" dirty="0" smtClean="0"/>
              <a:t>Modularized: separation of </a:t>
            </a:r>
          </a:p>
          <a:p>
            <a:pPr lvl="1"/>
            <a:r>
              <a:rPr lang="en-US" dirty="0" smtClean="0"/>
              <a:t>computational networks</a:t>
            </a:r>
          </a:p>
          <a:p>
            <a:pPr lvl="1"/>
            <a:r>
              <a:rPr lang="en-US" dirty="0" smtClean="0"/>
              <a:t>execution engine</a:t>
            </a:r>
          </a:p>
          <a:p>
            <a:pPr lvl="1"/>
            <a:r>
              <a:rPr lang="en-US" dirty="0" smtClean="0"/>
              <a:t>learning algorithms</a:t>
            </a:r>
          </a:p>
          <a:p>
            <a:pPr lvl="1"/>
            <a:r>
              <a:rPr lang="en-US" dirty="0" smtClean="0"/>
              <a:t>model description</a:t>
            </a:r>
          </a:p>
          <a:p>
            <a:pPr lvl="1"/>
            <a:r>
              <a:rPr lang="en-US" dirty="0" smtClean="0"/>
              <a:t>data readers</a:t>
            </a:r>
          </a:p>
          <a:p>
            <a:r>
              <a:rPr lang="en-US" dirty="0"/>
              <a:t>M</a:t>
            </a:r>
            <a:r>
              <a:rPr lang="en-US" dirty="0" smtClean="0"/>
              <a:t>odels can be described and modified with </a:t>
            </a:r>
          </a:p>
          <a:p>
            <a:pPr lvl="1"/>
            <a:r>
              <a:rPr lang="en-US" dirty="0" smtClean="0"/>
              <a:t>Network definition language (NDL) and model editing language (MEL)</a:t>
            </a:r>
          </a:p>
          <a:p>
            <a:pPr lvl="1"/>
            <a:r>
              <a:rPr lang="en-US" dirty="0" smtClean="0"/>
              <a:t>Python, C++ and C# (in progress)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CNTK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2971800"/>
            <a:ext cx="11430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05200" y="2971800"/>
            <a:ext cx="14478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Builder Lambda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371600" y="2819400"/>
            <a:ext cx="12954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 Description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1"/>
            <a:endCxn id="11" idx="4"/>
          </p:cNvCxnSpPr>
          <p:nvPr/>
        </p:nvCxnSpPr>
        <p:spPr>
          <a:xfrm flipH="1">
            <a:off x="2667000" y="3276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4234" y="3212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3"/>
            <a:endCxn id="8" idx="1"/>
          </p:cNvCxnSpPr>
          <p:nvPr/>
        </p:nvCxnSpPr>
        <p:spPr>
          <a:xfrm>
            <a:off x="4953000" y="3276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25158" y="321881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27839" y="4544289"/>
            <a:ext cx="11430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ILearner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05200" y="4544289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IDataReader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1371600" y="4419600"/>
            <a:ext cx="12954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&amp; Labels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67000" y="4876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5509" y="48198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1"/>
            <a:endCxn id="23" idx="3"/>
          </p:cNvCxnSpPr>
          <p:nvPr/>
        </p:nvCxnSpPr>
        <p:spPr>
          <a:xfrm flipH="1">
            <a:off x="4953000" y="4849089"/>
            <a:ext cx="1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1049" y="479082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data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2" idx="0"/>
            <a:endCxn id="8" idx="2"/>
          </p:cNvCxnSpPr>
          <p:nvPr/>
        </p:nvCxnSpPr>
        <p:spPr>
          <a:xfrm flipH="1" flipV="1">
            <a:off x="6591300" y="3581400"/>
            <a:ext cx="8039" cy="96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646839" y="2105888"/>
            <a:ext cx="190500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IExecutionEngine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0"/>
            <a:endCxn id="37" idx="2"/>
          </p:cNvCxnSpPr>
          <p:nvPr/>
        </p:nvCxnSpPr>
        <p:spPr>
          <a:xfrm flipV="1">
            <a:off x="6591300" y="2715488"/>
            <a:ext cx="8039" cy="25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61139" y="1393658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CPU/GPU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>
          <a:xfrm flipV="1">
            <a:off x="6599339" y="1927058"/>
            <a:ext cx="0" cy="17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92584" y="5586844"/>
            <a:ext cx="187303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Task-specific reader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>
            <a:off x="4229100" y="5153889"/>
            <a:ext cx="0" cy="43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62823" y="5586844"/>
            <a:ext cx="187303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SGD, </a:t>
            </a:r>
            <a:r>
              <a:rPr lang="en-US" dirty="0" err="1" smtClean="0"/>
              <a:t>AdaGrad</a:t>
            </a:r>
            <a:r>
              <a:rPr lang="en-US" dirty="0" smtClean="0"/>
              <a:t>, etc.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2" idx="2"/>
            <a:endCxn id="47" idx="0"/>
          </p:cNvCxnSpPr>
          <p:nvPr/>
        </p:nvCxnSpPr>
        <p:spPr>
          <a:xfrm>
            <a:off x="6599339" y="5153889"/>
            <a:ext cx="0" cy="43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91300" y="3739678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</a:p>
          <a:p>
            <a:r>
              <a:rPr lang="en-US" dirty="0" smtClean="0"/>
              <a:t>Compute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 a model with the </a:t>
            </a:r>
            <a:r>
              <a:rPr lang="en-US" dirty="0">
                <a:solidFill>
                  <a:srgbClr val="0070C0"/>
                </a:solidFill>
              </a:rPr>
              <a:t>train</a:t>
            </a:r>
            <a:r>
              <a:rPr lang="en-US" dirty="0"/>
              <a:t> command</a:t>
            </a:r>
          </a:p>
          <a:p>
            <a:r>
              <a:rPr lang="en-US" dirty="0"/>
              <a:t>Evaluate a model with the </a:t>
            </a:r>
            <a:r>
              <a:rPr lang="en-US" dirty="0" err="1">
                <a:solidFill>
                  <a:srgbClr val="0070C0"/>
                </a:solidFill>
              </a:rPr>
              <a:t>eval</a:t>
            </a:r>
            <a:r>
              <a:rPr lang="en-US" dirty="0"/>
              <a:t> command</a:t>
            </a:r>
          </a:p>
          <a:p>
            <a:r>
              <a:rPr lang="en-US" dirty="0"/>
              <a:t>Edit models (e.g., add nodes, remove nodes, change the flag of a node) with the </a:t>
            </a:r>
            <a:r>
              <a:rPr lang="en-US" dirty="0">
                <a:solidFill>
                  <a:srgbClr val="0070C0"/>
                </a:solidFill>
              </a:rPr>
              <a:t>edit</a:t>
            </a:r>
            <a:r>
              <a:rPr lang="en-US" dirty="0"/>
              <a:t> command</a:t>
            </a:r>
          </a:p>
          <a:p>
            <a:r>
              <a:rPr lang="en-US" dirty="0"/>
              <a:t>Write outputs of one or more nodes in the model to files with the </a:t>
            </a:r>
            <a:r>
              <a:rPr lang="en-US" dirty="0">
                <a:solidFill>
                  <a:srgbClr val="0070C0"/>
                </a:solidFill>
              </a:rPr>
              <a:t>write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Finer operation can be controlled through script languages (beta)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Heart: Computational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generalization of machine learning models that can be described as a series of computational steps.</a:t>
            </a:r>
          </a:p>
          <a:p>
            <a:pPr lvl="1"/>
            <a:r>
              <a:rPr lang="en-US" dirty="0" smtClean="0"/>
              <a:t>E.g., DNN, CNN, RNN, LSTM, DSSM, Log-linear model</a:t>
            </a:r>
          </a:p>
          <a:p>
            <a:r>
              <a:rPr lang="en-US" dirty="0" smtClean="0"/>
              <a:t>Representation: </a:t>
            </a:r>
          </a:p>
          <a:p>
            <a:pPr lvl="1"/>
            <a:r>
              <a:rPr lang="en-US" dirty="0" smtClean="0"/>
              <a:t>A list of computational nodes denoted as 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n = </a:t>
            </a:r>
            <a:r>
              <a:rPr lang="es-ES" dirty="0" smtClean="0"/>
              <a:t>{</a:t>
            </a:r>
            <a:r>
              <a:rPr lang="es-ES" dirty="0" err="1" smtClean="0"/>
              <a:t>node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/>
              <a:t> </a:t>
            </a:r>
            <a:r>
              <a:rPr lang="es-ES" dirty="0" smtClean="0"/>
              <a:t>: </a:t>
            </a:r>
            <a:r>
              <a:rPr lang="es-ES" dirty="0" err="1" smtClean="0"/>
              <a:t>operation</a:t>
            </a:r>
            <a:r>
              <a:rPr lang="es-ES" dirty="0" smtClean="0"/>
              <a:t>  </a:t>
            </a:r>
            <a:r>
              <a:rPr lang="es-ES" dirty="0" err="1" smtClean="0"/>
              <a:t>name</a:t>
            </a:r>
            <a:r>
              <a:rPr lang="es-ES" dirty="0" smtClean="0"/>
              <a:t>}</a:t>
            </a:r>
            <a:endParaRPr lang="en-US" dirty="0"/>
          </a:p>
          <a:p>
            <a:pPr lvl="1"/>
            <a:r>
              <a:rPr lang="en-US" dirty="0" smtClean="0"/>
              <a:t>The parent-children relationship describing the operands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{n </a:t>
            </a:r>
            <a:r>
              <a:rPr lang="en-US" dirty="0"/>
              <a:t>: c</a:t>
            </a:r>
            <a:r>
              <a:rPr lang="en-US" baseline="-25000" dirty="0"/>
              <a:t>1</a:t>
            </a:r>
            <a:r>
              <a:rPr lang="en-US" dirty="0"/>
              <a:t>, · · · , </a:t>
            </a:r>
            <a:r>
              <a:rPr lang="en-US" dirty="0" err="1"/>
              <a:t>c</a:t>
            </a:r>
            <a:r>
              <a:rPr lang="en-US" baseline="-25000" dirty="0" err="1"/>
              <a:t>Kn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Kn</a:t>
            </a:r>
            <a:r>
              <a:rPr lang="en-US" dirty="0" smtClean="0"/>
              <a:t> </a:t>
            </a:r>
            <a:r>
              <a:rPr lang="en-US" dirty="0"/>
              <a:t>is the number of children </a:t>
            </a:r>
            <a:r>
              <a:rPr lang="en-US" dirty="0" smtClean="0"/>
              <a:t>of node n</a:t>
            </a:r>
            <a:r>
              <a:rPr lang="en-US" dirty="0"/>
              <a:t>. For leaf </a:t>
            </a:r>
            <a:r>
              <a:rPr lang="en-US" dirty="0" smtClean="0"/>
              <a:t>nodes </a:t>
            </a:r>
            <a:r>
              <a:rPr lang="en-US" dirty="0" err="1" smtClean="0"/>
              <a:t>Kn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Order of the children matters: e.g., XY is different from YX</a:t>
            </a:r>
          </a:p>
          <a:p>
            <a:pPr lvl="1"/>
            <a:r>
              <a:rPr lang="en-US" dirty="0" smtClean="0"/>
              <a:t>Given the inputs (operands) the value of the node can be computed.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Can flexibly describe deep learning models.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dopted by many other popular tools as 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54260</TotalTime>
  <Words>2131</Words>
  <Application>Microsoft Office PowerPoint</Application>
  <PresentationFormat>On-screen Show (4:3)</PresentationFormat>
  <Paragraphs>423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Garamond</vt:lpstr>
      <vt:lpstr>Wingdings 2</vt:lpstr>
      <vt:lpstr>Office Theme</vt:lpstr>
      <vt:lpstr>Deep Learning in Microsoft with CNTK </vt:lpstr>
      <vt:lpstr>Deep Learning in the company</vt:lpstr>
      <vt:lpstr>PowerPoint Presentation</vt:lpstr>
      <vt:lpstr>ImageNet: Microsoft 2015 ResNet </vt:lpstr>
      <vt:lpstr>CNTK Overview</vt:lpstr>
      <vt:lpstr>Functionality</vt:lpstr>
      <vt:lpstr>CNTK Architecture</vt:lpstr>
      <vt:lpstr>Main Operations</vt:lpstr>
      <vt:lpstr>At the Heart: Computational Networks </vt:lpstr>
      <vt:lpstr>Example: One Hidden Layer NN</vt:lpstr>
      <vt:lpstr>Example: CN with Multiple Inputs</vt:lpstr>
      <vt:lpstr>Example: CN with Recurrence</vt:lpstr>
      <vt:lpstr>Usage Example (with Config File)</vt:lpstr>
      <vt:lpstr>Network Definition with NDL (LSTM)</vt:lpstr>
      <vt:lpstr>Network Definition with NDL</vt:lpstr>
      <vt:lpstr>Network Definition with NDL</vt:lpstr>
      <vt:lpstr>Network Definition with NDL</vt:lpstr>
      <vt:lpstr>Network Definition with NDL</vt:lpstr>
      <vt:lpstr>Network Definition with NDL</vt:lpstr>
      <vt:lpstr>Model Editing with MEL</vt:lpstr>
      <vt:lpstr>Computation: Without Loops</vt:lpstr>
      <vt:lpstr>With Loops (Recurrent Connections)</vt:lpstr>
      <vt:lpstr>With Loops (Recurrent Connections)</vt:lpstr>
      <vt:lpstr>Data Parallelization: 1-Bit Quantized SGD </vt:lpstr>
      <vt:lpstr>O(1) Aggregation </vt:lpstr>
      <vt:lpstr>CNTK = Cinderella NTK?</vt:lpstr>
      <vt:lpstr>Memory Sharing</vt:lpstr>
      <vt:lpstr>CNTK 2.0</vt:lpstr>
      <vt:lpstr>Summary</vt:lpstr>
      <vt:lpstr>Azure GPU Lab (Project Philly) - Coming</vt:lpstr>
      <vt:lpstr>Project Philly Architecture</vt:lpstr>
      <vt:lpstr>Project Philly Job Monitoring</vt:lpstr>
      <vt:lpstr>Project Philly Cluster Monitoring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Yu (MSR)</dc:creator>
  <cp:lastModifiedBy>Alexey Kamenev</cp:lastModifiedBy>
  <cp:revision>1763</cp:revision>
  <dcterms:created xsi:type="dcterms:W3CDTF">2006-08-16T00:00:00Z</dcterms:created>
  <dcterms:modified xsi:type="dcterms:W3CDTF">2016-04-06T17:13:40Z</dcterms:modified>
</cp:coreProperties>
</file>