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3"/>
  </p:notesMasterIdLst>
  <p:sldIdLst>
    <p:sldId id="256" r:id="rId5"/>
    <p:sldId id="270" r:id="rId6"/>
    <p:sldId id="271" r:id="rId7"/>
    <p:sldId id="416" r:id="rId8"/>
    <p:sldId id="415" r:id="rId9"/>
    <p:sldId id="272" r:id="rId10"/>
    <p:sldId id="257" r:id="rId11"/>
    <p:sldId id="297" r:id="rId12"/>
    <p:sldId id="273" r:id="rId13"/>
    <p:sldId id="381" r:id="rId14"/>
    <p:sldId id="378" r:id="rId15"/>
    <p:sldId id="379" r:id="rId16"/>
    <p:sldId id="295" r:id="rId17"/>
    <p:sldId id="364" r:id="rId18"/>
    <p:sldId id="385" r:id="rId19"/>
    <p:sldId id="301" r:id="rId20"/>
    <p:sldId id="279" r:id="rId21"/>
    <p:sldId id="302" r:id="rId22"/>
    <p:sldId id="303" r:id="rId23"/>
    <p:sldId id="387" r:id="rId24"/>
    <p:sldId id="399" r:id="rId25"/>
    <p:sldId id="410" r:id="rId26"/>
    <p:sldId id="398" r:id="rId27"/>
    <p:sldId id="411" r:id="rId28"/>
    <p:sldId id="400" r:id="rId29"/>
    <p:sldId id="306" r:id="rId30"/>
    <p:sldId id="292" r:id="rId31"/>
    <p:sldId id="304" r:id="rId32"/>
    <p:sldId id="281" r:id="rId33"/>
    <p:sldId id="390" r:id="rId34"/>
    <p:sldId id="389" r:id="rId35"/>
    <p:sldId id="305" r:id="rId36"/>
    <p:sldId id="397" r:id="rId37"/>
    <p:sldId id="407" r:id="rId38"/>
    <p:sldId id="405" r:id="rId39"/>
    <p:sldId id="355" r:id="rId40"/>
    <p:sldId id="402" r:id="rId41"/>
    <p:sldId id="357" r:id="rId42"/>
    <p:sldId id="324" r:id="rId43"/>
    <p:sldId id="325" r:id="rId44"/>
    <p:sldId id="312" r:id="rId45"/>
    <p:sldId id="335" r:id="rId46"/>
    <p:sldId id="336" r:id="rId47"/>
    <p:sldId id="337" r:id="rId48"/>
    <p:sldId id="340" r:id="rId49"/>
    <p:sldId id="359" r:id="rId50"/>
    <p:sldId id="360" r:id="rId51"/>
    <p:sldId id="361" r:id="rId52"/>
    <p:sldId id="288" r:id="rId53"/>
    <p:sldId id="342" r:id="rId54"/>
    <p:sldId id="341" r:id="rId55"/>
    <p:sldId id="343" r:id="rId56"/>
    <p:sldId id="365" r:id="rId57"/>
    <p:sldId id="363" r:id="rId58"/>
    <p:sldId id="289" r:id="rId59"/>
    <p:sldId id="414" r:id="rId60"/>
    <p:sldId id="291" r:id="rId61"/>
    <p:sldId id="27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8"/>
    <a:srgbClr val="117A0E"/>
    <a:srgbClr val="BBD80B"/>
    <a:srgbClr val="72D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8" autoAdjust="0"/>
    <p:restoredTop sz="65820" autoAdjust="0"/>
  </p:normalViewPr>
  <p:slideViewPr>
    <p:cSldViewPr snapToGrid="0" snapToObjects="1">
      <p:cViewPr varScale="1">
        <p:scale>
          <a:sx n="88" d="100"/>
          <a:sy n="88" d="100"/>
        </p:scale>
        <p:origin x="16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ImageNet</a:t>
            </a:r>
            <a:r>
              <a:rPr lang="en-US" baseline="0" dirty="0"/>
              <a:t> Classification top-5 error (%)</a:t>
            </a:r>
            <a:endParaRPr lang="en-US" dirty="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744125329111192E-2"/>
          <c:y val="0.11049014260833769"/>
          <c:w val="0.93359314115741132"/>
          <c:h val="0.691127187537830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top-5 test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915-4833-9BD3-82EC3DE495C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915-4833-9BD3-82EC3DE495C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915-4833-9BD3-82EC3DE495C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6798-4115-8BC5-0AA47EC04131}"/>
              </c:ext>
            </c:extLst>
          </c:dPt>
          <c:dLbls>
            <c:dLbl>
              <c:idx val="6"/>
              <c:tx>
                <c:rich>
                  <a:bodyPr/>
                  <a:lstStyle/>
                  <a:p>
                    <a:r>
                      <a:rPr lang="en-US" dirty="0"/>
                      <a:t>3.5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798-4115-8BC5-0AA47EC0413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Sheet1!$B$2:$B$8</c:f>
              <c:strCache>
                <c:ptCount val="7"/>
                <c:pt idx="0">
                  <c:v>ILSVRC 2010 NEC America</c:v>
                </c:pt>
                <c:pt idx="1">
                  <c:v>ILSVRC 2011 Xerox</c:v>
                </c:pt>
                <c:pt idx="2">
                  <c:v>ILSVRC 2012 AlexNet</c:v>
                </c:pt>
                <c:pt idx="3">
                  <c:v>ILSVRC 2013 Clarifi</c:v>
                </c:pt>
                <c:pt idx="4">
                  <c:v>ILSVRC 2014 VGG</c:v>
                </c:pt>
                <c:pt idx="5">
                  <c:v>ILSVRC 2014 GoogleNet</c:v>
                </c:pt>
                <c:pt idx="6">
                  <c:v>ILSVRC 2015 ResNet</c:v>
                </c:pt>
              </c:strCache>
            </c:strRef>
          </c:cat>
          <c:val>
            <c:numRef>
              <c:f>Sheet1!$C$2:$C$8</c:f>
              <c:numCache>
                <c:formatCode>0.0</c:formatCode>
                <c:ptCount val="7"/>
                <c:pt idx="0">
                  <c:v>28.2</c:v>
                </c:pt>
                <c:pt idx="1">
                  <c:v>25.8</c:v>
                </c:pt>
                <c:pt idx="2">
                  <c:v>16.399999999999999</c:v>
                </c:pt>
                <c:pt idx="3">
                  <c:v>11.7</c:v>
                </c:pt>
                <c:pt idx="4">
                  <c:v>7.3</c:v>
                </c:pt>
                <c:pt idx="5">
                  <c:v>6.66</c:v>
                </c:pt>
                <c:pt idx="6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915-4833-9BD3-82EC3DE49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5944712"/>
        <c:axId val="235943144"/>
      </c:barChart>
      <c:catAx>
        <c:axId val="235944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43144"/>
        <c:crosses val="autoZero"/>
        <c:auto val="1"/>
        <c:lblAlgn val="ctr"/>
        <c:lblOffset val="100"/>
        <c:noMultiLvlLbl val="0"/>
      </c:catAx>
      <c:valAx>
        <c:axId val="235943144"/>
        <c:scaling>
          <c:orientation val="minMax"/>
          <c:max val="3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235944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none" dirty="0"/>
              <a:t>s</a:t>
            </a:r>
            <a:r>
              <a:rPr lang="en-US" sz="1800" b="1" dirty="0"/>
              <a:t>peed comparison (samples/second), higher = better</a:t>
            </a:r>
            <a:br>
              <a:rPr lang="en-US" sz="1800" b="1" dirty="0"/>
            </a:br>
            <a:r>
              <a:rPr lang="en-US" sz="1400" b="1" dirty="0"/>
              <a:t>[note: December 2015]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GPU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0991426444480042"/>
                  <c:y val="-6.1420479459243039E-2"/>
                </c:manualLayout>
              </c:layout>
              <c:tx>
                <c:rich>
                  <a:bodyPr/>
                  <a:lstStyle/>
                  <a:p>
                    <a:fld id="{E3E3A0A6-D22C-4C98-95DF-FF527A5554C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 only supports 1 GPU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1D4-4761-B053-A579C39B1025}"/>
                </c:ext>
                <c:ext xmlns:c15="http://schemas.microsoft.com/office/drawing/2012/chart" uri="{CE6537A1-D6FC-4f65-9D91-7224C49458BB}">
                  <c15:layout>
                    <c:manualLayout>
                      <c:w val="0.32623307711164889"/>
                      <c:h val="0.10081362342489619"/>
                    </c:manualLayout>
                  </c15:layout>
                  <c15:dlblFieldTable/>
                  <c15:showDataLabelsRange val="0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11300</c:v>
                </c:pt>
                <c:pt idx="1">
                  <c:v>5200</c:v>
                </c:pt>
                <c:pt idx="2">
                  <c:v>8100</c:v>
                </c:pt>
                <c:pt idx="3">
                  <c:v>12400</c:v>
                </c:pt>
                <c:pt idx="4">
                  <c:v>13000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1D4-4761-B053-A579C39B10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x 4 GPUs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40000</c:v>
                </c:pt>
                <c:pt idx="1">
                  <c:v>0</c:v>
                </c:pt>
                <c:pt idx="2">
                  <c:v>11400</c:v>
                </c:pt>
                <c:pt idx="3">
                  <c:v>24000</c:v>
                </c:pt>
                <c:pt idx="4">
                  <c:v>24100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1D4-4761-B053-A579C39B10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 x 4 GPUs (8 GPUs)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11D4-4761-B053-A579C39B102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11D4-4761-B053-A579C39B102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1D4-4761-B053-A579C39B1025}"/>
              </c:ext>
            </c:extLst>
          </c:dPt>
          <c:dLbls>
            <c:dLbl>
              <c:idx val="0"/>
              <c:layout>
                <c:manualLayout>
                  <c:x val="0.1828233061207008"/>
                  <c:y val="0.14403177427240241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0">
                    <a:spAutoFit/>
                  </a:bodyPr>
                  <a:lstStyle/>
                  <a:p>
                    <a:pPr marL="0" marR="0" indent="0" algn="just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1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i="0" u="none" strike="noStrike" kern="1200" baseline="0" dirty="0"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</a:rPr>
                      <a:t>Achieved with 1-bit gradient quantization algorithm</a:t>
                    </a:r>
                  </a:p>
                  <a:p>
                    <a:pPr marL="0" marR="0" indent="0" algn="just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b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defRPr>
                    </a:pPr>
                    <a:endParaRPr lang="en-US" baseline="0" dirty="0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0">
                  <a:spAutoFit/>
                </a:bodyPr>
                <a:lstStyle/>
                <a:p>
                  <a:pPr marL="0" marR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1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1D4-4761-B053-A579C39B102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143753184698066"/>
                      <c:h val="9.9106930410367861E-2"/>
                    </c:manualLayout>
                  </c15:layout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69100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1D4-4761-B053-A579C39B1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5946672"/>
        <c:axId val="235941968"/>
      </c:barChart>
      <c:catAx>
        <c:axId val="23594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41968"/>
        <c:crosses val="autoZero"/>
        <c:auto val="1"/>
        <c:lblAlgn val="ctr"/>
        <c:lblOffset val="100"/>
        <c:noMultiLvlLbl val="0"/>
      </c:catAx>
      <c:valAx>
        <c:axId val="23594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4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Speed comparison on RNNs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DFB2190-C2E3-467C-9370-F967A2E4DAE4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Single Sequence, </a:t>
                    </a:r>
                    <a:fld id="{A6384111-BA74-4370-A04E-E24D239AF785}" type="VALUE">
                      <a:rPr lang="en-US" baseline="0" smtClean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597-4BF8-A647-137D5DDA77E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1.3889040781286012E-2"/>
                  <c:y val="0.16191528184478368"/>
                </c:manualLayout>
              </c:layout>
              <c:tx>
                <c:rich>
                  <a:bodyPr/>
                  <a:lstStyle/>
                  <a:p>
                    <a:fld id="{FFE14963-DF75-47F6-9BD4-238E73D71BC9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multi sequence &gt;</a:t>
                    </a:r>
                    <a:fld id="{E2672296-94D8-4FEA-AD82-91E8E73B7CC3}" type="VALUE">
                      <a:rPr lang="en-US" baseline="0" smtClean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597-4BF8-A647-137D5DDA77E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Naïve </c:v>
                </c:pt>
                <c:pt idx="1">
                  <c:v>Optimized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597-4BF8-A647-137D5DDA7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35946280"/>
        <c:axId val="235947848"/>
      </c:barChart>
      <c:catAx>
        <c:axId val="235946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47848"/>
        <c:crosses val="autoZero"/>
        <c:auto val="1"/>
        <c:lblAlgn val="ctr"/>
        <c:lblOffset val="100"/>
        <c:noMultiLvlLbl val="0"/>
      </c:catAx>
      <c:valAx>
        <c:axId val="235947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46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Transferred</a:t>
            </a:r>
            <a:r>
              <a:rPr lang="en-US" baseline="0" dirty="0"/>
              <a:t> Gradient (bits/value), smaller is better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1-bit</c:v>
                </c:pt>
                <c:pt idx="1">
                  <c:v>float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A0-4299-96C6-B381A8020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35949416"/>
        <c:axId val="235945496"/>
      </c:barChart>
      <c:catAx>
        <c:axId val="235949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45496"/>
        <c:crosses val="autoZero"/>
        <c:auto val="1"/>
        <c:lblAlgn val="ctr"/>
        <c:lblOffset val="100"/>
        <c:noMultiLvlLbl val="0"/>
      </c:catAx>
      <c:valAx>
        <c:axId val="235945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49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45759-1763-45C2-B85A-748FC1529DF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93854-74A5-4B34-8F21-E347D4FB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3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(note:</a:t>
            </a:r>
            <a:r>
              <a:rPr lang="en-US" baseline="0" dirty="0"/>
              <a:t> may no longer be up-to-date)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1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8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(just</a:t>
            </a:r>
            <a:r>
              <a:rPr lang="en-US" baseline="0" dirty="0"/>
              <a:t> explain: (1) deserialization incl. </a:t>
            </a:r>
            <a:r>
              <a:rPr lang="en-US" baseline="0" dirty="0" err="1"/>
              <a:t>IDeserializer</a:t>
            </a:r>
            <a:r>
              <a:rPr lang="en-US" baseline="0" dirty="0"/>
              <a:t> and (2) auto-randomization)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9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4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6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can be recursive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2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to parameterize stack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3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really just explained “programming”, but it’s important that it can be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1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https://www.youtube.com/watch?v=Nu-nlQqFCKg;start=285</a:t>
            </a:r>
          </a:p>
          <a:p>
            <a:endParaRPr lang="en-US" dirty="0" smtClean="0"/>
          </a:p>
          <a:p>
            <a:r>
              <a:rPr lang="en-US" dirty="0" smtClean="0"/>
              <a:t>seek to video position 4:45 </a:t>
            </a:r>
            <a:r>
              <a:rPr lang="en-US" dirty="0"/>
              <a:t>to </a:t>
            </a:r>
            <a:r>
              <a:rPr lang="en-US" dirty="0" smtClean="0"/>
              <a:t>see neural networks transcribing</a:t>
            </a:r>
            <a:r>
              <a:rPr lang="en-US" baseline="0" dirty="0" smtClean="0"/>
              <a:t> the speech live on-stage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71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features, plus</a:t>
            </a:r>
            <a:r>
              <a:rPr lang="en-US" baseline="0" dirty="0"/>
              <a:t> (1) auto-tuning and (2) scale-out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2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simple to parallelize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6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PastValue</a:t>
            </a:r>
            <a:r>
              <a:rPr lang="en-US" dirty="0"/>
              <a:t> is a special operation, but not a keyword. E.g. </a:t>
            </a:r>
            <a:r>
              <a:rPr lang="en-US" dirty="0" err="1"/>
              <a:t>PastValue</a:t>
            </a:r>
            <a:r>
              <a:rPr lang="en-US" dirty="0"/>
              <a:t> (</a:t>
            </a:r>
            <a:r>
              <a:rPr lang="en-US" dirty="0" err="1"/>
              <a:t>PastValue</a:t>
            </a:r>
            <a:r>
              <a:rPr lang="en-US" dirty="0"/>
              <a:t> (x)) is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7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9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</a:t>
            </a:r>
            <a:r>
              <a:rPr lang="en-US" baseline="0" dirty="0"/>
              <a:t> and c</a:t>
            </a:r>
            <a:r>
              <a:rPr lang="en-US" dirty="0"/>
              <a:t>ommunication of same order of magnitude in this example;</a:t>
            </a:r>
          </a:p>
          <a:p>
            <a:r>
              <a:rPr lang="en-US" dirty="0"/>
              <a:t>(If not doing overlapped processing,</a:t>
            </a:r>
            <a:r>
              <a:rPr lang="en-US" baseline="0" dirty="0"/>
              <a:t> then) </a:t>
            </a:r>
            <a:r>
              <a:rPr lang="en-US" dirty="0"/>
              <a:t>example can at most speed-up by factor of ~2 if communication cost is half the total time, and not parallelized</a:t>
            </a:r>
          </a:p>
          <a:p>
            <a:r>
              <a:rPr lang="en-US" dirty="0"/>
              <a:t>(and if doing, then it cannot be parallelized at all, basically)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7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those few reusable blocks, main network can be described in 11</a:t>
            </a:r>
            <a:r>
              <a:rPr lang="en-US" baseline="0" dirty="0"/>
              <a:t>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7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completely specified in </a:t>
            </a:r>
            <a:r>
              <a:rPr lang="en-US" dirty="0" err="1"/>
              <a:t>BrainScript</a:t>
            </a:r>
            <a:r>
              <a:rPr lang="en-US" dirty="0"/>
              <a:t>; easy to e.g. change to a GRU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4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600 nodes, yet only few pages of very clear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9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https://www.youtube.com/watch?v=Nu-nlQqFCKg;start=475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/>
              <a:t>video </a:t>
            </a:r>
            <a:r>
              <a:rPr lang="en-US" dirty="0" smtClean="0"/>
              <a:t>around 7:55 </a:t>
            </a:r>
            <a:r>
              <a:rPr lang="en-US" dirty="0"/>
              <a:t>to </a:t>
            </a:r>
            <a:r>
              <a:rPr lang="en-US" dirty="0" smtClean="0"/>
              <a:t>see automatic </a:t>
            </a:r>
            <a:r>
              <a:rPr lang="en-US" baseline="0" dirty="0" smtClean="0"/>
              <a:t>translation powered by the NN-based speech recognizer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5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8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2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slide,</a:t>
            </a:r>
            <a:r>
              <a:rPr lang="en-US" baseline="0" dirty="0"/>
              <a:t> take the time to explain all important concepts along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0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9966" y="2017643"/>
            <a:ext cx="6566451" cy="1681163"/>
          </a:xfrm>
        </p:spPr>
        <p:txBody>
          <a:bodyPr anchor="b">
            <a:normAutofit/>
          </a:bodyPr>
          <a:lstStyle>
            <a:lvl1pPr algn="l"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905" y="3890273"/>
            <a:ext cx="6557621" cy="122837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BBD80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45994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93304" y="2435088"/>
            <a:ext cx="9988826" cy="1681163"/>
          </a:xfrm>
        </p:spPr>
        <p:txBody>
          <a:bodyPr anchor="b">
            <a:normAutofit/>
          </a:bodyPr>
          <a:lstStyle>
            <a:lvl1pPr algn="ctr"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chapter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98276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1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9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7787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77000"/>
            <a:ext cx="1092201" cy="244476"/>
          </a:xfrm>
          <a:prstGeom prst="rect">
            <a:avLst/>
          </a:prstGeom>
        </p:spPr>
        <p:txBody>
          <a:bodyPr/>
          <a:lstStyle/>
          <a:p>
            <a:fld id="{853DC40F-6989-43BD-AE7E-58FDB3CFB039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2000" y="6477000"/>
            <a:ext cx="8331200" cy="2444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Dong Yu and Xuedong Huang: Microsoft Computational Network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4800" y="6477000"/>
            <a:ext cx="889000" cy="24447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1" y="6477000"/>
            <a:ext cx="1092201" cy="244476"/>
          </a:xfrm>
          <a:prstGeom prst="rect">
            <a:avLst/>
          </a:prstGeom>
        </p:spPr>
        <p:txBody>
          <a:bodyPr/>
          <a:lstStyle/>
          <a:p>
            <a:fld id="{111AAF9D-027A-4A8F-954E-E6E594D9721A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32000" y="6477000"/>
            <a:ext cx="8331200" cy="2444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Dong Yu and Xuedong Huang: Microsoft Computational Network Toolkit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4800" y="6477000"/>
            <a:ext cx="889000" cy="24447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7787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477000"/>
            <a:ext cx="1092201" cy="244476"/>
          </a:xfrm>
          <a:prstGeom prst="rect">
            <a:avLst/>
          </a:prstGeom>
        </p:spPr>
        <p:txBody>
          <a:bodyPr/>
          <a:lstStyle/>
          <a:p>
            <a:fld id="{5C5A7F1F-E0AD-40A1-9D3B-AF1BD52FCFEF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32000" y="6477000"/>
            <a:ext cx="8331200" cy="2444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Dong Yu and Xuedong Huang: Microsoft Computational Network Toolkit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64800" y="6477000"/>
            <a:ext cx="889000" cy="24447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58283" y="1143000"/>
            <a:ext cx="10595517" cy="0"/>
          </a:xfrm>
          <a:prstGeom prst="line">
            <a:avLst/>
          </a:prstGeom>
          <a:ln w="38100">
            <a:solidFill>
              <a:srgbClr val="ECD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2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7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117A0E"/>
          </a:solidFill>
          <a:latin typeface="Segoe Pro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Segoe Pro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Segoe Pro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Segoe Pro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Segoe Pro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Segoe Pro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file:///C:\Users\fseide\Desktop\LATAM-FS\21CCC%20S2S%20Demo%20(Rick),%20TJ,%202012.wmv" TargetMode="External"/><Relationship Id="rId1" Type="http://schemas.openxmlformats.org/officeDocument/2006/relationships/video" Target="NULL" TargetMode="External"/><Relationship Id="rId6" Type="http://schemas.openxmlformats.org/officeDocument/2006/relationships/hyperlink" Target="https://www.youtube.com/watch?v=Nu-nlQqFCKg;start=285" TargetMode="Externa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file:///C:\Users\fseide\Desktop\LATAM-FS\21CCC%20S2S%20Demo%20(Rick),%20TJ,%202012.wmv" TargetMode="External"/><Relationship Id="rId1" Type="http://schemas.openxmlformats.org/officeDocument/2006/relationships/video" Target="NULL" TargetMode="External"/><Relationship Id="rId6" Type="http://schemas.openxmlformats.org/officeDocument/2006/relationships/hyperlink" Target="https://www.youtube.com/watch?v=Nu-nlQqFCKg;start=475" TargetMode="Externa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4625" y="5391150"/>
            <a:ext cx="5253038" cy="838200"/>
          </a:xfrm>
          <a:prstGeom prst="rect">
            <a:avLst/>
          </a:prstGeom>
          <a:solidFill>
            <a:srgbClr val="117A0E">
              <a:alpha val="61961"/>
            </a:srgb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CNTK:</a:t>
            </a:r>
            <a:br>
              <a:rPr lang="en-US" dirty="0"/>
            </a:br>
            <a:r>
              <a:rPr lang="en-US" dirty="0"/>
              <a:t>Microsoft's Open-Source Deep-Learning Toolkit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905" y="3890273"/>
            <a:ext cx="11403495" cy="1228379"/>
          </a:xfrm>
        </p:spPr>
        <p:txBody>
          <a:bodyPr/>
          <a:lstStyle/>
          <a:p>
            <a:r>
              <a:rPr lang="en-US" dirty="0"/>
              <a:t>Frank Seide</a:t>
            </a:r>
          </a:p>
          <a:p>
            <a:r>
              <a:rPr lang="en-US" dirty="0"/>
              <a:t>Principal Researcher Speech Recognition, CNTK Architect</a:t>
            </a:r>
          </a:p>
          <a:p>
            <a:endParaRPr lang="en-US" sz="1600" dirty="0"/>
          </a:p>
          <a:p>
            <a:r>
              <a:rPr lang="en-US" sz="1600" dirty="0"/>
              <a:t>With many contributors:</a:t>
            </a:r>
          </a:p>
          <a:p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A. Agarwal, E. Akchurin, C. Basoglu, G. Chen, S. Cyphers, J. Droppo, A. Eversole, B. Guenter, </a:t>
            </a:r>
            <a:r>
              <a:rPr lang="en-US" sz="1500" dirty="0" err="1">
                <a:effectLst>
                  <a:glow>
                    <a:schemeClr val="accent1"/>
                  </a:glow>
                </a:effectLst>
              </a:rPr>
              <a:t>M.Hillebrand</a:t>
            </a:r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, X. Huang, Z. Huang,</a:t>
            </a:r>
            <a:br>
              <a:rPr lang="en-US" sz="1500" dirty="0">
                <a:effectLst>
                  <a:glow>
                    <a:schemeClr val="accent1"/>
                  </a:glow>
                </a:effectLst>
              </a:rPr>
            </a:br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V. Ivanov, A. Kamenev, P. Kranen, O. Kuchaiev, W. Manousek, A. May, B. Mitra, O. Nano, G. Navarro, A. Orlov, M. </a:t>
            </a:r>
            <a:r>
              <a:rPr lang="en-US" sz="1500" dirty="0" err="1">
                <a:effectLst>
                  <a:glow>
                    <a:schemeClr val="accent1"/>
                  </a:glow>
                </a:effectLst>
              </a:rPr>
              <a:t>Padmilac</a:t>
            </a:r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,</a:t>
            </a:r>
            <a:br>
              <a:rPr lang="en-US" sz="1500" dirty="0">
                <a:effectLst>
                  <a:glow>
                    <a:schemeClr val="accent1"/>
                  </a:glow>
                </a:effectLst>
              </a:rPr>
            </a:br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H. </a:t>
            </a:r>
            <a:r>
              <a:rPr lang="en-US" sz="1500" dirty="0" err="1">
                <a:effectLst>
                  <a:glow>
                    <a:schemeClr val="accent1"/>
                  </a:glow>
                </a:effectLst>
              </a:rPr>
              <a:t>Parthasarathi</a:t>
            </a:r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, B. Peng, A. Reznichenko, M. Seltzer, M. Slaney, A. Stolcke, H. Wang, K. Yao, D. Yu, Y. Zhang, G. Zweig</a:t>
            </a:r>
          </a:p>
        </p:txBody>
      </p:sp>
    </p:spTree>
    <p:extLst>
      <p:ext uri="{BB962C8B-B14F-4D97-AF65-F5344CB8AC3E}">
        <p14:creationId xmlns:p14="http://schemas.microsoft.com/office/powerpoint/2010/main" val="142188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B193">
                    <a:lumMod val="75000"/>
                  </a:srgb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  <a:endParaRPr lang="en-US" dirty="0"/>
          </a:p>
        </p:txBody>
      </p:sp>
      <p:sp>
        <p:nvSpPr>
          <p:cNvPr id="69" name="Content Placeholder 3"/>
          <p:cNvSpPr txBox="1">
            <a:spLocks/>
          </p:cNvSpPr>
          <p:nvPr/>
        </p:nvSpPr>
        <p:spPr>
          <a:xfrm>
            <a:off x="1143000" y="1688134"/>
            <a:ext cx="11049000" cy="3760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2400" dirty="0"/>
              <a:t>example: 2-hidden layer feed-forward NN</a:t>
            </a:r>
          </a:p>
          <a:p>
            <a:pPr marL="0" indent="0" fontAlgn="ctr">
              <a:buNone/>
            </a:pPr>
            <a:r>
              <a:rPr lang="en-US" sz="800" dirty="0"/>
              <a:t> </a:t>
            </a: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 (W1   * x 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 (W2   * h1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softmax(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 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alibri" panose="020F0502020204030204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with input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and one-hot label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400" dirty="0">
              <a:solidFill>
                <a:srgbClr val="000000"/>
              </a:solidFill>
              <a:latin typeface="Calibri" panose="020F0502020204030204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and cross-entropy training criterion</a:t>
            </a: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8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				</a:t>
            </a: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 (y, P,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baseline="-4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max	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tag='criterion')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257800" y="2628900"/>
            <a:ext cx="8763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3039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2001196" y="19789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2001196" y="31981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2001196" y="44173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1912618" y="1889602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B193">
                    <a:lumMod val="75000"/>
                  </a:srgb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3028950" y="50650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018032" y="1783397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3028950" y="5446079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2876550" y="5217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2876550" y="4836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2876550" y="4455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2876550" y="3998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2876550" y="3617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2876550" y="3236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2875032" y="278416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2875032" y="240316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2417832" y="2022161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3028950" y="46840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3028950" y="4226879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3028950" y="38458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3027432" y="3012761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3027432" y="2631761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3028950" y="34648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3027432" y="2207579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3027432" y="1780856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2495550" y="53317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2419350" y="5255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2419350" y="53317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2952750" y="5636579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28950" y="5636579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495550" y="49507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2419350" y="4874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419350" y="49507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495550" y="41125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2419350" y="40363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2419350" y="4112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2495550" y="37315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2419350" y="36553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19350" y="3731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2494032" y="289846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2417832" y="28222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2417832" y="28984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494032" y="251746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2417832" y="24412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2417832" y="25174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084070" y="5217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2084071" y="4836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084073" y="39982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084074" y="36172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884432" y="2784161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770133" y="2403161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2419350" y="1597979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3946386" y="5636579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4022586" y="5636579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3065532" y="42268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067050" y="30076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3068568" y="1788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3505200" y="1277940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36932" y="5682313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27532" y="5682313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6172200" y="2286000"/>
            <a:ext cx="5562600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 (W1   * x 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 (W2   * h1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 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 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12821" y="1371600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sp>
        <p:nvSpPr>
          <p:cNvPr id="69" name="Right Arrow 68"/>
          <p:cNvSpPr/>
          <p:nvPr/>
        </p:nvSpPr>
        <p:spPr>
          <a:xfrm flipH="1">
            <a:off x="5105400" y="2819400"/>
            <a:ext cx="8763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36985"/>
      </p:ext>
    </p:extLst>
  </p:cSld>
  <p:clrMapOvr>
    <a:masterClrMapping/>
  </p:clrMapOvr>
  <p:transition spd="slow"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2001196" y="19789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2001196" y="31981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2001196" y="44173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1912618" y="1889602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B193">
                    <a:lumMod val="75000"/>
                  </a:srgb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3028950" y="50650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018032" y="1783397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3028950" y="5446079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2876550" y="5217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2876550" y="4836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2876550" y="4455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2876550" y="3998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2876550" y="3617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2876550" y="3236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2875032" y="278416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2875032" y="240316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2417832" y="2022161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3028950" y="46840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3028950" y="4226879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3028950" y="38458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3027432" y="3012761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3027432" y="2631761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3028950" y="34648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3027432" y="2207579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3027432" y="1780856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2495550" y="53317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2419350" y="5255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2419350" y="53317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2952750" y="5636579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28950" y="5636579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495550" y="49507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2419350" y="4874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419350" y="49507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495550" y="41125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2419350" y="40363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2419350" y="4112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2495550" y="37315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2419350" y="36553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19350" y="3731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2494032" y="289846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2417832" y="28222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2417832" y="28984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494032" y="251746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2417832" y="24412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2417832" y="25174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084070" y="5217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2084071" y="4836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084073" y="39982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084074" y="36172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884432" y="2784161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770133" y="2403161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2419350" y="1597979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3946386" y="5636579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4022586" y="5636579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3065532" y="42268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067050" y="30076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3068568" y="1788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3505200" y="1277940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36932" y="5682313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27532" y="5682313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12821" y="1371600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sp>
        <p:nvSpPr>
          <p:cNvPr id="69" name="Content Placeholder 3"/>
          <p:cNvSpPr>
            <a:spLocks noGrp="1"/>
          </p:cNvSpPr>
          <p:nvPr>
            <p:ph idx="1"/>
          </p:nvPr>
        </p:nvSpPr>
        <p:spPr>
          <a:xfrm>
            <a:off x="4991100" y="1383334"/>
            <a:ext cx="6649968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nodes: functions (primitives)</a:t>
            </a:r>
          </a:p>
          <a:p>
            <a:pPr lvl="1" fontAlgn="ctr"/>
            <a:r>
              <a:rPr lang="en-US" sz="2000" dirty="0"/>
              <a:t>can be composed into reusable composites</a:t>
            </a:r>
          </a:p>
          <a:p>
            <a:pPr fontAlgn="ctr"/>
            <a:r>
              <a:rPr lang="en-US" sz="2400" dirty="0"/>
              <a:t>edges: values</a:t>
            </a:r>
          </a:p>
          <a:p>
            <a:pPr lvl="1" fontAlgn="ctr"/>
            <a:r>
              <a:rPr lang="en-US" sz="2000" dirty="0"/>
              <a:t>arbitrary-rank tensors with static and dynamic axes</a:t>
            </a:r>
          </a:p>
          <a:p>
            <a:pPr lvl="1" fontAlgn="ctr">
              <a:spcBef>
                <a:spcPts val="200"/>
              </a:spcBef>
            </a:pPr>
            <a:r>
              <a:rPr lang="en-US" sz="2000" dirty="0"/>
              <a:t>automatic dimension inference</a:t>
            </a:r>
          </a:p>
          <a:p>
            <a:pPr lvl="1" fontAlgn="ctr">
              <a:spcBef>
                <a:spcPts val="200"/>
              </a:spcBef>
            </a:pPr>
            <a:r>
              <a:rPr lang="en-US" sz="2000" dirty="0"/>
              <a:t>sparse-matrix support for inputs and labels</a:t>
            </a:r>
          </a:p>
          <a:p>
            <a:pPr fontAlgn="ctr"/>
            <a:r>
              <a:rPr lang="en-US" sz="2400" dirty="0"/>
              <a:t>automatic differentiation</a:t>
            </a:r>
          </a:p>
          <a:p>
            <a:pPr lvl="1" fontAlgn="ctr"/>
            <a:r>
              <a:rPr lang="en-US" sz="2000" dirty="0"/>
              <a:t>∂</a:t>
            </a:r>
            <a:r>
              <a:rPr lang="en-US" sz="2000" dirty="0">
                <a:latin typeface="Lucida Calligraphy" panose="03010101010101010101" pitchFamily="66" charset="0"/>
              </a:rPr>
              <a:t>F / </a:t>
            </a:r>
            <a:r>
              <a:rPr lang="en-US" sz="2000" dirty="0"/>
              <a:t>∂in = ∂</a:t>
            </a:r>
            <a:r>
              <a:rPr lang="en-US" sz="2000" dirty="0">
                <a:latin typeface="Lucida Calligraphy" panose="03010101010101010101" pitchFamily="66" charset="0"/>
              </a:rPr>
              <a:t>F / </a:t>
            </a:r>
            <a:r>
              <a:rPr lang="en-US" sz="2000" dirty="0"/>
              <a:t>∂out ∙ ∂out</a:t>
            </a:r>
            <a:r>
              <a:rPr lang="en-US" sz="2000" dirty="0">
                <a:latin typeface="Lucida Calligraphy" panose="03010101010101010101" pitchFamily="66" charset="0"/>
              </a:rPr>
              <a:t> / </a:t>
            </a:r>
            <a:r>
              <a:rPr lang="en-US" sz="2000" dirty="0"/>
              <a:t>∂in</a:t>
            </a:r>
          </a:p>
          <a:p>
            <a:pPr fontAlgn="ctr"/>
            <a:r>
              <a:rPr lang="en-US" sz="2400" dirty="0"/>
              <a:t>deferred computation </a:t>
            </a:r>
            <a:r>
              <a:rPr lang="en-US" sz="2400" dirty="0">
                <a:sym typeface="Wingdings" panose="05000000000000000000" pitchFamily="2" charset="2"/>
              </a:rPr>
              <a:t> execution engine</a:t>
            </a:r>
            <a:endParaRPr lang="en-US" sz="2400" dirty="0"/>
          </a:p>
          <a:p>
            <a:pPr lvl="1" fontAlgn="ctr"/>
            <a:r>
              <a:rPr lang="en-US" sz="2000" dirty="0"/>
              <a:t>optimized execution</a:t>
            </a:r>
          </a:p>
          <a:p>
            <a:pPr lvl="1" fontAlgn="ctr"/>
            <a:r>
              <a:rPr lang="en-US" sz="2000" dirty="0"/>
              <a:t>memory sharing</a:t>
            </a:r>
          </a:p>
          <a:p>
            <a:pPr fontAlgn="ctr"/>
            <a:r>
              <a:rPr lang="en-US" sz="2400" dirty="0"/>
              <a:t>editable</a:t>
            </a:r>
          </a:p>
        </p:txBody>
      </p:sp>
    </p:spTree>
    <p:extLst>
      <p:ext uri="{BB962C8B-B14F-4D97-AF65-F5344CB8AC3E}">
        <p14:creationId xmlns:p14="http://schemas.microsoft.com/office/powerpoint/2010/main" val="188703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588734"/>
            <a:ext cx="11101389" cy="3760166"/>
          </a:xfrm>
        </p:spPr>
        <p:txBody>
          <a:bodyPr>
            <a:noAutofit/>
          </a:bodyPr>
          <a:lstStyle/>
          <a:p>
            <a:r>
              <a:rPr lang="en-US" sz="2400" dirty="0"/>
              <a:t>Lego-like composability allows CNTK to support a wide range of networks, e.g.</a:t>
            </a:r>
          </a:p>
          <a:p>
            <a:pPr lvl="1" fontAlgn="ctr"/>
            <a:r>
              <a:rPr lang="en-US" sz="2000" dirty="0"/>
              <a:t>feed-forward DNN</a:t>
            </a:r>
          </a:p>
          <a:p>
            <a:pPr lvl="1" fontAlgn="ctr"/>
            <a:r>
              <a:rPr lang="en-US" sz="2000" dirty="0"/>
              <a:t>RNN, LSTM</a:t>
            </a:r>
          </a:p>
          <a:p>
            <a:pPr lvl="1" fontAlgn="ctr"/>
            <a:r>
              <a:rPr lang="en-US" sz="2000" dirty="0"/>
              <a:t>convolution</a:t>
            </a:r>
          </a:p>
          <a:p>
            <a:pPr lvl="1" fontAlgn="ctr"/>
            <a:r>
              <a:rPr lang="en-US" sz="2000" dirty="0"/>
              <a:t>DSSM</a:t>
            </a:r>
          </a:p>
          <a:p>
            <a:pPr lvl="1" fontAlgn="ctr"/>
            <a:r>
              <a:rPr lang="en-US" sz="2000" dirty="0"/>
              <a:t>sequence-to-sequence</a:t>
            </a:r>
          </a:p>
          <a:p>
            <a:pPr fontAlgn="ctr"/>
            <a:r>
              <a:rPr lang="en-US" sz="2400" dirty="0"/>
              <a:t>for a range of applications including</a:t>
            </a:r>
          </a:p>
          <a:p>
            <a:pPr lvl="1" fontAlgn="ctr"/>
            <a:r>
              <a:rPr lang="en-US" sz="2000" dirty="0"/>
              <a:t>speech</a:t>
            </a:r>
          </a:p>
          <a:p>
            <a:pPr lvl="1" fontAlgn="ctr"/>
            <a:r>
              <a:rPr lang="en-US" sz="2000" dirty="0"/>
              <a:t>vision</a:t>
            </a:r>
          </a:p>
          <a:p>
            <a:pPr lvl="1" fontAlgn="ctr"/>
            <a:r>
              <a:rPr lang="en-US" sz="2000" dirty="0"/>
              <a:t>text</a:t>
            </a:r>
          </a:p>
          <a:p>
            <a:pPr fontAlgn="ctr"/>
            <a:r>
              <a:rPr lang="en-US" sz="2400" dirty="0"/>
              <a:t>and combinations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9838"/>
            <a:ext cx="10515600" cy="1325563"/>
          </a:xfrm>
        </p:spPr>
        <p:txBody>
          <a:bodyPr>
            <a:noAutofit/>
          </a:bodyPr>
          <a:lstStyle/>
          <a:p>
            <a:pPr font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</a:p>
        </p:txBody>
      </p:sp>
    </p:spTree>
    <p:extLst>
      <p:ext uri="{BB962C8B-B14F-4D97-AF65-F5344CB8AC3E}">
        <p14:creationId xmlns:p14="http://schemas.microsoft.com/office/powerpoint/2010/main" val="140772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88138"/>
            <a:ext cx="10791825" cy="3760166"/>
          </a:xfrm>
        </p:spPr>
        <p:txBody>
          <a:bodyPr>
            <a:noAutofit/>
          </a:bodyPr>
          <a:lstStyle/>
          <a:p>
            <a:pPr fontAlgn="ctr"/>
            <a:r>
              <a:rPr lang="en-US" dirty="0"/>
              <a:t>state-of-the-art accuracy on benchmarks and production models</a:t>
            </a:r>
          </a:p>
          <a:p>
            <a:pPr fontAlgn="ctr"/>
            <a:r>
              <a:rPr lang="en-US" dirty="0"/>
              <a:t>optimized for GPU</a:t>
            </a:r>
          </a:p>
          <a:p>
            <a:pPr fontAlgn="ctr"/>
            <a:r>
              <a:rPr lang="en-US" dirty="0"/>
              <a:t>multi-GPU/multi-server parallel training on production-size corpora</a:t>
            </a:r>
          </a:p>
          <a:p>
            <a:pPr font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ctr">
              <a:spcBef>
                <a:spcPts val="1000"/>
              </a:spcBef>
            </a:pPr>
            <a:r>
              <a:rPr lang="en-US" sz="2800" dirty="0">
                <a:solidFill>
                  <a:srgbClr val="00B193">
                    <a:lumMod val="75000"/>
                  </a:srgbClr>
                </a:solidFill>
                <a:latin typeface="Segoe Pro" charset="0"/>
                <a:ea typeface="+mn-ea"/>
                <a:cs typeface="+mn-cs"/>
              </a:rPr>
              <a:t>“CNTK is production-ready: State-of-the-art accuracy, efficient, and scales to multi-GPU/multi-server.”</a:t>
            </a:r>
          </a:p>
        </p:txBody>
      </p:sp>
    </p:spTree>
    <p:extLst>
      <p:ext uri="{BB962C8B-B14F-4D97-AF65-F5344CB8AC3E}">
        <p14:creationId xmlns:p14="http://schemas.microsoft.com/office/powerpoint/2010/main" val="70905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ctr">
              <a:spcBef>
                <a:spcPts val="1000"/>
              </a:spcBef>
            </a:pPr>
            <a:r>
              <a:rPr lang="en-US" sz="2800" dirty="0">
                <a:solidFill>
                  <a:srgbClr val="00B193">
                    <a:lumMod val="75000"/>
                  </a:srgbClr>
                </a:solidFill>
                <a:latin typeface="Segoe Pro" charset="0"/>
                <a:ea typeface="+mn-ea"/>
                <a:cs typeface="+mn-cs"/>
              </a:rPr>
              <a:t>“CNTK is production-ready: State-of-the-art accuracy, efficient, and scales to multi-GPU/multi-server.”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55024"/>
              </p:ext>
            </p:extLst>
          </p:nvPr>
        </p:nvGraphicFramePr>
        <p:xfrm>
          <a:off x="876300" y="1485900"/>
          <a:ext cx="104013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66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983" y="3197088"/>
            <a:ext cx="6975643" cy="16811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I.	what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II.	how to</a:t>
            </a:r>
            <a:br>
              <a:rPr lang="en-US" dirty="0"/>
            </a:br>
            <a:r>
              <a:rPr lang="en-US" dirty="0"/>
              <a:t>III.	deep dive</a:t>
            </a:r>
            <a:br>
              <a:rPr lang="en-US" dirty="0"/>
            </a:br>
            <a:r>
              <a:rPr lang="en-US" dirty="0"/>
              <a:t>IV.	examples</a:t>
            </a:r>
          </a:p>
        </p:txBody>
      </p:sp>
    </p:spTree>
    <p:extLst>
      <p:ext uri="{BB962C8B-B14F-4D97-AF65-F5344CB8AC3E}">
        <p14:creationId xmlns:p14="http://schemas.microsoft.com/office/powerpoint/2010/main" val="358791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CNTK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8299" y="1495425"/>
            <a:ext cx="8877301" cy="4095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CNTK</a:t>
            </a:r>
          </a:p>
        </p:txBody>
      </p:sp>
      <p:sp>
        <p:nvSpPr>
          <p:cNvPr id="6" name="Rectangle 5"/>
          <p:cNvSpPr/>
          <p:nvPr/>
        </p:nvSpPr>
        <p:spPr>
          <a:xfrm>
            <a:off x="7933561" y="2009775"/>
            <a:ext cx="2196275" cy="3324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/>
              <a:t>learner</a:t>
            </a:r>
          </a:p>
          <a:p>
            <a:r>
              <a:rPr lang="en-US" sz="2000" dirty="0"/>
              <a:t> • SGD</a:t>
            </a:r>
            <a:br>
              <a:rPr lang="en-US" sz="2000" dirty="0"/>
            </a:br>
            <a:r>
              <a:rPr lang="en-US" sz="2000" dirty="0"/>
              <a:t>    (momentum,</a:t>
            </a:r>
            <a:br>
              <a:rPr lang="en-US" sz="2000" dirty="0"/>
            </a:br>
            <a:r>
              <a:rPr lang="en-US" sz="2000" dirty="0"/>
              <a:t>    AdaGrad, …)</a:t>
            </a:r>
          </a:p>
          <a:p>
            <a:r>
              <a:rPr lang="en-US" sz="2000" dirty="0"/>
              <a:t> • minibatching,</a:t>
            </a:r>
            <a:br>
              <a:rPr lang="en-US" sz="2000" dirty="0"/>
            </a:br>
            <a:r>
              <a:rPr lang="en-US" sz="2000" dirty="0"/>
              <a:t>    packing, padding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8825" y="2009775"/>
            <a:ext cx="2247900" cy="332422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/>
              <a:t>reader</a:t>
            </a:r>
          </a:p>
          <a:p>
            <a:r>
              <a:rPr lang="en-US" sz="2000" dirty="0"/>
              <a:t> • task-specific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deserializer</a:t>
            </a:r>
            <a:endParaRPr lang="en-US" sz="2000" dirty="0"/>
          </a:p>
          <a:p>
            <a:r>
              <a:rPr lang="en-US" sz="2000" dirty="0"/>
              <a:t> • automatic</a:t>
            </a:r>
            <a:br>
              <a:rPr lang="en-US" sz="2000" dirty="0"/>
            </a:br>
            <a:r>
              <a:rPr lang="en-US" sz="2000" dirty="0"/>
              <a:t>    randomization</a:t>
            </a:r>
          </a:p>
          <a:p>
            <a:endParaRPr lang="en-US" sz="20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66995" y="3218987"/>
            <a:ext cx="909343" cy="64862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corpus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10979121" y="3218987"/>
            <a:ext cx="909343" cy="648626"/>
          </a:xfrm>
          <a:prstGeom prst="flowChartMagneticDisk">
            <a:avLst/>
          </a:prstGeom>
          <a:solidFill>
            <a:schemeClr val="accent5">
              <a:lumMod val="90000"/>
              <a:lumOff val="1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285669" y="3305175"/>
            <a:ext cx="725371" cy="56243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276725" y="2981325"/>
            <a:ext cx="3669768" cy="56243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0129836" y="3262081"/>
            <a:ext cx="776290" cy="562438"/>
          </a:xfrm>
          <a:prstGeom prst="rightArrow">
            <a:avLst/>
          </a:prstGeom>
          <a:solidFill>
            <a:schemeClr val="accent5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3475" y="1998662"/>
            <a:ext cx="2246930" cy="3335338"/>
          </a:xfrm>
          <a:prstGeom prst="rect">
            <a:avLst/>
          </a:prstGeom>
          <a:solidFill>
            <a:schemeClr val="accent6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/>
              <a:t>network</a:t>
            </a:r>
          </a:p>
          <a:p>
            <a:r>
              <a:rPr lang="en-US" sz="2000" dirty="0"/>
              <a:t> • network</a:t>
            </a:r>
            <a:br>
              <a:rPr lang="en-US" sz="2000" dirty="0"/>
            </a:br>
            <a:r>
              <a:rPr lang="en-US" sz="2000" dirty="0"/>
              <a:t>    definition</a:t>
            </a:r>
          </a:p>
          <a:p>
            <a:r>
              <a:rPr lang="en-US" sz="2000" dirty="0"/>
              <a:t> • CPU/GPU</a:t>
            </a:r>
            <a:br>
              <a:rPr lang="en-US" sz="2000" dirty="0"/>
            </a:br>
            <a:r>
              <a:rPr lang="en-US" sz="2000" dirty="0"/>
              <a:t>    execution engine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190405" y="3971925"/>
            <a:ext cx="743156" cy="562438"/>
          </a:xfrm>
          <a:prstGeom prst="rightArrow">
            <a:avLst/>
          </a:prstGeom>
          <a:solidFill>
            <a:schemeClr val="accent6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949" y="1447800"/>
            <a:ext cx="11587076" cy="41760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cntk</a:t>
            </a:r>
            <a:r>
              <a:rPr lang="en-US" sz="20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configFile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</a:t>
            </a:r>
            <a:r>
              <a:rPr lang="en-US" sz="2000" i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yourConfig</a:t>
            </a:r>
            <a:r>
              <a:rPr lang="en-US" sz="20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.cntk</a:t>
            </a:r>
            <a:r>
              <a:rPr lang="en-US" sz="20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command</a:t>
            </a:r>
            <a:r>
              <a:rPr lang="en-US" sz="2000" dirty="0">
                <a:latin typeface="Lucida Console" panose="020B060904050402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train:eval</a:t>
            </a:r>
            <a:r>
              <a:rPr lang="en-US" sz="2000" dirty="0">
                <a:latin typeface="Lucida Console" panose="020B060904050402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>
                <a:latin typeface="Lucida Console" panose="020B0609040504020204" pitchFamily="49" charset="0"/>
                <a:cs typeface="Consolas" panose="020B0609020204030204" pitchFamily="49" charset="0"/>
              </a:rPr>
              <a:t>="exp-1"</a:t>
            </a:r>
            <a:endParaRPr lang="en-US" sz="2000" dirty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# content of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yourConfig.cntk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train </a:t>
            </a: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                       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# command=“train” selects this action block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    action = "train"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"auto"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modelPath</a:t>
            </a: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 = “$root$/</a:t>
            </a:r>
            <a:r>
              <a:rPr lang="en-US" sz="16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models/</a:t>
            </a:r>
            <a:r>
              <a:rPr lang="en-US" sz="16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model.dnn</a:t>
            </a:r>
            <a:r>
              <a:rPr lang="en-US" sz="16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“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#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variables can come from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cmd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line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cf.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$root$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Lucida Console" panose="020B0609040504020204" pitchFamily="49" charset="0"/>
                <a:cs typeface="Consolas" panose="020B0609020204030204" pitchFamily="49" charset="0"/>
              </a:rPr>
              <a:t>    reader = [ … ]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BrainScriptNetworkBuilder</a:t>
            </a:r>
            <a:r>
              <a:rPr lang="en-US" sz="16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( … )</a:t>
            </a:r>
          </a:p>
          <a:p>
            <a:pPr marL="457200" lvl="1" indent="0">
              <a:buNone/>
            </a:pPr>
            <a:r>
              <a:rPr lang="en-US" sz="1600" b="1" dirty="0">
                <a:latin typeface="Lucida Console" panose="020B0609040504020204" pitchFamily="49" charset="0"/>
                <a:cs typeface="Consolas" panose="020B0609020204030204" pitchFamily="49" charset="0"/>
              </a:rPr>
              <a:t>    SGD = [ … ]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eval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= [ … ]</a:t>
            </a:r>
          </a:p>
          <a:p>
            <a:pPr marL="457200" lvl="1" indent="0">
              <a:buNone/>
            </a:pPr>
            <a:endParaRPr lang="en-US" sz="16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6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top-level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0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376016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reader = [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readerType</a:t>
            </a:r>
            <a:r>
              <a:rPr lang="en-US" sz="1600" dirty="0">
                <a:latin typeface="Lucida Console" panose="020B0609040504020204" pitchFamily="49" charset="0"/>
              </a:rPr>
              <a:t> = "</a:t>
            </a:r>
            <a:r>
              <a:rPr lang="en-US" sz="1600" dirty="0" err="1">
                <a:latin typeface="Lucida Console" panose="020B0609040504020204" pitchFamily="49" charset="0"/>
              </a:rPr>
              <a:t>ImageReader</a:t>
            </a:r>
            <a:r>
              <a:rPr lang="en-US" sz="1600" dirty="0">
                <a:latin typeface="Lucida Console" panose="020B060904050402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file = "$</a:t>
            </a:r>
            <a:r>
              <a:rPr lang="en-US" sz="1600" dirty="0" err="1">
                <a:latin typeface="Lucida Console" panose="020B0609040504020204" pitchFamily="49" charset="0"/>
              </a:rPr>
              <a:t>ConfigDir</a:t>
            </a:r>
            <a:r>
              <a:rPr lang="en-US" sz="1600" dirty="0">
                <a:latin typeface="Lucida Console" panose="020B0609040504020204" pitchFamily="49" charset="0"/>
              </a:rPr>
              <a:t>$/train_map.txt"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randomize = “auto"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features = [ width=224; height=224; channels=3; </a:t>
            </a:r>
            <a:r>
              <a:rPr lang="en-US" sz="1600" dirty="0" err="1">
                <a:latin typeface="Lucida Console" panose="020B0609040504020204" pitchFamily="49" charset="0"/>
              </a:rPr>
              <a:t>cropRatio</a:t>
            </a:r>
            <a:r>
              <a:rPr lang="en-US" sz="1600" dirty="0">
                <a:latin typeface="Lucida Console" panose="020B0609040504020204" pitchFamily="49" charset="0"/>
              </a:rPr>
              <a:t>=0.875 ]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labels = [ </a:t>
            </a:r>
            <a:r>
              <a:rPr lang="en-US" sz="1600" dirty="0" err="1">
                <a:latin typeface="Lucida Console" panose="020B0609040504020204" pitchFamily="49" charset="0"/>
              </a:rPr>
              <a:t>labelDim</a:t>
            </a:r>
            <a:r>
              <a:rPr lang="en-US" sz="1600" dirty="0">
                <a:latin typeface="Lucida Console" panose="020B0609040504020204" pitchFamily="49" charset="0"/>
              </a:rPr>
              <a:t>=1000 ]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]    </a:t>
            </a:r>
          </a:p>
          <a:p>
            <a:pPr fontAlgn="ctr"/>
            <a:r>
              <a:rPr lang="en-US" sz="3000" dirty="0"/>
              <a:t>stock readers for images, speech (HTK), plain text, UCI</a:t>
            </a:r>
          </a:p>
          <a:p>
            <a:pPr lvl="1" fontAlgn="ctr"/>
            <a:r>
              <a:rPr lang="en-US" sz="1900" dirty="0"/>
              <a:t>readers can be combined (e.g. image captioning)</a:t>
            </a:r>
          </a:p>
          <a:p>
            <a:pPr lvl="1" fontAlgn="ctr"/>
            <a:r>
              <a:rPr lang="en-US" sz="1900" dirty="0"/>
              <a:t>custom format: implement </a:t>
            </a:r>
            <a:r>
              <a:rPr lang="en-US" sz="1900" dirty="0" err="1"/>
              <a:t>IDeserializer</a:t>
            </a:r>
            <a:endParaRPr lang="en-US" sz="1500" dirty="0"/>
          </a:p>
          <a:p>
            <a:pPr fontAlgn="ctr"/>
            <a:r>
              <a:rPr lang="en-US" sz="3000" dirty="0"/>
              <a:t>automatic on-the-fly randomization</a:t>
            </a:r>
          </a:p>
          <a:p>
            <a:pPr lvl="1" fontAlgn="ctr"/>
            <a:r>
              <a:rPr lang="en-US" sz="1900" dirty="0"/>
              <a:t>randomizes data in chunks, then runs rolling window</a:t>
            </a:r>
          </a:p>
          <a:p>
            <a:pPr lvl="1" fontAlgn="ctr"/>
            <a:r>
              <a:rPr lang="en-US" sz="1900" dirty="0"/>
              <a:t>no need to pre-randomize; important for large data sets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reader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4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in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870"/>
            <a:ext cx="10515600" cy="37601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Bing</a:t>
            </a:r>
          </a:p>
          <a:p>
            <a:pPr lvl="1"/>
            <a:r>
              <a:rPr lang="en-US" dirty="0"/>
              <a:t>Cortana</a:t>
            </a:r>
          </a:p>
          <a:p>
            <a:pPr lvl="1"/>
            <a:r>
              <a:rPr lang="en-US" dirty="0"/>
              <a:t>ads</a:t>
            </a:r>
          </a:p>
          <a:p>
            <a:pPr lvl="1"/>
            <a:r>
              <a:rPr lang="en-US" dirty="0"/>
              <a:t>relevance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Skype Translator</a:t>
            </a:r>
          </a:p>
          <a:p>
            <a:r>
              <a:rPr lang="en-US" dirty="0"/>
              <a:t>HoloLens</a:t>
            </a:r>
          </a:p>
          <a:p>
            <a:r>
              <a:rPr lang="en-US" dirty="0"/>
              <a:t>Microsoft Research</a:t>
            </a:r>
          </a:p>
          <a:p>
            <a:pPr lvl="1"/>
            <a:r>
              <a:rPr lang="en-US" dirty="0"/>
              <a:t>speech, image, text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20" y="1346170"/>
            <a:ext cx="2595325" cy="647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498" y="3533481"/>
            <a:ext cx="1990323" cy="1783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73" y="1508349"/>
            <a:ext cx="1875103" cy="7135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73" y="1979637"/>
            <a:ext cx="2356778" cy="12646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37" y="2490702"/>
            <a:ext cx="3602973" cy="105883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33" y="4631411"/>
            <a:ext cx="3407897" cy="637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11" y="3170436"/>
            <a:ext cx="2481352" cy="14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9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81583"/>
            <a:ext cx="10515600" cy="3760166"/>
          </a:xfrm>
        </p:spPr>
        <p:txBody>
          <a:bodyPr>
            <a:noAutofit/>
          </a:bodyPr>
          <a:lstStyle/>
          <a:p>
            <a:pPr fontAlgn="ctr"/>
            <a:r>
              <a:rPr lang="en-US" dirty="0"/>
              <a:t>network specification consists of:</a:t>
            </a:r>
          </a:p>
          <a:p>
            <a:pPr lvl="1" fontAlgn="ctr">
              <a:spcBef>
                <a:spcPts val="1000"/>
              </a:spcBef>
            </a:pPr>
            <a:r>
              <a:rPr lang="en-US" dirty="0"/>
              <a:t>inputs</a:t>
            </a:r>
          </a:p>
          <a:p>
            <a:pPr lvl="1" fontAlgn="ctr">
              <a:spcBef>
                <a:spcPts val="1000"/>
              </a:spcBef>
            </a:pPr>
            <a:r>
              <a:rPr lang="en-US" dirty="0"/>
              <a:t>the network function’s formula</a:t>
            </a:r>
          </a:p>
          <a:p>
            <a:pPr lvl="2" fontAlgn="ctr">
              <a:spcBef>
                <a:spcPts val="1000"/>
              </a:spcBef>
            </a:pPr>
            <a:r>
              <a:rPr lang="en-US" sz="1600" dirty="0"/>
              <a:t>including learnable parameters</a:t>
            </a:r>
          </a:p>
          <a:p>
            <a:pPr lvl="2" fontAlgn="ctr">
              <a:spcBef>
                <a:spcPts val="1000"/>
              </a:spcBef>
            </a:pPr>
            <a:r>
              <a:rPr lang="en-US" sz="1600" dirty="0"/>
              <a:t>(but no gradients, which are automatically determined by the system)</a:t>
            </a:r>
          </a:p>
          <a:p>
            <a:pPr lvl="1" fontAlgn="ctr">
              <a:spcBef>
                <a:spcPts val="1000"/>
              </a:spcBef>
            </a:pPr>
            <a:r>
              <a:rPr lang="en-US" dirty="0"/>
              <a:t>the output(s) and training/evaluation criteria</a:t>
            </a:r>
          </a:p>
          <a:p>
            <a:pPr fontAlgn="ctr"/>
            <a:r>
              <a:rPr lang="en-US" dirty="0"/>
              <a:t>network descriptions are called “brain scripts”</a:t>
            </a:r>
          </a:p>
          <a:p>
            <a:pPr lvl="1" fontAlgn="ctr">
              <a:spcBef>
                <a:spcPts val="1000"/>
              </a:spcBef>
            </a:pPr>
            <a:r>
              <a:rPr lang="en-US" dirty="0"/>
              <a:t>custom network description language “</a:t>
            </a:r>
            <a:r>
              <a:rPr lang="en-US" dirty="0" err="1"/>
              <a:t>BrainScript</a:t>
            </a:r>
            <a:r>
              <a:rPr lang="en-US" dirty="0"/>
              <a:t>”</a:t>
            </a:r>
          </a:p>
          <a:p>
            <a:pPr lvl="1" fontAlgn="ctr">
              <a:spcBef>
                <a:spcPts val="1000"/>
              </a:spcBef>
            </a:pPr>
            <a:r>
              <a:rPr lang="en-US" dirty="0"/>
              <a:t>can soon be done using Python, C++, and C#/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937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986784" y="18645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986784" y="30837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986784" y="43029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898206" y="1775129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2014538" y="4950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003620" y="1668924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2014538" y="5331606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862138" y="5103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862138" y="4722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862138" y="4341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862138" y="3883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862138" y="3502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862138" y="3121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860620" y="2669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860620" y="2288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403420" y="1907688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2014538" y="4569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2014538" y="411240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2014538" y="3731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2013020" y="2898288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2013020" y="251728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2014538" y="3350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2013020" y="2093106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2013020" y="1666383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481138" y="5217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404938" y="5141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404938" y="5217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938338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2014538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481138" y="4836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404938" y="4760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404938" y="4836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481138" y="3998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1404938" y="3921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404938" y="3998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481138" y="3617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1404938" y="3540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404938" y="3617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479620" y="2783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403420" y="2707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403420" y="2783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479620" y="2402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403420" y="2326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403420" y="2402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69658" y="5103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069659" y="4722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69661" y="3883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9662" y="3502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870020" y="2669688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55721" y="2288688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404938" y="148350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931974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3008174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051120" y="41124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052638" y="28932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54156" y="1674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490788" y="1163467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25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31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4209572" y="1431437"/>
            <a:ext cx="7915753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M = 40 ; N = 512 ; J = 9000 // feat/hid/out dim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x = Input(M) ; y = Input(J) // feat/labels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W1   = Parameter(N, M) ; b1   = Parameter(N)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W2   = Parameter(N, N) ; b2   = Parameter(N)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Wout = Parameter(J, N) ; bout = Parameter(J)</a:t>
            </a:r>
          </a:p>
          <a:p>
            <a:pPr marL="457200" lvl="1" indent="0" fontAlgn="ctr">
              <a:spcBef>
                <a:spcPts val="800"/>
              </a:spcBef>
              <a:buNone/>
            </a:pP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Sigmoid(W1   * x 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Sigmoid(W2   * h1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98409" y="1257127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3776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986784" y="18645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986784" y="30837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986784" y="43029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898206" y="1775129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2014538" y="4950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003620" y="1668924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2014538" y="5331606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862138" y="5103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862138" y="4722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862138" y="4341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862138" y="3883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862138" y="3502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862138" y="3121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860620" y="2669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860620" y="2288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403420" y="1907688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2014538" y="4569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2014538" y="411240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2014538" y="3731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2013020" y="2898288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2013020" y="251728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2014538" y="3350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2013020" y="2093106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2013020" y="1666383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481138" y="5217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404938" y="5141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404938" y="5217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938338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2014538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481138" y="4836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404938" y="4760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404938" y="4836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481138" y="3998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1404938" y="3921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404938" y="3998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481138" y="3617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1404938" y="3540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404938" y="3617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479620" y="2783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403420" y="2707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403420" y="2783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479620" y="2402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403420" y="2326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403420" y="2402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69658" y="5103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069659" y="4722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69661" y="3883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9662" y="3502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870020" y="2669688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55721" y="2288688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404938" y="148350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931974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3008174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051120" y="41124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052638" y="28932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54156" y="1674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490788" y="1163467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25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31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4209572" y="1431437"/>
            <a:ext cx="7915753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M = 40 ; N = 512 ; J = 9000 // feat/hid/out dim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x = Input(M) ; y = Input(J) // feat/labels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Layer (x, out, in, f) = [   // reusable block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 W = Parameter(out, in) ; b = Parameter(out)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 h = f(W * x + b)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].h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Sigmoid(W1   * x 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Sigmoid(W2   * h1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98409" y="1257127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6699"/>
      </p:ext>
    </p:extLst>
  </p:cSld>
  <p:clrMapOvr>
    <a:masterClrMapping/>
  </p:clrMapOvr>
  <p:transition spd="slow"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986784" y="18645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986784" y="30837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986784" y="43029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898206" y="1775129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2014538" y="4950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003620" y="1668924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2014538" y="5331606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862138" y="5103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862138" y="4722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862138" y="4341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862138" y="3883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862138" y="3502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862138" y="3121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860620" y="2669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860620" y="2288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403420" y="1907688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2014538" y="4569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2014538" y="411240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2014538" y="3731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2013020" y="2898288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2013020" y="251728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2014538" y="3350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2013020" y="2093106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2013020" y="1666383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481138" y="5217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404938" y="5141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404938" y="5217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938338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2014538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481138" y="4836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404938" y="4760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404938" y="4836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481138" y="3998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1404938" y="3921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404938" y="3998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481138" y="3617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1404938" y="3540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404938" y="3617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479620" y="2783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403420" y="2707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403420" y="2783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479620" y="2402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403420" y="2326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403420" y="2402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69658" y="5103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069659" y="4722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69661" y="3883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9662" y="3502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870020" y="2669688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55721" y="2288688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404938" y="148350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931974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3008174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051120" y="41124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052638" y="28932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54156" y="1674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490788" y="1163467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25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31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4209572" y="1431437"/>
            <a:ext cx="7915753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M = 40 ; N = 512 ; J = 9000 // feat/hid/out dim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x = Input(M) ; y = Input(J) // feat/labels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Layer (x, out, in, f) = [   // reusable block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W = Parameter(out, in) ; b = Parameter(out)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h = f(W * x + b)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].h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Layer(x,  N, M, Sigmoid)</a:t>
            </a:r>
            <a:endParaRPr lang="en-US" sz="2000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Layer(h1, N, N, Sigmoid)</a:t>
            </a:r>
            <a:endParaRPr lang="en-US" sz="2000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Layer(h2, J, N, Softmax)</a:t>
            </a:r>
            <a:endParaRPr lang="en-US" sz="2000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98409" y="1257127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39608"/>
      </p:ext>
    </p:extLst>
  </p:cSld>
  <p:clrMapOvr>
    <a:masterClrMapping/>
  </p:clrMapOvr>
  <p:transition spd="slow"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986784" y="18645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986784" y="30837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986784" y="43029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898206" y="1775129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2014538" y="4950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003620" y="1668924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2014538" y="5331606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862138" y="5103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862138" y="4722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862138" y="4341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862138" y="3883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862138" y="3502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862138" y="3121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860620" y="2669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860620" y="2288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403420" y="1907688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2014538" y="4569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2014538" y="411240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2014538" y="3731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2013020" y="2898288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2013020" y="251728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2014538" y="3350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2013020" y="2093106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2013020" y="1666383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481138" y="5217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404938" y="5141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404938" y="5217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938338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2014538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481138" y="4836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404938" y="4760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404938" y="4836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481138" y="3998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1404938" y="3921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404938" y="3998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481138" y="3617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1404938" y="3540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404938" y="3617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479620" y="2783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403420" y="2707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403420" y="2783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479620" y="2402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403420" y="2326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403420" y="2402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69658" y="5103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069659" y="4722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69661" y="3883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9662" y="3502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870020" y="2669688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55721" y="2288688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404938" y="148350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931974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3008174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051120" y="41124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052638" y="28932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54156" y="1674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490788" y="1163467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25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31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4209572" y="1431437"/>
            <a:ext cx="7915753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M = 40 ; N = 512 ; J = 9000 // feat/hid/out dim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x = Input(M) ; y = Input(J) // feat/labels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Layer (x, out, in, f) = [ … ]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DNNStack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(x, out, in, L) =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 if L == 1 then Layer (x, out, in, Sigmoid)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 else Layer (</a:t>
            </a:r>
            <a:r>
              <a:rPr lang="en-US" sz="20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DNNStack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(x, out, in, L-1),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             out, out, Sigmoid)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h2 = Layer(h1, N, N, Sigmoid)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P  = Layer(h2, J, N, Softmax)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ce</a:t>
            </a:r>
            <a:r>
              <a:rPr lang="en-US" sz="2000" dirty="0">
                <a:latin typeface="Lucida Console" panose="020B0609040504020204" pitchFamily="49" charset="0"/>
              </a:rPr>
              <a:t> = CrossEntropy(y,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98409" y="1257127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52395"/>
      </p:ext>
    </p:extLst>
  </p:cSld>
  <p:clrMapOvr>
    <a:masterClrMapping/>
  </p:clrMapOvr>
  <p:transition spd="slow"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986784" y="18645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986784" y="30837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986784" y="43029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898206" y="1775129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2014538" y="4950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003620" y="1668924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2014538" y="5331606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862138" y="5103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862138" y="4722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862138" y="4341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862138" y="3883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862138" y="3502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862138" y="3121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860620" y="2669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860620" y="2288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403420" y="1907688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2014538" y="4569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2014538" y="411240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2014538" y="3731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2013020" y="2898288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2013020" y="251728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2014538" y="3350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2013020" y="2093106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2013020" y="1666383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481138" y="5217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404938" y="5141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404938" y="5217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938338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2014538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481138" y="4836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404938" y="4760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404938" y="4836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481138" y="3998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1404938" y="3921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404938" y="3998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481138" y="3617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1404938" y="3540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404938" y="3617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479620" y="2783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403420" y="2707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403420" y="2783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479620" y="2402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403420" y="2326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403420" y="2402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69658" y="5103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069659" y="4722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69661" y="3883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9662" y="3502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870020" y="2669688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55721" y="2288688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404938" y="148350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931974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3008174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051120" y="41124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052638" y="28932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54156" y="1674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490788" y="1163467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25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31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4209572" y="1431437"/>
            <a:ext cx="7915753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M = 40 ; N = 512 ; J = 9000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; L = 2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x = Input(M) ; y = Input(J) // feat/labels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Layer (x, out, in, f) = [ … ]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DNNStack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(x, out, in, L) =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if L == 1 then Layer (x, out, in, Sigmoid)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else Layer (</a:t>
            </a: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DNNStack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(x, out, in, L-1),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out, out, Sigmoid)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hL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DNNStack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(x, M, N, L)   // parameterized</a:t>
            </a:r>
            <a:endParaRPr lang="en-US" sz="2000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Layer(</a:t>
            </a: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hL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, J, N, Softmax)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98409" y="1257127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41927"/>
      </p:ext>
    </p:extLst>
  </p:cSld>
  <p:clrMapOvr>
    <a:masterClrMapping/>
  </p:clrMapOvr>
  <p:transition spd="slow"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8310"/>
            <a:ext cx="10515600" cy="3760166"/>
          </a:xfrm>
        </p:spPr>
        <p:txBody>
          <a:bodyPr>
            <a:normAutofit fontScale="92500" lnSpcReduction="20000"/>
          </a:bodyPr>
          <a:lstStyle/>
          <a:p>
            <a:pPr fontAlgn="ctr">
              <a:spcBef>
                <a:spcPts val="1500"/>
              </a:spcBef>
            </a:pPr>
            <a:r>
              <a:rPr lang="de-DE" sz="3000" dirty="0"/>
              <a:t>CNTK BrainScript:</a:t>
            </a:r>
          </a:p>
          <a:p>
            <a:pPr lvl="1" fontAlgn="ctr">
              <a:spcBef>
                <a:spcPts val="1500"/>
              </a:spcBef>
            </a:pPr>
            <a:r>
              <a:rPr lang="de-DE" sz="2600" dirty="0"/>
              <a:t>straight-forward, easily understandable syntax</a:t>
            </a:r>
          </a:p>
          <a:p>
            <a:pPr lvl="1" fontAlgn="ctr">
              <a:spcBef>
                <a:spcPts val="1500"/>
              </a:spcBef>
            </a:pPr>
            <a:r>
              <a:rPr lang="de-DE" sz="2600" dirty="0"/>
              <a:t>function definitions for reusable modules, e.g. layers</a:t>
            </a:r>
          </a:p>
          <a:p>
            <a:pPr lvl="1" fontAlgn="ctr">
              <a:spcBef>
                <a:spcPts val="1500"/>
              </a:spcBef>
            </a:pPr>
            <a:r>
              <a:rPr lang="en-US" sz="2600" dirty="0"/>
              <a:t>allows high-level composability</a:t>
            </a:r>
            <a:endParaRPr lang="de-DE" sz="2600" dirty="0"/>
          </a:p>
          <a:p>
            <a:pPr fontAlgn="ctr">
              <a:spcBef>
                <a:spcPts val="2500"/>
              </a:spcBef>
            </a:pPr>
            <a:r>
              <a:rPr lang="de-DE" sz="3000" dirty="0"/>
              <a:t>soon, BrainScripts can be written in Python, C++, and .Net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9372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22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167"/>
            <a:ext cx="10515600" cy="777873"/>
          </a:xfrm>
        </p:spPr>
        <p:txBody>
          <a:bodyPr/>
          <a:lstStyle/>
          <a:p>
            <a:r>
              <a:rPr lang="en-US" dirty="0"/>
              <a:t>how to: “</a:t>
            </a:r>
            <a:r>
              <a:rPr lang="en-US" dirty="0" err="1"/>
              <a:t>BrainScript</a:t>
            </a:r>
            <a:r>
              <a:rPr lang="en-US" dirty="0"/>
              <a:t>??”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770"/>
            <a:ext cx="10515600" cy="3060987"/>
          </a:xfrm>
        </p:spPr>
        <p:txBody>
          <a:bodyPr>
            <a:noAutofit/>
          </a:bodyPr>
          <a:lstStyle/>
          <a:p>
            <a:r>
              <a:rPr lang="en-US" sz="3200" i="1" dirty="0"/>
              <a:t>full name</a:t>
            </a:r>
            <a:r>
              <a:rPr lang="en-US" sz="3200" dirty="0"/>
              <a:t> perfectly expresses our grand </a:t>
            </a:r>
            <a:r>
              <a:rPr lang="en-US" sz="3200" i="1" dirty="0"/>
              <a:t>long-term ambition</a:t>
            </a:r>
          </a:p>
          <a:p>
            <a:endParaRPr lang="en-US" sz="3200" dirty="0"/>
          </a:p>
          <a:p>
            <a:r>
              <a:rPr lang="en-US" sz="3200" i="1" dirty="0"/>
              <a:t>two-letter acronym </a:t>
            </a:r>
            <a:r>
              <a:rPr lang="en-US" sz="3200" dirty="0"/>
              <a:t>perfectly expresses </a:t>
            </a:r>
            <a:r>
              <a:rPr lang="en-US" sz="3200" i="1" dirty="0"/>
              <a:t>today’s state</a:t>
            </a:r>
            <a:r>
              <a:rPr lang="en-US" sz="3200" dirty="0"/>
              <a:t> of the degree that artificial neural networks actually implement brains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09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37601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SGD = [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maxEpochs</a:t>
            </a:r>
            <a:r>
              <a:rPr lang="en-US" sz="1600" dirty="0">
                <a:latin typeface="Lucida Console" panose="020B0609040504020204" pitchFamily="49" charset="0"/>
              </a:rPr>
              <a:t> = 50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minibatchSize</a:t>
            </a:r>
            <a:r>
              <a:rPr lang="en-US" sz="1600" dirty="0">
                <a:latin typeface="Lucida Console" panose="020B0609040504020204" pitchFamily="49" charset="0"/>
              </a:rPr>
              <a:t> = $</a:t>
            </a:r>
            <a:r>
              <a:rPr lang="en-US" sz="1600" dirty="0" err="1">
                <a:latin typeface="Lucida Console" panose="020B0609040504020204" pitchFamily="49" charset="0"/>
              </a:rPr>
              <a:t>mbSizes</a:t>
            </a:r>
            <a:r>
              <a:rPr lang="en-US" sz="1600" dirty="0">
                <a:latin typeface="Lucida Console" panose="020B0609040504020204" pitchFamily="49" charset="0"/>
              </a:rPr>
              <a:t>$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learningRatesPerSample</a:t>
            </a:r>
            <a:r>
              <a:rPr lang="en-US" sz="1600" dirty="0">
                <a:latin typeface="Lucida Console" panose="020B0609040504020204" pitchFamily="49" charset="0"/>
              </a:rPr>
              <a:t> = 0.007*2:0.0035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momentumAsTimeConstant</a:t>
            </a:r>
            <a:r>
              <a:rPr lang="en-US" sz="1600" dirty="0">
                <a:latin typeface="Lucida Console" panose="020B0609040504020204" pitchFamily="49" charset="0"/>
              </a:rPr>
              <a:t> = 1100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AutoAdjust</a:t>
            </a:r>
            <a:r>
              <a:rPr lang="en-US" sz="1600" dirty="0">
                <a:latin typeface="Lucida Console" panose="020B0609040504020204" pitchFamily="49" charset="0"/>
              </a:rPr>
              <a:t> = [ … ]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ParallelTrain</a:t>
            </a:r>
            <a:r>
              <a:rPr lang="en-US" sz="1600" dirty="0">
                <a:latin typeface="Lucida Console" panose="020B0609040504020204" pitchFamily="49" charset="0"/>
              </a:rPr>
              <a:t> = [ … ]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]</a:t>
            </a:r>
          </a:p>
          <a:p>
            <a:pPr fontAlgn="ctr"/>
            <a:r>
              <a:rPr lang="en-US" sz="2600" dirty="0"/>
              <a:t>various model-update types like momentum, </a:t>
            </a:r>
            <a:r>
              <a:rPr lang="en-US" sz="2600" dirty="0" err="1"/>
              <a:t>RmsProp</a:t>
            </a:r>
            <a:r>
              <a:rPr lang="en-US" sz="2600" dirty="0"/>
              <a:t>, AdaGrad, …</a:t>
            </a:r>
          </a:p>
          <a:p>
            <a:pPr fontAlgn="ctr"/>
            <a:r>
              <a:rPr lang="en-US" sz="2600" dirty="0"/>
              <a:t>learning rate and momentum can be specified in MB-size agnostic way</a:t>
            </a:r>
          </a:p>
          <a:p>
            <a:pPr fontAlgn="ctr"/>
            <a:r>
              <a:rPr lang="en-US" sz="2600" dirty="0"/>
              <a:t>auto-adjustment of learning rate (e.g. “</a:t>
            </a:r>
            <a:r>
              <a:rPr lang="en-US" sz="2600" dirty="0" err="1"/>
              <a:t>newbob</a:t>
            </a:r>
            <a:r>
              <a:rPr lang="en-US" sz="2600" dirty="0"/>
              <a:t>”) and minibatch size</a:t>
            </a:r>
          </a:p>
          <a:p>
            <a:pPr fontAlgn="ctr"/>
            <a:r>
              <a:rPr lang="en-US" sz="2600" dirty="0"/>
              <a:t>multi-GPU/multi-server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learner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1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68145"/>
            <a:ext cx="11077576" cy="3760166"/>
          </a:xfrm>
        </p:spPr>
        <p:txBody>
          <a:bodyPr/>
          <a:lstStyle/>
          <a:p>
            <a:pPr fontAlgn="ctr"/>
            <a:r>
              <a:rPr lang="en-US" dirty="0"/>
              <a:t>configure reader, network, learner</a:t>
            </a:r>
          </a:p>
          <a:p>
            <a:pPr fontAlgn="ctr"/>
            <a:r>
              <a:rPr lang="en-US" dirty="0"/>
              <a:t>train</a:t>
            </a:r>
          </a:p>
          <a:p>
            <a:pPr lvl="1" fontAlgn="ctr"/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CNTK </a:t>
            </a:r>
            <a:r>
              <a:rPr lang="en-US" sz="1600" dirty="0" err="1">
                <a:latin typeface="Lucida Console" panose="020B0609040504020204" pitchFamily="49" charset="0"/>
              </a:rPr>
              <a:t>configFile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myTask.cntk</a:t>
            </a:r>
            <a:r>
              <a:rPr lang="en-US" sz="1600" dirty="0">
                <a:latin typeface="Lucida Console" panose="020B0609040504020204" pitchFamily="49" charset="0"/>
              </a:rPr>
              <a:t>  command=train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typical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4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22" y="0"/>
            <a:ext cx="8237251" cy="600075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655673" y="3069521"/>
            <a:ext cx="1987105" cy="640002"/>
            <a:chOff x="8180614" y="3630385"/>
            <a:chExt cx="2188028" cy="704715"/>
          </a:xfrm>
        </p:grpSpPr>
        <p:sp>
          <p:nvSpPr>
            <p:cNvPr id="4" name="TextBox 3"/>
            <p:cNvSpPr txBox="1"/>
            <p:nvPr/>
          </p:nvSpPr>
          <p:spPr>
            <a:xfrm>
              <a:off x="8180614" y="3842657"/>
              <a:ext cx="21880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2015 System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9274628" y="3630385"/>
              <a:ext cx="653143" cy="2449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0091057" y="3842657"/>
              <a:ext cx="163286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58105" y="3400356"/>
            <a:ext cx="3588766" cy="848142"/>
            <a:chOff x="7739743" y="3994666"/>
            <a:chExt cx="3951637" cy="933899"/>
          </a:xfrm>
        </p:grpSpPr>
        <p:sp>
          <p:nvSpPr>
            <p:cNvPr id="7" name="TextBox 6"/>
            <p:cNvSpPr txBox="1"/>
            <p:nvPr/>
          </p:nvSpPr>
          <p:spPr>
            <a:xfrm>
              <a:off x="7739743" y="4528456"/>
              <a:ext cx="25146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</a:rPr>
                <a:t>Human Error Rate 4%</a:t>
              </a:r>
            </a:p>
          </p:txBody>
        </p:sp>
        <p:sp>
          <p:nvSpPr>
            <p:cNvPr id="8" name="Right Brace 7"/>
            <p:cNvSpPr/>
            <p:nvPr/>
          </p:nvSpPr>
          <p:spPr>
            <a:xfrm>
              <a:off x="10654454" y="3994666"/>
              <a:ext cx="253091" cy="718457"/>
            </a:xfrm>
            <a:prstGeom prst="righ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B050"/>
                </a:solidFill>
              </a:endParaRPr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1070894" y="4008175"/>
              <a:ext cx="620486" cy="639634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82127" t="46915" r="16979" b="49622"/>
          <a:stretch/>
        </p:blipFill>
        <p:spPr>
          <a:xfrm>
            <a:off x="8834437" y="2815628"/>
            <a:ext cx="69057" cy="207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905" t="16854" r="95783" b="79822"/>
          <a:stretch/>
        </p:blipFill>
        <p:spPr>
          <a:xfrm>
            <a:off x="8902939" y="2807481"/>
            <a:ext cx="60487" cy="1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9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68145"/>
            <a:ext cx="11077576" cy="3760166"/>
          </a:xfrm>
        </p:spPr>
        <p:txBody>
          <a:bodyPr/>
          <a:lstStyle/>
          <a:p>
            <a:pPr fontAlgn="ctr"/>
            <a:r>
              <a:rPr lang="en-US" dirty="0"/>
              <a:t>configure reader, network, learner</a:t>
            </a:r>
          </a:p>
          <a:p>
            <a:pPr fontAlgn="ctr"/>
            <a:r>
              <a:rPr lang="en-US" dirty="0"/>
              <a:t>train &amp; </a:t>
            </a:r>
            <a:r>
              <a:rPr lang="en-US" dirty="0" smtClean="0"/>
              <a:t>evaluate:        …across multiple GPUs and machines</a:t>
            </a:r>
            <a:endParaRPr lang="en-US" dirty="0"/>
          </a:p>
          <a:p>
            <a:pPr lvl="1" fontAlgn="ctr"/>
            <a:r>
              <a:rPr lang="en-US" sz="1600" dirty="0" err="1">
                <a:latin typeface="Lucida Console" panose="020B0609040504020204" pitchFamily="49" charset="0"/>
              </a:rPr>
              <a:t>mpiexec</a:t>
            </a:r>
            <a:r>
              <a:rPr lang="en-US" sz="1600" dirty="0">
                <a:latin typeface="Lucida Console" panose="020B0609040504020204" pitchFamily="49" charset="0"/>
              </a:rPr>
              <a:t> --np 16 --hosts server1,server2,server3,server4    \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CNTK </a:t>
            </a:r>
            <a:r>
              <a:rPr lang="en-US" sz="1600" dirty="0" err="1">
                <a:latin typeface="Lucida Console" panose="020B0609040504020204" pitchFamily="49" charset="0"/>
              </a:rPr>
              <a:t>configFile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myTask.cntk</a:t>
            </a:r>
            <a:r>
              <a:rPr lang="en-US" sz="1600" dirty="0">
                <a:latin typeface="Lucida Console" panose="020B0609040504020204" pitchFamily="49" charset="0"/>
              </a:rPr>
              <a:t>  command=</a:t>
            </a:r>
            <a:r>
              <a:rPr lang="en-US" sz="1600" dirty="0" err="1">
                <a:latin typeface="Lucida Console" panose="020B0609040504020204" pitchFamily="49" charset="0"/>
              </a:rPr>
              <a:t>train:eval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parallelTrain</a:t>
            </a:r>
            <a:r>
              <a:rPr lang="en-US" sz="1600" dirty="0">
                <a:latin typeface="Lucida Console" panose="020B0609040504020204" pitchFamily="49" charset="0"/>
              </a:rPr>
              <a:t>=true  </a:t>
            </a:r>
            <a:r>
              <a:rPr lang="en-US" sz="1600" dirty="0" err="1">
                <a:latin typeface="Lucida Console" panose="020B0609040504020204" pitchFamily="49" charset="0"/>
              </a:rPr>
              <a:t>deviceId</a:t>
            </a:r>
            <a:r>
              <a:rPr lang="en-US" sz="1600" dirty="0">
                <a:latin typeface="Lucida Console" panose="020B0609040504020204" pitchFamily="49" charset="0"/>
              </a:rPr>
              <a:t>=auto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typical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03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68145"/>
            <a:ext cx="11077576" cy="3760166"/>
          </a:xfrm>
        </p:spPr>
        <p:txBody>
          <a:bodyPr/>
          <a:lstStyle/>
          <a:p>
            <a:pPr fontAlgn="ctr"/>
            <a:r>
              <a:rPr lang="en-US" dirty="0"/>
              <a:t>configure reader, network, learner</a:t>
            </a:r>
          </a:p>
          <a:p>
            <a:pPr fontAlgn="ctr"/>
            <a:r>
              <a:rPr lang="en-US" dirty="0"/>
              <a:t>train &amp; evaluate:</a:t>
            </a:r>
          </a:p>
          <a:p>
            <a:pPr lvl="1" fontAlgn="ctr"/>
            <a:r>
              <a:rPr lang="en-US" sz="1600" dirty="0" err="1">
                <a:latin typeface="Lucida Console" panose="020B0609040504020204" pitchFamily="49" charset="0"/>
              </a:rPr>
              <a:t>mpiexec</a:t>
            </a:r>
            <a:r>
              <a:rPr lang="en-US" sz="1600" dirty="0">
                <a:latin typeface="Lucida Console" panose="020B0609040504020204" pitchFamily="49" charset="0"/>
              </a:rPr>
              <a:t> --np 16 --hosts server1,server2,server3,server4    \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CNTK </a:t>
            </a:r>
            <a:r>
              <a:rPr lang="en-US" sz="1600" dirty="0" err="1">
                <a:latin typeface="Lucida Console" panose="020B0609040504020204" pitchFamily="49" charset="0"/>
              </a:rPr>
              <a:t>configFile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myTask.cntk</a:t>
            </a:r>
            <a:r>
              <a:rPr lang="en-US" sz="1600" dirty="0">
                <a:latin typeface="Lucida Console" panose="020B0609040504020204" pitchFamily="49" charset="0"/>
              </a:rPr>
              <a:t>  command=</a:t>
            </a:r>
            <a:r>
              <a:rPr lang="en-US" sz="1600" dirty="0" err="1">
                <a:latin typeface="Lucida Console" panose="020B0609040504020204" pitchFamily="49" charset="0"/>
              </a:rPr>
              <a:t>train:eval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parallelTrain</a:t>
            </a:r>
            <a:r>
              <a:rPr lang="en-US" sz="1600" dirty="0">
                <a:latin typeface="Lucida Console" panose="020B0609040504020204" pitchFamily="49" charset="0"/>
              </a:rPr>
              <a:t>=true</a:t>
            </a:r>
          </a:p>
          <a:p>
            <a:pPr fontAlgn="ctr"/>
            <a:r>
              <a:rPr lang="en-US" dirty="0"/>
              <a:t>modify models, e.g. for layer-building discriminative pre-training:</a:t>
            </a:r>
          </a:p>
          <a:p>
            <a:pPr lvl="1" fontAlgn="ctr"/>
            <a:r>
              <a:rPr lang="en-US" sz="1600" dirty="0">
                <a:latin typeface="Lucida Console" panose="020B0609040504020204" pitchFamily="49" charset="0"/>
              </a:rPr>
              <a:t>CNTK </a:t>
            </a:r>
            <a:r>
              <a:rPr lang="en-US" sz="1600" dirty="0" err="1">
                <a:latin typeface="Lucida Console" panose="020B0609040504020204" pitchFamily="49" charset="0"/>
              </a:rPr>
              <a:t>configFile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myTask.cntk</a:t>
            </a:r>
            <a:r>
              <a:rPr lang="en-US" sz="1600" dirty="0">
                <a:latin typeface="Lucida Console" panose="020B0609040504020204" pitchFamily="49" charset="0"/>
              </a:rPr>
              <a:t>  command=</a:t>
            </a:r>
            <a:r>
              <a:rPr lang="en-US" sz="1600" dirty="0" err="1">
                <a:latin typeface="Lucida Console" panose="020B0609040504020204" pitchFamily="49" charset="0"/>
              </a:rPr>
              <a:t>train:editAddLayer:continueTrain</a:t>
            </a:r>
            <a:endParaRPr lang="en-US" sz="1600" dirty="0">
              <a:latin typeface="Lucida Console" panose="020B0609040504020204" pitchFamily="49" charset="0"/>
            </a:endParaRPr>
          </a:p>
          <a:p>
            <a:pPr fontAlgn="ctr"/>
            <a:r>
              <a:rPr lang="en-US" dirty="0"/>
              <a:t>apply model file-to-file:</a:t>
            </a:r>
          </a:p>
          <a:p>
            <a:pPr lvl="1" fontAlgn="ctr"/>
            <a:r>
              <a:rPr lang="en-US" sz="1600" dirty="0">
                <a:latin typeface="Lucida Console" panose="020B0609040504020204" pitchFamily="49" charset="0"/>
              </a:rPr>
              <a:t>CNTK </a:t>
            </a:r>
            <a:r>
              <a:rPr lang="en-US" sz="1600" dirty="0" err="1">
                <a:latin typeface="Lucida Console" panose="020B0609040504020204" pitchFamily="49" charset="0"/>
              </a:rPr>
              <a:t>configFile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myTask.cntk</a:t>
            </a:r>
            <a:r>
              <a:rPr lang="en-US" sz="1600" dirty="0">
                <a:latin typeface="Lucida Console" panose="020B0609040504020204" pitchFamily="49" charset="0"/>
              </a:rPr>
              <a:t>  command=write</a:t>
            </a:r>
            <a:endParaRPr lang="en-US" dirty="0"/>
          </a:p>
          <a:p>
            <a:pPr fontAlgn="ctr"/>
            <a:r>
              <a:rPr lang="en-US" dirty="0"/>
              <a:t>use model from code: </a:t>
            </a:r>
            <a:r>
              <a:rPr lang="en-US" dirty="0" smtClean="0"/>
              <a:t>EvalDll.dll/.so </a:t>
            </a:r>
            <a:r>
              <a:rPr lang="en-US" dirty="0"/>
              <a:t>(C++) or </a:t>
            </a:r>
            <a:r>
              <a:rPr lang="en-US" dirty="0" smtClean="0"/>
              <a:t>EvalWrapper.dll </a:t>
            </a:r>
            <a:r>
              <a:rPr lang="en-US" dirty="0"/>
              <a:t>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typical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31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983" y="3197088"/>
            <a:ext cx="6975643" cy="16811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I.	what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II.	how 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III.	deep dive</a:t>
            </a:r>
            <a:br>
              <a:rPr lang="en-US" dirty="0"/>
            </a:br>
            <a:r>
              <a:rPr lang="en-US" dirty="0"/>
              <a:t>IV.	examples</a:t>
            </a:r>
          </a:p>
        </p:txBody>
      </p:sp>
    </p:spTree>
    <p:extLst>
      <p:ext uri="{BB962C8B-B14F-4D97-AF65-F5344CB8AC3E}">
        <p14:creationId xmlns:p14="http://schemas.microsoft.com/office/powerpoint/2010/main" val="48164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35085"/>
            <a:ext cx="10515600" cy="3760166"/>
          </a:xfrm>
        </p:spPr>
        <p:txBody>
          <a:bodyPr/>
          <a:lstStyle/>
          <a:p>
            <a:r>
              <a:rPr lang="en-US" dirty="0"/>
              <a:t>base features:</a:t>
            </a:r>
          </a:p>
          <a:p>
            <a:pPr lvl="1"/>
            <a:r>
              <a:rPr lang="en-US" dirty="0"/>
              <a:t>SGD with momentum, AdaGrad, Nesterov, etc.</a:t>
            </a:r>
          </a:p>
          <a:p>
            <a:pPr lvl="1"/>
            <a:r>
              <a:rPr lang="en-US" dirty="0"/>
              <a:t>computation network with automatic gradient</a:t>
            </a:r>
          </a:p>
          <a:p>
            <a:r>
              <a:rPr lang="en-US" dirty="0"/>
              <a:t>higher-level features:</a:t>
            </a:r>
          </a:p>
          <a:p>
            <a:pPr lvl="1"/>
            <a:r>
              <a:rPr lang="en-US" dirty="0"/>
              <a:t>auto-tuning of learning rate and minibatch size</a:t>
            </a:r>
          </a:p>
          <a:p>
            <a:pPr lvl="1"/>
            <a:r>
              <a:rPr lang="en-US" dirty="0"/>
              <a:t>memory sharing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>implicit handling of time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>minibatching of variable-length sequences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>data-parallel training</a:t>
            </a:r>
          </a:p>
          <a:p>
            <a:r>
              <a:rPr lang="en-US" dirty="0"/>
              <a:t>you can do all this with other toolkits, but must write it yourself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2422227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deep dive: handling of time</a:t>
            </a:r>
          </a:p>
        </p:txBody>
      </p:sp>
      <p:sp>
        <p:nvSpPr>
          <p:cNvPr id="69" name="Content Placeholder 3"/>
          <p:cNvSpPr txBox="1">
            <a:spLocks/>
          </p:cNvSpPr>
          <p:nvPr/>
        </p:nvSpPr>
        <p:spPr>
          <a:xfrm>
            <a:off x="433381" y="1264271"/>
            <a:ext cx="11477632" cy="3760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2400" dirty="0"/>
              <a:t>     extend our example to an RNN</a:t>
            </a:r>
          </a:p>
          <a:p>
            <a:pPr marL="0" indent="0" fontAlgn="ctr">
              <a:buNone/>
            </a:pPr>
            <a:r>
              <a:rPr lang="en-US" sz="800" dirty="0"/>
              <a:t> </a:t>
            </a: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h1 = Sigmoid(W1 * x  </a:t>
            </a:r>
            <a:r>
              <a:rPr lang="en-US" sz="18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+ H1 * </a:t>
            </a:r>
            <a:r>
              <a:rPr lang="en-US" sz="1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(h1)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h2 = Sigmoid(W2 * h1 </a:t>
            </a:r>
            <a:r>
              <a:rPr lang="en-US" sz="18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+ H2 * </a:t>
            </a:r>
            <a:r>
              <a:rPr lang="en-US" sz="1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(h2)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softmax(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CrossEntropy(L,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3200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baseline="-4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max</a:t>
            </a:r>
          </a:p>
          <a:p>
            <a:pPr marL="457200" lvl="1" indent="0" fontAlgn="ctr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					 no explicit notion of </a:t>
            </a:r>
            <a:r>
              <a:rPr lang="en-US" dirty="0" smtClean="0">
                <a:sym typeface="Wingdings" panose="05000000000000000000" pitchFamily="2" charset="2"/>
              </a:rPr>
              <a:t>time in CNTK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345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650060" y="1331561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646592" y="4171950"/>
            <a:ext cx="1684842" cy="1460505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558014" y="1235624"/>
            <a:ext cx="1859282" cy="448147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de</a:t>
            </a:r>
            <a:r>
              <a:rPr lang="en-US" dirty="0">
                <a:solidFill>
                  <a:schemeClr val="bg1"/>
                </a:solidFill>
              </a:rPr>
              <a:t>ep di</a:t>
            </a:r>
            <a:r>
              <a:rPr lang="en-US" dirty="0"/>
              <a:t>ve: handling of time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1674346" y="5208273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664946" y="1209927"/>
            <a:ext cx="0" cy="4569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1674346" y="5589273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521946" y="536067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521946" y="497967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525414" y="422985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523896" y="213674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523896" y="175574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68214" y="1427006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71" idx="0"/>
            <a:endCxn id="152" idx="2"/>
          </p:cNvCxnSpPr>
          <p:nvPr/>
        </p:nvCxnSpPr>
        <p:spPr>
          <a:xfrm flipV="1">
            <a:off x="1672828" y="4458453"/>
            <a:ext cx="4986" cy="145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</p:cNvCxnSpPr>
          <p:nvPr/>
        </p:nvCxnSpPr>
        <p:spPr>
          <a:xfrm flipV="1">
            <a:off x="1677814" y="3987240"/>
            <a:ext cx="0" cy="242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06" idx="0"/>
            <a:endCxn id="156" idx="2"/>
          </p:cNvCxnSpPr>
          <p:nvPr/>
        </p:nvCxnSpPr>
        <p:spPr>
          <a:xfrm flipH="1" flipV="1">
            <a:off x="1676296" y="2365343"/>
            <a:ext cx="4986" cy="256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1676296" y="1984343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1676296" y="1612424"/>
            <a:ext cx="1518" cy="14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H="1" flipV="1">
            <a:off x="1676296" y="1208654"/>
            <a:ext cx="1518" cy="21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140946" y="547497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064746" y="53987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064746" y="54749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598146" y="5779773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1674346" y="5779773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140946" y="509397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064746" y="50177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064746" y="50939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142896" y="225104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066696" y="21748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066696" y="22510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142896" y="187004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066696" y="17938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066696" y="18700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29466" y="5360673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729467" y="4979673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533296" y="2136743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418997" y="1755743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66696" y="102323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591782" y="5779773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2667982" y="5779773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714396" y="3987240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711566" y="125674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152546" y="871289"/>
            <a:ext cx="0" cy="15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82328" y="5825507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72928" y="5825507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60167" y="83292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sp>
        <p:nvSpPr>
          <p:cNvPr id="64" name="Content Placeholder 1"/>
          <p:cNvSpPr txBox="1">
            <a:spLocks/>
          </p:cNvSpPr>
          <p:nvPr/>
        </p:nvSpPr>
        <p:spPr>
          <a:xfrm>
            <a:off x="3619389" y="1160090"/>
            <a:ext cx="8266293" cy="4301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Sigmoid(W1 * x  + H1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(h1)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Sigmoid(W2 * h1 + H2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(h2)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CrossEntropy(L,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spcBef>
                <a:spcPts val="1500"/>
              </a:spcBef>
            </a:pPr>
            <a:r>
              <a:rPr lang="en-US" sz="2400" dirty="0"/>
              <a:t>CNTK automatically unrolls </a:t>
            </a:r>
            <a:r>
              <a:rPr lang="en-US" sz="2400" dirty="0">
                <a:solidFill>
                  <a:srgbClr val="C00000"/>
                </a:solidFill>
              </a:rPr>
              <a:t>cycles</a:t>
            </a:r>
          </a:p>
          <a:p>
            <a:pPr lvl="1" fontAlgn="ctr"/>
            <a:r>
              <a:rPr lang="en-US" sz="2000" dirty="0"/>
              <a:t>cycles are detected with Tarjan’s algorithm</a:t>
            </a:r>
          </a:p>
          <a:p>
            <a:pPr lvl="1" fontAlgn="ctr"/>
            <a:r>
              <a:rPr lang="en-US" sz="2000" dirty="0"/>
              <a:t>loops become part of deferred computation</a:t>
            </a:r>
          </a:p>
          <a:p>
            <a:pPr lvl="1" fontAlgn="ctr"/>
            <a:r>
              <a:rPr lang="en-US" sz="2000" dirty="0"/>
              <a:t>only nodes in cycles are unrolled</a:t>
            </a:r>
          </a:p>
          <a:p>
            <a:pPr fontAlgn="ctr">
              <a:spcBef>
                <a:spcPts val="500"/>
              </a:spcBef>
            </a:pPr>
            <a:r>
              <a:rPr lang="en-US" sz="2400" dirty="0"/>
              <a:t>efficient and composable</a:t>
            </a:r>
          </a:p>
          <a:p>
            <a:pPr lvl="1" fontAlgn="ctr"/>
            <a:r>
              <a:rPr lang="en-US" sz="2000" dirty="0">
                <a:solidFill>
                  <a:srgbClr val="000000"/>
                </a:solidFill>
                <a:latin typeface="Calibri" panose="020F0502020204030204"/>
              </a:rPr>
              <a:t>cf.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/>
              </a:rPr>
              <a:t>TensorFlow</a:t>
            </a:r>
            <a:r>
              <a:rPr lang="en-US" sz="2000" dirty="0">
                <a:solidFill>
                  <a:srgbClr val="000000"/>
                </a:solidFill>
                <a:latin typeface="Calibri" panose="020F0502020204030204"/>
              </a:rPr>
              <a:t>, where recurrence must be manually unrolled in imperative code: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000" dirty="0">
                <a:solidFill>
                  <a:srgbClr val="000000"/>
                </a:solidFill>
                <a:latin typeface="Calibri" panose="020F0502020204030204"/>
              </a:rPr>
              <a:t>[https://www.tensorflow.org/versions/r0.8/tutorials/recurrent/index.html]</a:t>
            </a:r>
            <a:endParaRPr lang="en-US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rnn_cell.BasicLSTMCell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state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tf.zeros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lstm.state_size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current_batch_of_words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words_in_dataset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output, state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current_batch_of_words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state)</a:t>
            </a:r>
            <a:endParaRPr lang="en-US" sz="2000" dirty="0">
              <a:solidFill>
                <a:srgbClr val="000000"/>
              </a:solidFill>
              <a:latin typeface="Calibri" panose="020F0502020204030204"/>
            </a:endParaRPr>
          </a:p>
          <a:p>
            <a:pPr lvl="1" fontAlgn="ctr"/>
            <a:endParaRPr lang="en-US" sz="2000" dirty="0"/>
          </a:p>
        </p:txBody>
      </p:sp>
      <p:sp>
        <p:nvSpPr>
          <p:cNvPr id="71" name="Rounded Rectangle 70"/>
          <p:cNvSpPr/>
          <p:nvPr/>
        </p:nvSpPr>
        <p:spPr>
          <a:xfrm>
            <a:off x="1520428" y="4604364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Segoe Pro" charset="0"/>
              </a:rPr>
              <a:t>+</a:t>
            </a:r>
          </a:p>
        </p:txBody>
      </p:sp>
      <p:cxnSp>
        <p:nvCxnSpPr>
          <p:cNvPr id="74" name="Straight Arrow Connector 73"/>
          <p:cNvCxnSpPr>
            <a:stCxn id="151" idx="0"/>
            <a:endCxn id="71" idx="2"/>
          </p:cNvCxnSpPr>
          <p:nvPr/>
        </p:nvCxnSpPr>
        <p:spPr>
          <a:xfrm flipH="1" flipV="1">
            <a:off x="1672828" y="4832964"/>
            <a:ext cx="1518" cy="146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967713" y="4604364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Segoe Pro" charset="0"/>
              </a:rPr>
              <a:t>•</a:t>
            </a:r>
          </a:p>
        </p:txBody>
      </p:sp>
      <p:cxnSp>
        <p:nvCxnSpPr>
          <p:cNvPr id="82" name="Straight Arrow Connector 81"/>
          <p:cNvCxnSpPr>
            <a:stCxn id="81" idx="1"/>
          </p:cNvCxnSpPr>
          <p:nvPr/>
        </p:nvCxnSpPr>
        <p:spPr>
          <a:xfrm flipH="1">
            <a:off x="1821416" y="4718664"/>
            <a:ext cx="146297" cy="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1" idx="2"/>
          </p:cNvCxnSpPr>
          <p:nvPr/>
        </p:nvCxnSpPr>
        <p:spPr>
          <a:xfrm flipH="1" flipV="1">
            <a:off x="2120113" y="4832964"/>
            <a:ext cx="1518" cy="14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045431" y="4980211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121631" y="4980211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29613" y="501978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-25000" dirty="0">
                <a:latin typeface="Segoe Pro" charset="0"/>
              </a:rPr>
              <a:t> </a:t>
            </a:r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969231" y="423496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1200" dirty="0">
                <a:solidFill>
                  <a:srgbClr val="C00000"/>
                </a:solidFill>
                <a:latin typeface="Segoe Pro"/>
              </a:rPr>
              <a:t>z</a:t>
            </a:r>
            <a:r>
              <a:rPr lang="en-US" sz="1200" baseline="30000" dirty="0">
                <a:solidFill>
                  <a:srgbClr val="C00000"/>
                </a:solidFill>
                <a:latin typeface="Symbol" panose="05050102010706020507" pitchFamily="18" charset="2"/>
              </a:rPr>
              <a:t>-1</a:t>
            </a:r>
          </a:p>
        </p:txBody>
      </p:sp>
      <p:cxnSp>
        <p:nvCxnSpPr>
          <p:cNvPr id="94" name="Straight Arrow Connector 93"/>
          <p:cNvCxnSpPr>
            <a:stCxn id="152" idx="3"/>
            <a:endCxn id="93" idx="1"/>
          </p:cNvCxnSpPr>
          <p:nvPr/>
        </p:nvCxnSpPr>
        <p:spPr>
          <a:xfrm>
            <a:off x="1830214" y="4344153"/>
            <a:ext cx="139017" cy="5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2"/>
            <a:endCxn id="81" idx="0"/>
          </p:cNvCxnSpPr>
          <p:nvPr/>
        </p:nvCxnSpPr>
        <p:spPr>
          <a:xfrm flipH="1">
            <a:off x="2120113" y="4463568"/>
            <a:ext cx="1518" cy="140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650060" y="2564128"/>
            <a:ext cx="1684842" cy="1460505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cxnSp>
        <p:nvCxnSpPr>
          <p:cNvPr id="103" name="Straight Arrow Connector 102"/>
          <p:cNvCxnSpPr>
            <a:stCxn id="104" idx="0"/>
            <a:endCxn id="105" idx="2"/>
          </p:cNvCxnSpPr>
          <p:nvPr/>
        </p:nvCxnSpPr>
        <p:spPr>
          <a:xfrm flipV="1">
            <a:off x="1677814" y="3600451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525414" y="375285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525414" y="337185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528882" y="262203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</a:p>
        </p:txBody>
      </p:sp>
      <p:cxnSp>
        <p:nvCxnSpPr>
          <p:cNvPr id="107" name="Straight Arrow Connector 106"/>
          <p:cNvCxnSpPr>
            <a:stCxn id="118" idx="0"/>
            <a:endCxn id="106" idx="2"/>
          </p:cNvCxnSpPr>
          <p:nvPr/>
        </p:nvCxnSpPr>
        <p:spPr>
          <a:xfrm flipV="1">
            <a:off x="1676296" y="2850631"/>
            <a:ext cx="4986" cy="145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04" idx="1"/>
          </p:cNvCxnSpPr>
          <p:nvPr/>
        </p:nvCxnSpPr>
        <p:spPr>
          <a:xfrm>
            <a:off x="1144414" y="386715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1068214" y="37909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068214" y="38671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44414" y="348615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068214" y="34099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068214" y="34861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32934" y="375285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2935" y="337185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17864" y="2379418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523896" y="2996542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Segoe Pro" charset="0"/>
              </a:rPr>
              <a:t>+</a:t>
            </a:r>
          </a:p>
        </p:txBody>
      </p:sp>
      <p:cxnSp>
        <p:nvCxnSpPr>
          <p:cNvPr id="119" name="Straight Arrow Connector 118"/>
          <p:cNvCxnSpPr>
            <a:stCxn id="105" idx="0"/>
            <a:endCxn id="118" idx="2"/>
          </p:cNvCxnSpPr>
          <p:nvPr/>
        </p:nvCxnSpPr>
        <p:spPr>
          <a:xfrm flipH="1" flipV="1">
            <a:off x="1676296" y="3225142"/>
            <a:ext cx="1518" cy="146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971181" y="2996542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Segoe Pro" charset="0"/>
              </a:rPr>
              <a:t>•</a:t>
            </a:r>
          </a:p>
        </p:txBody>
      </p:sp>
      <p:cxnSp>
        <p:nvCxnSpPr>
          <p:cNvPr id="121" name="Straight Arrow Connector 120"/>
          <p:cNvCxnSpPr>
            <a:stCxn id="120" idx="1"/>
          </p:cNvCxnSpPr>
          <p:nvPr/>
        </p:nvCxnSpPr>
        <p:spPr>
          <a:xfrm flipH="1">
            <a:off x="1824884" y="3110842"/>
            <a:ext cx="146297" cy="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20" idx="2"/>
          </p:cNvCxnSpPr>
          <p:nvPr/>
        </p:nvCxnSpPr>
        <p:spPr>
          <a:xfrm flipH="1" flipV="1">
            <a:off x="2123581" y="3225142"/>
            <a:ext cx="1518" cy="14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2048899" y="3372389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2125099" y="3372389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33081" y="3411958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-25000" dirty="0">
                <a:latin typeface="Segoe Pro" charset="0"/>
              </a:rPr>
              <a:t> </a:t>
            </a:r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972699" y="262714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1200" dirty="0">
                <a:solidFill>
                  <a:srgbClr val="C00000"/>
                </a:solidFill>
                <a:latin typeface="Segoe Pro"/>
              </a:rPr>
              <a:t>z</a:t>
            </a:r>
            <a:r>
              <a:rPr lang="en-US" sz="1200" baseline="30000" dirty="0">
                <a:solidFill>
                  <a:srgbClr val="C00000"/>
                </a:solidFill>
                <a:latin typeface="Symbol" panose="05050102010706020507" pitchFamily="18" charset="2"/>
              </a:rPr>
              <a:t>-1</a:t>
            </a:r>
          </a:p>
        </p:txBody>
      </p:sp>
      <p:cxnSp>
        <p:nvCxnSpPr>
          <p:cNvPr id="127" name="Straight Arrow Connector 126"/>
          <p:cNvCxnSpPr>
            <a:stCxn id="106" idx="3"/>
            <a:endCxn id="126" idx="1"/>
          </p:cNvCxnSpPr>
          <p:nvPr/>
        </p:nvCxnSpPr>
        <p:spPr>
          <a:xfrm>
            <a:off x="1833682" y="2736331"/>
            <a:ext cx="139017" cy="5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6" idx="2"/>
            <a:endCxn id="120" idx="0"/>
          </p:cNvCxnSpPr>
          <p:nvPr/>
        </p:nvCxnSpPr>
        <p:spPr>
          <a:xfrm flipH="1">
            <a:off x="2123581" y="2855746"/>
            <a:ext cx="1518" cy="140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2"/>
          <p:cNvSpPr txBox="1">
            <a:spLocks/>
          </p:cNvSpPr>
          <p:nvPr/>
        </p:nvSpPr>
        <p:spPr>
          <a:xfrm>
            <a:off x="1394406" y="-44978"/>
            <a:ext cx="14514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rgbClr val="117A0E"/>
                </a:solidFill>
                <a:latin typeface="Segoe Pro Light" charset="0"/>
                <a:ea typeface="+mj-ea"/>
                <a:cs typeface="+mj-cs"/>
              </a:defRPr>
            </a:lvl1pPr>
          </a:lstStyle>
          <a:p>
            <a:r>
              <a:rPr lang="en-US" dirty="0"/>
              <a:t>e</a:t>
            </a:r>
            <a:r>
              <a:rPr lang="en-US" dirty="0">
                <a:solidFill>
                  <a:schemeClr val="bg1"/>
                </a:solidFill>
              </a:rPr>
              <a:t>p d</a:t>
            </a:r>
            <a:r>
              <a:rPr lang="en-US" dirty="0"/>
              <a:t>i</a:t>
            </a:r>
          </a:p>
        </p:txBody>
      </p:sp>
      <p:sp>
        <p:nvSpPr>
          <p:cNvPr id="146" name="Title 2"/>
          <p:cNvSpPr txBox="1">
            <a:spLocks/>
          </p:cNvSpPr>
          <p:nvPr/>
        </p:nvSpPr>
        <p:spPr>
          <a:xfrm>
            <a:off x="1675903" y="-116909"/>
            <a:ext cx="14514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rgbClr val="117A0E"/>
                </a:solidFill>
                <a:latin typeface="Segoe Pro Light" charset="0"/>
                <a:ea typeface="+mj-ea"/>
                <a:cs typeface="+mj-cs"/>
              </a:defRPr>
            </a:lvl1pPr>
          </a:lstStyle>
          <a:p>
            <a:r>
              <a:rPr lang="en-US" dirty="0"/>
              <a:t>p d</a:t>
            </a:r>
          </a:p>
        </p:txBody>
      </p:sp>
    </p:spTree>
    <p:extLst>
      <p:ext uri="{BB962C8B-B14F-4D97-AF65-F5344CB8AC3E}">
        <p14:creationId xmlns:p14="http://schemas.microsoft.com/office/powerpoint/2010/main" val="246215799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CNTK handles the special cases:</a:t>
            </a:r>
          </a:p>
          <a:p>
            <a:pPr lvl="1" fontAlgn="ctr"/>
            <a:r>
              <a:rPr lang="en-US" sz="2000" dirty="0" err="1"/>
              <a:t>PastValue</a:t>
            </a:r>
            <a:r>
              <a:rPr lang="en-US" sz="2000" dirty="0"/>
              <a:t> operation correctly resets state and gradient at sequence boundaries</a:t>
            </a:r>
          </a:p>
          <a:p>
            <a:pPr lvl="1" fontAlgn="ctr"/>
            <a:r>
              <a:rPr lang="en-US" sz="2000" dirty="0"/>
              <a:t>non-recurrent operations just pretend there is no padding (“garbage-in/garbage-out”)</a:t>
            </a:r>
          </a:p>
          <a:p>
            <a:pPr lvl="1" fontAlgn="ctr"/>
            <a:r>
              <a:rPr lang="en-US" sz="2000" dirty="0"/>
              <a:t>sequence reductions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</p:spTree>
    <p:extLst>
      <p:ext uri="{BB962C8B-B14F-4D97-AF65-F5344CB8AC3E}">
        <p14:creationId xmlns:p14="http://schemas.microsoft.com/office/powerpoint/2010/main" val="2272762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speed-up is automatic: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  <p:graphicFrame>
        <p:nvGraphicFramePr>
          <p:cNvPr id="70" name="Chart 69"/>
          <p:cNvGraphicFramePr/>
          <p:nvPr>
            <p:extLst>
              <p:ext uri="{D42A27DB-BD31-4B8C-83A1-F6EECF244321}">
                <p14:modId xmlns:p14="http://schemas.microsoft.com/office/powerpoint/2010/main" val="2365920930"/>
              </p:ext>
            </p:extLst>
          </p:nvPr>
        </p:nvGraphicFramePr>
        <p:xfrm>
          <a:off x="2532642" y="4452587"/>
          <a:ext cx="7315120" cy="1612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0604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412415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dirty="0"/>
              <a:t>users never explicitly see time axes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CNTK infers loops from </a:t>
            </a:r>
            <a:r>
              <a:rPr lang="en-US" dirty="0" err="1"/>
              <a:t>PastValue</a:t>
            </a:r>
            <a:r>
              <a:rPr lang="en-US" dirty="0"/>
              <a:t> (and </a:t>
            </a:r>
            <a:r>
              <a:rPr lang="en-US" dirty="0" err="1"/>
              <a:t>FutureValue</a:t>
            </a:r>
            <a:r>
              <a:rPr lang="en-US" dirty="0"/>
              <a:t>) operations</a:t>
            </a:r>
          </a:p>
          <a:p>
            <a:pPr lvl="1" fontAlgn="ctr"/>
            <a:r>
              <a:rPr lang="en-US" dirty="0"/>
              <a:t>graph looks like signal processing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CNTK automatically batches, packs, and pads sequences into minibatches</a:t>
            </a:r>
          </a:p>
          <a:p>
            <a:pPr lvl="1" fontAlgn="ctr"/>
            <a:r>
              <a:rPr lang="en-US" dirty="0"/>
              <a:t>and computes the right 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</a:p>
        </p:txBody>
      </p:sp>
      <p:sp>
        <p:nvSpPr>
          <p:cNvPr id="4" name="TextBox 3"/>
          <p:cNvSpPr txBox="1"/>
          <p:nvPr/>
        </p:nvSpPr>
        <p:spPr>
          <a:xfrm rot="21008556">
            <a:off x="5952775" y="4682505"/>
            <a:ext cx="4376271" cy="80388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aseline="0" dirty="0">
                <a:latin typeface="Segoe Pro" charset="0"/>
              </a:rPr>
              <a:t>Look, Ma, no bucketing!</a:t>
            </a:r>
          </a:p>
        </p:txBody>
      </p:sp>
    </p:spTree>
    <p:extLst>
      <p:ext uri="{BB962C8B-B14F-4D97-AF65-F5344CB8AC3E}">
        <p14:creationId xmlns:p14="http://schemas.microsoft.com/office/powerpoint/2010/main" val="1106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r>
              <a:rPr lang="en-US" sz="2400" dirty="0"/>
              <a:t>data-parallelism: distribute each minibatch over workers, then aggregate</a:t>
            </a:r>
          </a:p>
          <a:p>
            <a:r>
              <a:rPr lang="en-US" sz="2400" dirty="0"/>
              <a:t>challenge: communication cost</a:t>
            </a:r>
          </a:p>
          <a:p>
            <a:pPr lvl="1"/>
            <a:r>
              <a:rPr lang="en-US" sz="1800" dirty="0"/>
              <a:t>optimal iff</a:t>
            </a:r>
            <a:br>
              <a:rPr lang="en-US" sz="1800" dirty="0"/>
            </a:br>
            <a:r>
              <a:rPr lang="en-US" sz="1800" i="1" dirty="0"/>
              <a:t>compute and communication time per minibatch is equal </a:t>
            </a:r>
            <a:r>
              <a:rPr lang="en-US" sz="1800" dirty="0"/>
              <a:t>(assuming overlapped processing)</a:t>
            </a:r>
          </a:p>
          <a:p>
            <a:r>
              <a:rPr lang="en-US" sz="2400" dirty="0"/>
              <a:t>example: DNN, MB size 1024, 160M model parameters</a:t>
            </a:r>
          </a:p>
          <a:p>
            <a:pPr lvl="1"/>
            <a:r>
              <a:rPr lang="en-US" sz="2000" dirty="0"/>
              <a:t>compute per MB:           1/7 second</a:t>
            </a:r>
          </a:p>
          <a:p>
            <a:pPr lvl="1"/>
            <a:r>
              <a:rPr lang="en-US" sz="2000" dirty="0"/>
              <a:t>communication per MB: 1/9 second (640M over 6 GB/s)</a:t>
            </a:r>
          </a:p>
          <a:p>
            <a:pPr lvl="1"/>
            <a:r>
              <a:rPr lang="en-US" sz="2000" dirty="0"/>
              <a:t>can’t even parallelize to 2 GPUs: communication cost already dominates!</a:t>
            </a:r>
          </a:p>
          <a:p>
            <a:r>
              <a:rPr lang="en-US" sz="2400" dirty="0"/>
              <a:t>approach:</a:t>
            </a:r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communicate less</a:t>
            </a:r>
            <a:r>
              <a:rPr lang="en-US" sz="2000" b="1" dirty="0"/>
              <a:t>      </a:t>
            </a:r>
            <a:r>
              <a:rPr lang="en-US" sz="1800" b="1" dirty="0"/>
              <a:t>  </a:t>
            </a:r>
            <a:r>
              <a:rPr lang="en-US" sz="2000" b="1" dirty="0"/>
              <a:t>   </a:t>
            </a:r>
            <a:r>
              <a:rPr lang="en-US" sz="2000" dirty="0">
                <a:sym typeface="Wingdings" panose="05000000000000000000" pitchFamily="2" charset="2"/>
              </a:rPr>
              <a:t> 1-bit SGD</a:t>
            </a:r>
            <a:endParaRPr lang="en-US" sz="2000" dirty="0"/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communicate less often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automatic MB sizing; Block Momentum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data-parallel training</a:t>
            </a:r>
          </a:p>
        </p:txBody>
      </p:sp>
    </p:spTree>
    <p:extLst>
      <p:ext uri="{BB962C8B-B14F-4D97-AF65-F5344CB8AC3E}">
        <p14:creationId xmlns:p14="http://schemas.microsoft.com/office/powerpoint/2010/main" val="289077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21CCC S2S Demo (Rick), TJ, 201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st="284026" end="23852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19266" y="10477"/>
            <a:ext cx="8559403" cy="6847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1428" y="35529"/>
            <a:ext cx="772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6"/>
              </a:rPr>
              <a:t>Click here to watch on </a:t>
            </a:r>
            <a:r>
              <a:rPr lang="en-US" b="1" dirty="0" err="1" smtClean="0">
                <a:solidFill>
                  <a:schemeClr val="bg1"/>
                </a:solidFill>
                <a:hlinkClick r:id="rId6"/>
              </a:rPr>
              <a:t>Youtube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210485"/>
            <a:ext cx="11077576" cy="3760166"/>
          </a:xfrm>
        </p:spPr>
        <p:txBody>
          <a:bodyPr>
            <a:noAutofit/>
          </a:bodyPr>
          <a:lstStyle/>
          <a:p>
            <a:pPr lvl="0"/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quantize </a:t>
            </a:r>
            <a:r>
              <a:rPr 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gradients 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to but </a:t>
            </a:r>
            <a:r>
              <a:rPr 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1 bit per value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with </a:t>
            </a:r>
            <a:r>
              <a:rPr 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error feedback</a:t>
            </a:r>
          </a:p>
          <a:p>
            <a:pPr lvl="1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carries over quantization error to next minibatch</a:t>
            </a:r>
          </a:p>
          <a:p>
            <a:endParaRPr lang="en-US" sz="24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1-bit SGD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7896005"/>
              </p:ext>
            </p:extLst>
          </p:nvPr>
        </p:nvGraphicFramePr>
        <p:xfrm>
          <a:off x="2221337" y="3922884"/>
          <a:ext cx="7040804" cy="140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3"/>
          <p:cNvSpPr txBox="1"/>
          <p:nvPr/>
        </p:nvSpPr>
        <p:spPr>
          <a:xfrm>
            <a:off x="1118490" y="5594147"/>
            <a:ext cx="1036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1-Bit Stochastic Gradient Descent and its Application to Data-Parallel Distributed Training of Speech DNNs,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InterSpeech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2014, F. Seide, H. Fu, J. Droppo, G. Li, D. Yu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72" y="2922011"/>
            <a:ext cx="3918350" cy="78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37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98174"/>
            <a:ext cx="11077576" cy="3760166"/>
          </a:xfrm>
        </p:spPr>
        <p:txBody>
          <a:bodyPr>
            <a:noAutofit/>
          </a:bodyPr>
          <a:lstStyle/>
          <a:p>
            <a:r>
              <a:rPr lang="en-US" dirty="0"/>
              <a:t>goal: communicate less often</a:t>
            </a:r>
          </a:p>
          <a:p>
            <a:r>
              <a:rPr lang="en-US" dirty="0"/>
              <a:t>every now and then try to grow MB size on small subset</a:t>
            </a:r>
          </a:p>
          <a:p>
            <a:pPr lvl="1"/>
            <a:r>
              <a:rPr lang="en-US" sz="2000" dirty="0"/>
              <a:t>important: keep contribution per sample and momentum effect constant</a:t>
            </a:r>
          </a:p>
          <a:p>
            <a:pPr lvl="1"/>
            <a:r>
              <a:rPr lang="en-US" sz="2000" dirty="0"/>
              <a:t>hence define learning rate and momentum in a MB-size agnostic fashion</a:t>
            </a:r>
          </a:p>
          <a:p>
            <a:r>
              <a:rPr lang="en-US" dirty="0">
                <a:solidFill>
                  <a:srgbClr val="000000"/>
                </a:solidFill>
              </a:rPr>
              <a:t>quickly scales up to MB sizes of 3k; runs at up to 100k samples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automatic minibatch scaling</a:t>
            </a:r>
          </a:p>
        </p:txBody>
      </p:sp>
    </p:spTree>
    <p:extLst>
      <p:ext uri="{BB962C8B-B14F-4D97-AF65-F5344CB8AC3E}">
        <p14:creationId xmlns:p14="http://schemas.microsoft.com/office/powerpoint/2010/main" val="1694101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17207"/>
            <a:ext cx="11077576" cy="3760166"/>
          </a:xfrm>
        </p:spPr>
        <p:txBody>
          <a:bodyPr>
            <a:noAutofit/>
          </a:bodyPr>
          <a:lstStyle/>
          <a:p>
            <a:r>
              <a:rPr lang="en-US" dirty="0"/>
              <a:t>very recent, very effective parallelization method</a:t>
            </a:r>
          </a:p>
          <a:p>
            <a:r>
              <a:rPr lang="en-US" dirty="0"/>
              <a:t>goal: avoid to communicate after every minibatch</a:t>
            </a:r>
          </a:p>
          <a:p>
            <a:pPr lvl="1"/>
            <a:r>
              <a:rPr lang="en-US" sz="2000" dirty="0"/>
              <a:t>run a block of many minibatches without synchronization</a:t>
            </a:r>
          </a:p>
          <a:p>
            <a:pPr lvl="1"/>
            <a:r>
              <a:rPr lang="en-US" sz="2000" dirty="0"/>
              <a:t>then exchange and update with “block gradient”</a:t>
            </a:r>
          </a:p>
          <a:p>
            <a:r>
              <a:rPr lang="en-US" dirty="0"/>
              <a:t>problem: taking such a large step causes divergence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sz="2000" dirty="0"/>
              <a:t>only add 1/K-</a:t>
            </a:r>
            <a:r>
              <a:rPr lang="en-US" sz="2000" dirty="0" err="1"/>
              <a:t>th</a:t>
            </a:r>
            <a:r>
              <a:rPr lang="en-US" sz="2000" dirty="0"/>
              <a:t> of the block gradient (K=#workers)</a:t>
            </a:r>
          </a:p>
          <a:p>
            <a:pPr lvl="1"/>
            <a:r>
              <a:rPr lang="en-US" sz="2000" dirty="0"/>
              <a:t>and carry over the missing (1-1/K) </a:t>
            </a:r>
            <a:r>
              <a:rPr lang="en-US" sz="2000" i="1" dirty="0"/>
              <a:t>to the next block update </a:t>
            </a:r>
            <a:r>
              <a:rPr lang="en-US" sz="2000" dirty="0"/>
              <a:t>(error residual like 1-bit SGD)</a:t>
            </a:r>
          </a:p>
          <a:p>
            <a:pPr lvl="1"/>
            <a:r>
              <a:rPr lang="en-US" sz="2000" dirty="0"/>
              <a:t>same as the common momentum formula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marL="0" indent="0">
              <a:buNone/>
            </a:pPr>
            <a:r>
              <a:rPr lang="en-US" sz="1400" dirty="0"/>
              <a:t>K. Chen, Q. Huo: “Scalable training of deep learning machines by incremental block training with intra-block parallel optimization and </a:t>
            </a:r>
            <a:r>
              <a:rPr lang="en-US" sz="1400" dirty="0" err="1"/>
              <a:t>blockwise</a:t>
            </a:r>
            <a:r>
              <a:rPr lang="en-US" sz="1400" dirty="0"/>
              <a:t> model-update filtering,” ICASSP 2016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Block Momentum</a:t>
            </a:r>
          </a:p>
        </p:txBody>
      </p:sp>
    </p:spTree>
    <p:extLst>
      <p:ext uri="{BB962C8B-B14F-4D97-AF65-F5344CB8AC3E}">
        <p14:creationId xmlns:p14="http://schemas.microsoft.com/office/powerpoint/2010/main" val="389230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4" b="57472"/>
          <a:stretch/>
        </p:blipFill>
        <p:spPr>
          <a:xfrm>
            <a:off x="2598420" y="4709934"/>
            <a:ext cx="6415347" cy="12694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-12432"/>
            <a:ext cx="10515600" cy="1325563"/>
          </a:xfrm>
        </p:spPr>
        <p:txBody>
          <a:bodyPr/>
          <a:lstStyle/>
          <a:p>
            <a:r>
              <a:rPr lang="en-US" dirty="0"/>
              <a:t>deep dive: data-parallel training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176260" y="5743198"/>
            <a:ext cx="3672840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[Yongqiang Wang, internal communication]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" t="60242" r="12935" b="2490"/>
          <a:stretch/>
        </p:blipFill>
        <p:spPr>
          <a:xfrm>
            <a:off x="2265353" y="1054999"/>
            <a:ext cx="8441975" cy="365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05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983" y="3197088"/>
            <a:ext cx="6975643" cy="16811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I.	what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II.	how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III.	deep dive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IV.	examples</a:t>
            </a:r>
          </a:p>
        </p:txBody>
      </p:sp>
    </p:spTree>
    <p:extLst>
      <p:ext uri="{BB962C8B-B14F-4D97-AF65-F5344CB8AC3E}">
        <p14:creationId xmlns:p14="http://schemas.microsoft.com/office/powerpoint/2010/main" val="3958350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r>
              <a:rPr lang="de-DE" dirty="0"/>
              <a:t>: </a:t>
            </a:r>
            <a:r>
              <a:rPr lang="de-DE" dirty="0" err="1"/>
              <a:t>image</a:t>
            </a:r>
            <a:r>
              <a:rPr lang="de-DE" dirty="0"/>
              <a:t> ResNet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1975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reformulate the layers as learning </a:t>
            </a:r>
            <a:r>
              <a:rPr lang="en-US" i="1" dirty="0"/>
              <a:t>residual </a:t>
            </a:r>
            <a:r>
              <a:rPr lang="en-US" dirty="0"/>
              <a:t>functions with reference to the layer inputs</a:t>
            </a:r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r>
              <a:rPr lang="en-US" dirty="0"/>
              <a:t>residual networks are easier to optimize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allows for “Ultra-Deep” networks: 152 layers!</a:t>
            </a:r>
            <a:endParaRPr lang="en-US" dirty="0"/>
          </a:p>
          <a:p>
            <a:r>
              <a:rPr lang="en-US" dirty="0"/>
              <a:t>won 1-st places in all 5 entries of ILSVRC 2015</a:t>
            </a:r>
          </a:p>
          <a:p>
            <a:pPr marL="0" indent="0">
              <a:buNone/>
            </a:pPr>
            <a:r>
              <a:rPr lang="en-US" sz="1200" dirty="0"/>
              <a:t>K. He: “Deep Residual Learning for Image Recognition,” ICCV 2015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84" y="2026918"/>
            <a:ext cx="3482124" cy="189530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72" y="0"/>
            <a:ext cx="34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36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image (ResNet)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4205878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ResNetLayer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c1 = </a:t>
            </a:r>
            <a:r>
              <a:rPr lang="en-US" sz="1100" dirty="0" err="1">
                <a:latin typeface="Lucida Console" panose="020B0609040504020204" pitchFamily="49" charset="0"/>
              </a:rPr>
              <a:t>RectifiedLinear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ConvBNLayer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     1, 1, 1,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c2 = </a:t>
            </a:r>
            <a:r>
              <a:rPr lang="en-US" sz="1100" dirty="0" err="1">
                <a:latin typeface="Lucida Console" panose="020B0609040504020204" pitchFamily="49" charset="0"/>
              </a:rPr>
              <a:t>RectifiedLinear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ConvBNLayer</a:t>
            </a:r>
            <a:r>
              <a:rPr lang="en-US" sz="1100" dirty="0">
                <a:latin typeface="Lucida Console" panose="020B0609040504020204" pitchFamily="49" charset="0"/>
              </a:rPr>
              <a:t> (c1, 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3, 3, 1,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y  = </a:t>
            </a:r>
            <a:r>
              <a:rPr lang="en-US" sz="1100" dirty="0" err="1">
                <a:latin typeface="Lucida Console" panose="020B0609040504020204" pitchFamily="49" charset="0"/>
              </a:rPr>
              <a:t>RectifiedLinear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ConvBNLayer</a:t>
            </a:r>
            <a:r>
              <a:rPr lang="en-US" sz="1100" dirty="0">
                <a:latin typeface="Lucida Console" panose="020B0609040504020204" pitchFamily="49" charset="0"/>
              </a:rPr>
              <a:t> (c2, 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   1, 1, 1, 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                + 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].y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ConvBNLayer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kW, </a:t>
            </a:r>
            <a:r>
              <a:rPr lang="en-US" sz="1100" dirty="0" err="1">
                <a:latin typeface="Lucida Console" panose="020B0609040504020204" pitchFamily="49" charset="0"/>
              </a:rPr>
              <a:t>kH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hStride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vStride</a:t>
            </a:r>
            <a:r>
              <a:rPr lang="en-US" sz="11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W = Parameter (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init=“Gaussian”, </a:t>
            </a:r>
            <a:r>
              <a:rPr lang="en-US" sz="1100" dirty="0" err="1">
                <a:latin typeface="Lucida Console" panose="020B0609040504020204" pitchFamily="49" charset="0"/>
              </a:rPr>
              <a:t>initValueScale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wScale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c = Convolution (W, 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kW, </a:t>
            </a:r>
            <a:r>
              <a:rPr lang="en-US" sz="1100" dirty="0" err="1">
                <a:latin typeface="Lucida Console" panose="020B0609040504020204" pitchFamily="49" charset="0"/>
              </a:rPr>
              <a:t>kH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hStride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vStride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zeroPadding</a:t>
            </a:r>
            <a:r>
              <a:rPr lang="en-US" sz="1100" dirty="0">
                <a:latin typeface="Lucida Console" panose="020B0609040504020204" pitchFamily="49" charset="0"/>
              </a:rPr>
              <a:t>=true, </a:t>
            </a:r>
            <a:r>
              <a:rPr lang="en-US" sz="1100" dirty="0" err="1">
                <a:latin typeface="Lucida Console" panose="020B0609040504020204" pitchFamily="49" charset="0"/>
              </a:rPr>
              <a:t>imageLayout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cudnn</a:t>
            </a:r>
            <a:r>
              <a:rPr lang="en-US" sz="11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y = </a:t>
            </a:r>
            <a:r>
              <a:rPr lang="en-US" sz="1100" dirty="0" err="1">
                <a:latin typeface="Lucida Console" panose="020B0609040504020204" pitchFamily="49" charset="0"/>
              </a:rPr>
              <a:t>BNLayer</a:t>
            </a:r>
            <a:r>
              <a:rPr lang="en-US" sz="1100" dirty="0">
                <a:latin typeface="Lucida Console" panose="020B0609040504020204" pitchFamily="49" charset="0"/>
              </a:rPr>
              <a:t> (c,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].y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BNLayer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mapCount</a:t>
            </a:r>
            <a:r>
              <a:rPr lang="en-US" sz="11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b   = Parameter (</a:t>
            </a:r>
            <a:r>
              <a:rPr lang="en-US" sz="1100" dirty="0" err="1">
                <a:latin typeface="Lucida Console" panose="020B0609040504020204" pitchFamily="49" charset="0"/>
              </a:rPr>
              <a:t>mapCount</a:t>
            </a:r>
            <a:r>
              <a:rPr lang="en-US" sz="1100" dirty="0">
                <a:latin typeface="Lucida Console" panose="020B0609040504020204" pitchFamily="49" charset="0"/>
              </a:rPr>
              <a:t>, 1, init=“</a:t>
            </a:r>
            <a:r>
              <a:rPr lang="en-US" sz="1100" dirty="0" err="1">
                <a:latin typeface="Lucida Console" panose="020B0609040504020204" pitchFamily="49" charset="0"/>
              </a:rPr>
              <a:t>fixedValue</a:t>
            </a:r>
            <a:r>
              <a:rPr lang="en-US" sz="1100" dirty="0">
                <a:latin typeface="Lucida Console" panose="020B0609040504020204" pitchFamily="49" charset="0"/>
              </a:rPr>
              <a:t>”, value=</a:t>
            </a:r>
            <a:r>
              <a:rPr lang="en-US" sz="1100" dirty="0" err="1">
                <a:latin typeface="Lucida Console" panose="020B0609040504020204" pitchFamily="49" charset="0"/>
              </a:rPr>
              <a:t>bValue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sc</a:t>
            </a:r>
            <a:r>
              <a:rPr lang="en-US" sz="1100" dirty="0">
                <a:latin typeface="Lucida Console" panose="020B0609040504020204" pitchFamily="49" charset="0"/>
              </a:rPr>
              <a:t>  = Parameter (</a:t>
            </a:r>
            <a:r>
              <a:rPr lang="en-US" sz="1100" dirty="0" err="1">
                <a:latin typeface="Lucida Console" panose="020B0609040504020204" pitchFamily="49" charset="0"/>
              </a:rPr>
              <a:t>mapCount</a:t>
            </a:r>
            <a:r>
              <a:rPr lang="en-US" sz="1100" dirty="0">
                <a:latin typeface="Lucida Console" panose="020B0609040504020204" pitchFamily="49" charset="0"/>
              </a:rPr>
              <a:t>, 1, init=“</a:t>
            </a:r>
            <a:r>
              <a:rPr lang="en-US" sz="1100" dirty="0" err="1">
                <a:latin typeface="Lucida Console" panose="020B0609040504020204" pitchFamily="49" charset="0"/>
              </a:rPr>
              <a:t>fixedValue</a:t>
            </a:r>
            <a:r>
              <a:rPr lang="en-US" sz="1100" dirty="0">
                <a:latin typeface="Lucida Console" panose="020B0609040504020204" pitchFamily="49" charset="0"/>
              </a:rPr>
              <a:t>”, value=</a:t>
            </a:r>
            <a:r>
              <a:rPr lang="en-US" sz="1100" dirty="0" err="1">
                <a:latin typeface="Lucida Console" panose="020B0609040504020204" pitchFamily="49" charset="0"/>
              </a:rPr>
              <a:t>scValue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m   = Parameter (</a:t>
            </a:r>
            <a:r>
              <a:rPr lang="en-US" sz="1100" dirty="0" err="1">
                <a:latin typeface="Lucida Console" panose="020B0609040504020204" pitchFamily="49" charset="0"/>
              </a:rPr>
              <a:t>mapCount</a:t>
            </a:r>
            <a:r>
              <a:rPr lang="en-US" sz="1100" dirty="0">
                <a:latin typeface="Lucida Console" panose="020B0609040504020204" pitchFamily="49" charset="0"/>
              </a:rPr>
              <a:t>, 1, init=“</a:t>
            </a:r>
            <a:r>
              <a:rPr lang="en-US" sz="1100" dirty="0" err="1">
                <a:latin typeface="Lucida Console" panose="020B0609040504020204" pitchFamily="49" charset="0"/>
              </a:rPr>
              <a:t>fixedValue</a:t>
            </a:r>
            <a:r>
              <a:rPr lang="en-US" sz="1100" dirty="0">
                <a:latin typeface="Lucida Console" panose="020B0609040504020204" pitchFamily="49" charset="0"/>
              </a:rPr>
              <a:t>”, value=0, </a:t>
            </a:r>
            <a:r>
              <a:rPr lang="en-US" sz="1100" dirty="0" err="1">
                <a:latin typeface="Lucida Console" panose="020B0609040504020204" pitchFamily="49" charset="0"/>
              </a:rPr>
              <a:t>learningRateMultiplier</a:t>
            </a:r>
            <a:r>
              <a:rPr lang="en-US" sz="1100" dirty="0">
                <a:latin typeface="Lucida Console" panose="020B0609040504020204" pitchFamily="49" charset="0"/>
              </a:rPr>
              <a:t>=0)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isd</a:t>
            </a:r>
            <a:r>
              <a:rPr lang="en-US" sz="1100" dirty="0">
                <a:latin typeface="Lucida Console" panose="020B0609040504020204" pitchFamily="49" charset="0"/>
              </a:rPr>
              <a:t> = Parameter (</a:t>
            </a:r>
            <a:r>
              <a:rPr lang="en-US" sz="1100" dirty="0" err="1">
                <a:latin typeface="Lucida Console" panose="020B0609040504020204" pitchFamily="49" charset="0"/>
              </a:rPr>
              <a:t>mapCount</a:t>
            </a:r>
            <a:r>
              <a:rPr lang="en-US" sz="1100" dirty="0">
                <a:latin typeface="Lucida Console" panose="020B0609040504020204" pitchFamily="49" charset="0"/>
              </a:rPr>
              <a:t>, 1, init=“</a:t>
            </a:r>
            <a:r>
              <a:rPr lang="en-US" sz="1100" dirty="0" err="1">
                <a:latin typeface="Lucida Console" panose="020B0609040504020204" pitchFamily="49" charset="0"/>
              </a:rPr>
              <a:t>fixedValue</a:t>
            </a:r>
            <a:r>
              <a:rPr lang="en-US" sz="1100" dirty="0">
                <a:latin typeface="Lucida Console" panose="020B0609040504020204" pitchFamily="49" charset="0"/>
              </a:rPr>
              <a:t>”, value=0, </a:t>
            </a:r>
            <a:r>
              <a:rPr lang="en-US" sz="1100" dirty="0" err="1">
                <a:latin typeface="Lucida Console" panose="020B0609040504020204" pitchFamily="49" charset="0"/>
              </a:rPr>
              <a:t>learningRateMultiplier</a:t>
            </a:r>
            <a:r>
              <a:rPr lang="en-US" sz="1100" dirty="0">
                <a:latin typeface="Lucida Console" panose="020B0609040504020204" pitchFamily="49" charset="0"/>
              </a:rPr>
              <a:t>=0)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y = </a:t>
            </a:r>
            <a:r>
              <a:rPr lang="en-US" sz="1100" dirty="0" err="1">
                <a:latin typeface="Lucida Console" panose="020B0609040504020204" pitchFamily="49" charset="0"/>
              </a:rPr>
              <a:t>BatchNormalization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sc</a:t>
            </a:r>
            <a:r>
              <a:rPr lang="en-US" sz="1100" dirty="0">
                <a:latin typeface="Lucida Console" panose="020B0609040504020204" pitchFamily="49" charset="0"/>
              </a:rPr>
              <a:t>, b, m, </a:t>
            </a:r>
            <a:r>
              <a:rPr lang="en-US" sz="1100" dirty="0" err="1">
                <a:latin typeface="Lucida Console" panose="020B0609040504020204" pitchFamily="49" charset="0"/>
              </a:rPr>
              <a:t>isd</a:t>
            </a:r>
            <a:r>
              <a:rPr lang="en-US" sz="1100" dirty="0">
                <a:latin typeface="Lucida Console" panose="020B0609040504020204" pitchFamily="49" charset="0"/>
              </a:rPr>
              <a:t>, spatial=true, </a:t>
            </a:r>
            <a:r>
              <a:rPr lang="en-US" sz="1100" dirty="0" err="1">
                <a:latin typeface="Lucida Console" panose="020B0609040504020204" pitchFamily="49" charset="0"/>
              </a:rPr>
              <a:t>normalizationTimeConstant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bnTimeConst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imageLayout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cudnn</a:t>
            </a:r>
            <a:r>
              <a:rPr lang="en-US" sz="11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].y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50" y="731520"/>
            <a:ext cx="2684755" cy="241298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72" y="0"/>
            <a:ext cx="34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68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image (ResNet)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4205878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# 152-layer residual with bottleneck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(N, in,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projStride</a:t>
            </a:r>
            <a:r>
              <a:rPr lang="en-US" sz="1100" dirty="0">
                <a:latin typeface="Lucida Console" panose="020B0609040504020204" pitchFamily="49" charset="0"/>
              </a:rPr>
              <a:t>, stride1x1, stride3x3)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if N ==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ResNetLayerInc</a:t>
            </a:r>
            <a:r>
              <a:rPr lang="en-US" sz="1100" dirty="0">
                <a:latin typeface="Lucida Console" panose="020B0609040504020204" pitchFamily="49" charset="0"/>
              </a:rPr>
              <a:t> (in,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projStride</a:t>
            </a:r>
            <a:r>
              <a:rPr lang="en-US" sz="1100" dirty="0">
                <a:latin typeface="Lucida Console" panose="020B0609040504020204" pitchFamily="49" charset="0"/>
              </a:rPr>
              <a:t>, stride1x1, stride3x3)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ResNetLayer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(N-1, in,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projStride</a:t>
            </a:r>
            <a:r>
              <a:rPr lang="en-US" sz="1100" dirty="0">
                <a:latin typeface="Lucida Console" panose="020B0609040504020204" pitchFamily="49" charset="0"/>
              </a:rPr>
              <a:t>, stride1x1, stride3x3),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          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features = </a:t>
            </a:r>
            <a:r>
              <a:rPr lang="en-US" sz="1100" dirty="0" err="1">
                <a:latin typeface="Lucida Console" panose="020B0609040504020204" pitchFamily="49" charset="0"/>
              </a:rPr>
              <a:t>ImageInput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imageW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imageH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imageC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imageLayout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cudnn</a:t>
            </a:r>
            <a:r>
              <a:rPr lang="en-US" sz="1100" dirty="0">
                <a:latin typeface="Lucida Console" panose="020B0609040504020204" pitchFamily="49" charset="0"/>
              </a:rPr>
              <a:t>", tag="feature")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labels = Input (</a:t>
            </a:r>
            <a:r>
              <a:rPr lang="en-US" sz="1100" dirty="0" err="1">
                <a:latin typeface="Lucida Console" panose="020B0609040504020204" pitchFamily="49" charset="0"/>
              </a:rPr>
              <a:t>labelDim</a:t>
            </a:r>
            <a:r>
              <a:rPr lang="en-US" sz="1100" dirty="0">
                <a:latin typeface="Lucida Console" panose="020B0609040504020204" pitchFamily="49" charset="0"/>
              </a:rPr>
              <a:t>, tag="label")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conv1 = </a:t>
            </a:r>
            <a:r>
              <a:rPr lang="en-US" sz="1100" dirty="0" err="1">
                <a:latin typeface="Lucida Console" panose="020B0609040504020204" pitchFamily="49" charset="0"/>
              </a:rPr>
              <a:t>ConvBNReLULayer</a:t>
            </a:r>
            <a:r>
              <a:rPr lang="en-US" sz="1100" dirty="0">
                <a:latin typeface="Lucida Console" panose="020B0609040504020204" pitchFamily="49" charset="0"/>
              </a:rPr>
              <a:t> (features, cMap1, 147, 7, 7, 2, 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pool1 = </a:t>
            </a:r>
            <a:r>
              <a:rPr lang="en-US" sz="1100" dirty="0" err="1">
                <a:latin typeface="Lucida Console" panose="020B0609040504020204" pitchFamily="49" charset="0"/>
              </a:rPr>
              <a:t>MaxPooling</a:t>
            </a:r>
            <a:r>
              <a:rPr lang="en-US" sz="1100" dirty="0">
                <a:latin typeface="Lucida Console" panose="020B0609040504020204" pitchFamily="49" charset="0"/>
              </a:rPr>
              <a:t> (conv1, pool1W, pool1H, pool1hs, pool1vs, </a:t>
            </a:r>
            <a:r>
              <a:rPr lang="en-US" sz="1100" dirty="0" err="1">
                <a:latin typeface="Lucida Console" panose="020B0609040504020204" pitchFamily="49" charset="0"/>
              </a:rPr>
              <a:t>imageLayout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cudnn</a:t>
            </a:r>
            <a:r>
              <a:rPr lang="en-US" sz="11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rn1 = </a:t>
            </a: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( 3, pool1, cMap1, cMap1, cMap3,  576, 1, 1, 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rn2 = </a:t>
            </a: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( 8, rn1,   cMap3, cMap2, cMap4, 1152, 2, 1, 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rn3 = </a:t>
            </a: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(36, rn2,   cMap4, cMap3, cMap5, 2304, 2, 1, 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rn4 = </a:t>
            </a: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( 3, rn3,   cMap5, cMap4, cMap6, 4608, 2, 1, 2)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pool2 = </a:t>
            </a:r>
            <a:r>
              <a:rPr lang="en-US" sz="1100" dirty="0" err="1">
                <a:latin typeface="Lucida Console" panose="020B0609040504020204" pitchFamily="49" charset="0"/>
              </a:rPr>
              <a:t>AveragePooling</a:t>
            </a:r>
            <a:r>
              <a:rPr lang="en-US" sz="1100" dirty="0">
                <a:latin typeface="Lucida Console" panose="020B0609040504020204" pitchFamily="49" charset="0"/>
              </a:rPr>
              <a:t> (rn4, pool2W, pool2H, pool2hs, pool2vs, </a:t>
            </a:r>
            <a:r>
              <a:rPr lang="en-US" sz="1100" dirty="0" err="1">
                <a:latin typeface="Lucida Console" panose="020B0609040504020204" pitchFamily="49" charset="0"/>
              </a:rPr>
              <a:t>imageLayout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cudnn</a:t>
            </a:r>
            <a:r>
              <a:rPr lang="en-US" sz="11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ol</a:t>
            </a:r>
            <a:r>
              <a:rPr lang="en-US" sz="1100" dirty="0">
                <a:latin typeface="Lucida Console" panose="020B0609040504020204" pitchFamily="49" charset="0"/>
              </a:rPr>
              <a:t> = </a:t>
            </a:r>
            <a:r>
              <a:rPr lang="en-US" sz="1100" dirty="0" err="1">
                <a:latin typeface="Lucida Console" panose="020B0609040504020204" pitchFamily="49" charset="0"/>
              </a:rPr>
              <a:t>LinearLayer</a:t>
            </a:r>
            <a:r>
              <a:rPr lang="en-US" sz="1100" dirty="0">
                <a:latin typeface="Lucida Console" panose="020B0609040504020204" pitchFamily="49" charset="0"/>
              </a:rPr>
              <a:t> (pool2)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ce</a:t>
            </a:r>
            <a:r>
              <a:rPr lang="en-US" sz="1100" dirty="0">
                <a:latin typeface="Lucida Console" panose="020B0609040504020204" pitchFamily="49" charset="0"/>
              </a:rPr>
              <a:t> = </a:t>
            </a:r>
            <a:r>
              <a:rPr lang="en-US" sz="1100" dirty="0" err="1">
                <a:latin typeface="Lucida Console" panose="020B0609040504020204" pitchFamily="49" charset="0"/>
              </a:rPr>
              <a:t>CrossEntropyWithSoftmax</a:t>
            </a:r>
            <a:r>
              <a:rPr lang="en-US" sz="1100" dirty="0">
                <a:latin typeface="Lucida Console" panose="020B0609040504020204" pitchFamily="49" charset="0"/>
              </a:rPr>
              <a:t> (labels, </a:t>
            </a:r>
            <a:r>
              <a:rPr lang="en-US" sz="1100" dirty="0" err="1">
                <a:latin typeface="Lucida Console" panose="020B0609040504020204" pitchFamily="49" charset="0"/>
              </a:rPr>
              <a:t>ol</a:t>
            </a:r>
            <a:r>
              <a:rPr lang="en-US" sz="1100" dirty="0">
                <a:latin typeface="Lucida Console" panose="020B0609040504020204" pitchFamily="49" charset="0"/>
              </a:rPr>
              <a:t>, tag="criterion")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72" y="0"/>
            <a:ext cx="34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0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19756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convolution, pooling, batch normalization</a:t>
            </a:r>
            <a:br>
              <a:rPr lang="en-US" dirty="0"/>
            </a:br>
            <a:r>
              <a:rPr lang="en-US" dirty="0"/>
              <a:t>are standard operations</a:t>
            </a:r>
          </a:p>
          <a:p>
            <a:endParaRPr lang="en-US" dirty="0"/>
          </a:p>
          <a:p>
            <a:r>
              <a:rPr lang="en-US" dirty="0"/>
              <a:t>152 layer non-standard model described concisely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089" y="1117338"/>
            <a:ext cx="3482124" cy="189530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72" y="0"/>
            <a:ext cx="34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sequence-to-sequence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473"/>
            <a:ext cx="10515600" cy="37601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sequence-to-sequence model with attention (and beam search)</a:t>
            </a:r>
          </a:p>
          <a:p>
            <a:r>
              <a:rPr lang="en-US" sz="2400" dirty="0"/>
              <a:t>applied to letter-to-sound conversion (how to pronounce a word)</a:t>
            </a:r>
          </a:p>
          <a:p>
            <a:pPr lvl="1">
              <a:spcBef>
                <a:spcPts val="1000"/>
              </a:spcBef>
            </a:pPr>
            <a:r>
              <a:rPr lang="en-US" sz="1600" dirty="0"/>
              <a:t>encoder LSTM-RNN encodes input word, letter by letter, into a hidden sequence</a:t>
            </a:r>
          </a:p>
          <a:p>
            <a:pPr lvl="1">
              <a:spcBef>
                <a:spcPts val="1000"/>
              </a:spcBef>
            </a:pPr>
            <a:r>
              <a:rPr lang="en-US" sz="1600" dirty="0"/>
              <a:t>decoder LSTM-RNN generates phoneme sequence from encoder sequence</a:t>
            </a:r>
          </a:p>
          <a:p>
            <a:pPr lvl="1">
              <a:spcBef>
                <a:spcPts val="1000"/>
              </a:spcBef>
            </a:pPr>
            <a:r>
              <a:rPr lang="en-US" sz="1600" dirty="0"/>
              <a:t>attention: learns weight over input letters for output phoneme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weighted average</a:t>
            </a:r>
          </a:p>
          <a:p>
            <a:pPr lvl="1">
              <a:spcBef>
                <a:spcPts val="1000"/>
              </a:spcBef>
            </a:pPr>
            <a:r>
              <a:rPr lang="en-US" sz="1600" dirty="0"/>
              <a:t>use beam search to find globally optimum pronunciation</a:t>
            </a:r>
            <a:endParaRPr lang="en-US" sz="1800" dirty="0"/>
          </a:p>
          <a:p>
            <a:r>
              <a:rPr lang="en-US" sz="2400" dirty="0"/>
              <a:t>input and label have different time axes</a:t>
            </a:r>
          </a:p>
          <a:p>
            <a:r>
              <a:rPr lang="en-US" sz="2400" dirty="0"/>
              <a:t>beam decoder can be written as a </a:t>
            </a:r>
            <a:r>
              <a:rPr lang="en-US" sz="2400" dirty="0" err="1"/>
              <a:t>BrainScript</a:t>
            </a:r>
            <a:r>
              <a:rPr lang="en-US" sz="2400" dirty="0"/>
              <a:t> as well using tensors and matrix products, no custom C++ code needed</a:t>
            </a:r>
          </a:p>
          <a:p>
            <a:r>
              <a:rPr lang="en-US" sz="2400" dirty="0"/>
              <a:t>CNTK gets WERs very close (23.9%) to world record (23.6%)</a:t>
            </a:r>
          </a:p>
          <a:p>
            <a:pPr marL="0" indent="0">
              <a:buNone/>
            </a:pPr>
            <a:r>
              <a:rPr lang="en-US" sz="1200" dirty="0" err="1"/>
              <a:t>Bahdanau</a:t>
            </a:r>
            <a:r>
              <a:rPr lang="en-US" sz="1200" dirty="0"/>
              <a:t> et al.: “Neural machine translation by </a:t>
            </a:r>
            <a:r>
              <a:rPr lang="en-US" sz="1200" dirty="0" err="1"/>
              <a:t>joinylu</a:t>
            </a:r>
            <a:r>
              <a:rPr lang="en-US" sz="1200" dirty="0"/>
              <a:t> learning to align and translate,” ICLR 2015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968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21CCC S2S Demo (Rick), TJ, 201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st="476861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19266" y="10477"/>
            <a:ext cx="8559403" cy="6847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1428" y="35529"/>
            <a:ext cx="772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hlinkClick r:id="rId6"/>
              </a:rPr>
              <a:t>Click here to watch on </a:t>
            </a:r>
            <a:r>
              <a:rPr lang="en-US" b="1" dirty="0" err="1" smtClean="0">
                <a:solidFill>
                  <a:schemeClr val="bg1"/>
                </a:solidFill>
                <a:hlinkClick r:id="rId6"/>
              </a:rPr>
              <a:t>Youtube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sequence-to-sequence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694"/>
            <a:ext cx="10515600" cy="3760166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# inputs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 err="1">
                <a:latin typeface="Lucida Console" panose="020B0609040504020204" pitchFamily="49" charset="0"/>
              </a:rPr>
              <a:t>inputAxis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DynamicAxis</a:t>
            </a:r>
            <a:r>
              <a:rPr lang="en-US" sz="12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input  = Input (</a:t>
            </a:r>
            <a:r>
              <a:rPr lang="en-US" sz="1200" dirty="0" err="1">
                <a:latin typeface="Lucida Console" panose="020B0609040504020204" pitchFamily="49" charset="0"/>
              </a:rPr>
              <a:t>inputVocabDim</a:t>
            </a:r>
            <a:r>
              <a:rPr lang="en-US" sz="1200" dirty="0"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latin typeface="Lucida Console" panose="020B0609040504020204" pitchFamily="49" charset="0"/>
              </a:rPr>
              <a:t>dynamicAxis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inputAxis</a:t>
            </a:r>
            <a:r>
              <a:rPr lang="en-US" sz="1200" dirty="0">
                <a:latin typeface="Lucida Console" panose="020B0609040504020204" pitchFamily="49" charset="0"/>
              </a:rPr>
              <a:t>, tag='feature')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labels = Input (</a:t>
            </a:r>
            <a:r>
              <a:rPr lang="en-US" sz="1200" dirty="0" err="1">
                <a:latin typeface="Lucida Console" panose="020B0609040504020204" pitchFamily="49" charset="0"/>
              </a:rPr>
              <a:t>labelVocabDim</a:t>
            </a:r>
            <a:r>
              <a:rPr lang="en-US" sz="1200" dirty="0">
                <a:latin typeface="Lucida Console" panose="020B0609040504020204" pitchFamily="49" charset="0"/>
              </a:rPr>
              <a:t>, tag='label')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# encoder and attention window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encoder = </a:t>
            </a:r>
            <a:r>
              <a:rPr lang="en-US" sz="1200" dirty="0" err="1">
                <a:latin typeface="Lucida Console" panose="020B0609040504020204" pitchFamily="49" charset="0"/>
              </a:rPr>
              <a:t>RecurrentLSTMStack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encoderDims</a:t>
            </a:r>
            <a:r>
              <a:rPr lang="en-US" sz="1200" dirty="0">
                <a:latin typeface="Lucida Console" panose="020B0609040504020204" pitchFamily="49" charset="0"/>
              </a:rPr>
              <a:t>, input)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 err="1">
                <a:latin typeface="Lucida Console" panose="020B0609040504020204" pitchFamily="49" charset="0"/>
              </a:rPr>
              <a:t>attentionWindow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PastValueWindow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attentionSpan</a:t>
            </a:r>
            <a:r>
              <a:rPr lang="en-US" sz="1200" dirty="0">
                <a:latin typeface="Lucida Console" panose="020B0609040504020204" pitchFamily="49" charset="0"/>
              </a:rPr>
              <a:t>, encoder[Length (</a:t>
            </a:r>
            <a:r>
              <a:rPr lang="en-US" sz="1200" dirty="0" err="1">
                <a:latin typeface="Lucida Console" panose="020B0609040504020204" pitchFamily="49" charset="0"/>
              </a:rPr>
              <a:t>encoderDims</a:t>
            </a:r>
            <a:r>
              <a:rPr lang="en-US" sz="1200" dirty="0">
                <a:latin typeface="Lucida Console" panose="020B0609040504020204" pitchFamily="49" charset="0"/>
              </a:rPr>
              <a:t>)-1].h)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 err="1">
                <a:latin typeface="Lucida Console" panose="020B0609040504020204" pitchFamily="49" charset="0"/>
              </a:rPr>
              <a:t>AttentionHook</a:t>
            </a:r>
            <a:r>
              <a:rPr lang="en-US" sz="1200" dirty="0">
                <a:latin typeface="Lucida Console" panose="020B0609040504020204" pitchFamily="49" charset="0"/>
              </a:rPr>
              <a:t> (input, </a:t>
            </a:r>
            <a:r>
              <a:rPr lang="en-US" sz="1200" dirty="0" err="1">
                <a:latin typeface="Lucida Console" panose="020B0609040504020204" pitchFamily="49" charset="0"/>
              </a:rPr>
              <a:t>prevState</a:t>
            </a:r>
            <a:r>
              <a:rPr lang="en-US" sz="12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u = v * </a:t>
            </a:r>
            <a:r>
              <a:rPr lang="en-US" sz="1200" dirty="0" err="1">
                <a:latin typeface="Lucida Console" panose="020B0609040504020204" pitchFamily="49" charset="0"/>
              </a:rPr>
              <a:t>Tanh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Wenc</a:t>
            </a:r>
            <a:r>
              <a:rPr lang="en-US" sz="1200" dirty="0">
                <a:latin typeface="Lucida Console" panose="020B0609040504020204" pitchFamily="49" charset="0"/>
              </a:rPr>
              <a:t> * </a:t>
            </a:r>
            <a:r>
              <a:rPr lang="en-US" sz="1200" dirty="0" err="1">
                <a:latin typeface="Lucida Console" panose="020B0609040504020204" pitchFamily="49" charset="0"/>
              </a:rPr>
              <a:t>attentionWindow</a:t>
            </a:r>
            <a:r>
              <a:rPr lang="en-US" sz="1200" dirty="0">
                <a:latin typeface="Lucida Console" panose="020B0609040504020204" pitchFamily="49" charset="0"/>
              </a:rPr>
              <a:t> + </a:t>
            </a:r>
            <a:r>
              <a:rPr lang="en-US" sz="1200" dirty="0" err="1">
                <a:latin typeface="Lucida Console" panose="020B0609040504020204" pitchFamily="49" charset="0"/>
              </a:rPr>
              <a:t>Wdec</a:t>
            </a:r>
            <a:r>
              <a:rPr lang="en-US" sz="1200" dirty="0">
                <a:latin typeface="Lucida Console" panose="020B0609040504020204" pitchFamily="49" charset="0"/>
              </a:rPr>
              <a:t> * </a:t>
            </a:r>
            <a:r>
              <a:rPr lang="en-US" sz="1200" dirty="0" err="1">
                <a:latin typeface="Lucida Console" panose="020B0609040504020204" pitchFamily="49" charset="0"/>
              </a:rPr>
              <a:t>prevState.h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attentionWeights</a:t>
            </a:r>
            <a:r>
              <a:rPr lang="en-US" sz="1200" dirty="0">
                <a:latin typeface="Lucida Console" panose="020B0609040504020204" pitchFamily="49" charset="0"/>
              </a:rPr>
              <a:t> = Softmax (u, axis=2)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weightedAttentionWindow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attentionWindow</a:t>
            </a:r>
            <a:r>
              <a:rPr lang="en-US" sz="1200" dirty="0">
                <a:latin typeface="Lucida Console" panose="020B0609040504020204" pitchFamily="49" charset="0"/>
              </a:rPr>
              <a:t> .* </a:t>
            </a:r>
            <a:r>
              <a:rPr lang="en-US" sz="1200" dirty="0" err="1">
                <a:latin typeface="Lucida Console" panose="020B0609040504020204" pitchFamily="49" charset="0"/>
              </a:rPr>
              <a:t>attentionWeights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weightedAttentionAverage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ReduceSum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weightedAttentionWindow</a:t>
            </a:r>
            <a:r>
              <a:rPr lang="en-US" sz="1200" dirty="0">
                <a:latin typeface="Lucida Console" panose="020B0609040504020204" pitchFamily="49" charset="0"/>
              </a:rPr>
              <a:t>, axis=2)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].</a:t>
            </a:r>
            <a:r>
              <a:rPr lang="en-US" sz="1200" dirty="0" err="1">
                <a:latin typeface="Lucida Console" panose="020B0609040504020204" pitchFamily="49" charset="0"/>
              </a:rPr>
              <a:t>weightedAttentionAverage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# decoder and output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decoder = </a:t>
            </a:r>
            <a:r>
              <a:rPr lang="en-US" sz="1200" dirty="0" err="1">
                <a:latin typeface="Lucida Console" panose="020B0609040504020204" pitchFamily="49" charset="0"/>
              </a:rPr>
              <a:t>RecurrentLSTMStack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decoderDims</a:t>
            </a:r>
            <a:r>
              <a:rPr lang="en-US" sz="1200" dirty="0">
                <a:latin typeface="Lucida Console" panose="020B0609040504020204" pitchFamily="49" charset="0"/>
              </a:rPr>
              <a:t>, labels, </a:t>
            </a:r>
            <a:r>
              <a:rPr lang="en-US" sz="1200" dirty="0" err="1">
                <a:latin typeface="Lucida Console" panose="020B0609040504020204" pitchFamily="49" charset="0"/>
              </a:rPr>
              <a:t>augmentInputHook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AttentionHook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z = Wout * S(</a:t>
            </a:r>
            <a:r>
              <a:rPr lang="en-US" sz="1200" dirty="0" err="1">
                <a:latin typeface="Lucida Console" panose="020B0609040504020204" pitchFamily="49" charset="0"/>
              </a:rPr>
              <a:t>decoderOutput</a:t>
            </a:r>
            <a:r>
              <a:rPr lang="en-US" sz="1200" dirty="0">
                <a:latin typeface="Lucida Console" panose="020B0609040504020204" pitchFamily="49" charset="0"/>
              </a:rPr>
              <a:t>) + Bout  // top-level input to Softmax</a:t>
            </a: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 err="1">
                <a:latin typeface="Lucida Console" panose="020B0609040504020204" pitchFamily="49" charset="0"/>
              </a:rPr>
              <a:t>ce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CrossEntropyWithSoftmax</a:t>
            </a:r>
            <a:r>
              <a:rPr lang="en-US" sz="1200" dirty="0">
                <a:latin typeface="Lucida Console" panose="020B0609040504020204" pitchFamily="49" charset="0"/>
              </a:rPr>
              <a:t> (labels, z)</a:t>
            </a:r>
          </a:p>
        </p:txBody>
      </p:sp>
    </p:spTree>
    <p:extLst>
      <p:ext uri="{BB962C8B-B14F-4D97-AF65-F5344CB8AC3E}">
        <p14:creationId xmlns:p14="http://schemas.microsoft.com/office/powerpoint/2010/main" val="649876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sequence-to-sequence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520" y="1706558"/>
            <a:ext cx="10515600" cy="3760166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# LSTM layer(s)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RecurrentLSTMStack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layerDims</a:t>
            </a:r>
            <a:r>
              <a:rPr lang="en-US" sz="1400" dirty="0">
                <a:latin typeface="Lucida Console" panose="020B0609040504020204" pitchFamily="49" charset="0"/>
              </a:rPr>
              <a:t>, input, </a:t>
            </a:r>
            <a:r>
              <a:rPr lang="en-US" sz="1400" dirty="0" err="1">
                <a:latin typeface="Lucida Console" panose="020B0609040504020204" pitchFamily="49" charset="0"/>
              </a:rPr>
              <a:t>augmentInputHook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NoAuxInputHook</a:t>
            </a:r>
            <a:r>
              <a:rPr lang="en-US" sz="14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layers[i:0..Length (</a:t>
            </a:r>
            <a:r>
              <a:rPr lang="en-US" sz="1400" dirty="0" err="1">
                <a:latin typeface="Lucida Console" panose="020B0609040504020204" pitchFamily="49" charset="0"/>
              </a:rPr>
              <a:t>layerDims</a:t>
            </a:r>
            <a:r>
              <a:rPr lang="en-US" sz="1400" dirty="0">
                <a:latin typeface="Lucida Console" panose="020B0609040504020204" pitchFamily="49" charset="0"/>
              </a:rPr>
              <a:t>)-1]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RecurrentLSTM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layerDims</a:t>
            </a:r>
            <a:r>
              <a:rPr lang="en-US" sz="1400" dirty="0"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], if 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 == 0 then input else layers[i-1].h,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               </a:t>
            </a:r>
            <a:r>
              <a:rPr lang="en-US" sz="1400" dirty="0" err="1">
                <a:latin typeface="Lucida Console" panose="020B0609040504020204" pitchFamily="49" charset="0"/>
              </a:rPr>
              <a:t>augmentInputHook</a:t>
            </a:r>
            <a:r>
              <a:rPr lang="en-US" sz="1400" dirty="0">
                <a:latin typeface="Lucida Console" panose="020B0609040504020204" pitchFamily="49" charset="0"/>
              </a:rPr>
              <a:t>=if 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 == 0 then ^.</a:t>
            </a:r>
            <a:r>
              <a:rPr lang="en-US" sz="1400" dirty="0" err="1">
                <a:latin typeface="Lucida Console" panose="020B0609040504020204" pitchFamily="49" charset="0"/>
              </a:rPr>
              <a:t>augmentInputHook</a:t>
            </a:r>
            <a:r>
              <a:rPr lang="en-US" sz="1400" dirty="0">
                <a:latin typeface="Lucida Console" panose="020B0609040504020204" pitchFamily="49" charset="0"/>
              </a:rPr>
              <a:t> else </a:t>
            </a:r>
            <a:r>
              <a:rPr lang="en-US" sz="1400" dirty="0" err="1">
                <a:latin typeface="Lucida Console" panose="020B0609040504020204" pitchFamily="49" charset="0"/>
              </a:rPr>
              <a:t>NoAuxInputHook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].layers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RecurrentLSTM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outputDim</a:t>
            </a:r>
            <a:r>
              <a:rPr lang="en-US" sz="1400" dirty="0">
                <a:latin typeface="Lucida Console" panose="020B0609040504020204" pitchFamily="49" charset="0"/>
              </a:rPr>
              <a:t>, x, </a:t>
            </a:r>
            <a:r>
              <a:rPr lang="en-US" sz="1400" dirty="0" err="1">
                <a:latin typeface="Lucida Console" panose="020B0609040504020204" pitchFamily="49" charset="0"/>
              </a:rPr>
              <a:t>augmentInputHook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NoAuxInputHook</a:t>
            </a:r>
            <a:r>
              <a:rPr lang="en-US" sz="14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prevState</a:t>
            </a:r>
            <a:r>
              <a:rPr lang="en-US" sz="1400" dirty="0">
                <a:latin typeface="Lucida Console" panose="020B0609040504020204" pitchFamily="49" charset="0"/>
              </a:rPr>
              <a:t> = [ h = </a:t>
            </a:r>
            <a:r>
              <a:rPr lang="en-US" sz="1400" dirty="0" err="1">
                <a:latin typeface="Lucida Console" panose="020B0609040504020204" pitchFamily="49" charset="0"/>
              </a:rPr>
              <a:t>PastValue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lstmState.h</a:t>
            </a:r>
            <a:r>
              <a:rPr lang="en-US" sz="1400" dirty="0">
                <a:latin typeface="Lucida Console" panose="020B0609040504020204" pitchFamily="49" charset="0"/>
              </a:rPr>
              <a:t>); c = </a:t>
            </a:r>
            <a:r>
              <a:rPr lang="en-US" sz="1400" dirty="0" err="1">
                <a:latin typeface="Lucida Console" panose="020B0609040504020204" pitchFamily="49" charset="0"/>
              </a:rPr>
              <a:t>PastValue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lstmState.c</a:t>
            </a:r>
            <a:r>
              <a:rPr lang="en-US" sz="1400" dirty="0">
                <a:latin typeface="Lucida Console" panose="020B0609040504020204" pitchFamily="49" charset="0"/>
              </a:rPr>
              <a:t>)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auxInput</a:t>
            </a:r>
            <a:r>
              <a:rPr lang="en-US" sz="1400" dirty="0">
                <a:latin typeface="Lucida Console" panose="020B0609040504020204" pitchFamily="49" charset="0"/>
              </a:rPr>
              <a:t>  = </a:t>
            </a:r>
            <a:r>
              <a:rPr lang="en-US" sz="1400" dirty="0" err="1">
                <a:latin typeface="Lucida Console" panose="020B0609040504020204" pitchFamily="49" charset="0"/>
              </a:rPr>
              <a:t>augmentInputHook</a:t>
            </a:r>
            <a:r>
              <a:rPr lang="en-US" sz="1400" dirty="0">
                <a:latin typeface="Lucida Console" panose="020B0609040504020204" pitchFamily="49" charset="0"/>
              </a:rPr>
              <a:t>(x, </a:t>
            </a:r>
            <a:r>
              <a:rPr lang="en-US" sz="1400" dirty="0" err="1">
                <a:latin typeface="Lucida Console" panose="020B0609040504020204" pitchFamily="49" charset="0"/>
              </a:rPr>
              <a:t>prevState</a:t>
            </a:r>
            <a:r>
              <a:rPr lang="en-US" sz="1400" dirty="0">
                <a:latin typeface="Lucida Console" panose="020B0609040504020204" pitchFamily="49" charset="0"/>
              </a:rPr>
              <a:t>) # for attention model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lstmState</a:t>
            </a:r>
            <a:r>
              <a:rPr lang="en-US" sz="1400" dirty="0">
                <a:latin typeface="Lucida Console" panose="020B0609040504020204" pitchFamily="49" charset="0"/>
              </a:rPr>
              <a:t> = LSTM (</a:t>
            </a:r>
            <a:r>
              <a:rPr lang="en-US" sz="1400" dirty="0" err="1">
                <a:latin typeface="Lucida Console" panose="020B0609040504020204" pitchFamily="49" charset="0"/>
              </a:rPr>
              <a:t>outputDim</a:t>
            </a:r>
            <a:r>
              <a:rPr lang="en-US" sz="1400" dirty="0">
                <a:latin typeface="Lucida Console" panose="020B0609040504020204" pitchFamily="49" charset="0"/>
              </a:rPr>
              <a:t>, x, aux=</a:t>
            </a:r>
            <a:r>
              <a:rPr lang="en-US" sz="1400" dirty="0" err="1">
                <a:latin typeface="Lucida Console" panose="020B0609040504020204" pitchFamily="49" charset="0"/>
              </a:rPr>
              <a:t>auxInput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prevState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].</a:t>
            </a:r>
            <a:r>
              <a:rPr lang="en-US" sz="1400" dirty="0" err="1">
                <a:latin typeface="Lucida Console" panose="020B0609040504020204" pitchFamily="49" charset="0"/>
              </a:rPr>
              <a:t>lstmState</a:t>
            </a:r>
            <a:r>
              <a:rPr lang="en-US" sz="1400" dirty="0">
                <a:latin typeface="Lucida Console" panose="020B0609040504020204" pitchFamily="49" charset="0"/>
              </a:rPr>
              <a:t> // that's the value we return</a:t>
            </a:r>
          </a:p>
        </p:txBody>
      </p:sp>
    </p:spTree>
    <p:extLst>
      <p:ext uri="{BB962C8B-B14F-4D97-AF65-F5344CB8AC3E}">
        <p14:creationId xmlns:p14="http://schemas.microsoft.com/office/powerpoint/2010/main" val="391025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852388"/>
            <a:ext cx="3283829" cy="2385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sequence-to-sequence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520" y="1393363"/>
            <a:ext cx="10515600" cy="3760166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# LSTM as a </a:t>
            </a:r>
            <a:r>
              <a:rPr lang="en-US" sz="1200" dirty="0" err="1">
                <a:latin typeface="Lucida Console" panose="020B0609040504020204" pitchFamily="49" charset="0"/>
              </a:rPr>
              <a:t>BrainScript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LSTM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, x, aux=None, </a:t>
            </a:r>
            <a:r>
              <a:rPr lang="en-US" sz="1200" dirty="0" err="1">
                <a:latin typeface="Lucida Console" panose="020B0609040504020204" pitchFamily="49" charset="0"/>
              </a:rPr>
              <a:t>prevState</a:t>
            </a:r>
            <a:r>
              <a:rPr lang="en-US" sz="12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ph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prevState.h</a:t>
            </a:r>
            <a:r>
              <a:rPr lang="en-US" sz="1200" dirty="0">
                <a:latin typeface="Lucida Console" panose="020B0609040504020204" pitchFamily="49" charset="0"/>
              </a:rPr>
              <a:t>; pc = </a:t>
            </a:r>
            <a:r>
              <a:rPr lang="en-US" sz="1200" dirty="0" err="1">
                <a:latin typeface="Lucida Console" panose="020B0609040504020204" pitchFamily="49" charset="0"/>
              </a:rPr>
              <a:t>prevState.c</a:t>
            </a:r>
            <a:r>
              <a:rPr lang="en-US" sz="1200" dirty="0">
                <a:latin typeface="Lucida Console" panose="020B0609040504020204" pitchFamily="49" charset="0"/>
              </a:rPr>
              <a:t> // delayed values, shown as z</a:t>
            </a:r>
            <a:r>
              <a:rPr lang="en-US" sz="1200" baseline="30000" dirty="0">
                <a:latin typeface="Lucida Console" panose="020B0609040504020204" pitchFamily="49" charset="0"/>
              </a:rPr>
              <a:t>-1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  <a:sym typeface="Wingdings" panose="05000000000000000000" pitchFamily="2" charset="2"/>
              </a:rPr>
              <a:t>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B() = </a:t>
            </a:r>
            <a:r>
              <a:rPr lang="en-US" sz="1200" dirty="0" err="1">
                <a:latin typeface="Lucida Console" panose="020B0609040504020204" pitchFamily="49" charset="0"/>
              </a:rPr>
              <a:t>BiasParam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W() = </a:t>
            </a:r>
            <a:r>
              <a:rPr lang="en-US" sz="1200" dirty="0" err="1">
                <a:latin typeface="Lucida Console" panose="020B0609040504020204" pitchFamily="49" charset="0"/>
              </a:rPr>
              <a:t>WeightParam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latin typeface="Lucida Console" panose="020B0609040504020204" pitchFamily="49" charset="0"/>
              </a:rPr>
              <a:t>inputDim</a:t>
            </a:r>
            <a:r>
              <a:rPr lang="en-US" sz="1200" dirty="0">
                <a:latin typeface="Lucida Console" panose="020B0609040504020204" pitchFamily="49" charset="0"/>
              </a:rPr>
              <a:t>)  // input-to-hidden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A() = </a:t>
            </a:r>
            <a:r>
              <a:rPr lang="en-US" sz="1200" dirty="0" err="1">
                <a:latin typeface="Lucida Console" panose="020B0609040504020204" pitchFamily="49" charset="0"/>
              </a:rPr>
              <a:t>WeightParam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latin typeface="Lucida Console" panose="020B0609040504020204" pitchFamily="49" charset="0"/>
              </a:rPr>
              <a:t>auxDim</a:t>
            </a:r>
            <a:r>
              <a:rPr lang="en-US" sz="1200" dirty="0">
                <a:latin typeface="Lucida Console" panose="020B0609040504020204" pitchFamily="49" charset="0"/>
              </a:rPr>
              <a:t>)    // aux input-to-hidden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H() = </a:t>
            </a:r>
            <a:r>
              <a:rPr lang="en-US" sz="1200" dirty="0" err="1">
                <a:latin typeface="Lucida Console" panose="020B0609040504020204" pitchFamily="49" charset="0"/>
              </a:rPr>
              <a:t>WeightParam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) // hidden-to-hidden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C() = </a:t>
            </a:r>
            <a:r>
              <a:rPr lang="en-US" sz="1200" dirty="0" err="1">
                <a:latin typeface="Lucida Console" panose="020B0609040504020204" pitchFamily="49" charset="0"/>
              </a:rPr>
              <a:t>DiagWeightParam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)        // cell-to-</a:t>
            </a:r>
            <a:r>
              <a:rPr lang="en-US" sz="1200" dirty="0" err="1">
                <a:latin typeface="Lucida Console" panose="020B0609040504020204" pitchFamily="49" charset="0"/>
              </a:rPr>
              <a:t>hiddden</a:t>
            </a:r>
            <a:r>
              <a:rPr lang="en-US" sz="1200" dirty="0">
                <a:latin typeface="Lucida Console" panose="020B0609040504020204" pitchFamily="49" charset="0"/>
              </a:rPr>
              <a:t> (note: applied elementwise)</a:t>
            </a:r>
          </a:p>
          <a:p>
            <a:pPr marL="0" indent="0">
              <a:spcBef>
                <a:spcPts val="200"/>
              </a:spcBef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pin() = if </a:t>
            </a:r>
            <a:r>
              <a:rPr lang="en-US" sz="1200" dirty="0" err="1">
                <a:latin typeface="Lucida Console" panose="020B0609040504020204" pitchFamily="49" charset="0"/>
              </a:rPr>
              <a:t>IsNone</a:t>
            </a:r>
            <a:r>
              <a:rPr lang="en-US" sz="1200" dirty="0">
                <a:latin typeface="Lucida Console" panose="020B0609040504020204" pitchFamily="49" charset="0"/>
              </a:rPr>
              <a:t> (aux)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        then B() + W() * x                      // non-recurrent portions if no aux input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        else B() + W() * x + A() * aux          // and with aux input</a:t>
            </a: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it  = Sigmoid (pin() + H() * </a:t>
            </a:r>
            <a:r>
              <a:rPr lang="en-US" sz="1200" dirty="0" err="1">
                <a:latin typeface="Lucida Console" panose="020B0609040504020204" pitchFamily="49" charset="0"/>
              </a:rPr>
              <a:t>ph</a:t>
            </a:r>
            <a:r>
              <a:rPr lang="en-US" sz="1200" dirty="0">
                <a:latin typeface="Lucida Console" panose="020B0609040504020204" pitchFamily="49" charset="0"/>
              </a:rPr>
              <a:t> + C() .* pc)    // input gate(t)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ft</a:t>
            </a:r>
            <a:r>
              <a:rPr lang="en-US" sz="1200" dirty="0">
                <a:latin typeface="Lucida Console" panose="020B0609040504020204" pitchFamily="49" charset="0"/>
              </a:rPr>
              <a:t>  = Sigmoid (pin() + H() * </a:t>
            </a:r>
            <a:r>
              <a:rPr lang="en-US" sz="1200" dirty="0" err="1">
                <a:latin typeface="Lucida Console" panose="020B0609040504020204" pitchFamily="49" charset="0"/>
              </a:rPr>
              <a:t>ph</a:t>
            </a:r>
            <a:r>
              <a:rPr lang="en-US" sz="1200" dirty="0">
                <a:latin typeface="Lucida Console" panose="020B0609040504020204" pitchFamily="49" charset="0"/>
              </a:rPr>
              <a:t> + C() .* pc)    // forget-me-not gate(t)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ot</a:t>
            </a:r>
            <a:r>
              <a:rPr lang="en-US" sz="1200" dirty="0">
                <a:latin typeface="Lucida Console" panose="020B0609040504020204" pitchFamily="49" charset="0"/>
              </a:rPr>
              <a:t>  = Sigmoid (pin() + H() * </a:t>
            </a:r>
            <a:r>
              <a:rPr lang="en-US" sz="1200" dirty="0" err="1">
                <a:latin typeface="Lucida Console" panose="020B0609040504020204" pitchFamily="49" charset="0"/>
              </a:rPr>
              <a:t>ph</a:t>
            </a:r>
            <a:r>
              <a:rPr lang="en-US" sz="1200" dirty="0">
                <a:latin typeface="Lucida Console" panose="020B0609040504020204" pitchFamily="49" charset="0"/>
              </a:rPr>
              <a:t> + C() .* c)     // output gate(t)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bit = it .* </a:t>
            </a:r>
            <a:r>
              <a:rPr lang="en-US" sz="1200" dirty="0" err="1">
                <a:latin typeface="Lucida Console" panose="020B0609040504020204" pitchFamily="49" charset="0"/>
              </a:rPr>
              <a:t>Tanh</a:t>
            </a:r>
            <a:r>
              <a:rPr lang="en-US" sz="1200" dirty="0">
                <a:latin typeface="Lucida Console" panose="020B0609040504020204" pitchFamily="49" charset="0"/>
              </a:rPr>
              <a:t> (pin() + H() * </a:t>
            </a:r>
            <a:r>
              <a:rPr lang="en-US" sz="1200" dirty="0" err="1">
                <a:latin typeface="Lucida Console" panose="020B0609040504020204" pitchFamily="49" charset="0"/>
              </a:rPr>
              <a:t>ph</a:t>
            </a:r>
            <a:r>
              <a:rPr lang="en-US" sz="1200" dirty="0">
                <a:latin typeface="Lucida Console" panose="020B0609040504020204" pitchFamily="49" charset="0"/>
              </a:rPr>
              <a:t>)             // input gate applied to </a:t>
            </a:r>
            <a:r>
              <a:rPr lang="en-US" sz="1200" dirty="0" err="1">
                <a:latin typeface="Lucida Console" panose="020B0609040504020204" pitchFamily="49" charset="0"/>
              </a:rPr>
              <a:t>tanh</a:t>
            </a:r>
            <a:r>
              <a:rPr lang="en-US" sz="1200" dirty="0">
                <a:latin typeface="Lucida Console" panose="020B0609040504020204" pitchFamily="49" charset="0"/>
              </a:rPr>
              <a:t> of input network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bft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ft</a:t>
            </a:r>
            <a:r>
              <a:rPr lang="en-US" sz="1200" dirty="0">
                <a:latin typeface="Lucida Console" panose="020B0609040504020204" pitchFamily="49" charset="0"/>
              </a:rPr>
              <a:t> .* pc                                  // forget-me-not gate applied to cell(t-1)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c   = </a:t>
            </a:r>
            <a:r>
              <a:rPr lang="en-US" sz="1200" dirty="0" err="1">
                <a:latin typeface="Lucida Console" panose="020B0609040504020204" pitchFamily="49" charset="0"/>
              </a:rPr>
              <a:t>bft</a:t>
            </a:r>
            <a:r>
              <a:rPr lang="en-US" sz="1200" dirty="0">
                <a:latin typeface="Lucida Console" panose="020B0609040504020204" pitchFamily="49" charset="0"/>
              </a:rPr>
              <a:t> + bit                                 // c(t) is sum of both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h   = </a:t>
            </a:r>
            <a:r>
              <a:rPr lang="en-US" sz="1200" dirty="0" err="1">
                <a:latin typeface="Lucida Console" panose="020B0609040504020204" pitchFamily="49" charset="0"/>
              </a:rPr>
              <a:t>ot</a:t>
            </a:r>
            <a:r>
              <a:rPr lang="en-US" sz="1200" dirty="0">
                <a:latin typeface="Lucida Console" panose="020B0609040504020204" pitchFamily="49" charset="0"/>
              </a:rPr>
              <a:t> .* </a:t>
            </a:r>
            <a:r>
              <a:rPr lang="en-US" sz="1200" dirty="0" err="1">
                <a:latin typeface="Lucida Console" panose="020B0609040504020204" pitchFamily="49" charset="0"/>
              </a:rPr>
              <a:t>Tanh</a:t>
            </a:r>
            <a:r>
              <a:rPr lang="en-US" sz="1200" dirty="0">
                <a:latin typeface="Lucida Console" panose="020B0609040504020204" pitchFamily="49" charset="0"/>
              </a:rPr>
              <a:t> (c)                            // output gate applied to </a:t>
            </a:r>
            <a:r>
              <a:rPr lang="en-US" sz="1200" dirty="0" err="1">
                <a:latin typeface="Lucida Console" panose="020B0609040504020204" pitchFamily="49" charset="0"/>
              </a:rPr>
              <a:t>tanh</a:t>
            </a:r>
            <a:r>
              <a:rPr lang="en-US" sz="1200" dirty="0">
                <a:latin typeface="Lucida Console" panose="020B0609040504020204" pitchFamily="49" charset="0"/>
              </a:rPr>
              <a:t>(cell(t))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9072887" y="890065"/>
            <a:ext cx="500138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25462" y="905973"/>
            <a:ext cx="500138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7" name="Rectangle 6"/>
          <p:cNvSpPr/>
          <p:nvPr/>
        </p:nvSpPr>
        <p:spPr>
          <a:xfrm>
            <a:off x="8318017" y="1808516"/>
            <a:ext cx="174727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9489668" y="1681371"/>
            <a:ext cx="188450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432" tIns="0" rIns="27432" bIns="0" rtlCol="0" anchor="ctr">
            <a:spAutoFit/>
          </a:bodyPr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1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51744" y="1681728"/>
            <a:ext cx="188450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432" tIns="0" rIns="27432" bIns="0" rtlCol="0" anchor="ctr">
            <a:spAutoFit/>
          </a:bodyPr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1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75595" y="2247518"/>
            <a:ext cx="188450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432" tIns="0" rIns="27432" bIns="0" rtlCol="0" anchor="ctr">
            <a:spAutoFit/>
          </a:bodyPr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1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53039" y="3008919"/>
            <a:ext cx="500138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68685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911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983" y="3197088"/>
            <a:ext cx="6975643" cy="16811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I.	what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II.	how to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III.	deep dive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IV.	examples</a:t>
            </a:r>
          </a:p>
        </p:txBody>
      </p:sp>
    </p:spTree>
    <p:extLst>
      <p:ext uri="{BB962C8B-B14F-4D97-AF65-F5344CB8AC3E}">
        <p14:creationId xmlns:p14="http://schemas.microsoft.com/office/powerpoint/2010/main" val="70752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our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1171"/>
            <a:ext cx="10748133" cy="3760166"/>
          </a:xfrm>
        </p:spPr>
        <p:txBody>
          <a:bodyPr/>
          <a:lstStyle/>
          <a:p>
            <a:pPr fontAlgn="ctr"/>
            <a:r>
              <a:rPr lang="en-US" dirty="0"/>
              <a:t>CNTK as a library</a:t>
            </a:r>
          </a:p>
          <a:p>
            <a:pPr lvl="1" fontAlgn="ctr"/>
            <a:r>
              <a:rPr lang="en-US" sz="1800" dirty="0"/>
              <a:t>Python/C++/</a:t>
            </a:r>
            <a:r>
              <a:rPr lang="en-US" sz="1800" dirty="0" err="1"/>
              <a:t>.Net</a:t>
            </a:r>
            <a:endParaRPr lang="en-US" sz="1800" dirty="0"/>
          </a:p>
          <a:p>
            <a:pPr lvl="1" fontAlgn="ctr"/>
            <a:r>
              <a:rPr lang="en-US" sz="1800" dirty="0"/>
              <a:t>code reuse for data reading</a:t>
            </a:r>
          </a:p>
          <a:p>
            <a:pPr lvl="1" fontAlgn="ctr"/>
            <a:r>
              <a:rPr lang="en-US" sz="1800" dirty="0"/>
              <a:t>network building in familiar language</a:t>
            </a:r>
          </a:p>
          <a:p>
            <a:pPr lvl="1" fontAlgn="ctr"/>
            <a:r>
              <a:rPr lang="en-US" sz="1800" dirty="0"/>
              <a:t>finer control of SGD; non-standard loops e.g. RL</a:t>
            </a:r>
          </a:p>
          <a:p>
            <a:pPr>
              <a:spcBef>
                <a:spcPts val="1400"/>
              </a:spcBef>
            </a:pPr>
            <a:r>
              <a:rPr lang="en-US" dirty="0"/>
              <a:t>expressiveness: nested loops, more sparse support</a:t>
            </a:r>
          </a:p>
          <a:p>
            <a:pPr>
              <a:spcBef>
                <a:spcPts val="1400"/>
              </a:spcBef>
            </a:pPr>
            <a:r>
              <a:rPr lang="en-US" dirty="0"/>
              <a:t>large models: model parallelism, memory swapping, 16-bit floats</a:t>
            </a:r>
          </a:p>
          <a:p>
            <a:pPr>
              <a:spcBef>
                <a:spcPts val="1400"/>
              </a:spcBef>
            </a:pPr>
            <a:r>
              <a:rPr lang="en-US" dirty="0"/>
              <a:t>Azure: power GPUs becoming available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77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24264"/>
            <a:ext cx="10805161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is Microsoft’s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open-source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cross-platform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toolkit for learning and evaluating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deep neural networks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lvl="1" fontAlgn="ctr"/>
            <a:r>
              <a:rPr lang="en-US" sz="1800" dirty="0"/>
              <a:t>Linux, Windows, docker, </a:t>
            </a:r>
            <a:r>
              <a:rPr lang="en-US" sz="1800" dirty="0" err="1"/>
              <a:t>.Net</a:t>
            </a:r>
            <a:endParaRPr lang="en-US" sz="1800" dirty="0"/>
          </a:p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expresses (nearly)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arbitrary neural networks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by composing simple building blocks into complex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computational networks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supporting relevant network types and applications.</a:t>
            </a:r>
          </a:p>
          <a:p>
            <a:pPr lvl="1" fontAlgn="ctr"/>
            <a:r>
              <a:rPr lang="en-US" sz="1800" dirty="0"/>
              <a:t>automatic differentiation, deferred computation, optimized execution and memory use</a:t>
            </a:r>
          </a:p>
          <a:p>
            <a:pPr lvl="1" fontAlgn="ctr"/>
            <a:r>
              <a:rPr lang="en-US" sz="1800" dirty="0"/>
              <a:t>powerful description language, composability</a:t>
            </a:r>
          </a:p>
          <a:p>
            <a:pPr lvl="1" fontAlgn="ctr"/>
            <a:r>
              <a:rPr lang="en-US" sz="1800" dirty="0"/>
              <a:t>implicit time; efficient static and recurrent NN training through batching</a:t>
            </a:r>
          </a:p>
          <a:p>
            <a:pPr lvl="1" fontAlgn="ctr"/>
            <a:r>
              <a:rPr lang="en-US" sz="1800" dirty="0"/>
              <a:t>data parallelization, GPUs &amp; servers: 1-bit SGD, Block Momentum</a:t>
            </a:r>
          </a:p>
          <a:p>
            <a:pPr lvl="1" fontAlgn="ctr"/>
            <a:r>
              <a:rPr lang="en-US" sz="1800" dirty="0"/>
              <a:t>feed-forward DNN, RNN, LSTM, convolution, DSSM; speech, vision, text</a:t>
            </a:r>
          </a:p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production-ready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State-of-the-art accuracy, efficient, and scales to multi-GPU/multi-server.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6832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5573"/>
            <a:ext cx="10844214" cy="3760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CNTK: </a:t>
            </a:r>
          </a:p>
          <a:p>
            <a:pPr lvl="1"/>
            <a:r>
              <a:rPr lang="en-US" u="sng" dirty="0">
                <a:solidFill>
                  <a:srgbClr val="0078D8"/>
                </a:solidFill>
              </a:rPr>
              <a:t>https://github.com/Microsoft/CNTK</a:t>
            </a:r>
          </a:p>
          <a:p>
            <a:pPr lvl="1"/>
            <a:r>
              <a:rPr lang="en-US" dirty="0"/>
              <a:t>contains all the source code and many example setups</a:t>
            </a:r>
          </a:p>
          <a:p>
            <a:pPr lvl="1"/>
            <a:r>
              <a:rPr lang="en-US" dirty="0"/>
              <a:t>MIT license</a:t>
            </a:r>
          </a:p>
          <a:p>
            <a:pPr lvl="1"/>
            <a:r>
              <a:rPr lang="en-US" dirty="0"/>
              <a:t>you may understand better how CNTK works by reading the source code</a:t>
            </a:r>
          </a:p>
          <a:p>
            <a:pPr lvl="1"/>
            <a:r>
              <a:rPr lang="en-US" dirty="0"/>
              <a:t>new features are added constantly</a:t>
            </a:r>
          </a:p>
          <a:p>
            <a:r>
              <a:rPr lang="en-US" dirty="0"/>
              <a:t>contact:</a:t>
            </a:r>
          </a:p>
          <a:p>
            <a:pPr lvl="1"/>
            <a:r>
              <a:rPr lang="en-US" dirty="0"/>
              <a:t>CNTK team: ask a question on CNTK GitHub (Issues)!</a:t>
            </a:r>
          </a:p>
          <a:p>
            <a:pPr lvl="1"/>
            <a:r>
              <a:rPr lang="en-US" u="sng" dirty="0">
                <a:solidFill>
                  <a:srgbClr val="0078D8"/>
                </a:solidFill>
              </a:rPr>
              <a:t>mailto:fseide@microsoft.com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2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304" y="2435088"/>
            <a:ext cx="9988826" cy="2884335"/>
          </a:xfrm>
        </p:spPr>
        <p:txBody>
          <a:bodyPr>
            <a:noAutofit/>
          </a:bodyPr>
          <a:lstStyle/>
          <a:p>
            <a:r>
              <a:rPr lang="en-US" sz="25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6407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ImageNet: Microsoft 2015 </a:t>
            </a:r>
            <a:r>
              <a:rPr lang="en-US" dirty="0" err="1"/>
              <a:t>ResNet</a:t>
            </a:r>
            <a:r>
              <a:rPr lang="en-US" dirty="0"/>
              <a:t> 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2348013" y="1327765"/>
          <a:ext cx="7145666" cy="3556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2"/>
          <p:cNvSpPr txBox="1"/>
          <p:nvPr/>
        </p:nvSpPr>
        <p:spPr>
          <a:xfrm>
            <a:off x="2066947" y="4883904"/>
            <a:ext cx="80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Microsoft had all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5 entries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being the 1-st places this year: ImageNet classification, ImageNet localization, ImageNet detection, COCO detection, and COCO segmentation</a:t>
            </a:r>
          </a:p>
        </p:txBody>
      </p:sp>
    </p:spTree>
    <p:extLst>
      <p:ext uri="{BB962C8B-B14F-4D97-AF65-F5344CB8AC3E}">
        <p14:creationId xmlns:p14="http://schemas.microsoft.com/office/powerpoint/2010/main" val="195183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983" y="3197088"/>
            <a:ext cx="6975643" cy="16811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  I.	what</a:t>
            </a:r>
            <a:r>
              <a:rPr lang="en-US" sz="2000" dirty="0"/>
              <a:t>  is CNTK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II.	how to</a:t>
            </a:r>
            <a:r>
              <a:rPr lang="en-US" sz="2000" dirty="0"/>
              <a:t>  use CNTK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III.	deep dive</a:t>
            </a:r>
            <a:r>
              <a:rPr lang="en-US" sz="2000" dirty="0"/>
              <a:t>  into CNTK technologies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IV.	examples</a:t>
            </a:r>
            <a:r>
              <a:rPr lang="en-US" sz="2000" dirty="0"/>
              <a:t>  source-code walkthroughs</a:t>
            </a:r>
          </a:p>
        </p:txBody>
      </p:sp>
    </p:spTree>
    <p:extLst>
      <p:ext uri="{BB962C8B-B14F-4D97-AF65-F5344CB8AC3E}">
        <p14:creationId xmlns:p14="http://schemas.microsoft.com/office/powerpoint/2010/main" val="97818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705264"/>
            <a:ext cx="10515601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is Microsoft’s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open-source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cross-platform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toolkit for learning and evaluating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deep neural networks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font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expresses (nearly)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arbitrary neural networks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by composing simple building blocks into complex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computational networks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supporting relevant network types and applications.</a:t>
            </a:r>
          </a:p>
          <a:p>
            <a:pPr font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production-ready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State-of-the-art accuracy, efficient, and scales to multi-GPU/multi-server.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CNTK “Computational Network Toolkit”</a:t>
            </a:r>
          </a:p>
        </p:txBody>
      </p:sp>
    </p:spTree>
    <p:extLst>
      <p:ext uri="{BB962C8B-B14F-4D97-AF65-F5344CB8AC3E}">
        <p14:creationId xmlns:p14="http://schemas.microsoft.com/office/powerpoint/2010/main" val="275430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738627"/>
            <a:ext cx="10990811" cy="3760166"/>
          </a:xfrm>
        </p:spPr>
        <p:txBody>
          <a:bodyPr>
            <a:noAutofit/>
          </a:bodyPr>
          <a:lstStyle/>
          <a:p>
            <a:r>
              <a:rPr lang="en-US" sz="2400" dirty="0"/>
              <a:t>open-source model inside and outside the company</a:t>
            </a:r>
          </a:p>
          <a:p>
            <a:pPr lvl="1"/>
            <a:r>
              <a:rPr lang="en-US" sz="1600" dirty="0"/>
              <a:t>created by Microsoft Speech researchers (Dong Yu et al.) 4 years ago;</a:t>
            </a:r>
            <a:br>
              <a:rPr lang="en-US" sz="1600" dirty="0"/>
            </a:br>
            <a:r>
              <a:rPr lang="en-US" sz="1600" dirty="0"/>
              <a:t>open-sourced (</a:t>
            </a:r>
            <a:r>
              <a:rPr lang="en-US" sz="1600" dirty="0" err="1"/>
              <a:t>CodePlex</a:t>
            </a:r>
            <a:r>
              <a:rPr lang="en-US" sz="1600" dirty="0"/>
              <a:t>) in early 2015</a:t>
            </a:r>
          </a:p>
          <a:p>
            <a:pPr lvl="1"/>
            <a:r>
              <a:rPr lang="en-US" sz="1600" dirty="0"/>
              <a:t>on GitHub since Jan 2016 under permissive license</a:t>
            </a:r>
          </a:p>
          <a:p>
            <a:pPr lvl="1" fontAlgn="ctr"/>
            <a:r>
              <a:rPr lang="en-US" sz="1600" dirty="0"/>
              <a:t>nearly all development is out in the open</a:t>
            </a:r>
            <a:endParaRPr lang="en-US" sz="2000" dirty="0"/>
          </a:p>
          <a:p>
            <a:pPr fontAlgn="ctr"/>
            <a:r>
              <a:rPr lang="en-US" sz="2400" dirty="0"/>
              <a:t>used by Speech, Windows (</a:t>
            </a:r>
            <a:r>
              <a:rPr lang="en-US" sz="2400" dirty="0" err="1"/>
              <a:t>Hololens</a:t>
            </a:r>
            <a:r>
              <a:rPr lang="en-US" sz="2400" dirty="0"/>
              <a:t>), Bing (relevance, ads), MSR</a:t>
            </a:r>
          </a:p>
          <a:p>
            <a:pPr lvl="1" fontAlgn="ctr"/>
            <a:r>
              <a:rPr lang="en-US" sz="1600" dirty="0"/>
              <a:t>all have full-time employees on CNTK that actively contribute</a:t>
            </a:r>
          </a:p>
          <a:p>
            <a:pPr lvl="1" fontAlgn="ctr"/>
            <a:r>
              <a:rPr lang="en-US" sz="1600" dirty="0"/>
              <a:t>CNTK trained models are already being tested in production, receiving real traffic</a:t>
            </a:r>
            <a:endParaRPr lang="en-US" sz="2000" dirty="0"/>
          </a:p>
          <a:p>
            <a:pPr fontAlgn="ctr"/>
            <a:r>
              <a:rPr lang="en-US" sz="2400" dirty="0"/>
              <a:t>external contributions e.g. from MIT and Stanford</a:t>
            </a:r>
          </a:p>
          <a:p>
            <a:pPr fontAlgn="ctr"/>
            <a:r>
              <a:rPr lang="en-US" sz="2400" dirty="0"/>
              <a:t>Linux, Windows, </a:t>
            </a:r>
            <a:r>
              <a:rPr lang="en-US" sz="2400" dirty="0" err="1"/>
              <a:t>.Net</a:t>
            </a:r>
            <a:r>
              <a:rPr lang="en-US" sz="2400" dirty="0"/>
              <a:t>, docker, cudnn5</a:t>
            </a:r>
          </a:p>
          <a:p>
            <a:pPr lvl="1" fontAlgn="ctr"/>
            <a:r>
              <a:rPr lang="en-US" sz="1600" dirty="0"/>
              <a:t>Python, C++, and C# APIs coming soon</a:t>
            </a:r>
          </a:p>
          <a:p>
            <a:pPr fontAlgn="ctr"/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“CNTK is Microsoft’s open-source, cross-platform toolkit for learning and evaluating deep neural networks.”</a:t>
            </a:r>
          </a:p>
        </p:txBody>
      </p:sp>
    </p:spTree>
    <p:extLst>
      <p:ext uri="{BB962C8B-B14F-4D97-AF65-F5344CB8AC3E}">
        <p14:creationId xmlns:p14="http://schemas.microsoft.com/office/powerpoint/2010/main" val="148068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17A0E"/>
      </a:accent1>
      <a:accent2>
        <a:srgbClr val="00B193"/>
      </a:accent2>
      <a:accent3>
        <a:srgbClr val="004B50"/>
      </a:accent3>
      <a:accent4>
        <a:srgbClr val="BAD70B"/>
      </a:accent4>
      <a:accent5>
        <a:srgbClr val="004B1B"/>
      </a:accent5>
      <a:accent6>
        <a:srgbClr val="FEFFFF"/>
      </a:accent6>
      <a:hlink>
        <a:srgbClr val="FEFFFF"/>
      </a:hlink>
      <a:folHlink>
        <a:srgbClr val="BAD70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aseline="0" dirty="0" err="1" smtClean="0">
            <a:latin typeface="Segoe Pr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R_PPT-Template_16x9" id="{51DE3FBD-A32E-D34B-A8BF-E1CE39EEB48E}" vid="{5420C8F9-7FE6-FC44-A21E-BBED864A4D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aramond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aramond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aramond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aramond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2E4D1F4C4E445B4FD259D7C22B44A" ma:contentTypeVersion="2" ma:contentTypeDescription="Create a new document." ma:contentTypeScope="" ma:versionID="39e5fd3126e5c6ef153a822a906ea4ae">
  <xsd:schema xmlns:xsd="http://www.w3.org/2001/XMLSchema" xmlns:xs="http://www.w3.org/2001/XMLSchema" xmlns:p="http://schemas.microsoft.com/office/2006/metadata/properties" xmlns:ns2="75978afe-3981-418a-816c-0cb32dc4b2a9" targetNamespace="http://schemas.microsoft.com/office/2006/metadata/properties" ma:root="true" ma:fieldsID="fc0ebb51bc8709beb0f605af3227ad73" ns2:_="">
    <xsd:import namespace="75978afe-3981-418a-816c-0cb32dc4b2a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78afe-3981-418a-816c-0cb32dc4b2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AE275B-DC43-4EA5-B57F-E144C406A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978afe-3981-418a-816c-0cb32dc4b2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58689-455D-47B2-BA06-678FB7108AB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978afe-3981-418a-816c-0cb32dc4b2a9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37A0B97-323B-4B3C-B6F9-55B49E65D7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LATAM_Speaker-Template_16x9</Template>
  <TotalTime>1515</TotalTime>
  <Words>4130</Words>
  <Application>Microsoft Office PowerPoint</Application>
  <PresentationFormat>Widescreen</PresentationFormat>
  <Paragraphs>785</Paragraphs>
  <Slides>58</Slides>
  <Notes>30</Notes>
  <HiddenSlides>0</HiddenSlides>
  <MMClips>2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Arial</vt:lpstr>
      <vt:lpstr>Calibri</vt:lpstr>
      <vt:lpstr>Consolas</vt:lpstr>
      <vt:lpstr>Courier New</vt:lpstr>
      <vt:lpstr>Garamond</vt:lpstr>
      <vt:lpstr>Lucida Calligraphy</vt:lpstr>
      <vt:lpstr>Lucida Console</vt:lpstr>
      <vt:lpstr>Segoe Pro</vt:lpstr>
      <vt:lpstr>Segoe Pro Light</vt:lpstr>
      <vt:lpstr>Symbol</vt:lpstr>
      <vt:lpstr>Times New Roman</vt:lpstr>
      <vt:lpstr>Wingdings</vt:lpstr>
      <vt:lpstr>Office Theme</vt:lpstr>
      <vt:lpstr>CNTK: Microsoft's Open-Source Deep-Learning Toolkit</vt:lpstr>
      <vt:lpstr>deep learning in the company</vt:lpstr>
      <vt:lpstr>PowerPoint Presentation</vt:lpstr>
      <vt:lpstr>PowerPoint Presentation</vt:lpstr>
      <vt:lpstr>PowerPoint Presentation</vt:lpstr>
      <vt:lpstr>ImageNet: Microsoft 2015 ResNet </vt:lpstr>
      <vt:lpstr>   I. what  is CNTK  II. how to  use CNTK III. deep dive  into CNTK technologies IV. examples  source-code walkthroughs</vt:lpstr>
      <vt:lpstr>CNTK “Computational Network Toolkit”</vt:lpstr>
      <vt:lpstr>“CNTK is Microsoft’s open-source, cross-platform toolkit for learning and evaluating deep neural networks.”</vt:lpstr>
      <vt:lpstr>“CNTK expresses (nearly) arbitrary neural networks by composing simple building blocks into complex computational networks, supporting relevant network types and applications.”</vt:lpstr>
      <vt:lpstr>“CNTK expresses (nearly) arbitrary neural networks by composing simple building blocks into complex computational networks, supporting relevant network types and applications.”</vt:lpstr>
      <vt:lpstr>“CNTK expresses (nearly) arbitrary neural networks by composing simple building blocks into complex computational networks, supporting relevant network types and applications.”</vt:lpstr>
      <vt:lpstr>“CNTK expresses (nearly) arbitrary neural networks by composing simple building blocks into complex computational networks, supporting relevant network types and applications.”</vt:lpstr>
      <vt:lpstr>“CNTK is production-ready: State-of-the-art accuracy, efficient, and scales to multi-GPU/multi-server.”</vt:lpstr>
      <vt:lpstr>“CNTK is production-ready: State-of-the-art accuracy, efficient, and scales to multi-GPU/multi-server.”</vt:lpstr>
      <vt:lpstr>   I. what  II. how to III. deep dive IV. examples</vt:lpstr>
      <vt:lpstr>how to: CNTK architecture</vt:lpstr>
      <vt:lpstr>how to: top-level configuration</vt:lpstr>
      <vt:lpstr>how to: reader</vt:lpstr>
      <vt:lpstr>how to: network</vt:lpstr>
      <vt:lpstr>how to: network</vt:lpstr>
      <vt:lpstr>how to: network</vt:lpstr>
      <vt:lpstr>how to: network</vt:lpstr>
      <vt:lpstr>how to: network</vt:lpstr>
      <vt:lpstr>how to: network</vt:lpstr>
      <vt:lpstr>how to: network</vt:lpstr>
      <vt:lpstr>how to: “BrainScript??”</vt:lpstr>
      <vt:lpstr>how to: learner</vt:lpstr>
      <vt:lpstr>how: typical workflow</vt:lpstr>
      <vt:lpstr>how: typical workflow</vt:lpstr>
      <vt:lpstr>how: typical workflow</vt:lpstr>
      <vt:lpstr>   I. what  II. how to III. deep dive IV. examples</vt:lpstr>
      <vt:lpstr>deep dive</vt:lpstr>
      <vt:lpstr>deep dive: handling of time</vt:lpstr>
      <vt:lpstr>deep dive: handling of time</vt:lpstr>
      <vt:lpstr>deep dive: variable-length sequences</vt:lpstr>
      <vt:lpstr>deep dive: variable-length sequences</vt:lpstr>
      <vt:lpstr>recap</vt:lpstr>
      <vt:lpstr>deep dive: data-parallel training</vt:lpstr>
      <vt:lpstr>deep dive: 1-bit SGD</vt:lpstr>
      <vt:lpstr>deep dive: automatic minibatch scaling</vt:lpstr>
      <vt:lpstr>deep dive: Block Momentum</vt:lpstr>
      <vt:lpstr>deep dive: data-parallel training</vt:lpstr>
      <vt:lpstr>   I. what  II. how III. deep dive IV. examples</vt:lpstr>
      <vt:lpstr>examples: image ResNet</vt:lpstr>
      <vt:lpstr>examples: image (ResNet)</vt:lpstr>
      <vt:lpstr>examples: image (ResNet)</vt:lpstr>
      <vt:lpstr>recap</vt:lpstr>
      <vt:lpstr>examples: sequence-to-sequence</vt:lpstr>
      <vt:lpstr>examples: sequence-to-sequence</vt:lpstr>
      <vt:lpstr>examples: sequence-to-sequence</vt:lpstr>
      <vt:lpstr>examples: sequence-to-sequence</vt:lpstr>
      <vt:lpstr>PowerPoint Presentation</vt:lpstr>
      <vt:lpstr>   I. what  II. how to III. deep dive IV. examples</vt:lpstr>
      <vt:lpstr>on our roadmap</vt:lpstr>
      <vt:lpstr>conclusion</vt:lpstr>
      <vt:lpstr>additional resources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Seide</dc:creator>
  <cp:lastModifiedBy>Frank Seide</cp:lastModifiedBy>
  <cp:revision>327</cp:revision>
  <dcterms:created xsi:type="dcterms:W3CDTF">2016-05-14T00:17:19Z</dcterms:created>
  <dcterms:modified xsi:type="dcterms:W3CDTF">2016-05-25T22:36:22Z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0x0101000B62E4D1F4C4E445B4FD259D7C22B44A</vt:lpwstr>
  </property>
</Properties>
</file>