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2844" autoAdjust="0"/>
  </p:normalViewPr>
  <p:slideViewPr>
    <p:cSldViewPr snapToGrid="0">
      <p:cViewPr varScale="1">
        <p:scale>
          <a:sx n="76" d="100"/>
          <a:sy n="76" d="100"/>
        </p:scale>
        <p:origin x="8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31EE5-6DA8-4FCA-A70D-CD703E895577}"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1A963-1CA5-4A62-8B3A-D7F592B02335}" type="slidenum">
              <a:rPr lang="en-US" smtClean="0"/>
              <a:t>‹#›</a:t>
            </a:fld>
            <a:endParaRPr lang="en-US"/>
          </a:p>
        </p:txBody>
      </p:sp>
    </p:spTree>
    <p:extLst>
      <p:ext uri="{BB962C8B-B14F-4D97-AF65-F5344CB8AC3E}">
        <p14:creationId xmlns:p14="http://schemas.microsoft.com/office/powerpoint/2010/main" val="122123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Scaling: </a:t>
            </a:r>
            <a:r>
              <a:rPr lang="en-US" err="1"/>
              <a:t>chỉ</a:t>
            </a:r>
            <a:r>
              <a:rPr lang="en-US"/>
              <a:t> </a:t>
            </a:r>
            <a:r>
              <a:rPr lang="en-US" err="1"/>
              <a:t>cần</a:t>
            </a:r>
            <a:r>
              <a:rPr lang="en-US"/>
              <a:t> </a:t>
            </a:r>
            <a:r>
              <a:rPr lang="en-US" err="1"/>
              <a:t>mở</a:t>
            </a:r>
            <a:r>
              <a:rPr lang="en-US"/>
              <a:t> </a:t>
            </a:r>
            <a:r>
              <a:rPr lang="en-US" err="1"/>
              <a:t>rộng</a:t>
            </a:r>
            <a:r>
              <a:rPr lang="en-US"/>
              <a:t> </a:t>
            </a:r>
            <a:r>
              <a:rPr lang="en-US" err="1"/>
              <a:t>những</a:t>
            </a:r>
            <a:r>
              <a:rPr lang="en-US"/>
              <a:t> service </a:t>
            </a:r>
            <a:r>
              <a:rPr lang="en-US" err="1"/>
              <a:t>nào</a:t>
            </a:r>
            <a:r>
              <a:rPr lang="en-US"/>
              <a:t> </a:t>
            </a:r>
            <a:r>
              <a:rPr lang="en-US" err="1"/>
              <a:t>cần</a:t>
            </a:r>
            <a:r>
              <a:rPr lang="en-US"/>
              <a:t> đ</a:t>
            </a:r>
            <a:r>
              <a:rPr lang="vi-VN"/>
              <a:t>ư</a:t>
            </a:r>
            <a:r>
              <a:rPr lang="en-US" err="1"/>
              <a:t>ợc</a:t>
            </a:r>
            <a:r>
              <a:rPr lang="en-US"/>
              <a:t> </a:t>
            </a:r>
            <a:r>
              <a:rPr lang="en-US" err="1"/>
              <a:t>mở</a:t>
            </a:r>
            <a:r>
              <a:rPr lang="en-US"/>
              <a:t> </a:t>
            </a:r>
            <a:r>
              <a:rPr lang="en-US" err="1"/>
              <a:t>rộng</a:t>
            </a:r>
            <a:r>
              <a:rPr lang="en-US"/>
              <a:t>.</a:t>
            </a:r>
          </a:p>
          <a:p>
            <a:r>
              <a:rPr lang="en-US"/>
              <a:t>Ease of Deployment: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deploy 1 service </a:t>
            </a:r>
            <a:r>
              <a:rPr lang="en-US" sz="1200" kern="1200" err="1">
                <a:solidFill>
                  <a:schemeClr val="tx1"/>
                </a:solidFill>
                <a:effectLst/>
                <a:latin typeface="+mn-lt"/>
                <a:ea typeface="+mn-ea"/>
                <a:cs typeface="+mn-cs"/>
              </a:rPr>
              <a:t>độc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lập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còn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của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hệ</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giúp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deploy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đồng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nghĩa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đưa</a:t>
            </a:r>
            <a:r>
              <a:rPr lang="en-US" sz="1200" kern="1200">
                <a:solidFill>
                  <a:schemeClr val="tx1"/>
                </a:solidFill>
                <a:effectLst/>
                <a:latin typeface="+mn-lt"/>
                <a:ea typeface="+mn-ea"/>
                <a:cs typeface="+mn-cs"/>
              </a:rPr>
              <a:t> ra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năng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khách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nhanh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5</a:t>
            </a:fld>
            <a:endParaRPr lang="en-US"/>
          </a:p>
        </p:txBody>
      </p:sp>
    </p:spTree>
    <p:extLst>
      <p:ext uri="{BB962C8B-B14F-4D97-AF65-F5344CB8AC3E}">
        <p14:creationId xmlns:p14="http://schemas.microsoft.com/office/powerpoint/2010/main" val="86232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Ví</a:t>
            </a:r>
            <a:r>
              <a:rPr lang="en-US"/>
              <a:t> </a:t>
            </a:r>
            <a:r>
              <a:rPr lang="en-US" err="1"/>
              <a:t>dụ</a:t>
            </a:r>
            <a:r>
              <a:rPr lang="en-US"/>
              <a:t> Docker image: </a:t>
            </a:r>
            <a:r>
              <a:rPr lang="en-US" err="1"/>
              <a:t>mysql</a:t>
            </a:r>
            <a:r>
              <a:rPr lang="en-US"/>
              <a:t> image, ruby image, ubuntu image…</a:t>
            </a:r>
          </a:p>
        </p:txBody>
      </p:sp>
      <p:sp>
        <p:nvSpPr>
          <p:cNvPr id="4" name="Slide Number Placeholder 3"/>
          <p:cNvSpPr>
            <a:spLocks noGrp="1"/>
          </p:cNvSpPr>
          <p:nvPr>
            <p:ph type="sldNum" sz="quarter" idx="5"/>
          </p:nvPr>
        </p:nvSpPr>
        <p:spPr/>
        <p:txBody>
          <a:bodyPr/>
          <a:lstStyle/>
          <a:p>
            <a:fld id="{9A61A963-1CA5-4A62-8B3A-D7F592B02335}" type="slidenum">
              <a:rPr lang="en-US" smtClean="0"/>
              <a:t>11</a:t>
            </a:fld>
            <a:endParaRPr lang="en-US"/>
          </a:p>
        </p:txBody>
      </p:sp>
    </p:spTree>
    <p:extLst>
      <p:ext uri="{BB962C8B-B14F-4D97-AF65-F5344CB8AC3E}">
        <p14:creationId xmlns:p14="http://schemas.microsoft.com/office/powerpoint/2010/main" val="111396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Hypervisor </a:t>
            </a:r>
            <a:r>
              <a:rPr lang="en-US" err="1"/>
              <a:t>là</a:t>
            </a:r>
            <a:r>
              <a:rPr lang="en-US"/>
              <a:t> </a:t>
            </a:r>
            <a:r>
              <a:rPr lang="en-US" err="1"/>
              <a:t>thiết</a:t>
            </a:r>
            <a:r>
              <a:rPr lang="en-US"/>
              <a:t> </a:t>
            </a:r>
            <a:r>
              <a:rPr lang="en-US" err="1"/>
              <a:t>bị</a:t>
            </a:r>
            <a:r>
              <a:rPr lang="en-US"/>
              <a:t> </a:t>
            </a:r>
            <a:r>
              <a:rPr lang="en-US" err="1"/>
              <a:t>hoặc</a:t>
            </a:r>
            <a:r>
              <a:rPr lang="en-US"/>
              <a:t> </a:t>
            </a:r>
            <a:r>
              <a:rPr lang="en-US" err="1"/>
              <a:t>phần</a:t>
            </a:r>
            <a:r>
              <a:rPr lang="en-US"/>
              <a:t> </a:t>
            </a:r>
            <a:r>
              <a:rPr lang="en-US" err="1"/>
              <a:t>mềm</a:t>
            </a:r>
            <a:r>
              <a:rPr lang="en-US"/>
              <a:t> </a:t>
            </a:r>
            <a:r>
              <a:rPr lang="en-US" err="1"/>
              <a:t>chạy</a:t>
            </a:r>
            <a:r>
              <a:rPr lang="en-US"/>
              <a:t> </a:t>
            </a:r>
            <a:r>
              <a:rPr lang="en-US" err="1"/>
              <a:t>máy</a:t>
            </a:r>
            <a:r>
              <a:rPr lang="en-US"/>
              <a:t> </a:t>
            </a:r>
            <a:r>
              <a:rPr lang="en-US" err="1"/>
              <a:t>ảo</a:t>
            </a:r>
            <a:r>
              <a:rPr lang="en-US"/>
              <a:t>. </a:t>
            </a:r>
            <a:r>
              <a:rPr lang="en-US" err="1"/>
              <a:t>Nó</a:t>
            </a:r>
            <a:r>
              <a:rPr lang="en-US"/>
              <a:t> </a:t>
            </a:r>
            <a:r>
              <a:rPr lang="en-US" err="1"/>
              <a:t>chịu</a:t>
            </a:r>
            <a:r>
              <a:rPr lang="en-US"/>
              <a:t> </a:t>
            </a:r>
            <a:r>
              <a:rPr lang="en-US" err="1"/>
              <a:t>trách</a:t>
            </a:r>
            <a:r>
              <a:rPr lang="en-US"/>
              <a:t> </a:t>
            </a:r>
            <a:r>
              <a:rPr lang="en-US" err="1"/>
              <a:t>nhiệm</a:t>
            </a:r>
            <a:r>
              <a:rPr lang="en-US"/>
              <a:t> </a:t>
            </a:r>
            <a:r>
              <a:rPr lang="en-US" err="1"/>
              <a:t>phân</a:t>
            </a:r>
            <a:r>
              <a:rPr lang="en-US"/>
              <a:t> </a:t>
            </a:r>
            <a:r>
              <a:rPr lang="en-US" err="1"/>
              <a:t>bổ</a:t>
            </a:r>
            <a:r>
              <a:rPr lang="en-US"/>
              <a:t> </a:t>
            </a:r>
            <a:r>
              <a:rPr lang="en-US" err="1"/>
              <a:t>tài</a:t>
            </a:r>
            <a:r>
              <a:rPr lang="en-US"/>
              <a:t> </a:t>
            </a:r>
            <a:r>
              <a:rPr lang="en-US" err="1"/>
              <a:t>nguyên</a:t>
            </a:r>
            <a:r>
              <a:rPr lang="en-US"/>
              <a:t>.</a:t>
            </a:r>
          </a:p>
          <a:p>
            <a:r>
              <a:rPr lang="en-US" sz="1200" b="0" i="0" kern="1200" err="1">
                <a:solidFill>
                  <a:schemeClr val="tx1"/>
                </a:solidFill>
                <a:effectLst/>
                <a:latin typeface="+mn-lt"/>
                <a:ea typeface="+mn-ea"/>
                <a:cs typeface="+mn-cs"/>
              </a:rPr>
              <a:t>Vì</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vậy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nếu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bạn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đang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sử</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dụng</a:t>
            </a:r>
            <a:r>
              <a:rPr lang="en-US" sz="1200" b="0" i="0" kern="1200">
                <a:solidFill>
                  <a:schemeClr val="tx1"/>
                </a:solidFill>
                <a:effectLst/>
                <a:latin typeface="+mn-lt"/>
                <a:ea typeface="+mn-ea"/>
                <a:cs typeface="+mn-cs"/>
              </a:rPr>
              <a:t> VMware Workstation </a:t>
            </a:r>
            <a:r>
              <a:rPr lang="en-US" sz="1200" b="0" i="0" kern="1200" err="1">
                <a:solidFill>
                  <a:schemeClr val="tx1"/>
                </a:solidFill>
                <a:effectLst/>
                <a:latin typeface="+mn-lt"/>
                <a:ea typeface="+mn-ea"/>
                <a:cs typeface="+mn-cs"/>
              </a:rPr>
              <a:t>để</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chạy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một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máy</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ảo</a:t>
            </a:r>
            <a:r>
              <a:rPr lang="en-US" sz="1200" b="0" i="0" kern="1200">
                <a:solidFill>
                  <a:schemeClr val="tx1"/>
                </a:solidFill>
                <a:effectLst/>
                <a:latin typeface="+mn-lt"/>
                <a:ea typeface="+mn-ea"/>
                <a:cs typeface="+mn-cs"/>
              </a:rPr>
              <a:t> Windows 7, VMware Workstation </a:t>
            </a:r>
            <a:r>
              <a:rPr lang="en-US" sz="1200" b="0" i="0" kern="1200" err="1">
                <a:solidFill>
                  <a:schemeClr val="tx1"/>
                </a:solidFill>
                <a:effectLst/>
                <a:latin typeface="+mn-lt"/>
                <a:ea typeface="+mn-ea"/>
                <a:cs typeface="+mn-cs"/>
              </a:rPr>
              <a:t>là</a:t>
            </a:r>
            <a:r>
              <a:rPr lang="en-US" sz="1200" b="0" i="0" kern="1200">
                <a:solidFill>
                  <a:schemeClr val="tx1"/>
                </a:solidFill>
                <a:effectLst/>
                <a:latin typeface="+mn-lt"/>
                <a:ea typeface="+mn-ea"/>
                <a:cs typeface="+mn-cs"/>
              </a:rPr>
              <a:t> hypervisor.</a:t>
            </a:r>
          </a:p>
          <a:p>
            <a:br>
              <a:rPr lang="en-US"/>
            </a:br>
            <a:r>
              <a:rPr lang="vi-VN" sz="1200" b="0" i="0" kern="1200">
                <a:solidFill>
                  <a:schemeClr val="tx1"/>
                </a:solidFill>
                <a:effectLst/>
                <a:latin typeface="+mn-lt"/>
                <a:ea typeface="+mn-ea"/>
                <a:cs typeface="+mn-cs"/>
              </a:rPr>
              <a:t>Giả sử bạn có 2 mảnh đất, mỗi mảnh 500m2.</a:t>
            </a:r>
          </a:p>
          <a:p>
            <a:r>
              <a:rPr lang="vi-VN" sz="1200" b="0" i="0" kern="1200">
                <a:solidFill>
                  <a:schemeClr val="tx1"/>
                </a:solidFill>
                <a:effectLst/>
                <a:latin typeface="+mn-lt"/>
                <a:ea typeface="+mn-ea"/>
                <a:cs typeface="+mn-cs"/>
              </a:rPr>
              <a:t>Trên mảnh thứ nhất, bạn phân ra làm 10 lô nhỏ , mỗi lô 50m2 để bán, ai mua lô nào thì họ tự xây nhà , tự thiết kế, muốn nhà quay hướng nào thì xây, thích lắp điện nước như nào thì lắp, không lắp thì không dùng.</a:t>
            </a:r>
          </a:p>
          <a:p>
            <a:r>
              <a:rPr lang="vi-VN" sz="1200" b="0" i="0" kern="1200">
                <a:solidFill>
                  <a:schemeClr val="tx1"/>
                </a:solidFill>
                <a:effectLst/>
                <a:latin typeface="+mn-lt"/>
                <a:ea typeface="+mn-ea"/>
                <a:cs typeface="+mn-cs"/>
              </a:rPr>
              <a:t>Trên mảnh thứ 2 bạn bán cho một chủ đầu tư, họ xây chung cư 40 tầng, với rất nhiều căn hộ có các kích thước khác nhau tùy túi tiền người mua.</a:t>
            </a:r>
          </a:p>
          <a:p>
            <a:r>
              <a:rPr lang="vi-VN" sz="1200" b="0" i="0" kern="1200">
                <a:solidFill>
                  <a:schemeClr val="tx1"/>
                </a:solidFill>
                <a:effectLst/>
                <a:latin typeface="+mn-lt"/>
                <a:ea typeface="+mn-ea"/>
                <a:cs typeface="+mn-cs"/>
              </a:rPr>
              <a:t>Rõ ràng bạn thấy ở trường hợp 2, các căn hộ phải sử dụng chung đường ống nước , đường điện từ 1 nguồn nào đó, chung sân, chung nóc vv… cùng chia sẻ tài nguyên với nhau.</a:t>
            </a:r>
          </a:p>
          <a:p>
            <a:r>
              <a:rPr lang="vi-VN" sz="1200" b="0" i="0" kern="1200">
                <a:solidFill>
                  <a:schemeClr val="tx1"/>
                </a:solidFill>
                <a:effectLst/>
                <a:latin typeface="+mn-lt"/>
                <a:ea typeface="+mn-ea"/>
                <a:cs typeface="+mn-cs"/>
              </a:rPr>
              <a:t>Trường hợp 1 thì mỗi nhà có quyền sử dụng riêng, không chia sẻ gì với ai. VM cũng giống TH1 vậy, mỗi máy ảo sử dụng một OS riêng, được cấp phát bộ nhớ ngay từ lúc đầu tạo ra, nên dẫn đến dư thừa không cần thiết. Còn Docker như những căn chung cư , các container (được ví như căn hộ) được tạo ra sử dụng chung tài nguyên, cần bao nhiêu dùng bấy nhiêu, tùy vào mục đích sử dụng nên tiết kiệm tài nguyên hơn VM. </a:t>
            </a:r>
          </a:p>
          <a:p>
            <a:br>
              <a:rPr lang="vi-VN"/>
            </a:br>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12</a:t>
            </a:fld>
            <a:endParaRPr lang="en-US"/>
          </a:p>
        </p:txBody>
      </p:sp>
    </p:spTree>
    <p:extLst>
      <p:ext uri="{BB962C8B-B14F-4D97-AF65-F5344CB8AC3E}">
        <p14:creationId xmlns:p14="http://schemas.microsoft.com/office/powerpoint/2010/main" val="223730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Ví</a:t>
            </a:r>
            <a:r>
              <a:rPr lang="en-US"/>
              <a:t> </a:t>
            </a:r>
            <a:r>
              <a:rPr lang="en-US" err="1"/>
              <a:t>dụ</a:t>
            </a:r>
            <a:r>
              <a:rPr lang="en-US"/>
              <a:t> </a:t>
            </a:r>
            <a:r>
              <a:rPr lang="en-US" err="1"/>
              <a:t>có</a:t>
            </a:r>
            <a:r>
              <a:rPr lang="en-US"/>
              <a:t> </a:t>
            </a:r>
            <a:r>
              <a:rPr lang="en-US" err="1"/>
              <a:t>sẵn</a:t>
            </a:r>
            <a:r>
              <a:rPr lang="en-US"/>
              <a:t> 1 service, </a:t>
            </a:r>
            <a:r>
              <a:rPr lang="en-US" err="1"/>
              <a:t>đã</a:t>
            </a:r>
            <a:r>
              <a:rPr lang="en-US"/>
              <a:t> đ</a:t>
            </a:r>
            <a:r>
              <a:rPr lang="vi-VN"/>
              <a:t>ư</a:t>
            </a:r>
            <a:r>
              <a:rPr lang="en-US" err="1"/>
              <a:t>ợc</a:t>
            </a:r>
            <a:r>
              <a:rPr lang="en-US"/>
              <a:t> build file jar.</a:t>
            </a:r>
          </a:p>
          <a:p>
            <a:r>
              <a:rPr lang="en-US" err="1"/>
              <a:t>Tạo</a:t>
            </a:r>
            <a:r>
              <a:rPr lang="en-US"/>
              <a:t> 1 </a:t>
            </a:r>
            <a:r>
              <a:rPr lang="en-US" err="1"/>
              <a:t>dockerfile</a:t>
            </a:r>
            <a:r>
              <a:rPr lang="en-US"/>
              <a:t> </a:t>
            </a:r>
            <a:r>
              <a:rPr lang="en-US" err="1"/>
              <a:t>với</a:t>
            </a:r>
            <a:r>
              <a:rPr lang="en-US"/>
              <a:t> </a:t>
            </a:r>
            <a:r>
              <a:rPr lang="en-US" err="1"/>
              <a:t>nội</a:t>
            </a:r>
            <a:r>
              <a:rPr lang="en-US"/>
              <a:t> dung </a:t>
            </a:r>
            <a:r>
              <a:rPr lang="en-US" err="1"/>
              <a:t>nh</a:t>
            </a:r>
            <a:r>
              <a:rPr lang="vi-VN"/>
              <a:t>ư</a:t>
            </a:r>
            <a:r>
              <a:rPr lang="en-US"/>
              <a:t> </a:t>
            </a:r>
            <a:r>
              <a:rPr lang="en-US" err="1"/>
              <a:t>trên</a:t>
            </a:r>
            <a:r>
              <a:rPr lang="en-US"/>
              <a:t>.</a:t>
            </a:r>
          </a:p>
          <a:p>
            <a:r>
              <a:rPr lang="en-US" sz="1200" kern="1200" err="1">
                <a:solidFill>
                  <a:schemeClr val="tx1"/>
                </a:solidFill>
                <a:effectLst/>
                <a:latin typeface="+mn-lt"/>
                <a:ea typeface="+mn-ea"/>
                <a:cs typeface="+mn-cs"/>
              </a:rPr>
              <a:t>Entrypoint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câu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lệnh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ứng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Spring Boot </a:t>
            </a:r>
            <a:r>
              <a:rPr lang="en-US" sz="1200" kern="1200" err="1">
                <a:solidFill>
                  <a:schemeClr val="tx1"/>
                </a:solidFill>
                <a:effectLst/>
                <a:latin typeface="+mn-lt"/>
                <a:ea typeface="+mn-ea"/>
                <a:cs typeface="+mn-cs"/>
              </a:rPr>
              <a:t>mỗi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Docker Container đ</a:t>
            </a:r>
            <a:r>
              <a:rPr lang="vi-VN" sz="1200" kern="1200">
                <a:solidFill>
                  <a:schemeClr val="tx1"/>
                </a:solidFill>
                <a:effectLst/>
                <a:latin typeface="+mn-lt"/>
                <a:ea typeface="+mn-ea"/>
                <a:cs typeface="+mn-cs"/>
              </a:rPr>
              <a:t>ư</a:t>
            </a:r>
            <a:r>
              <a:rPr lang="en-US" sz="1200" kern="1200" err="1">
                <a:solidFill>
                  <a:schemeClr val="tx1"/>
                </a:solidFill>
                <a:effectLst/>
                <a:latin typeface="+mn-lt"/>
                <a:ea typeface="+mn-ea"/>
                <a:cs typeface="+mn-cs"/>
              </a:rPr>
              <a:t>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chạy</a:t>
            </a:r>
            <a:r>
              <a:rPr lang="en-US" sz="120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13</a:t>
            </a:fld>
            <a:endParaRPr lang="en-US"/>
          </a:p>
        </p:txBody>
      </p:sp>
    </p:spTree>
    <p:extLst>
      <p:ext uri="{BB962C8B-B14F-4D97-AF65-F5344CB8AC3E}">
        <p14:creationId xmlns:p14="http://schemas.microsoft.com/office/powerpoint/2010/main" val="155419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REST </a:t>
            </a:r>
          </a:p>
        </p:txBody>
      </p:sp>
      <p:sp>
        <p:nvSpPr>
          <p:cNvPr id="4" name="Slide Number Placeholder 3"/>
          <p:cNvSpPr>
            <a:spLocks noGrp="1"/>
          </p:cNvSpPr>
          <p:nvPr>
            <p:ph type="sldNum" sz="quarter" idx="5"/>
          </p:nvPr>
        </p:nvSpPr>
        <p:spPr/>
        <p:txBody>
          <a:bodyPr/>
          <a:lstStyle/>
          <a:p>
            <a:fld id="{9A61A963-1CA5-4A62-8B3A-D7F592B02335}" type="slidenum">
              <a:rPr lang="en-US" smtClean="0"/>
              <a:t>22</a:t>
            </a:fld>
            <a:endParaRPr lang="en-US"/>
          </a:p>
        </p:txBody>
      </p:sp>
    </p:spTree>
    <p:extLst>
      <p:ext uri="{BB962C8B-B14F-4D97-AF65-F5344CB8AC3E}">
        <p14:creationId xmlns:p14="http://schemas.microsoft.com/office/powerpoint/2010/main" val="272680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23</a:t>
            </a:fld>
            <a:endParaRPr lang="en-US"/>
          </a:p>
        </p:txBody>
      </p:sp>
    </p:spTree>
    <p:extLst>
      <p:ext uri="{BB962C8B-B14F-4D97-AF65-F5344CB8AC3E}">
        <p14:creationId xmlns:p14="http://schemas.microsoft.com/office/powerpoint/2010/main" val="109408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Docker-Compose là công cụ giúp định nghĩa và khởi chạy multi-container Docker applications. Trong Compose, chúng ta sử dụng Compose file để cấu hình application’s services. Chỉ với một câu lệnh là có thể dễ dàng create và start toàn bộ các services phục vụ cho việc chạy ứng dụng.</a:t>
            </a:r>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24</a:t>
            </a:fld>
            <a:endParaRPr lang="en-US"/>
          </a:p>
        </p:txBody>
      </p:sp>
    </p:spTree>
    <p:extLst>
      <p:ext uri="{BB962C8B-B14F-4D97-AF65-F5344CB8AC3E}">
        <p14:creationId xmlns:p14="http://schemas.microsoft.com/office/powerpoint/2010/main" val="380258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25</a:t>
            </a:fld>
            <a:endParaRPr lang="en-US"/>
          </a:p>
        </p:txBody>
      </p:sp>
    </p:spTree>
    <p:extLst>
      <p:ext uri="{BB962C8B-B14F-4D97-AF65-F5344CB8AC3E}">
        <p14:creationId xmlns:p14="http://schemas.microsoft.com/office/powerpoint/2010/main" val="393968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61A963-1CA5-4A62-8B3A-D7F592B02335}" type="slidenum">
              <a:rPr lang="en-US" smtClean="0"/>
              <a:t>26</a:t>
            </a:fld>
            <a:endParaRPr lang="en-US"/>
          </a:p>
        </p:txBody>
      </p:sp>
    </p:spTree>
    <p:extLst>
      <p:ext uri="{BB962C8B-B14F-4D97-AF65-F5344CB8AC3E}">
        <p14:creationId xmlns:p14="http://schemas.microsoft.com/office/powerpoint/2010/main" val="45054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9935-699B-4E23-92B1-A240D2861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849804-4CF5-4AB7-A5CF-E278F50C4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6DDDFB-5D94-4F27-9F97-EC781DD8920A}"/>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C859A23D-36E5-47D6-9E82-7D68B0097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EB1-FE15-4374-BBC3-52CE05319731}"/>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307648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C1FA-CE01-4CA0-BA52-D94A2215B5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F94DC0-C358-4C2F-BE63-3741EF461B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ECB2B-7B3E-4494-95DB-8B2C1AE74963}"/>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8ED4A519-2193-41DE-9431-8A4BE9386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C73C-D33D-482B-AD72-11D06D936043}"/>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341388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DD475-9B8E-489F-A498-1981C49EDF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1E8-CD16-4D62-B4A3-D12650796D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2FBB8-2178-487E-9997-29F43750C352}"/>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5BCA1AF3-4FA5-4A3A-906C-087658575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B7E22-5108-4504-8781-055E4952423B}"/>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42437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B7E1-1C20-4881-AD41-DF73C6E67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70A69-9A83-4BA9-97B7-F319A1DC14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A04A9-6DA8-4FD8-815A-96A799A59342}"/>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0FF5CD92-AB45-4F70-B155-C47A9A958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E4694-AC72-4458-A0FB-10D35B010AC9}"/>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334886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B186-1206-4F75-A194-1E20B5402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055F74-5900-48C9-97A4-6C49E1515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EDE62-FE7D-4CFB-B524-55DB859F7836}"/>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05A4FA58-EF34-4CF2-8A56-575D44290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28C5E-07FC-4172-BE74-1DBB941A866D}"/>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284801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3C03-C692-4399-B5E3-39702AB7D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F082A-F52D-4407-BA76-2DA77B06F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F39CF-B37E-406F-BFB0-5698773F69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E6CCC-DFE1-4DEC-B55E-78522E874216}"/>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6" name="Footer Placeholder 5">
            <a:extLst>
              <a:ext uri="{FF2B5EF4-FFF2-40B4-BE49-F238E27FC236}">
                <a16:creationId xmlns:a16="http://schemas.microsoft.com/office/drawing/2014/main" id="{A2A7AEA4-D17F-4111-AE98-860EDA340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05833-824A-4F48-A6BD-540EB10E388B}"/>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7946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CE75-41BB-4793-9AB8-56A07C1678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99A95-BE4D-4532-B87B-C48E640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610E31-B2E5-469D-879B-A153AB3C14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D9DF4-E323-446A-9292-9A8BA5275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4E70BA-EE07-4CE6-89F9-53F5DE5AFE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094779-AED9-4C06-B6C7-88C543E06170}"/>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8" name="Footer Placeholder 7">
            <a:extLst>
              <a:ext uri="{FF2B5EF4-FFF2-40B4-BE49-F238E27FC236}">
                <a16:creationId xmlns:a16="http://schemas.microsoft.com/office/drawing/2014/main" id="{96523DC4-075F-40B7-948F-A61D85642F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615CAB-7E7F-45FA-A25C-C69F573C5C9D}"/>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416695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15AA-9387-4D56-A6A7-5B63A765A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7EDF7E-F9B8-4644-9B68-0B03A1D09A48}"/>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4" name="Footer Placeholder 3">
            <a:extLst>
              <a:ext uri="{FF2B5EF4-FFF2-40B4-BE49-F238E27FC236}">
                <a16:creationId xmlns:a16="http://schemas.microsoft.com/office/drawing/2014/main" id="{D89F5235-ED47-474D-9419-33A33D52D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3F277-3EB7-4886-8DDE-2B48D4AC8167}"/>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160480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1CE06-1BAB-42D7-ADEA-1BCA4680791E}"/>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3" name="Footer Placeholder 2">
            <a:extLst>
              <a:ext uri="{FF2B5EF4-FFF2-40B4-BE49-F238E27FC236}">
                <a16:creationId xmlns:a16="http://schemas.microsoft.com/office/drawing/2014/main" id="{3B8E766B-DBFA-463A-B5EE-89F453B3A4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CA318-7C6D-4B8D-A956-60B02735B1A0}"/>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18969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498D-8D11-4C32-9024-A26745CF8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C2FAD-A0A0-4944-9424-A0904BBA3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2E18E9-84F4-4E6A-9EC8-EE9E9D879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98926D-FD56-42D2-A3C0-D27359D02DB3}"/>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6" name="Footer Placeholder 5">
            <a:extLst>
              <a:ext uri="{FF2B5EF4-FFF2-40B4-BE49-F238E27FC236}">
                <a16:creationId xmlns:a16="http://schemas.microsoft.com/office/drawing/2014/main" id="{EA06C178-9B29-4841-A87D-EDAB048D4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A91D3-78C6-4BDA-B0D6-189F9892BB34}"/>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403053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0007-A327-43CD-BAD8-E582C7EB8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3CA1A6-E282-4EFB-8636-448591FCD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42C3CA-06E7-4D3F-9898-BF2EE8598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89451C-21F9-420D-BFCC-5DDB75A937C2}"/>
              </a:ext>
            </a:extLst>
          </p:cNvPr>
          <p:cNvSpPr>
            <a:spLocks noGrp="1"/>
          </p:cNvSpPr>
          <p:nvPr>
            <p:ph type="dt" sz="half" idx="10"/>
          </p:nvPr>
        </p:nvSpPr>
        <p:spPr/>
        <p:txBody>
          <a:bodyPr/>
          <a:lstStyle/>
          <a:p>
            <a:fld id="{2462811B-E150-4C62-B424-4A1005624870}" type="datetimeFigureOut">
              <a:rPr lang="en-US" smtClean="0"/>
              <a:t>12/13/2018</a:t>
            </a:fld>
            <a:endParaRPr lang="en-US"/>
          </a:p>
        </p:txBody>
      </p:sp>
      <p:sp>
        <p:nvSpPr>
          <p:cNvPr id="6" name="Footer Placeholder 5">
            <a:extLst>
              <a:ext uri="{FF2B5EF4-FFF2-40B4-BE49-F238E27FC236}">
                <a16:creationId xmlns:a16="http://schemas.microsoft.com/office/drawing/2014/main" id="{FA049DD8-7F1E-41B3-AE67-FFDDF9DC0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429CB-2AAE-4D4A-9C09-9399E3BF8787}"/>
              </a:ext>
            </a:extLst>
          </p:cNvPr>
          <p:cNvSpPr>
            <a:spLocks noGrp="1"/>
          </p:cNvSpPr>
          <p:nvPr>
            <p:ph type="sldNum" sz="quarter" idx="12"/>
          </p:nvPr>
        </p:nvSpPr>
        <p:spPr/>
        <p:txBody>
          <a:bodyPr/>
          <a:lstStyle/>
          <a:p>
            <a:fld id="{41522EA2-8955-467E-89CE-1D702A9F7A29}" type="slidenum">
              <a:rPr lang="en-US" smtClean="0"/>
              <a:t>‹#›</a:t>
            </a:fld>
            <a:endParaRPr lang="en-US"/>
          </a:p>
        </p:txBody>
      </p:sp>
    </p:spTree>
    <p:extLst>
      <p:ext uri="{BB962C8B-B14F-4D97-AF65-F5344CB8AC3E}">
        <p14:creationId xmlns:p14="http://schemas.microsoft.com/office/powerpoint/2010/main" val="105618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D852B-C0C7-45F6-A9C0-210D1BEE5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BF042-DDF9-4B26-853A-4CD9E2452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81DDA-B407-464B-89CD-9C9F1F083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2811B-E150-4C62-B424-4A1005624870}" type="datetimeFigureOut">
              <a:rPr lang="en-US" smtClean="0"/>
              <a:t>12/13/2018</a:t>
            </a:fld>
            <a:endParaRPr lang="en-US"/>
          </a:p>
        </p:txBody>
      </p:sp>
      <p:sp>
        <p:nvSpPr>
          <p:cNvPr id="5" name="Footer Placeholder 4">
            <a:extLst>
              <a:ext uri="{FF2B5EF4-FFF2-40B4-BE49-F238E27FC236}">
                <a16:creationId xmlns:a16="http://schemas.microsoft.com/office/drawing/2014/main" id="{D814F30B-7B1C-42CC-9C1E-7B60C3A19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07234-6585-4C4D-B15A-21F7CC7AA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22EA2-8955-467E-89CE-1D702A9F7A29}" type="slidenum">
              <a:rPr lang="en-US" smtClean="0"/>
              <a:t>‹#›</a:t>
            </a:fld>
            <a:endParaRPr lang="en-US"/>
          </a:p>
        </p:txBody>
      </p:sp>
    </p:spTree>
    <p:extLst>
      <p:ext uri="{BB962C8B-B14F-4D97-AF65-F5344CB8AC3E}">
        <p14:creationId xmlns:p14="http://schemas.microsoft.com/office/powerpoint/2010/main" val="264814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A604-AB5A-4CCB-A7B2-24B6B1E8BD96}"/>
              </a:ext>
            </a:extLst>
          </p:cNvPr>
          <p:cNvSpPr>
            <a:spLocks noGrp="1"/>
          </p:cNvSpPr>
          <p:nvPr>
            <p:ph type="ctrTitle"/>
          </p:nvPr>
        </p:nvSpPr>
        <p:spPr>
          <a:xfrm>
            <a:off x="1404851" y="1122363"/>
            <a:ext cx="9382298" cy="1787092"/>
          </a:xfrm>
        </p:spPr>
        <p:txBody>
          <a:bodyPr>
            <a:noAutofit/>
          </a:bodyPr>
          <a:lstStyle/>
          <a:p>
            <a:r>
              <a:rPr lang="en-US" sz="3500" err="1">
                <a:latin typeface="Tahoma" panose="020B0604030504040204" pitchFamily="34" charset="0"/>
                <a:ea typeface="Tahoma" panose="020B0604030504040204" pitchFamily="34" charset="0"/>
                <a:cs typeface="Tahoma" panose="020B0604030504040204" pitchFamily="34" charset="0"/>
              </a:rPr>
              <a:t>Tìm</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hiểu</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kiến</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trúc</a:t>
            </a:r>
            <a:r>
              <a:rPr lang="en-US" sz="3500">
                <a:latin typeface="Tahoma" panose="020B0604030504040204" pitchFamily="34" charset="0"/>
                <a:ea typeface="Tahoma" panose="020B0604030504040204" pitchFamily="34" charset="0"/>
                <a:cs typeface="Tahoma" panose="020B0604030504040204" pitchFamily="34" charset="0"/>
              </a:rPr>
              <a:t> Microservice</a:t>
            </a:r>
            <a:br>
              <a:rPr lang="en-US" sz="3500">
                <a:latin typeface="Tahoma" panose="020B0604030504040204" pitchFamily="34" charset="0"/>
                <a:ea typeface="Tahoma" panose="020B0604030504040204" pitchFamily="34" charset="0"/>
                <a:cs typeface="Tahoma" panose="020B0604030504040204" pitchFamily="34" charset="0"/>
              </a:rPr>
            </a:br>
            <a:r>
              <a:rPr lang="en-US" sz="3500" err="1">
                <a:latin typeface="Tahoma" panose="020B0604030504040204" pitchFamily="34" charset="0"/>
                <a:ea typeface="Tahoma" panose="020B0604030504040204" pitchFamily="34" charset="0"/>
                <a:cs typeface="Tahoma" panose="020B0604030504040204" pitchFamily="34" charset="0"/>
              </a:rPr>
              <a:t>Triển</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khai</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ứng</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dụng</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trên</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kiến</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trúc</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đó</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trên</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công</a:t>
            </a:r>
            <a:r>
              <a:rPr lang="en-US" sz="3500">
                <a:latin typeface="Tahoma" panose="020B0604030504040204" pitchFamily="34" charset="0"/>
                <a:ea typeface="Tahoma" panose="020B0604030504040204" pitchFamily="34" charset="0"/>
                <a:cs typeface="Tahoma" panose="020B0604030504040204" pitchFamily="34" charset="0"/>
              </a:rPr>
              <a:t> </a:t>
            </a:r>
            <a:r>
              <a:rPr lang="en-US" sz="3500" err="1">
                <a:latin typeface="Tahoma" panose="020B0604030504040204" pitchFamily="34" charset="0"/>
                <a:ea typeface="Tahoma" panose="020B0604030504040204" pitchFamily="34" charset="0"/>
                <a:cs typeface="Tahoma" panose="020B0604030504040204" pitchFamily="34" charset="0"/>
              </a:rPr>
              <a:t>nghệ</a:t>
            </a:r>
            <a:r>
              <a:rPr lang="en-US" sz="3500">
                <a:latin typeface="Tahoma" panose="020B0604030504040204" pitchFamily="34" charset="0"/>
                <a:ea typeface="Tahoma" panose="020B0604030504040204" pitchFamily="34" charset="0"/>
                <a:cs typeface="Tahoma" panose="020B0604030504040204" pitchFamily="34" charset="0"/>
              </a:rPr>
              <a:t> Java</a:t>
            </a:r>
          </a:p>
        </p:txBody>
      </p:sp>
      <p:sp>
        <p:nvSpPr>
          <p:cNvPr id="3" name="Subtitle 2">
            <a:extLst>
              <a:ext uri="{FF2B5EF4-FFF2-40B4-BE49-F238E27FC236}">
                <a16:creationId xmlns:a16="http://schemas.microsoft.com/office/drawing/2014/main" id="{362DE928-483A-4FC0-8F65-ED3145561D2F}"/>
              </a:ext>
            </a:extLst>
          </p:cNvPr>
          <p:cNvSpPr>
            <a:spLocks noGrp="1"/>
          </p:cNvSpPr>
          <p:nvPr>
            <p:ph type="subTitle" idx="1"/>
          </p:nvPr>
        </p:nvSpPr>
        <p:spPr/>
        <p:txBody>
          <a:bodyPr/>
          <a:lstStyle/>
          <a:p>
            <a:pPr algn="l"/>
            <a:r>
              <a:rPr lang="en-US"/>
              <a:t>					</a:t>
            </a:r>
            <a:r>
              <a:rPr lang="en-US">
                <a:latin typeface="Tahoma" panose="020B0604030504040204" pitchFamily="34" charset="0"/>
                <a:ea typeface="Tahoma" panose="020B0604030504040204" pitchFamily="34" charset="0"/>
                <a:cs typeface="Tahoma" panose="020B0604030504040204" pitchFamily="34" charset="0"/>
              </a:rPr>
              <a:t>GVHD:	</a:t>
            </a:r>
            <a:r>
              <a:rPr lang="en-US" err="1">
                <a:latin typeface="Tahoma" panose="020B0604030504040204" pitchFamily="34" charset="0"/>
                <a:ea typeface="Tahoma" panose="020B0604030504040204" pitchFamily="34" charset="0"/>
                <a:cs typeface="Tahoma" panose="020B0604030504040204" pitchFamily="34" charset="0"/>
              </a:rPr>
              <a:t>Nguyễn</a:t>
            </a:r>
            <a:r>
              <a:rPr lang="en-US">
                <a:latin typeface="Tahoma" panose="020B0604030504040204" pitchFamily="34" charset="0"/>
                <a:ea typeface="Tahoma" panose="020B0604030504040204" pitchFamily="34" charset="0"/>
                <a:cs typeface="Tahoma" panose="020B0604030504040204" pitchFamily="34" charset="0"/>
              </a:rPr>
              <a:t> Thanh Ph</a:t>
            </a:r>
            <a:r>
              <a:rPr lang="vi-VN">
                <a:latin typeface="Tahoma" panose="020B0604030504040204" pitchFamily="34" charset="0"/>
                <a:ea typeface="Tahoma" panose="020B0604030504040204" pitchFamily="34" charset="0"/>
                <a:cs typeface="Tahoma" panose="020B0604030504040204" pitchFamily="34" charset="0"/>
              </a:rPr>
              <a:t>ư</a:t>
            </a:r>
            <a:r>
              <a:rPr lang="en-US" err="1">
                <a:latin typeface="Tahoma" panose="020B0604030504040204" pitchFamily="34" charset="0"/>
                <a:ea typeface="Tahoma" panose="020B0604030504040204" pitchFamily="34" charset="0"/>
                <a:cs typeface="Tahoma" panose="020B0604030504040204" pitchFamily="34" charset="0"/>
              </a:rPr>
              <a:t>ớc</a:t>
            </a:r>
            <a:endParaRPr lang="en-US">
              <a:latin typeface="Tahoma" panose="020B0604030504040204" pitchFamily="34" charset="0"/>
              <a:ea typeface="Tahoma" panose="020B0604030504040204" pitchFamily="34" charset="0"/>
              <a:cs typeface="Tahoma" panose="020B0604030504040204" pitchFamily="34" charset="0"/>
            </a:endParaRPr>
          </a:p>
          <a:p>
            <a:pPr algn="l"/>
            <a:r>
              <a:rPr lang="en-US">
                <a:latin typeface="Tahoma" panose="020B0604030504040204" pitchFamily="34" charset="0"/>
                <a:ea typeface="Tahoma" panose="020B0604030504040204" pitchFamily="34" charset="0"/>
                <a:cs typeface="Tahoma" panose="020B0604030504040204" pitchFamily="34" charset="0"/>
              </a:rPr>
              <a:t>					SVTH:	Đoàn </a:t>
            </a:r>
            <a:r>
              <a:rPr lang="en-US" err="1">
                <a:latin typeface="Tahoma" panose="020B0604030504040204" pitchFamily="34" charset="0"/>
                <a:ea typeface="Tahoma" panose="020B0604030504040204" pitchFamily="34" charset="0"/>
                <a:cs typeface="Tahoma" panose="020B0604030504040204" pitchFamily="34" charset="0"/>
              </a:rPr>
              <a:t>Huỳnh</a:t>
            </a:r>
            <a:r>
              <a:rPr lang="en-US">
                <a:latin typeface="Tahoma" panose="020B0604030504040204" pitchFamily="34" charset="0"/>
                <a:ea typeface="Tahoma" panose="020B0604030504040204" pitchFamily="34" charset="0"/>
                <a:cs typeface="Tahoma" panose="020B0604030504040204" pitchFamily="34" charset="0"/>
              </a:rPr>
              <a:t> Thiện</a:t>
            </a:r>
          </a:p>
          <a:p>
            <a:pPr algn="l"/>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Đặng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Tiến</a:t>
            </a:r>
            <a:r>
              <a:rPr lang="en-US">
                <a:latin typeface="Tahoma" panose="020B0604030504040204" pitchFamily="34" charset="0"/>
                <a:ea typeface="Tahoma" panose="020B0604030504040204" pitchFamily="34" charset="0"/>
                <a:cs typeface="Tahoma" panose="020B0604030504040204" pitchFamily="34" charset="0"/>
              </a:rPr>
              <a:t> 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ng</a:t>
            </a:r>
          </a:p>
        </p:txBody>
      </p:sp>
    </p:spTree>
    <p:extLst>
      <p:ext uri="{BB962C8B-B14F-4D97-AF65-F5344CB8AC3E}">
        <p14:creationId xmlns:p14="http://schemas.microsoft.com/office/powerpoint/2010/main" val="147168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45CA2-AA6A-41BE-9C21-048886188237}"/>
              </a:ext>
            </a:extLst>
          </p:cNvPr>
          <p:cNvSpPr>
            <a:spLocks noGrp="1"/>
          </p:cNvSpPr>
          <p:nvPr>
            <p:ph idx="1"/>
          </p:nvPr>
        </p:nvSpPr>
        <p:spPr>
          <a:xfrm>
            <a:off x="838200" y="1138843"/>
            <a:ext cx="10515600" cy="5038119"/>
          </a:xfrm>
        </p:spPr>
        <p:txBody>
          <a:bodyPr/>
          <a:lstStyle/>
          <a:p>
            <a:r>
              <a:rPr lang="en-US"/>
              <a:t>Docker </a:t>
            </a:r>
            <a:r>
              <a:rPr lang="en-US" err="1"/>
              <a:t>là</a:t>
            </a:r>
            <a:r>
              <a:rPr lang="en-US"/>
              <a:t> </a:t>
            </a:r>
            <a:r>
              <a:rPr lang="en-US" err="1"/>
              <a:t>một</a:t>
            </a:r>
            <a:r>
              <a:rPr lang="en-US"/>
              <a:t> open platform </a:t>
            </a:r>
            <a:r>
              <a:rPr lang="en-US" err="1"/>
              <a:t>cung</a:t>
            </a:r>
            <a:r>
              <a:rPr lang="en-US"/>
              <a:t> </a:t>
            </a:r>
            <a:r>
              <a:rPr lang="en-US" err="1"/>
              <a:t>cấp</a:t>
            </a:r>
            <a:r>
              <a:rPr lang="en-US"/>
              <a:t> </a:t>
            </a:r>
            <a:r>
              <a:rPr lang="en-US" err="1"/>
              <a:t>những</a:t>
            </a:r>
            <a:r>
              <a:rPr lang="en-US"/>
              <a:t> </a:t>
            </a:r>
            <a:r>
              <a:rPr lang="en-US" err="1"/>
              <a:t>công</a:t>
            </a:r>
            <a:r>
              <a:rPr lang="en-US"/>
              <a:t> </a:t>
            </a:r>
            <a:r>
              <a:rPr lang="en-US" err="1"/>
              <a:t>cụ</a:t>
            </a:r>
            <a:r>
              <a:rPr lang="en-US"/>
              <a:t> </a:t>
            </a:r>
            <a:r>
              <a:rPr lang="en-US" err="1"/>
              <a:t>và</a:t>
            </a:r>
            <a:r>
              <a:rPr lang="en-US"/>
              <a:t> service </a:t>
            </a:r>
            <a:r>
              <a:rPr lang="en-US" err="1"/>
              <a:t>để</a:t>
            </a:r>
            <a:r>
              <a:rPr lang="en-US"/>
              <a:t> </a:t>
            </a:r>
            <a:r>
              <a:rPr lang="en-US" err="1"/>
              <a:t>người</a:t>
            </a:r>
            <a:r>
              <a:rPr lang="en-US"/>
              <a:t> </a:t>
            </a:r>
            <a:r>
              <a:rPr lang="en-US" err="1"/>
              <a:t>sử</a:t>
            </a:r>
            <a:r>
              <a:rPr lang="en-US"/>
              <a:t> </a:t>
            </a:r>
            <a:r>
              <a:rPr lang="en-US" err="1"/>
              <a:t>dụng</a:t>
            </a:r>
            <a:r>
              <a:rPr lang="en-US"/>
              <a:t> </a:t>
            </a:r>
            <a:r>
              <a:rPr lang="en-US" err="1"/>
              <a:t>có</a:t>
            </a:r>
            <a:r>
              <a:rPr lang="en-US"/>
              <a:t> </a:t>
            </a:r>
            <a:r>
              <a:rPr lang="en-US" err="1"/>
              <a:t>thể</a:t>
            </a:r>
            <a:r>
              <a:rPr lang="en-US"/>
              <a:t> </a:t>
            </a:r>
            <a:r>
              <a:rPr lang="en-US" err="1"/>
              <a:t>đóng</a:t>
            </a:r>
            <a:r>
              <a:rPr lang="en-US"/>
              <a:t> </a:t>
            </a:r>
            <a:r>
              <a:rPr lang="en-US" err="1"/>
              <a:t>gói</a:t>
            </a:r>
            <a:r>
              <a:rPr lang="en-US"/>
              <a:t> </a:t>
            </a:r>
            <a:r>
              <a:rPr lang="en-US" err="1"/>
              <a:t>và</a:t>
            </a:r>
            <a:r>
              <a:rPr lang="en-US"/>
              <a:t> </a:t>
            </a:r>
            <a:r>
              <a:rPr lang="en-US" err="1"/>
              <a:t>chạy</a:t>
            </a:r>
            <a:r>
              <a:rPr lang="en-US"/>
              <a:t> </a:t>
            </a:r>
            <a:r>
              <a:rPr lang="en-US" err="1"/>
              <a:t>chương</a:t>
            </a:r>
            <a:r>
              <a:rPr lang="en-US"/>
              <a:t> </a:t>
            </a:r>
            <a:r>
              <a:rPr lang="en-US" err="1"/>
              <a:t>trình</a:t>
            </a:r>
            <a:r>
              <a:rPr lang="en-US"/>
              <a:t> </a:t>
            </a:r>
            <a:r>
              <a:rPr lang="en-US" err="1"/>
              <a:t>của</a:t>
            </a:r>
            <a:r>
              <a:rPr lang="en-US"/>
              <a:t> </a:t>
            </a:r>
            <a:r>
              <a:rPr lang="en-US" err="1"/>
              <a:t>mình</a:t>
            </a:r>
            <a:r>
              <a:rPr lang="en-US"/>
              <a:t> </a:t>
            </a:r>
            <a:r>
              <a:rPr lang="en-US" err="1"/>
              <a:t>trên</a:t>
            </a:r>
            <a:r>
              <a:rPr lang="en-US"/>
              <a:t> </a:t>
            </a:r>
            <a:r>
              <a:rPr lang="en-US" err="1"/>
              <a:t>các</a:t>
            </a:r>
            <a:r>
              <a:rPr lang="en-US"/>
              <a:t> </a:t>
            </a:r>
            <a:r>
              <a:rPr lang="en-US" err="1"/>
              <a:t>môi</a:t>
            </a:r>
            <a:r>
              <a:rPr lang="en-US"/>
              <a:t> </a:t>
            </a:r>
            <a:r>
              <a:rPr lang="en-US" err="1"/>
              <a:t>trường</a:t>
            </a:r>
            <a:r>
              <a:rPr lang="en-US"/>
              <a:t> </a:t>
            </a:r>
            <a:r>
              <a:rPr lang="en-US" err="1"/>
              <a:t>khác</a:t>
            </a:r>
            <a:r>
              <a:rPr lang="en-US"/>
              <a:t> </a:t>
            </a:r>
            <a:r>
              <a:rPr lang="en-US" err="1"/>
              <a:t>nhau</a:t>
            </a:r>
            <a:r>
              <a:rPr lang="en-US"/>
              <a:t> </a:t>
            </a:r>
            <a:r>
              <a:rPr lang="en-US" err="1"/>
              <a:t>một</a:t>
            </a:r>
            <a:r>
              <a:rPr lang="en-US"/>
              <a:t> </a:t>
            </a:r>
            <a:r>
              <a:rPr lang="en-US" err="1"/>
              <a:t>cách</a:t>
            </a:r>
            <a:r>
              <a:rPr lang="en-US"/>
              <a:t> </a:t>
            </a:r>
            <a:r>
              <a:rPr lang="en-US" err="1"/>
              <a:t>nhanh</a:t>
            </a:r>
            <a:r>
              <a:rPr lang="en-US"/>
              <a:t> </a:t>
            </a:r>
            <a:r>
              <a:rPr lang="en-US" err="1"/>
              <a:t>nhất</a:t>
            </a:r>
            <a:r>
              <a:rPr lang="en-US"/>
              <a:t>.</a:t>
            </a:r>
          </a:p>
          <a:p>
            <a:r>
              <a:rPr lang="en-US"/>
              <a:t>Docker </a:t>
            </a:r>
            <a:r>
              <a:rPr lang="en-US" err="1"/>
              <a:t>cho</a:t>
            </a:r>
            <a:r>
              <a:rPr lang="en-US"/>
              <a:t> </a:t>
            </a:r>
            <a:r>
              <a:rPr lang="en-US" err="1"/>
              <a:t>phép</a:t>
            </a:r>
            <a:r>
              <a:rPr lang="en-US"/>
              <a:t> </a:t>
            </a:r>
            <a:r>
              <a:rPr lang="en-US" err="1"/>
              <a:t>các</a:t>
            </a:r>
            <a:r>
              <a:rPr lang="en-US"/>
              <a:t> </a:t>
            </a:r>
            <a:r>
              <a:rPr lang="en-US" err="1"/>
              <a:t>lập</a:t>
            </a:r>
            <a:r>
              <a:rPr lang="en-US"/>
              <a:t> </a:t>
            </a:r>
            <a:r>
              <a:rPr lang="en-US" err="1"/>
              <a:t>trình</a:t>
            </a:r>
            <a:r>
              <a:rPr lang="en-US"/>
              <a:t> </a:t>
            </a:r>
            <a:r>
              <a:rPr lang="en-US" err="1"/>
              <a:t>viên</a:t>
            </a:r>
            <a:r>
              <a:rPr lang="en-US"/>
              <a:t>, </a:t>
            </a:r>
            <a:r>
              <a:rPr lang="en-US" err="1"/>
              <a:t>quản</a:t>
            </a:r>
            <a:r>
              <a:rPr lang="en-US"/>
              <a:t> </a:t>
            </a:r>
            <a:r>
              <a:rPr lang="en-US" err="1"/>
              <a:t>trị</a:t>
            </a:r>
            <a:r>
              <a:rPr lang="en-US"/>
              <a:t> </a:t>
            </a:r>
            <a:r>
              <a:rPr lang="en-US" err="1"/>
              <a:t>hệ</a:t>
            </a:r>
            <a:r>
              <a:rPr lang="en-US"/>
              <a:t> </a:t>
            </a:r>
            <a:r>
              <a:rPr lang="en-US" err="1"/>
              <a:t>thống</a:t>
            </a:r>
            <a:r>
              <a:rPr lang="en-US"/>
              <a:t> </a:t>
            </a:r>
            <a:r>
              <a:rPr lang="en-US" err="1"/>
              <a:t>dùng</a:t>
            </a:r>
            <a:r>
              <a:rPr lang="en-US"/>
              <a:t> </a:t>
            </a:r>
            <a:r>
              <a:rPr lang="en-US" err="1"/>
              <a:t>để</a:t>
            </a:r>
            <a:r>
              <a:rPr lang="en-US"/>
              <a:t> </a:t>
            </a:r>
            <a:r>
              <a:rPr lang="en-US" err="1"/>
              <a:t>xây</a:t>
            </a:r>
            <a:r>
              <a:rPr lang="en-US"/>
              <a:t> </a:t>
            </a:r>
            <a:r>
              <a:rPr lang="en-US" err="1"/>
              <a:t>dựng</a:t>
            </a:r>
            <a:r>
              <a:rPr lang="en-US"/>
              <a:t>, </a:t>
            </a:r>
            <a:r>
              <a:rPr lang="en-US" err="1"/>
              <a:t>vận</a:t>
            </a:r>
            <a:r>
              <a:rPr lang="en-US"/>
              <a:t> </a:t>
            </a:r>
            <a:r>
              <a:rPr lang="en-US" err="1"/>
              <a:t>chuyển</a:t>
            </a:r>
            <a:r>
              <a:rPr lang="en-US"/>
              <a:t> </a:t>
            </a:r>
            <a:r>
              <a:rPr lang="en-US" err="1"/>
              <a:t>và</a:t>
            </a:r>
            <a:r>
              <a:rPr lang="en-US"/>
              <a:t> </a:t>
            </a:r>
            <a:r>
              <a:rPr lang="en-US" err="1"/>
              <a:t>chạy</a:t>
            </a:r>
            <a:r>
              <a:rPr lang="en-US"/>
              <a:t> </a:t>
            </a:r>
            <a:r>
              <a:rPr lang="en-US" err="1"/>
              <a:t>các</a:t>
            </a:r>
            <a:r>
              <a:rPr lang="en-US"/>
              <a:t> </a:t>
            </a:r>
            <a:r>
              <a:rPr lang="en-US" err="1"/>
              <a:t>ứng</a:t>
            </a:r>
            <a:r>
              <a:rPr lang="en-US"/>
              <a:t> </a:t>
            </a:r>
            <a:r>
              <a:rPr lang="en-US" err="1"/>
              <a:t>dụng</a:t>
            </a:r>
            <a:r>
              <a:rPr lang="en-US"/>
              <a:t> </a:t>
            </a:r>
            <a:r>
              <a:rPr lang="en-US" err="1"/>
              <a:t>phân</a:t>
            </a:r>
            <a:r>
              <a:rPr lang="en-US"/>
              <a:t> </a:t>
            </a:r>
            <a:r>
              <a:rPr lang="en-US" err="1"/>
              <a:t>tán</a:t>
            </a:r>
            <a:r>
              <a:rPr lang="en-US"/>
              <a:t>.</a:t>
            </a:r>
          </a:p>
          <a:p>
            <a:endParaRPr lang="en-US"/>
          </a:p>
        </p:txBody>
      </p:sp>
      <p:sp>
        <p:nvSpPr>
          <p:cNvPr id="4" name="Title 1">
            <a:extLst>
              <a:ext uri="{FF2B5EF4-FFF2-40B4-BE49-F238E27FC236}">
                <a16:creationId xmlns:a16="http://schemas.microsoft.com/office/drawing/2014/main" id="{63B83775-6E60-4B63-9C6B-27E53660AB5F}"/>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Docker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là</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gì</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a:t>
            </a:r>
          </a:p>
        </p:txBody>
      </p:sp>
      <p:pic>
        <p:nvPicPr>
          <p:cNvPr id="2050" name="Picture 2" descr="https://images.viblo.asia/4225b502-1385-4b1e-9983-7a85588a1eb0.jpeg">
            <a:extLst>
              <a:ext uri="{FF2B5EF4-FFF2-40B4-BE49-F238E27FC236}">
                <a16:creationId xmlns:a16="http://schemas.microsoft.com/office/drawing/2014/main" id="{23FC6449-F63C-471C-8D45-E2BE3B1CA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5" y="3810838"/>
            <a:ext cx="287655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329CFBA-BBD3-4991-9BA6-332A90DACE21}"/>
              </a:ext>
            </a:extLst>
          </p:cNvPr>
          <p:cNvSpPr>
            <a:spLocks noGrp="1"/>
          </p:cNvSpPr>
          <p:nvPr>
            <p:ph idx="1"/>
          </p:nvPr>
        </p:nvSpPr>
        <p:spPr>
          <a:xfrm>
            <a:off x="838200" y="1138843"/>
            <a:ext cx="10515600" cy="5038119"/>
          </a:xfrm>
        </p:spPr>
        <p:txBody>
          <a:bodyPr/>
          <a:lstStyle/>
          <a:p>
            <a:r>
              <a:rPr lang="en-US"/>
              <a:t>Docker </a:t>
            </a:r>
            <a:r>
              <a:rPr lang="vi-VN">
                <a:latin typeface="Calibri (Body)"/>
              </a:rPr>
              <a:t>image là một package chứa những thứ cần thiết cho ứng dụng như thư viện, biến môi trường, mã nguồn, file cấu hình</a:t>
            </a:r>
            <a:r>
              <a:rPr lang="en-US">
                <a:latin typeface="Calibri (Body)"/>
              </a:rPr>
              <a:t>, …</a:t>
            </a:r>
          </a:p>
          <a:p>
            <a:r>
              <a:rPr lang="en-US"/>
              <a:t>Docker Container: </a:t>
            </a:r>
            <a:r>
              <a:rPr lang="en-US" err="1"/>
              <a:t>Hoạt</a:t>
            </a:r>
            <a:r>
              <a:rPr lang="en-US"/>
              <a:t> </a:t>
            </a:r>
            <a:r>
              <a:rPr lang="en-US" err="1"/>
              <a:t>động</a:t>
            </a:r>
            <a:r>
              <a:rPr lang="en-US"/>
              <a:t> </a:t>
            </a:r>
            <a:r>
              <a:rPr lang="en-US" err="1"/>
              <a:t>giống</a:t>
            </a:r>
            <a:r>
              <a:rPr lang="en-US"/>
              <a:t> </a:t>
            </a:r>
            <a:r>
              <a:rPr lang="en-US" err="1"/>
              <a:t>như</a:t>
            </a:r>
            <a:r>
              <a:rPr lang="en-US"/>
              <a:t> </a:t>
            </a:r>
            <a:r>
              <a:rPr lang="en-US" err="1"/>
              <a:t>một</a:t>
            </a:r>
            <a:r>
              <a:rPr lang="en-US"/>
              <a:t> </a:t>
            </a:r>
            <a:r>
              <a:rPr lang="en-US" err="1"/>
              <a:t>thư</a:t>
            </a:r>
            <a:r>
              <a:rPr lang="en-US"/>
              <a:t> </a:t>
            </a:r>
            <a:r>
              <a:rPr lang="en-US" err="1"/>
              <a:t>mục</a:t>
            </a:r>
            <a:r>
              <a:rPr lang="en-US"/>
              <a:t> (directory), </a:t>
            </a:r>
            <a:r>
              <a:rPr lang="en-US" err="1"/>
              <a:t>chứa</a:t>
            </a:r>
            <a:r>
              <a:rPr lang="en-US"/>
              <a:t> </a:t>
            </a:r>
            <a:r>
              <a:rPr lang="en-US" err="1"/>
              <a:t>tất</a:t>
            </a:r>
            <a:r>
              <a:rPr lang="en-US"/>
              <a:t> </a:t>
            </a:r>
            <a:r>
              <a:rPr lang="en-US" err="1"/>
              <a:t>cả</a:t>
            </a:r>
            <a:r>
              <a:rPr lang="en-US"/>
              <a:t> </a:t>
            </a:r>
            <a:r>
              <a:rPr lang="en-US" err="1"/>
              <a:t>những</a:t>
            </a:r>
            <a:r>
              <a:rPr lang="en-US"/>
              <a:t> </a:t>
            </a:r>
            <a:r>
              <a:rPr lang="en-US" err="1"/>
              <a:t>thứ</a:t>
            </a:r>
            <a:r>
              <a:rPr lang="en-US"/>
              <a:t> </a:t>
            </a:r>
            <a:r>
              <a:rPr lang="en-US" err="1"/>
              <a:t>cần</a:t>
            </a:r>
            <a:r>
              <a:rPr lang="en-US"/>
              <a:t> </a:t>
            </a:r>
            <a:r>
              <a:rPr lang="en-US" err="1"/>
              <a:t>thiết</a:t>
            </a:r>
            <a:r>
              <a:rPr lang="en-US"/>
              <a:t> </a:t>
            </a:r>
            <a:r>
              <a:rPr lang="en-US" err="1"/>
              <a:t>để</a:t>
            </a:r>
            <a:r>
              <a:rPr lang="en-US"/>
              <a:t> </a:t>
            </a:r>
            <a:r>
              <a:rPr lang="en-US" err="1"/>
              <a:t>một</a:t>
            </a:r>
            <a:r>
              <a:rPr lang="en-US"/>
              <a:t> </a:t>
            </a:r>
            <a:r>
              <a:rPr lang="en-US" err="1"/>
              <a:t>ứng</a:t>
            </a:r>
            <a:r>
              <a:rPr lang="en-US"/>
              <a:t> </a:t>
            </a:r>
            <a:r>
              <a:rPr lang="en-US" err="1"/>
              <a:t>dụng</a:t>
            </a:r>
            <a:r>
              <a:rPr lang="en-US"/>
              <a:t> </a:t>
            </a:r>
            <a:r>
              <a:rPr lang="en-US" err="1"/>
              <a:t>có</a:t>
            </a:r>
            <a:r>
              <a:rPr lang="en-US"/>
              <a:t> </a:t>
            </a:r>
            <a:r>
              <a:rPr lang="en-US" err="1"/>
              <a:t>thể</a:t>
            </a:r>
            <a:r>
              <a:rPr lang="en-US"/>
              <a:t> </a:t>
            </a:r>
            <a:r>
              <a:rPr lang="en-US" err="1"/>
              <a:t>chạy</a:t>
            </a:r>
            <a:r>
              <a:rPr lang="en-US"/>
              <a:t> </a:t>
            </a:r>
            <a:r>
              <a:rPr lang="en-US" err="1"/>
              <a:t>được</a:t>
            </a:r>
            <a:r>
              <a:rPr lang="en-US"/>
              <a:t>.</a:t>
            </a:r>
          </a:p>
          <a:p>
            <a:r>
              <a:rPr lang="vi-VN">
                <a:latin typeface="Calibri (Body)"/>
              </a:rPr>
              <a:t>Docker Hub: Là kho chứa images. Người dùng có thể tạo ra các images của mình và tải lên đây hoặc tải về các images được chia sẻ.</a:t>
            </a:r>
            <a:endParaRPr lang="en-US">
              <a:latin typeface="Calibri (Body)"/>
            </a:endParaRPr>
          </a:p>
          <a:p>
            <a:r>
              <a:rPr lang="en-US" err="1"/>
              <a:t>Dockerfile</a:t>
            </a:r>
            <a:r>
              <a:rPr lang="en-US"/>
              <a:t>: </a:t>
            </a:r>
            <a:r>
              <a:rPr lang="en-US" err="1"/>
              <a:t>là</a:t>
            </a:r>
            <a:r>
              <a:rPr lang="en-US"/>
              <a:t> </a:t>
            </a:r>
            <a:r>
              <a:rPr lang="en-US" err="1"/>
              <a:t>một</a:t>
            </a:r>
            <a:r>
              <a:rPr lang="en-US"/>
              <a:t> file </a:t>
            </a:r>
            <a:r>
              <a:rPr lang="en-US" err="1"/>
              <a:t>chứa</a:t>
            </a:r>
            <a:r>
              <a:rPr lang="en-US"/>
              <a:t> </a:t>
            </a:r>
            <a:r>
              <a:rPr lang="en-US" err="1"/>
              <a:t>tập</a:t>
            </a:r>
            <a:r>
              <a:rPr lang="en-US"/>
              <a:t> </a:t>
            </a:r>
            <a:r>
              <a:rPr lang="en-US" err="1"/>
              <a:t>hợp</a:t>
            </a:r>
            <a:r>
              <a:rPr lang="en-US"/>
              <a:t> </a:t>
            </a:r>
            <a:r>
              <a:rPr lang="en-US" err="1"/>
              <a:t>các</a:t>
            </a:r>
            <a:r>
              <a:rPr lang="en-US"/>
              <a:t> </a:t>
            </a:r>
            <a:r>
              <a:rPr lang="en-US" err="1"/>
              <a:t>lệnh</a:t>
            </a:r>
            <a:r>
              <a:rPr lang="en-US"/>
              <a:t> </a:t>
            </a:r>
            <a:r>
              <a:rPr lang="en-US" err="1"/>
              <a:t>để</a:t>
            </a:r>
            <a:r>
              <a:rPr lang="en-US"/>
              <a:t> Docker </a:t>
            </a:r>
            <a:r>
              <a:rPr lang="en-US" err="1"/>
              <a:t>có</a:t>
            </a:r>
            <a:r>
              <a:rPr lang="en-US"/>
              <a:t> </a:t>
            </a:r>
            <a:r>
              <a:rPr lang="en-US" err="1"/>
              <a:t>thể</a:t>
            </a:r>
            <a:r>
              <a:rPr lang="en-US"/>
              <a:t> </a:t>
            </a:r>
            <a:r>
              <a:rPr lang="en-US" err="1"/>
              <a:t>đọc</a:t>
            </a:r>
            <a:r>
              <a:rPr lang="en-US"/>
              <a:t> </a:t>
            </a:r>
            <a:r>
              <a:rPr lang="en-US" err="1"/>
              <a:t>và</a:t>
            </a:r>
            <a:r>
              <a:rPr lang="en-US"/>
              <a:t> </a:t>
            </a:r>
            <a:r>
              <a:rPr lang="en-US" err="1"/>
              <a:t>thực</a:t>
            </a:r>
            <a:r>
              <a:rPr lang="en-US"/>
              <a:t> </a:t>
            </a:r>
            <a:r>
              <a:rPr lang="en-US" err="1"/>
              <a:t>hiện</a:t>
            </a:r>
            <a:r>
              <a:rPr lang="en-US"/>
              <a:t> </a:t>
            </a:r>
            <a:r>
              <a:rPr lang="en-US" err="1"/>
              <a:t>để</a:t>
            </a:r>
            <a:r>
              <a:rPr lang="en-US"/>
              <a:t> </a:t>
            </a:r>
            <a:r>
              <a:rPr lang="en-US" err="1"/>
              <a:t>đóng</a:t>
            </a:r>
            <a:r>
              <a:rPr lang="en-US"/>
              <a:t> </a:t>
            </a:r>
            <a:r>
              <a:rPr lang="en-US" err="1"/>
              <a:t>gói</a:t>
            </a:r>
            <a:r>
              <a:rPr lang="en-US"/>
              <a:t> </a:t>
            </a:r>
            <a:r>
              <a:rPr lang="en-US" err="1"/>
              <a:t>một</a:t>
            </a:r>
            <a:r>
              <a:rPr lang="en-US"/>
              <a:t> image </a:t>
            </a:r>
            <a:r>
              <a:rPr lang="en-US" err="1"/>
              <a:t>theo</a:t>
            </a:r>
            <a:r>
              <a:rPr lang="en-US"/>
              <a:t> </a:t>
            </a:r>
            <a:r>
              <a:rPr lang="en-US" err="1"/>
              <a:t>yêu</a:t>
            </a:r>
            <a:r>
              <a:rPr lang="en-US"/>
              <a:t> </a:t>
            </a:r>
            <a:r>
              <a:rPr lang="en-US" err="1"/>
              <a:t>cầu</a:t>
            </a:r>
            <a:r>
              <a:rPr lang="en-US"/>
              <a:t> </a:t>
            </a:r>
            <a:r>
              <a:rPr lang="en-US" err="1"/>
              <a:t>người</a:t>
            </a:r>
            <a:r>
              <a:rPr lang="en-US"/>
              <a:t> </a:t>
            </a:r>
            <a:r>
              <a:rPr lang="en-US" err="1"/>
              <a:t>dùng</a:t>
            </a:r>
            <a:r>
              <a:rPr lang="en-US"/>
              <a:t>.</a:t>
            </a:r>
            <a:endParaRPr lang="en-US">
              <a:latin typeface="Calibri (Body)"/>
            </a:endParaRPr>
          </a:p>
        </p:txBody>
      </p:sp>
      <p:sp>
        <p:nvSpPr>
          <p:cNvPr id="5" name="Title 1">
            <a:extLst>
              <a:ext uri="{FF2B5EF4-FFF2-40B4-BE49-F238E27FC236}">
                <a16:creationId xmlns:a16="http://schemas.microsoft.com/office/drawing/2014/main" id="{3645E0B1-01E1-4D90-A501-FD947030F61C}"/>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Các</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khái</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niệm</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của</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Docker</a:t>
            </a:r>
          </a:p>
        </p:txBody>
      </p:sp>
    </p:spTree>
    <p:extLst>
      <p:ext uri="{BB962C8B-B14F-4D97-AF65-F5344CB8AC3E}">
        <p14:creationId xmlns:p14="http://schemas.microsoft.com/office/powerpoint/2010/main" val="4886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997D4A-02BB-49E9-9C14-B162FA437A85}"/>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So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sánh</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Virtual Machine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và</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Docker</a:t>
            </a:r>
          </a:p>
        </p:txBody>
      </p:sp>
      <p:pic>
        <p:nvPicPr>
          <p:cNvPr id="3074" name="Picture 2" descr="https://images.viblo.asia/4c0e1b8f-b9b8-4e3a-b3e2-ce5b905c9e69.PNG">
            <a:extLst>
              <a:ext uri="{FF2B5EF4-FFF2-40B4-BE49-F238E27FC236}">
                <a16:creationId xmlns:a16="http://schemas.microsoft.com/office/drawing/2014/main" id="{E9849B17-C847-4891-992E-8B34C962DD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4907" y="1301262"/>
            <a:ext cx="10002186" cy="425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24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A14C97-01E2-4B31-8AF6-7B4D77B28C48}"/>
              </a:ext>
            </a:extLst>
          </p:cNvPr>
          <p:cNvSpPr>
            <a:spLocks noGrp="1"/>
          </p:cNvSpPr>
          <p:nvPr>
            <p:ph idx="1"/>
          </p:nvPr>
        </p:nvSpPr>
        <p:spPr>
          <a:xfrm>
            <a:off x="838200" y="1138843"/>
            <a:ext cx="10515600" cy="5038119"/>
          </a:xfrm>
        </p:spPr>
        <p:txBody>
          <a:bodyPr/>
          <a:lstStyle/>
          <a:p>
            <a:pPr marL="0" indent="0">
              <a:buNone/>
            </a:pPr>
            <a:r>
              <a:rPr lang="en-US">
                <a:solidFill>
                  <a:schemeClr val="accent6">
                    <a:lumMod val="75000"/>
                  </a:schemeClr>
                </a:solidFill>
                <a:latin typeface="Calibri (Body)"/>
              </a:rPr>
              <a:t>FROM</a:t>
            </a:r>
            <a:r>
              <a:rPr lang="en-US">
                <a:latin typeface="Calibri (Body)"/>
              </a:rPr>
              <a:t> openjdk:8</a:t>
            </a:r>
          </a:p>
          <a:p>
            <a:pPr marL="0" indent="0">
              <a:buNone/>
            </a:pPr>
            <a:r>
              <a:rPr lang="en-US">
                <a:solidFill>
                  <a:schemeClr val="accent6">
                    <a:lumMod val="75000"/>
                  </a:schemeClr>
                </a:solidFill>
                <a:latin typeface="Calibri (Body)"/>
              </a:rPr>
              <a:t>ADD</a:t>
            </a:r>
            <a:r>
              <a:rPr lang="en-US">
                <a:latin typeface="Calibri (Body)"/>
              </a:rPr>
              <a:t> target/service.jar service.jar</a:t>
            </a:r>
          </a:p>
          <a:p>
            <a:pPr marL="0" indent="0">
              <a:buNone/>
            </a:pPr>
            <a:r>
              <a:rPr lang="en-US">
                <a:solidFill>
                  <a:schemeClr val="accent6">
                    <a:lumMod val="75000"/>
                  </a:schemeClr>
                </a:solidFill>
                <a:latin typeface="Calibri (Body)"/>
              </a:rPr>
              <a:t>ENTRYPOINT</a:t>
            </a:r>
            <a:r>
              <a:rPr lang="en-US">
                <a:latin typeface="Calibri (Body)"/>
              </a:rPr>
              <a:t> ["java", "-jar", "service.jar"]</a:t>
            </a:r>
          </a:p>
        </p:txBody>
      </p:sp>
      <p:sp>
        <p:nvSpPr>
          <p:cNvPr id="5" name="Title 1">
            <a:extLst>
              <a:ext uri="{FF2B5EF4-FFF2-40B4-BE49-F238E27FC236}">
                <a16:creationId xmlns:a16="http://schemas.microsoft.com/office/drawing/2014/main" id="{8DAE39D2-23E0-411A-B24D-2C7B9ECD4547}"/>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Cách</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ảo</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hóa</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với</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Docker</a:t>
            </a:r>
          </a:p>
        </p:txBody>
      </p:sp>
    </p:spTree>
    <p:extLst>
      <p:ext uri="{BB962C8B-B14F-4D97-AF65-F5344CB8AC3E}">
        <p14:creationId xmlns:p14="http://schemas.microsoft.com/office/powerpoint/2010/main" val="324580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6F15F69-6987-437E-9BF6-5F1BCCEC9C14}"/>
              </a:ext>
            </a:extLst>
          </p:cNvPr>
          <p:cNvSpPr>
            <a:spLocks noGrp="1"/>
          </p:cNvSpPr>
          <p:nvPr>
            <p:ph idx="1"/>
          </p:nvPr>
        </p:nvSpPr>
        <p:spPr>
          <a:xfrm>
            <a:off x="838200" y="1138843"/>
            <a:ext cx="10515600" cy="5038119"/>
          </a:xfrm>
        </p:spPr>
        <p:txBody>
          <a:bodyPr/>
          <a:lstStyle/>
          <a:p>
            <a:r>
              <a:rPr lang="en-US" err="1">
                <a:latin typeface="Calibri (Body)"/>
              </a:rPr>
              <a:t>Xây</a:t>
            </a:r>
            <a:r>
              <a:rPr lang="en-US">
                <a:latin typeface="Calibri (Body)"/>
              </a:rPr>
              <a:t> </a:t>
            </a:r>
            <a:r>
              <a:rPr lang="en-US" err="1">
                <a:latin typeface="Calibri (Body)"/>
              </a:rPr>
              <a:t>dựng</a:t>
            </a:r>
            <a:r>
              <a:rPr lang="en-US">
                <a:latin typeface="Calibri (Body)"/>
              </a:rPr>
              <a:t> 1 website </a:t>
            </a:r>
            <a:r>
              <a:rPr lang="en-US" err="1">
                <a:latin typeface="Calibri (Body)"/>
              </a:rPr>
              <a:t>bán</a:t>
            </a:r>
            <a:r>
              <a:rPr lang="en-US">
                <a:latin typeface="Calibri (Body)"/>
              </a:rPr>
              <a:t> </a:t>
            </a:r>
            <a:r>
              <a:rPr lang="en-US" err="1">
                <a:latin typeface="Calibri (Body)"/>
              </a:rPr>
              <a:t>hàng</a:t>
            </a:r>
            <a:r>
              <a:rPr lang="en-US">
                <a:latin typeface="Calibri (Body)"/>
              </a:rPr>
              <a:t> </a:t>
            </a:r>
            <a:r>
              <a:rPr lang="en-US" err="1">
                <a:latin typeface="Calibri (Body)"/>
              </a:rPr>
              <a:t>với</a:t>
            </a:r>
            <a:r>
              <a:rPr lang="en-US">
                <a:latin typeface="Calibri (Body)"/>
              </a:rPr>
              <a:t> </a:t>
            </a:r>
            <a:r>
              <a:rPr lang="en-US" err="1">
                <a:latin typeface="Calibri (Body)"/>
              </a:rPr>
              <a:t>các</a:t>
            </a:r>
            <a:r>
              <a:rPr lang="en-US">
                <a:latin typeface="Calibri (Body)"/>
              </a:rPr>
              <a:t> </a:t>
            </a:r>
            <a:r>
              <a:rPr lang="en-US" err="1">
                <a:latin typeface="Calibri (Body)"/>
              </a:rPr>
              <a:t>yêu</a:t>
            </a:r>
            <a:r>
              <a:rPr lang="en-US">
                <a:latin typeface="Calibri (Body)"/>
              </a:rPr>
              <a:t> </a:t>
            </a:r>
            <a:r>
              <a:rPr lang="en-US" err="1">
                <a:latin typeface="Calibri (Body)"/>
              </a:rPr>
              <a:t>cầu</a:t>
            </a:r>
            <a:r>
              <a:rPr lang="en-US">
                <a:latin typeface="Calibri (Body)"/>
              </a:rPr>
              <a:t>: </a:t>
            </a:r>
          </a:p>
          <a:p>
            <a:pPr lvl="1">
              <a:buFont typeface="Courier New" panose="02070309020205020404" pitchFamily="49" charset="0"/>
              <a:buChar char="o"/>
            </a:pPr>
            <a:r>
              <a:rPr lang="en-US" err="1">
                <a:latin typeface="Calibri (Body)"/>
              </a:rPr>
              <a:t>Có</a:t>
            </a:r>
            <a:r>
              <a:rPr lang="en-US">
                <a:latin typeface="Calibri (Body)"/>
              </a:rPr>
              <a:t> </a:t>
            </a:r>
            <a:r>
              <a:rPr lang="en-US" err="1">
                <a:latin typeface="Calibri (Body)"/>
              </a:rPr>
              <a:t>các</a:t>
            </a:r>
            <a:r>
              <a:rPr lang="en-US">
                <a:latin typeface="Calibri (Body)"/>
              </a:rPr>
              <a:t> </a:t>
            </a:r>
            <a:r>
              <a:rPr lang="en-US" err="1">
                <a:latin typeface="Calibri (Body)"/>
              </a:rPr>
              <a:t>chức</a:t>
            </a:r>
            <a:r>
              <a:rPr lang="en-US">
                <a:latin typeface="Calibri (Body)"/>
              </a:rPr>
              <a:t> </a:t>
            </a:r>
            <a:r>
              <a:rPr lang="en-US" err="1">
                <a:latin typeface="Calibri (Body)"/>
              </a:rPr>
              <a:t>năng</a:t>
            </a:r>
            <a:r>
              <a:rPr lang="en-US">
                <a:latin typeface="Calibri (Body)"/>
              </a:rPr>
              <a:t> </a:t>
            </a:r>
            <a:r>
              <a:rPr lang="en-US" err="1">
                <a:latin typeface="Calibri (Body)"/>
              </a:rPr>
              <a:t>nh</a:t>
            </a:r>
            <a:r>
              <a:rPr lang="vi-VN">
                <a:latin typeface="Calibri (Body)"/>
              </a:rPr>
              <a:t>ư</a:t>
            </a:r>
            <a:r>
              <a:rPr lang="en-US">
                <a:latin typeface="Calibri (Body)"/>
              </a:rPr>
              <a:t> </a:t>
            </a:r>
            <a:r>
              <a:rPr lang="en-US" err="1">
                <a:latin typeface="Calibri (Body)"/>
              </a:rPr>
              <a:t>một</a:t>
            </a:r>
            <a:r>
              <a:rPr lang="en-US">
                <a:latin typeface="Calibri (Body)"/>
              </a:rPr>
              <a:t> website </a:t>
            </a:r>
            <a:r>
              <a:rPr lang="en-US" err="1">
                <a:latin typeface="Calibri (Body)"/>
              </a:rPr>
              <a:t>th</a:t>
            </a:r>
            <a:r>
              <a:rPr lang="vi-VN">
                <a:latin typeface="Calibri (Body)"/>
              </a:rPr>
              <a:t>ư</a:t>
            </a:r>
            <a:r>
              <a:rPr lang="en-US" err="1">
                <a:latin typeface="Calibri (Body)"/>
              </a:rPr>
              <a:t>ơng</a:t>
            </a:r>
            <a:r>
              <a:rPr lang="en-US">
                <a:latin typeface="Calibri (Body)"/>
              </a:rPr>
              <a:t> </a:t>
            </a:r>
            <a:r>
              <a:rPr lang="en-US" err="1">
                <a:latin typeface="Calibri (Body)"/>
              </a:rPr>
              <a:t>mại</a:t>
            </a:r>
            <a:r>
              <a:rPr lang="en-US">
                <a:latin typeface="Calibri (Body)"/>
              </a:rPr>
              <a:t> </a:t>
            </a:r>
            <a:r>
              <a:rPr lang="en-US" err="1">
                <a:latin typeface="Calibri (Body)"/>
              </a:rPr>
              <a:t>điện</a:t>
            </a:r>
            <a:r>
              <a:rPr lang="en-US">
                <a:latin typeface="Calibri (Body)"/>
              </a:rPr>
              <a:t> </a:t>
            </a:r>
            <a:r>
              <a:rPr lang="en-US" err="1">
                <a:latin typeface="Calibri (Body)"/>
              </a:rPr>
              <a:t>tử</a:t>
            </a:r>
            <a:endParaRPr lang="en-US">
              <a:latin typeface="Calibri (Body)"/>
            </a:endParaRPr>
          </a:p>
          <a:p>
            <a:pPr lvl="1">
              <a:buFont typeface="Courier New" panose="02070309020205020404" pitchFamily="49" charset="0"/>
              <a:buChar char="o"/>
            </a:pPr>
            <a:r>
              <a:rPr lang="en-US" err="1">
                <a:latin typeface="Calibri (Body)"/>
              </a:rPr>
              <a:t>Có</a:t>
            </a:r>
            <a:r>
              <a:rPr lang="en-US">
                <a:latin typeface="Calibri (Body)"/>
              </a:rPr>
              <a:t> </a:t>
            </a:r>
            <a:r>
              <a:rPr lang="en-US" err="1">
                <a:latin typeface="Calibri (Body)"/>
              </a:rPr>
              <a:t>khả</a:t>
            </a:r>
            <a:r>
              <a:rPr lang="en-US">
                <a:latin typeface="Calibri (Body)"/>
              </a:rPr>
              <a:t> </a:t>
            </a:r>
            <a:r>
              <a:rPr lang="en-US" err="1">
                <a:latin typeface="Calibri (Body)"/>
              </a:rPr>
              <a:t>năng</a:t>
            </a:r>
            <a:r>
              <a:rPr lang="en-US">
                <a:latin typeface="Calibri (Body)"/>
              </a:rPr>
              <a:t> </a:t>
            </a:r>
            <a:r>
              <a:rPr lang="en-US" err="1">
                <a:latin typeface="Calibri (Body)"/>
              </a:rPr>
              <a:t>chịu</a:t>
            </a:r>
            <a:r>
              <a:rPr lang="en-US">
                <a:latin typeface="Calibri (Body)"/>
              </a:rPr>
              <a:t> </a:t>
            </a:r>
            <a:r>
              <a:rPr lang="en-US" err="1">
                <a:latin typeface="Calibri (Body)"/>
              </a:rPr>
              <a:t>tải</a:t>
            </a:r>
            <a:r>
              <a:rPr lang="en-US">
                <a:latin typeface="Calibri (Body)"/>
              </a:rPr>
              <a:t> </a:t>
            </a:r>
            <a:r>
              <a:rPr lang="en-US" err="1">
                <a:latin typeface="Calibri (Body)"/>
              </a:rPr>
              <a:t>cao</a:t>
            </a:r>
            <a:r>
              <a:rPr lang="en-US">
                <a:latin typeface="Calibri (Body)"/>
              </a:rPr>
              <a:t>.</a:t>
            </a:r>
          </a:p>
          <a:p>
            <a:pPr lvl="1">
              <a:buFont typeface="Courier New" panose="02070309020205020404" pitchFamily="49" charset="0"/>
              <a:buChar char="o"/>
            </a:pPr>
            <a:r>
              <a:rPr lang="en-US" err="1">
                <a:latin typeface="Calibri (Body)"/>
              </a:rPr>
              <a:t>Có</a:t>
            </a:r>
            <a:r>
              <a:rPr lang="en-US">
                <a:latin typeface="Calibri (Body)"/>
              </a:rPr>
              <a:t> </a:t>
            </a:r>
            <a:r>
              <a:rPr lang="en-US" err="1">
                <a:latin typeface="Calibri (Body)"/>
              </a:rPr>
              <a:t>khả</a:t>
            </a:r>
            <a:r>
              <a:rPr lang="en-US">
                <a:latin typeface="Calibri (Body)"/>
              </a:rPr>
              <a:t> </a:t>
            </a:r>
            <a:r>
              <a:rPr lang="en-US" err="1">
                <a:latin typeface="Calibri (Body)"/>
              </a:rPr>
              <a:t>năng</a:t>
            </a:r>
            <a:r>
              <a:rPr lang="en-US">
                <a:latin typeface="Calibri (Body)"/>
              </a:rPr>
              <a:t> </a:t>
            </a:r>
            <a:r>
              <a:rPr lang="en-US" err="1">
                <a:latin typeface="Calibri (Body)"/>
              </a:rPr>
              <a:t>mở</a:t>
            </a:r>
            <a:r>
              <a:rPr lang="en-US">
                <a:latin typeface="Calibri (Body)"/>
              </a:rPr>
              <a:t> </a:t>
            </a:r>
            <a:r>
              <a:rPr lang="en-US" err="1">
                <a:latin typeface="Calibri (Body)"/>
              </a:rPr>
              <a:t>rộng</a:t>
            </a:r>
            <a:r>
              <a:rPr lang="en-US">
                <a:latin typeface="Calibri (Body)"/>
              </a:rPr>
              <a:t> </a:t>
            </a:r>
            <a:r>
              <a:rPr lang="en-US" err="1">
                <a:latin typeface="Calibri (Body)"/>
              </a:rPr>
              <a:t>mà</a:t>
            </a:r>
            <a:r>
              <a:rPr lang="en-US">
                <a:latin typeface="Calibri (Body)"/>
              </a:rPr>
              <a:t> </a:t>
            </a:r>
            <a:r>
              <a:rPr lang="en-US" err="1">
                <a:latin typeface="Calibri (Body)"/>
              </a:rPr>
              <a:t>không</a:t>
            </a:r>
            <a:r>
              <a:rPr lang="en-US">
                <a:latin typeface="Calibri (Body)"/>
              </a:rPr>
              <a:t> </a:t>
            </a:r>
            <a:r>
              <a:rPr lang="en-US" err="1">
                <a:latin typeface="Calibri (Body)"/>
              </a:rPr>
              <a:t>ảnh</a:t>
            </a:r>
            <a:r>
              <a:rPr lang="en-US">
                <a:latin typeface="Calibri (Body)"/>
              </a:rPr>
              <a:t> h</a:t>
            </a:r>
            <a:r>
              <a:rPr lang="vi-VN">
                <a:latin typeface="Calibri (Body)"/>
              </a:rPr>
              <a:t>ư</a:t>
            </a:r>
            <a:r>
              <a:rPr lang="en-US" err="1">
                <a:latin typeface="Calibri (Body)"/>
              </a:rPr>
              <a:t>ởng</a:t>
            </a:r>
            <a:r>
              <a:rPr lang="en-US">
                <a:latin typeface="Calibri (Body)"/>
              </a:rPr>
              <a:t> </a:t>
            </a:r>
            <a:r>
              <a:rPr lang="en-US" err="1">
                <a:latin typeface="Calibri (Body)"/>
              </a:rPr>
              <a:t>tới</a:t>
            </a:r>
            <a:r>
              <a:rPr lang="en-US">
                <a:latin typeface="Calibri (Body)"/>
              </a:rPr>
              <a:t> </a:t>
            </a:r>
            <a:r>
              <a:rPr lang="en-US" err="1">
                <a:latin typeface="Calibri (Body)"/>
              </a:rPr>
              <a:t>ứng</a:t>
            </a:r>
            <a:r>
              <a:rPr lang="en-US">
                <a:latin typeface="Calibri (Body)"/>
              </a:rPr>
              <a:t> </a:t>
            </a:r>
            <a:r>
              <a:rPr lang="en-US" err="1">
                <a:latin typeface="Calibri (Body)"/>
              </a:rPr>
              <a:t>dụng</a:t>
            </a:r>
            <a:r>
              <a:rPr lang="en-US">
                <a:latin typeface="Calibri (Body)"/>
              </a:rPr>
              <a:t> </a:t>
            </a:r>
            <a:r>
              <a:rPr lang="en-US" err="1">
                <a:latin typeface="Calibri (Body)"/>
              </a:rPr>
              <a:t>đang</a:t>
            </a:r>
            <a:r>
              <a:rPr lang="en-US">
                <a:latin typeface="Calibri (Body)"/>
              </a:rPr>
              <a:t> </a:t>
            </a:r>
            <a:r>
              <a:rPr lang="en-US" err="1">
                <a:latin typeface="Calibri (Body)"/>
              </a:rPr>
              <a:t>chạy</a:t>
            </a:r>
            <a:r>
              <a:rPr lang="en-US">
                <a:latin typeface="Calibri (Body)"/>
              </a:rPr>
              <a:t>.</a:t>
            </a:r>
          </a:p>
          <a:p>
            <a:pPr lvl="1">
              <a:buFont typeface="Courier New" panose="02070309020205020404" pitchFamily="49" charset="0"/>
              <a:buChar char="o"/>
            </a:pPr>
            <a:r>
              <a:rPr lang="en-US">
                <a:latin typeface="Calibri (Body)"/>
              </a:rPr>
              <a:t>Website </a:t>
            </a:r>
            <a:r>
              <a:rPr lang="en-US" err="1">
                <a:latin typeface="Calibri (Body)"/>
              </a:rPr>
              <a:t>vẫn</a:t>
            </a:r>
            <a:r>
              <a:rPr lang="en-US">
                <a:latin typeface="Calibri (Body)"/>
              </a:rPr>
              <a:t> </a:t>
            </a:r>
            <a:r>
              <a:rPr lang="en-US" err="1">
                <a:latin typeface="Calibri (Body)"/>
              </a:rPr>
              <a:t>hoạt</a:t>
            </a:r>
            <a:r>
              <a:rPr lang="en-US">
                <a:latin typeface="Calibri (Body)"/>
              </a:rPr>
              <a:t> </a:t>
            </a:r>
            <a:r>
              <a:rPr lang="en-US" err="1">
                <a:latin typeface="Calibri (Body)"/>
              </a:rPr>
              <a:t>động</a:t>
            </a:r>
            <a:r>
              <a:rPr lang="en-US">
                <a:latin typeface="Calibri (Body)"/>
              </a:rPr>
              <a:t> </a:t>
            </a:r>
            <a:r>
              <a:rPr lang="en-US" err="1">
                <a:latin typeface="Calibri (Body)"/>
              </a:rPr>
              <a:t>khi</a:t>
            </a:r>
            <a:r>
              <a:rPr lang="en-US">
                <a:latin typeface="Calibri (Body)"/>
              </a:rPr>
              <a:t> </a:t>
            </a:r>
            <a:r>
              <a:rPr lang="en-US" err="1">
                <a:latin typeface="Calibri (Body)"/>
              </a:rPr>
              <a:t>có</a:t>
            </a:r>
            <a:r>
              <a:rPr lang="en-US">
                <a:latin typeface="Calibri (Body)"/>
              </a:rPr>
              <a:t> </a:t>
            </a:r>
            <a:r>
              <a:rPr lang="en-US" err="1">
                <a:latin typeface="Calibri (Body)"/>
              </a:rPr>
              <a:t>một</a:t>
            </a:r>
            <a:r>
              <a:rPr lang="en-US">
                <a:latin typeface="Calibri (Body)"/>
              </a:rPr>
              <a:t> </a:t>
            </a:r>
            <a:r>
              <a:rPr lang="en-US" err="1">
                <a:latin typeface="Calibri (Body)"/>
              </a:rPr>
              <a:t>tính</a:t>
            </a:r>
            <a:r>
              <a:rPr lang="en-US">
                <a:latin typeface="Calibri (Body)"/>
              </a:rPr>
              <a:t> </a:t>
            </a:r>
            <a:r>
              <a:rPr lang="en-US" err="1">
                <a:latin typeface="Calibri (Body)"/>
              </a:rPr>
              <a:t>năng</a:t>
            </a:r>
            <a:r>
              <a:rPr lang="en-US">
                <a:latin typeface="Calibri (Body)"/>
              </a:rPr>
              <a:t> </a:t>
            </a:r>
            <a:r>
              <a:rPr lang="en-US" err="1">
                <a:latin typeface="Calibri (Body)"/>
              </a:rPr>
              <a:t>bị</a:t>
            </a:r>
            <a:r>
              <a:rPr lang="en-US">
                <a:latin typeface="Calibri (Body)"/>
              </a:rPr>
              <a:t> </a:t>
            </a:r>
            <a:r>
              <a:rPr lang="en-US" err="1">
                <a:latin typeface="Calibri (Body)"/>
              </a:rPr>
              <a:t>lỗi</a:t>
            </a:r>
            <a:r>
              <a:rPr lang="en-US">
                <a:latin typeface="Calibri (Body)"/>
              </a:rPr>
              <a:t>.</a:t>
            </a:r>
          </a:p>
        </p:txBody>
      </p:sp>
      <p:sp>
        <p:nvSpPr>
          <p:cNvPr id="7" name="Title 1">
            <a:extLst>
              <a:ext uri="{FF2B5EF4-FFF2-40B4-BE49-F238E27FC236}">
                <a16:creationId xmlns:a16="http://schemas.microsoft.com/office/drawing/2014/main" id="{2C04D91A-2C83-4775-B843-E32AD0FFD307}"/>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Triển</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khai</a:t>
            </a:r>
            <a:endParaRPr lang="en-US" sz="280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150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409BA0-D3E3-455E-B070-BB61351F0CCB}"/>
              </a:ext>
            </a:extLst>
          </p:cNvPr>
          <p:cNvSpPr>
            <a:spLocks noGrp="1"/>
          </p:cNvSpPr>
          <p:nvPr>
            <p:ph idx="1"/>
          </p:nvPr>
        </p:nvSpPr>
        <p:spPr>
          <a:xfrm>
            <a:off x="838200" y="1138843"/>
            <a:ext cx="10515600" cy="5038119"/>
          </a:xfrm>
        </p:spPr>
        <p:txBody>
          <a:bodyPr/>
          <a:lstStyle/>
          <a:p>
            <a:r>
              <a:rPr lang="en-US" err="1">
                <a:latin typeface="Calibri (Body)"/>
              </a:rPr>
              <a:t>Xây</a:t>
            </a:r>
            <a:r>
              <a:rPr lang="en-US">
                <a:latin typeface="Calibri (Body)"/>
              </a:rPr>
              <a:t> </a:t>
            </a:r>
            <a:r>
              <a:rPr lang="en-US" err="1">
                <a:latin typeface="Calibri (Body)"/>
              </a:rPr>
              <a:t>dựng</a:t>
            </a:r>
            <a:r>
              <a:rPr lang="en-US">
                <a:latin typeface="Calibri (Body)"/>
              </a:rPr>
              <a:t> </a:t>
            </a:r>
            <a:r>
              <a:rPr lang="en-US" err="1">
                <a:latin typeface="Calibri (Body)"/>
              </a:rPr>
              <a:t>kiến</a:t>
            </a:r>
            <a:r>
              <a:rPr lang="en-US">
                <a:latin typeface="Calibri (Body)"/>
              </a:rPr>
              <a:t> </a:t>
            </a:r>
            <a:r>
              <a:rPr lang="en-US" err="1">
                <a:latin typeface="Calibri (Body)"/>
              </a:rPr>
              <a:t>trúc</a:t>
            </a:r>
            <a:r>
              <a:rPr lang="en-US">
                <a:latin typeface="Calibri (Body)"/>
              </a:rPr>
              <a:t> microservices </a:t>
            </a:r>
            <a:r>
              <a:rPr lang="en-US" err="1">
                <a:latin typeface="Calibri (Body)"/>
              </a:rPr>
              <a:t>và</a:t>
            </a:r>
            <a:r>
              <a:rPr lang="en-US">
                <a:latin typeface="Calibri (Body)"/>
              </a:rPr>
              <a:t> </a:t>
            </a:r>
            <a:r>
              <a:rPr lang="en-US" err="1">
                <a:latin typeface="Calibri (Body)"/>
              </a:rPr>
              <a:t>triển</a:t>
            </a:r>
            <a:r>
              <a:rPr lang="en-US">
                <a:latin typeface="Calibri (Body)"/>
              </a:rPr>
              <a:t> </a:t>
            </a:r>
            <a:r>
              <a:rPr lang="en-US" err="1">
                <a:latin typeface="Calibri (Body)"/>
              </a:rPr>
              <a:t>khai</a:t>
            </a:r>
            <a:r>
              <a:rPr lang="en-US">
                <a:latin typeface="Calibri (Body)"/>
              </a:rPr>
              <a:t> </a:t>
            </a:r>
            <a:r>
              <a:rPr lang="en-US" err="1">
                <a:latin typeface="Calibri (Body)"/>
              </a:rPr>
              <a:t>trên</a:t>
            </a:r>
            <a:r>
              <a:rPr lang="en-US">
                <a:latin typeface="Calibri (Body)"/>
              </a:rPr>
              <a:t> Docker </a:t>
            </a:r>
            <a:r>
              <a:rPr lang="en-US" err="1">
                <a:latin typeface="Calibri (Body)"/>
              </a:rPr>
              <a:t>để</a:t>
            </a:r>
            <a:r>
              <a:rPr lang="en-US">
                <a:latin typeface="Calibri (Body)"/>
              </a:rPr>
              <a:t> </a:t>
            </a:r>
            <a:r>
              <a:rPr lang="en-US" err="1">
                <a:latin typeface="Calibri (Body)"/>
              </a:rPr>
              <a:t>giải</a:t>
            </a:r>
            <a:r>
              <a:rPr lang="en-US">
                <a:latin typeface="Calibri (Body)"/>
              </a:rPr>
              <a:t> </a:t>
            </a:r>
            <a:r>
              <a:rPr lang="en-US" err="1">
                <a:latin typeface="Calibri (Body)"/>
              </a:rPr>
              <a:t>quyết</a:t>
            </a:r>
            <a:r>
              <a:rPr lang="en-US">
                <a:latin typeface="Calibri (Body)"/>
              </a:rPr>
              <a:t> </a:t>
            </a:r>
            <a:r>
              <a:rPr lang="en-US" err="1">
                <a:latin typeface="Calibri (Body)"/>
              </a:rPr>
              <a:t>các</a:t>
            </a:r>
            <a:r>
              <a:rPr lang="en-US">
                <a:latin typeface="Calibri (Body)"/>
              </a:rPr>
              <a:t> </a:t>
            </a:r>
            <a:r>
              <a:rPr lang="en-US" err="1">
                <a:latin typeface="Calibri (Body)"/>
              </a:rPr>
              <a:t>yêu</a:t>
            </a:r>
            <a:r>
              <a:rPr lang="en-US">
                <a:latin typeface="Calibri (Body)"/>
              </a:rPr>
              <a:t> </a:t>
            </a:r>
            <a:r>
              <a:rPr lang="en-US" err="1">
                <a:latin typeface="Calibri (Body)"/>
              </a:rPr>
              <a:t>cầu</a:t>
            </a:r>
            <a:r>
              <a:rPr lang="en-US">
                <a:latin typeface="Calibri (Body)"/>
              </a:rPr>
              <a:t>. </a:t>
            </a:r>
            <a:r>
              <a:rPr lang="en-US" err="1">
                <a:latin typeface="Calibri (Body)"/>
              </a:rPr>
              <a:t>Lý</a:t>
            </a:r>
            <a:r>
              <a:rPr lang="en-US">
                <a:latin typeface="Calibri (Body)"/>
              </a:rPr>
              <a:t> do:</a:t>
            </a:r>
          </a:p>
          <a:p>
            <a:pPr lvl="1">
              <a:buFont typeface="Courier New" panose="02070309020205020404" pitchFamily="49" charset="0"/>
              <a:buChar char="o"/>
            </a:pPr>
            <a:r>
              <a:rPr lang="en-US" err="1"/>
              <a:t>Mỗi</a:t>
            </a:r>
            <a:r>
              <a:rPr lang="en-US"/>
              <a:t> service </a:t>
            </a:r>
            <a:r>
              <a:rPr lang="en-US" err="1"/>
              <a:t>đều</a:t>
            </a:r>
            <a:r>
              <a:rPr lang="en-US"/>
              <a:t> </a:t>
            </a:r>
            <a:r>
              <a:rPr lang="en-US" err="1"/>
              <a:t>có</a:t>
            </a:r>
            <a:r>
              <a:rPr lang="en-US"/>
              <a:t> </a:t>
            </a:r>
            <a:r>
              <a:rPr lang="en-US" err="1"/>
              <a:t>thể</a:t>
            </a:r>
            <a:r>
              <a:rPr lang="en-US"/>
              <a:t> </a:t>
            </a:r>
            <a:r>
              <a:rPr lang="en-US" err="1"/>
              <a:t>thay</a:t>
            </a:r>
            <a:r>
              <a:rPr lang="en-US"/>
              <a:t> </a:t>
            </a:r>
            <a:r>
              <a:rPr lang="en-US" err="1"/>
              <a:t>đổi</a:t>
            </a:r>
            <a:r>
              <a:rPr lang="en-US"/>
              <a:t>, </a:t>
            </a:r>
            <a:r>
              <a:rPr lang="en-US" err="1"/>
              <a:t>nâng</a:t>
            </a:r>
            <a:r>
              <a:rPr lang="en-US"/>
              <a:t> </a:t>
            </a:r>
            <a:r>
              <a:rPr lang="en-US" err="1"/>
              <a:t>cấp</a:t>
            </a:r>
            <a:r>
              <a:rPr lang="en-US"/>
              <a:t> </a:t>
            </a:r>
            <a:r>
              <a:rPr lang="en-US" err="1"/>
              <a:t>hoặc</a:t>
            </a:r>
            <a:r>
              <a:rPr lang="en-US"/>
              <a:t> </a:t>
            </a:r>
            <a:r>
              <a:rPr lang="en-US" err="1"/>
              <a:t>thậm</a:t>
            </a:r>
            <a:r>
              <a:rPr lang="en-US"/>
              <a:t> </a:t>
            </a:r>
            <a:r>
              <a:rPr lang="en-US" err="1"/>
              <a:t>chí</a:t>
            </a:r>
            <a:r>
              <a:rPr lang="en-US"/>
              <a:t> </a:t>
            </a:r>
            <a:r>
              <a:rPr lang="en-US" err="1"/>
              <a:t>thay</a:t>
            </a:r>
            <a:r>
              <a:rPr lang="en-US"/>
              <a:t> </a:t>
            </a:r>
            <a:r>
              <a:rPr lang="en-US" err="1"/>
              <a:t>thế</a:t>
            </a:r>
            <a:r>
              <a:rPr lang="en-US"/>
              <a:t> </a:t>
            </a:r>
            <a:r>
              <a:rPr lang="en-US" err="1"/>
              <a:t>mà</a:t>
            </a:r>
            <a:r>
              <a:rPr lang="en-US"/>
              <a:t> </a:t>
            </a:r>
            <a:r>
              <a:rPr lang="en-US" err="1"/>
              <a:t>không</a:t>
            </a:r>
            <a:r>
              <a:rPr lang="en-US"/>
              <a:t> </a:t>
            </a:r>
            <a:r>
              <a:rPr lang="en-US" err="1"/>
              <a:t>ảnh</a:t>
            </a:r>
            <a:r>
              <a:rPr lang="en-US"/>
              <a:t> </a:t>
            </a:r>
            <a:r>
              <a:rPr lang="en-US" err="1"/>
              <a:t>hưởng</a:t>
            </a:r>
            <a:r>
              <a:rPr lang="en-US"/>
              <a:t> </a:t>
            </a:r>
            <a:r>
              <a:rPr lang="en-US" err="1"/>
              <a:t>tới</a:t>
            </a:r>
            <a:r>
              <a:rPr lang="en-US"/>
              <a:t> </a:t>
            </a:r>
            <a:r>
              <a:rPr lang="en-US" err="1"/>
              <a:t>chức</a:t>
            </a:r>
            <a:r>
              <a:rPr lang="en-US"/>
              <a:t> </a:t>
            </a:r>
            <a:r>
              <a:rPr lang="en-US" err="1"/>
              <a:t>năng</a:t>
            </a:r>
            <a:r>
              <a:rPr lang="en-US"/>
              <a:t> </a:t>
            </a:r>
            <a:r>
              <a:rPr lang="en-US" err="1"/>
              <a:t>các</a:t>
            </a:r>
            <a:r>
              <a:rPr lang="en-US"/>
              <a:t> service </a:t>
            </a:r>
            <a:r>
              <a:rPr lang="en-US" err="1"/>
              <a:t>khác</a:t>
            </a:r>
            <a:r>
              <a:rPr lang="en-US"/>
              <a:t>.</a:t>
            </a:r>
          </a:p>
          <a:p>
            <a:pPr lvl="1">
              <a:buFont typeface="Courier New" panose="02070309020205020404" pitchFamily="49" charset="0"/>
              <a:buChar char="o"/>
            </a:pPr>
            <a:r>
              <a:rPr lang="en-US" err="1"/>
              <a:t>Khi</a:t>
            </a:r>
            <a:r>
              <a:rPr lang="en-US"/>
              <a:t> </a:t>
            </a:r>
            <a:r>
              <a:rPr lang="en-US" err="1"/>
              <a:t>có</a:t>
            </a:r>
            <a:r>
              <a:rPr lang="en-US"/>
              <a:t> </a:t>
            </a:r>
            <a:r>
              <a:rPr lang="en-US" err="1"/>
              <a:t>một</a:t>
            </a:r>
            <a:r>
              <a:rPr lang="en-US"/>
              <a:t> service </a:t>
            </a:r>
            <a:r>
              <a:rPr lang="en-US" err="1"/>
              <a:t>bị</a:t>
            </a:r>
            <a:r>
              <a:rPr lang="en-US"/>
              <a:t> </a:t>
            </a:r>
            <a:r>
              <a:rPr lang="en-US" err="1"/>
              <a:t>lỗi</a:t>
            </a:r>
            <a:r>
              <a:rPr lang="en-US"/>
              <a:t>, </a:t>
            </a:r>
            <a:r>
              <a:rPr lang="en-US" err="1"/>
              <a:t>các</a:t>
            </a:r>
            <a:r>
              <a:rPr lang="en-US"/>
              <a:t> service </a:t>
            </a:r>
            <a:r>
              <a:rPr lang="en-US" err="1"/>
              <a:t>vẫn</a:t>
            </a:r>
            <a:r>
              <a:rPr lang="en-US"/>
              <a:t> </a:t>
            </a:r>
            <a:r>
              <a:rPr lang="en-US" err="1"/>
              <a:t>hoạt</a:t>
            </a:r>
            <a:r>
              <a:rPr lang="en-US"/>
              <a:t> </a:t>
            </a:r>
            <a:r>
              <a:rPr lang="en-US" err="1"/>
              <a:t>động</a:t>
            </a:r>
            <a:r>
              <a:rPr lang="en-US"/>
              <a:t> </a:t>
            </a:r>
            <a:r>
              <a:rPr lang="en-US" err="1"/>
              <a:t>bình</a:t>
            </a:r>
            <a:r>
              <a:rPr lang="en-US"/>
              <a:t> </a:t>
            </a:r>
            <a:r>
              <a:rPr lang="en-US" err="1"/>
              <a:t>thường</a:t>
            </a:r>
            <a:r>
              <a:rPr lang="en-US"/>
              <a:t>.</a:t>
            </a:r>
          </a:p>
          <a:p>
            <a:pPr lvl="1">
              <a:buFont typeface="Courier New" panose="02070309020205020404" pitchFamily="49" charset="0"/>
              <a:buChar char="o"/>
            </a:pPr>
            <a:r>
              <a:rPr lang="en-US" err="1"/>
              <a:t>Với</a:t>
            </a:r>
            <a:r>
              <a:rPr lang="en-US"/>
              <a:t> microservice </a:t>
            </a:r>
            <a:r>
              <a:rPr lang="en-US" err="1"/>
              <a:t>thì</a:t>
            </a:r>
            <a:r>
              <a:rPr lang="en-US"/>
              <a:t> </a:t>
            </a:r>
            <a:r>
              <a:rPr lang="en-US" err="1"/>
              <a:t>việc</a:t>
            </a:r>
            <a:r>
              <a:rPr lang="en-US"/>
              <a:t> </a:t>
            </a:r>
            <a:r>
              <a:rPr lang="en-US" err="1"/>
              <a:t>tạo</a:t>
            </a:r>
            <a:r>
              <a:rPr lang="en-US"/>
              <a:t> ra </a:t>
            </a:r>
            <a:r>
              <a:rPr lang="en-US" err="1"/>
              <a:t>nhiều</a:t>
            </a:r>
            <a:r>
              <a:rPr lang="en-US"/>
              <a:t> </a:t>
            </a:r>
            <a:r>
              <a:rPr lang="en-US" err="1"/>
              <a:t>bản</a:t>
            </a:r>
            <a:r>
              <a:rPr lang="en-US"/>
              <a:t> </a:t>
            </a:r>
            <a:r>
              <a:rPr lang="en-US" err="1"/>
              <a:t>sao</a:t>
            </a:r>
            <a:r>
              <a:rPr lang="en-US"/>
              <a:t> </a:t>
            </a:r>
            <a:r>
              <a:rPr lang="en-US" err="1"/>
              <a:t>để</a:t>
            </a:r>
            <a:r>
              <a:rPr lang="en-US"/>
              <a:t> </a:t>
            </a:r>
            <a:r>
              <a:rPr lang="en-US" err="1"/>
              <a:t>tăng</a:t>
            </a:r>
            <a:r>
              <a:rPr lang="en-US"/>
              <a:t> </a:t>
            </a:r>
            <a:r>
              <a:rPr lang="en-US" err="1"/>
              <a:t>tải</a:t>
            </a:r>
            <a:r>
              <a:rPr lang="en-US"/>
              <a:t> </a:t>
            </a:r>
            <a:r>
              <a:rPr lang="en-US" err="1"/>
              <a:t>cho</a:t>
            </a:r>
            <a:r>
              <a:rPr lang="en-US"/>
              <a:t> website </a:t>
            </a:r>
            <a:r>
              <a:rPr lang="en-US" err="1"/>
              <a:t>rất</a:t>
            </a:r>
            <a:r>
              <a:rPr lang="en-US"/>
              <a:t> </a:t>
            </a:r>
            <a:r>
              <a:rPr lang="en-US" err="1"/>
              <a:t>dễ</a:t>
            </a:r>
            <a:r>
              <a:rPr lang="en-US"/>
              <a:t> </a:t>
            </a:r>
            <a:r>
              <a:rPr lang="en-US" err="1"/>
              <a:t>dàng</a:t>
            </a:r>
            <a:r>
              <a:rPr lang="en-US"/>
              <a:t> .</a:t>
            </a:r>
          </a:p>
          <a:p>
            <a:pPr lvl="1">
              <a:buFont typeface="Courier New" panose="02070309020205020404" pitchFamily="49" charset="0"/>
              <a:buChar char="o"/>
            </a:pPr>
            <a:endParaRPr lang="en-US">
              <a:latin typeface="Calibri (Body)"/>
            </a:endParaRPr>
          </a:p>
        </p:txBody>
      </p:sp>
      <p:sp>
        <p:nvSpPr>
          <p:cNvPr id="5" name="Title 1">
            <a:extLst>
              <a:ext uri="{FF2B5EF4-FFF2-40B4-BE49-F238E27FC236}">
                <a16:creationId xmlns:a16="http://schemas.microsoft.com/office/drawing/2014/main" id="{8A95F612-F464-4CEB-BF9C-D6AE37263FEA}"/>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Ph</a:t>
            </a:r>
            <a:r>
              <a:rPr lang="vi-VN" sz="2800">
                <a:solidFill>
                  <a:schemeClr val="accent1"/>
                </a:solidFill>
                <a:latin typeface="Tahoma" panose="020B0604030504040204" pitchFamily="34" charset="0"/>
                <a:ea typeface="Tahoma" panose="020B0604030504040204" pitchFamily="34" charset="0"/>
                <a:cs typeface="Tahoma" panose="020B0604030504040204" pitchFamily="34" charset="0"/>
              </a:rPr>
              <a:t>ư</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ơng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án</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đề</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ra</a:t>
            </a:r>
          </a:p>
        </p:txBody>
      </p:sp>
    </p:spTree>
    <p:extLst>
      <p:ext uri="{BB962C8B-B14F-4D97-AF65-F5344CB8AC3E}">
        <p14:creationId xmlns:p14="http://schemas.microsoft.com/office/powerpoint/2010/main" val="394620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0A7672-E4B0-4ED3-A635-0D3A81749AB8}"/>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8" name="Content Placeholder 7">
            <a:extLst>
              <a:ext uri="{FF2B5EF4-FFF2-40B4-BE49-F238E27FC236}">
                <a16:creationId xmlns:a16="http://schemas.microsoft.com/office/drawing/2014/main" id="{BC6D6CD3-D46E-411D-B5D7-68299264BB8E}"/>
              </a:ext>
            </a:extLst>
          </p:cNvPr>
          <p:cNvSpPr>
            <a:spLocks noGrp="1"/>
          </p:cNvSpPr>
          <p:nvPr>
            <p:ph idx="1"/>
          </p:nvPr>
        </p:nvSpPr>
        <p:spPr>
          <a:xfrm>
            <a:off x="838200" y="5719155"/>
            <a:ext cx="10515600" cy="659653"/>
          </a:xfrm>
        </p:spPr>
        <p:txBody>
          <a:bodyPr>
            <a:normAutofit/>
          </a:bodyPr>
          <a:lstStyle/>
          <a:p>
            <a:pPr marL="0" indent="0" algn="ctr">
              <a:buNone/>
            </a:pPr>
            <a:r>
              <a:rPr lang="en-US"/>
              <a:t>Use Case Product Service</a:t>
            </a:r>
          </a:p>
        </p:txBody>
      </p:sp>
      <p:pic>
        <p:nvPicPr>
          <p:cNvPr id="9" name="Picture 8">
            <a:extLst>
              <a:ext uri="{FF2B5EF4-FFF2-40B4-BE49-F238E27FC236}">
                <a16:creationId xmlns:a16="http://schemas.microsoft.com/office/drawing/2014/main" id="{25804571-B55F-4327-AAD9-34D6C0062B7A}"/>
              </a:ext>
            </a:extLst>
          </p:cNvPr>
          <p:cNvPicPr>
            <a:picLocks noChangeAspect="1"/>
          </p:cNvPicPr>
          <p:nvPr/>
        </p:nvPicPr>
        <p:blipFill>
          <a:blip r:embed="rId2"/>
          <a:stretch>
            <a:fillRect/>
          </a:stretch>
        </p:blipFill>
        <p:spPr>
          <a:xfrm>
            <a:off x="2925745" y="1138844"/>
            <a:ext cx="6340510" cy="4466245"/>
          </a:xfrm>
          <a:prstGeom prst="rect">
            <a:avLst/>
          </a:prstGeom>
        </p:spPr>
      </p:pic>
    </p:spTree>
    <p:extLst>
      <p:ext uri="{BB962C8B-B14F-4D97-AF65-F5344CB8AC3E}">
        <p14:creationId xmlns:p14="http://schemas.microsoft.com/office/powerpoint/2010/main" val="140837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78BAA-4B7E-402A-9DA5-7D3C94370E4D}"/>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5" name="Content Placeholder 7">
            <a:extLst>
              <a:ext uri="{FF2B5EF4-FFF2-40B4-BE49-F238E27FC236}">
                <a16:creationId xmlns:a16="http://schemas.microsoft.com/office/drawing/2014/main" id="{5B06B46D-D1E0-4355-B9B7-DB03DAE622B3}"/>
              </a:ext>
            </a:extLst>
          </p:cNvPr>
          <p:cNvSpPr>
            <a:spLocks noGrp="1"/>
          </p:cNvSpPr>
          <p:nvPr>
            <p:ph idx="1"/>
          </p:nvPr>
        </p:nvSpPr>
        <p:spPr>
          <a:xfrm>
            <a:off x="838200" y="5719155"/>
            <a:ext cx="10515600" cy="659653"/>
          </a:xfrm>
        </p:spPr>
        <p:txBody>
          <a:bodyPr>
            <a:normAutofit/>
          </a:bodyPr>
          <a:lstStyle/>
          <a:p>
            <a:pPr marL="0" indent="0" algn="ctr">
              <a:buNone/>
            </a:pPr>
            <a:r>
              <a:rPr lang="en-US"/>
              <a:t>Use Case Authentication Service</a:t>
            </a:r>
          </a:p>
        </p:txBody>
      </p:sp>
      <p:pic>
        <p:nvPicPr>
          <p:cNvPr id="7" name="Picture 6">
            <a:extLst>
              <a:ext uri="{FF2B5EF4-FFF2-40B4-BE49-F238E27FC236}">
                <a16:creationId xmlns:a16="http://schemas.microsoft.com/office/drawing/2014/main" id="{50118D0D-5F29-4199-8A5D-A62FC3EBD2BD}"/>
              </a:ext>
            </a:extLst>
          </p:cNvPr>
          <p:cNvPicPr/>
          <p:nvPr/>
        </p:nvPicPr>
        <p:blipFill>
          <a:blip r:embed="rId2"/>
          <a:stretch>
            <a:fillRect/>
          </a:stretch>
        </p:blipFill>
        <p:spPr>
          <a:xfrm>
            <a:off x="3929062" y="1403472"/>
            <a:ext cx="4333875" cy="3629025"/>
          </a:xfrm>
          <a:prstGeom prst="rect">
            <a:avLst/>
          </a:prstGeom>
        </p:spPr>
      </p:pic>
    </p:spTree>
    <p:extLst>
      <p:ext uri="{BB962C8B-B14F-4D97-AF65-F5344CB8AC3E}">
        <p14:creationId xmlns:p14="http://schemas.microsoft.com/office/powerpoint/2010/main" val="371266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78BAA-4B7E-402A-9DA5-7D3C94370E4D}"/>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5" name="Content Placeholder 7">
            <a:extLst>
              <a:ext uri="{FF2B5EF4-FFF2-40B4-BE49-F238E27FC236}">
                <a16:creationId xmlns:a16="http://schemas.microsoft.com/office/drawing/2014/main" id="{5B06B46D-D1E0-4355-B9B7-DB03DAE622B3}"/>
              </a:ext>
            </a:extLst>
          </p:cNvPr>
          <p:cNvSpPr>
            <a:spLocks noGrp="1"/>
          </p:cNvSpPr>
          <p:nvPr>
            <p:ph idx="1"/>
          </p:nvPr>
        </p:nvSpPr>
        <p:spPr>
          <a:xfrm>
            <a:off x="838200" y="5719155"/>
            <a:ext cx="10515600" cy="659653"/>
          </a:xfrm>
        </p:spPr>
        <p:txBody>
          <a:bodyPr>
            <a:normAutofit/>
          </a:bodyPr>
          <a:lstStyle/>
          <a:p>
            <a:pPr marL="0" indent="0" algn="ctr">
              <a:buNone/>
            </a:pPr>
            <a:r>
              <a:rPr lang="en-US"/>
              <a:t>Use Case Review Service</a:t>
            </a:r>
          </a:p>
        </p:txBody>
      </p:sp>
      <p:pic>
        <p:nvPicPr>
          <p:cNvPr id="6" name="Picture 5">
            <a:extLst>
              <a:ext uri="{FF2B5EF4-FFF2-40B4-BE49-F238E27FC236}">
                <a16:creationId xmlns:a16="http://schemas.microsoft.com/office/drawing/2014/main" id="{0F72797B-362B-4BFF-B86B-D0A31B4B6F57}"/>
              </a:ext>
            </a:extLst>
          </p:cNvPr>
          <p:cNvPicPr/>
          <p:nvPr/>
        </p:nvPicPr>
        <p:blipFill>
          <a:blip r:embed="rId2"/>
          <a:stretch>
            <a:fillRect/>
          </a:stretch>
        </p:blipFill>
        <p:spPr>
          <a:xfrm>
            <a:off x="3200082" y="1380183"/>
            <a:ext cx="5791835" cy="3695700"/>
          </a:xfrm>
          <a:prstGeom prst="rect">
            <a:avLst/>
          </a:prstGeom>
        </p:spPr>
      </p:pic>
    </p:spTree>
    <p:extLst>
      <p:ext uri="{BB962C8B-B14F-4D97-AF65-F5344CB8AC3E}">
        <p14:creationId xmlns:p14="http://schemas.microsoft.com/office/powerpoint/2010/main" val="1804795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78BAA-4B7E-402A-9DA5-7D3C94370E4D}"/>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5" name="Content Placeholder 7">
            <a:extLst>
              <a:ext uri="{FF2B5EF4-FFF2-40B4-BE49-F238E27FC236}">
                <a16:creationId xmlns:a16="http://schemas.microsoft.com/office/drawing/2014/main" id="{5B06B46D-D1E0-4355-B9B7-DB03DAE622B3}"/>
              </a:ext>
            </a:extLst>
          </p:cNvPr>
          <p:cNvSpPr>
            <a:spLocks noGrp="1"/>
          </p:cNvSpPr>
          <p:nvPr>
            <p:ph idx="1"/>
          </p:nvPr>
        </p:nvSpPr>
        <p:spPr>
          <a:xfrm>
            <a:off x="838200" y="5898382"/>
            <a:ext cx="10515600" cy="480426"/>
          </a:xfrm>
        </p:spPr>
        <p:txBody>
          <a:bodyPr>
            <a:normAutofit/>
          </a:bodyPr>
          <a:lstStyle/>
          <a:p>
            <a:pPr marL="0" indent="0" algn="ctr">
              <a:buNone/>
            </a:pPr>
            <a:r>
              <a:rPr lang="en-US"/>
              <a:t>Use Case Order Service</a:t>
            </a:r>
          </a:p>
        </p:txBody>
      </p:sp>
      <p:pic>
        <p:nvPicPr>
          <p:cNvPr id="7" name="Picture 6">
            <a:extLst>
              <a:ext uri="{FF2B5EF4-FFF2-40B4-BE49-F238E27FC236}">
                <a16:creationId xmlns:a16="http://schemas.microsoft.com/office/drawing/2014/main" id="{01BE0831-03BD-45C7-8771-89587134BB4D}"/>
              </a:ext>
            </a:extLst>
          </p:cNvPr>
          <p:cNvPicPr/>
          <p:nvPr/>
        </p:nvPicPr>
        <p:blipFill>
          <a:blip r:embed="rId2"/>
          <a:stretch>
            <a:fillRect/>
          </a:stretch>
        </p:blipFill>
        <p:spPr>
          <a:xfrm>
            <a:off x="2686258" y="1138844"/>
            <a:ext cx="6819484" cy="4680880"/>
          </a:xfrm>
          <a:prstGeom prst="rect">
            <a:avLst/>
          </a:prstGeom>
        </p:spPr>
      </p:pic>
    </p:spTree>
    <p:extLst>
      <p:ext uri="{BB962C8B-B14F-4D97-AF65-F5344CB8AC3E}">
        <p14:creationId xmlns:p14="http://schemas.microsoft.com/office/powerpoint/2010/main" val="253389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A8B8-F0AF-4645-A2F9-4E395F0D82F7}"/>
              </a:ext>
            </a:extLst>
          </p:cNvPr>
          <p:cNvSpPr>
            <a:spLocks noGrp="1"/>
          </p:cNvSpPr>
          <p:nvPr>
            <p:ph type="title"/>
          </p:nvPr>
        </p:nvSpPr>
        <p:spPr>
          <a:xfrm>
            <a:off x="838200" y="365125"/>
            <a:ext cx="10515600" cy="773719"/>
          </a:xfrm>
        </p:spPr>
        <p:txBody>
          <a:bodyPr>
            <a:normAutofit/>
          </a:bodyPr>
          <a:lstStyle/>
          <a:p>
            <a:r>
              <a:rPr lang="en-US" sz="2800" err="1">
                <a:latin typeface="Tahoma" panose="020B0604030504040204" pitchFamily="34" charset="0"/>
                <a:ea typeface="Tahoma" panose="020B0604030504040204" pitchFamily="34" charset="0"/>
                <a:cs typeface="Tahoma" panose="020B0604030504040204" pitchFamily="34" charset="0"/>
              </a:rPr>
              <a:t>Nội</a:t>
            </a:r>
            <a:r>
              <a:rPr lang="en-US" sz="2800">
                <a:latin typeface="Tahoma" panose="020B0604030504040204" pitchFamily="34" charset="0"/>
                <a:ea typeface="Tahoma" panose="020B0604030504040204" pitchFamily="34" charset="0"/>
                <a:cs typeface="Tahoma" panose="020B0604030504040204" pitchFamily="34" charset="0"/>
              </a:rPr>
              <a:t> dung</a:t>
            </a:r>
          </a:p>
        </p:txBody>
      </p:sp>
      <p:sp>
        <p:nvSpPr>
          <p:cNvPr id="3" name="Content Placeholder 2">
            <a:extLst>
              <a:ext uri="{FF2B5EF4-FFF2-40B4-BE49-F238E27FC236}">
                <a16:creationId xmlns:a16="http://schemas.microsoft.com/office/drawing/2014/main" id="{ECAA50F3-BE7C-4266-9097-B94A4B76C449}"/>
              </a:ext>
            </a:extLst>
          </p:cNvPr>
          <p:cNvSpPr>
            <a:spLocks noGrp="1"/>
          </p:cNvSpPr>
          <p:nvPr>
            <p:ph idx="1"/>
          </p:nvPr>
        </p:nvSpPr>
        <p:spPr>
          <a:xfrm>
            <a:off x="838200" y="1138844"/>
            <a:ext cx="10515600" cy="5038119"/>
          </a:xfrm>
        </p:spPr>
        <p:txBody>
          <a:bodyPr>
            <a:normAutofit/>
          </a:bodyPr>
          <a:lstStyle/>
          <a:p>
            <a:r>
              <a:rPr lang="en-US">
                <a:latin typeface="Calibri (Body)"/>
              </a:rPr>
              <a:t>Microservices</a:t>
            </a:r>
          </a:p>
          <a:p>
            <a:pPr lvl="1"/>
            <a:r>
              <a:rPr lang="en-US" sz="2200">
                <a:latin typeface="Calibri (Body)"/>
              </a:rPr>
              <a:t>Microservices </a:t>
            </a:r>
            <a:r>
              <a:rPr lang="en-US" sz="2200" err="1">
                <a:latin typeface="Calibri (Body)"/>
              </a:rPr>
              <a:t>là</a:t>
            </a:r>
            <a:r>
              <a:rPr lang="en-US" sz="2200">
                <a:latin typeface="Calibri (Body)"/>
              </a:rPr>
              <a:t> </a:t>
            </a:r>
            <a:r>
              <a:rPr lang="en-US" sz="2200" err="1">
                <a:latin typeface="Calibri (Body)"/>
              </a:rPr>
              <a:t>gì</a:t>
            </a:r>
            <a:r>
              <a:rPr lang="en-US" sz="2200">
                <a:latin typeface="Calibri (Body)"/>
              </a:rPr>
              <a:t>?</a:t>
            </a:r>
          </a:p>
          <a:p>
            <a:pPr lvl="1"/>
            <a:r>
              <a:rPr lang="en-US" sz="2200" err="1">
                <a:latin typeface="Calibri (Body)"/>
              </a:rPr>
              <a:t>Ưu</a:t>
            </a:r>
            <a:r>
              <a:rPr lang="en-US" sz="2200">
                <a:latin typeface="Calibri (Body)"/>
              </a:rPr>
              <a:t> </a:t>
            </a:r>
            <a:r>
              <a:rPr lang="en-US" sz="2200" err="1">
                <a:latin typeface="Calibri (Body)"/>
              </a:rPr>
              <a:t>và</a:t>
            </a:r>
            <a:r>
              <a:rPr lang="en-US" sz="2200">
                <a:latin typeface="Calibri (Body)"/>
              </a:rPr>
              <a:t> </a:t>
            </a:r>
            <a:r>
              <a:rPr lang="en-US" sz="2200" err="1">
                <a:latin typeface="Calibri (Body)"/>
              </a:rPr>
              <a:t>nh</a:t>
            </a:r>
            <a:r>
              <a:rPr lang="vi-VN" sz="2200">
                <a:latin typeface="Calibri (Body)"/>
              </a:rPr>
              <a:t>ư</a:t>
            </a:r>
            <a:r>
              <a:rPr lang="en-US" sz="2200" err="1">
                <a:latin typeface="Calibri (Body)"/>
              </a:rPr>
              <a:t>ợc</a:t>
            </a:r>
            <a:r>
              <a:rPr lang="en-US" sz="2200">
                <a:latin typeface="Calibri (Body)"/>
              </a:rPr>
              <a:t> </a:t>
            </a:r>
            <a:r>
              <a:rPr lang="en-US" sz="2200" err="1">
                <a:latin typeface="Calibri (Body)"/>
              </a:rPr>
              <a:t>điểm</a:t>
            </a:r>
            <a:endParaRPr lang="en-US" sz="2200">
              <a:latin typeface="Calibri (Body)"/>
            </a:endParaRPr>
          </a:p>
          <a:p>
            <a:pPr lvl="1"/>
            <a:r>
              <a:rPr lang="en-US" sz="2200" err="1">
                <a:latin typeface="Calibri (Body)"/>
              </a:rPr>
              <a:t>Công</a:t>
            </a:r>
            <a:r>
              <a:rPr lang="en-US" sz="2200">
                <a:latin typeface="Calibri (Body)"/>
              </a:rPr>
              <a:t> </a:t>
            </a:r>
            <a:r>
              <a:rPr lang="en-US" sz="2200" err="1">
                <a:latin typeface="Calibri (Body)"/>
              </a:rPr>
              <a:t>nghệ</a:t>
            </a:r>
            <a:r>
              <a:rPr lang="en-US" sz="2200">
                <a:latin typeface="Calibri (Body)"/>
              </a:rPr>
              <a:t> </a:t>
            </a:r>
            <a:r>
              <a:rPr lang="en-US" sz="2200" err="1">
                <a:latin typeface="Calibri (Body)"/>
              </a:rPr>
              <a:t>sử</a:t>
            </a:r>
            <a:r>
              <a:rPr lang="en-US" sz="2200">
                <a:latin typeface="Calibri (Body)"/>
              </a:rPr>
              <a:t> </a:t>
            </a:r>
            <a:r>
              <a:rPr lang="en-US" sz="2200" err="1">
                <a:latin typeface="Calibri (Body)"/>
              </a:rPr>
              <a:t>dụng</a:t>
            </a:r>
            <a:endParaRPr lang="en-US" sz="2200">
              <a:latin typeface="Calibri (Body)"/>
            </a:endParaRPr>
          </a:p>
          <a:p>
            <a:pPr lvl="1"/>
            <a:r>
              <a:rPr lang="en-US" sz="2200">
                <a:latin typeface="Calibri (Body)"/>
              </a:rPr>
              <a:t>Eureka Service discovery</a:t>
            </a:r>
          </a:p>
          <a:p>
            <a:pPr lvl="1"/>
            <a:r>
              <a:rPr lang="en-US" sz="2200" err="1">
                <a:latin typeface="Calibri (Body)"/>
              </a:rPr>
              <a:t>Zuul</a:t>
            </a:r>
            <a:r>
              <a:rPr lang="en-US" sz="2200">
                <a:latin typeface="Calibri (Body)"/>
              </a:rPr>
              <a:t> API Gateway</a:t>
            </a:r>
          </a:p>
          <a:p>
            <a:r>
              <a:rPr lang="en-US">
                <a:latin typeface="Calibri (Body)"/>
              </a:rPr>
              <a:t>Docker</a:t>
            </a:r>
          </a:p>
          <a:p>
            <a:pPr lvl="1"/>
            <a:r>
              <a:rPr lang="en-US" sz="2200">
                <a:latin typeface="Calibri (Body)"/>
              </a:rPr>
              <a:t>Docker </a:t>
            </a:r>
            <a:r>
              <a:rPr lang="en-US" sz="2200" err="1">
                <a:latin typeface="Calibri (Body)"/>
              </a:rPr>
              <a:t>là</a:t>
            </a:r>
            <a:r>
              <a:rPr lang="en-US" sz="2200">
                <a:latin typeface="Calibri (Body)"/>
              </a:rPr>
              <a:t> </a:t>
            </a:r>
            <a:r>
              <a:rPr lang="en-US" sz="2200" err="1">
                <a:latin typeface="Calibri (Body)"/>
              </a:rPr>
              <a:t>gì</a:t>
            </a:r>
            <a:r>
              <a:rPr lang="en-US" sz="2200">
                <a:latin typeface="Calibri (Body)"/>
              </a:rPr>
              <a:t>?</a:t>
            </a:r>
          </a:p>
          <a:p>
            <a:pPr lvl="1"/>
            <a:r>
              <a:rPr lang="en-US" sz="2200" err="1">
                <a:latin typeface="Calibri (Body)"/>
              </a:rPr>
              <a:t>Các</a:t>
            </a:r>
            <a:r>
              <a:rPr lang="en-US" sz="2200">
                <a:latin typeface="Calibri (Body)"/>
              </a:rPr>
              <a:t> </a:t>
            </a:r>
            <a:r>
              <a:rPr lang="en-US" sz="2200" err="1">
                <a:latin typeface="Calibri (Body)"/>
              </a:rPr>
              <a:t>khái</a:t>
            </a:r>
            <a:r>
              <a:rPr lang="en-US" sz="2200">
                <a:latin typeface="Calibri (Body)"/>
              </a:rPr>
              <a:t> </a:t>
            </a:r>
            <a:r>
              <a:rPr lang="en-US" sz="2200" err="1">
                <a:latin typeface="Calibri (Body)"/>
              </a:rPr>
              <a:t>niệm</a:t>
            </a:r>
            <a:r>
              <a:rPr lang="en-US" sz="2200">
                <a:latin typeface="Calibri (Body)"/>
              </a:rPr>
              <a:t> </a:t>
            </a:r>
            <a:r>
              <a:rPr lang="en-US" sz="2200" err="1">
                <a:latin typeface="Calibri (Body)"/>
              </a:rPr>
              <a:t>trong</a:t>
            </a:r>
            <a:r>
              <a:rPr lang="en-US" sz="2200">
                <a:latin typeface="Calibri (Body)"/>
              </a:rPr>
              <a:t> docker</a:t>
            </a:r>
          </a:p>
          <a:p>
            <a:pPr lvl="1"/>
            <a:r>
              <a:rPr lang="en-US" sz="2200">
                <a:latin typeface="Calibri (Body)"/>
              </a:rPr>
              <a:t>So </a:t>
            </a:r>
            <a:r>
              <a:rPr lang="en-US" sz="2200" err="1">
                <a:latin typeface="Calibri (Body)"/>
              </a:rPr>
              <a:t>sánh</a:t>
            </a:r>
            <a:r>
              <a:rPr lang="en-US" sz="2200">
                <a:latin typeface="Calibri (Body)"/>
              </a:rPr>
              <a:t> Docker </a:t>
            </a:r>
            <a:r>
              <a:rPr lang="en-US" sz="2200" err="1">
                <a:latin typeface="Calibri (Body)"/>
              </a:rPr>
              <a:t>với</a:t>
            </a:r>
            <a:r>
              <a:rPr lang="en-US" sz="2200">
                <a:latin typeface="Calibri (Body)"/>
              </a:rPr>
              <a:t> Virtual Machines</a:t>
            </a:r>
          </a:p>
          <a:p>
            <a:pPr lvl="1"/>
            <a:r>
              <a:rPr lang="en-US" sz="2200" err="1">
                <a:latin typeface="Calibri (Body)"/>
              </a:rPr>
              <a:t>Cách</a:t>
            </a:r>
            <a:r>
              <a:rPr lang="en-US" sz="2200">
                <a:latin typeface="Calibri (Body)"/>
              </a:rPr>
              <a:t> </a:t>
            </a:r>
            <a:r>
              <a:rPr lang="en-US" sz="2200" err="1">
                <a:latin typeface="Calibri (Body)"/>
              </a:rPr>
              <a:t>ảo</a:t>
            </a:r>
            <a:r>
              <a:rPr lang="en-US" sz="2200">
                <a:latin typeface="Calibri (Body)"/>
              </a:rPr>
              <a:t> </a:t>
            </a:r>
            <a:r>
              <a:rPr lang="en-US" sz="2200" err="1">
                <a:latin typeface="Calibri (Body)"/>
              </a:rPr>
              <a:t>hóa</a:t>
            </a:r>
            <a:r>
              <a:rPr lang="en-US" sz="2200">
                <a:latin typeface="Calibri (Body)"/>
              </a:rPr>
              <a:t> </a:t>
            </a:r>
            <a:r>
              <a:rPr lang="en-US" sz="2200" err="1">
                <a:latin typeface="Calibri (Body)"/>
              </a:rPr>
              <a:t>với</a:t>
            </a:r>
            <a:r>
              <a:rPr lang="en-US" sz="2200">
                <a:latin typeface="Calibri (Body)"/>
              </a:rPr>
              <a:t> Docker</a:t>
            </a:r>
          </a:p>
          <a:p>
            <a:r>
              <a:rPr lang="en-US" err="1">
                <a:latin typeface="Calibri (Body)"/>
              </a:rPr>
              <a:t>Triển</a:t>
            </a:r>
            <a:r>
              <a:rPr lang="en-US">
                <a:latin typeface="Calibri (Body)"/>
              </a:rPr>
              <a:t> </a:t>
            </a:r>
            <a:r>
              <a:rPr lang="en-US" err="1">
                <a:latin typeface="Calibri (Body)"/>
              </a:rPr>
              <a:t>khai</a:t>
            </a:r>
            <a:endParaRPr lang="en-US">
              <a:latin typeface="Calibri (Body)"/>
            </a:endParaRPr>
          </a:p>
        </p:txBody>
      </p:sp>
    </p:spTree>
    <p:extLst>
      <p:ext uri="{BB962C8B-B14F-4D97-AF65-F5344CB8AC3E}">
        <p14:creationId xmlns:p14="http://schemas.microsoft.com/office/powerpoint/2010/main" val="4010997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78BAA-4B7E-402A-9DA5-7D3C94370E4D}"/>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5" name="Content Placeholder 7">
            <a:extLst>
              <a:ext uri="{FF2B5EF4-FFF2-40B4-BE49-F238E27FC236}">
                <a16:creationId xmlns:a16="http://schemas.microsoft.com/office/drawing/2014/main" id="{5B06B46D-D1E0-4355-B9B7-DB03DAE622B3}"/>
              </a:ext>
            </a:extLst>
          </p:cNvPr>
          <p:cNvSpPr>
            <a:spLocks noGrp="1"/>
          </p:cNvSpPr>
          <p:nvPr>
            <p:ph idx="1"/>
          </p:nvPr>
        </p:nvSpPr>
        <p:spPr>
          <a:xfrm>
            <a:off x="838200" y="5719155"/>
            <a:ext cx="10515600" cy="659653"/>
          </a:xfrm>
        </p:spPr>
        <p:txBody>
          <a:bodyPr>
            <a:normAutofit/>
          </a:bodyPr>
          <a:lstStyle/>
          <a:p>
            <a:pPr marL="0" indent="0" algn="ctr">
              <a:buNone/>
            </a:pPr>
            <a:r>
              <a:rPr lang="en-US"/>
              <a:t>Use Case Payment Service</a:t>
            </a:r>
          </a:p>
        </p:txBody>
      </p:sp>
      <p:pic>
        <p:nvPicPr>
          <p:cNvPr id="6" name="Picture 5">
            <a:extLst>
              <a:ext uri="{FF2B5EF4-FFF2-40B4-BE49-F238E27FC236}">
                <a16:creationId xmlns:a16="http://schemas.microsoft.com/office/drawing/2014/main" id="{3EDD93CD-BD96-4E97-810E-962B9FAA6BB9}"/>
              </a:ext>
            </a:extLst>
          </p:cNvPr>
          <p:cNvPicPr/>
          <p:nvPr/>
        </p:nvPicPr>
        <p:blipFill>
          <a:blip r:embed="rId2"/>
          <a:stretch>
            <a:fillRect/>
          </a:stretch>
        </p:blipFill>
        <p:spPr>
          <a:xfrm>
            <a:off x="2836984" y="1138844"/>
            <a:ext cx="6518032" cy="4580312"/>
          </a:xfrm>
          <a:prstGeom prst="rect">
            <a:avLst/>
          </a:prstGeom>
        </p:spPr>
      </p:pic>
    </p:spTree>
    <p:extLst>
      <p:ext uri="{BB962C8B-B14F-4D97-AF65-F5344CB8AC3E}">
        <p14:creationId xmlns:p14="http://schemas.microsoft.com/office/powerpoint/2010/main" val="99397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78BAA-4B7E-402A-9DA5-7D3C94370E4D}"/>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Use Case</a:t>
            </a:r>
          </a:p>
        </p:txBody>
      </p:sp>
      <p:sp>
        <p:nvSpPr>
          <p:cNvPr id="5" name="Content Placeholder 7">
            <a:extLst>
              <a:ext uri="{FF2B5EF4-FFF2-40B4-BE49-F238E27FC236}">
                <a16:creationId xmlns:a16="http://schemas.microsoft.com/office/drawing/2014/main" id="{5B06B46D-D1E0-4355-B9B7-DB03DAE622B3}"/>
              </a:ext>
            </a:extLst>
          </p:cNvPr>
          <p:cNvSpPr>
            <a:spLocks noGrp="1"/>
          </p:cNvSpPr>
          <p:nvPr>
            <p:ph idx="1"/>
          </p:nvPr>
        </p:nvSpPr>
        <p:spPr>
          <a:xfrm>
            <a:off x="838200" y="5828044"/>
            <a:ext cx="10515600" cy="550764"/>
          </a:xfrm>
        </p:spPr>
        <p:txBody>
          <a:bodyPr>
            <a:normAutofit/>
          </a:bodyPr>
          <a:lstStyle/>
          <a:p>
            <a:pPr marL="0" indent="0" algn="ctr">
              <a:buNone/>
            </a:pPr>
            <a:r>
              <a:rPr lang="en-US"/>
              <a:t>Use Case Application</a:t>
            </a:r>
          </a:p>
        </p:txBody>
      </p:sp>
      <p:pic>
        <p:nvPicPr>
          <p:cNvPr id="7" name="Picture 6">
            <a:extLst>
              <a:ext uri="{FF2B5EF4-FFF2-40B4-BE49-F238E27FC236}">
                <a16:creationId xmlns:a16="http://schemas.microsoft.com/office/drawing/2014/main" id="{72C7C895-D34F-4BF0-8E53-21995936B9BF}"/>
              </a:ext>
            </a:extLst>
          </p:cNvPr>
          <p:cNvPicPr/>
          <p:nvPr/>
        </p:nvPicPr>
        <p:blipFill>
          <a:blip r:embed="rId2"/>
          <a:stretch>
            <a:fillRect/>
          </a:stretch>
        </p:blipFill>
        <p:spPr>
          <a:xfrm>
            <a:off x="2621623" y="1138844"/>
            <a:ext cx="7296100" cy="4689200"/>
          </a:xfrm>
          <a:prstGeom prst="rect">
            <a:avLst/>
          </a:prstGeom>
        </p:spPr>
      </p:pic>
    </p:spTree>
    <p:extLst>
      <p:ext uri="{BB962C8B-B14F-4D97-AF65-F5344CB8AC3E}">
        <p14:creationId xmlns:p14="http://schemas.microsoft.com/office/powerpoint/2010/main" val="289154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0C956F-6519-4D9B-B745-78C9CCAFAE91}"/>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Thiết kế kiến trúc</a:t>
            </a:r>
          </a:p>
        </p:txBody>
      </p:sp>
      <p:pic>
        <p:nvPicPr>
          <p:cNvPr id="6" name="Content Placeholder 5">
            <a:extLst>
              <a:ext uri="{FF2B5EF4-FFF2-40B4-BE49-F238E27FC236}">
                <a16:creationId xmlns:a16="http://schemas.microsoft.com/office/drawing/2014/main" id="{1910A212-6368-4BD4-AA69-01D53E973F82}"/>
              </a:ext>
            </a:extLst>
          </p:cNvPr>
          <p:cNvPicPr>
            <a:picLocks noGrp="1"/>
          </p:cNvPicPr>
          <p:nvPr>
            <p:ph idx="1"/>
          </p:nvPr>
        </p:nvPicPr>
        <p:blipFill>
          <a:blip r:embed="rId3"/>
          <a:stretch>
            <a:fillRect/>
          </a:stretch>
        </p:blipFill>
        <p:spPr>
          <a:xfrm>
            <a:off x="838200" y="1346702"/>
            <a:ext cx="10515600" cy="4652163"/>
          </a:xfrm>
          <a:prstGeom prst="rect">
            <a:avLst/>
          </a:prstGeom>
        </p:spPr>
      </p:pic>
    </p:spTree>
    <p:extLst>
      <p:ext uri="{BB962C8B-B14F-4D97-AF65-F5344CB8AC3E}">
        <p14:creationId xmlns:p14="http://schemas.microsoft.com/office/powerpoint/2010/main" val="218539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409BA0-D3E3-455E-B070-BB61351F0CCB}"/>
              </a:ext>
            </a:extLst>
          </p:cNvPr>
          <p:cNvSpPr>
            <a:spLocks noGrp="1"/>
          </p:cNvSpPr>
          <p:nvPr>
            <p:ph idx="1"/>
          </p:nvPr>
        </p:nvSpPr>
        <p:spPr>
          <a:xfrm>
            <a:off x="838200" y="1138843"/>
            <a:ext cx="10515600" cy="5038119"/>
          </a:xfrm>
        </p:spPr>
        <p:txBody>
          <a:bodyPr/>
          <a:lstStyle/>
          <a:p>
            <a:r>
              <a:rPr lang="en-US"/>
              <a:t>Việc triển khai có một vai trò trọng yếu và gồm các yêu cầu sau:</a:t>
            </a:r>
          </a:p>
          <a:p>
            <a:pPr lvl="1">
              <a:buFont typeface="Courier New" panose="02070309020205020404" pitchFamily="49" charset="0"/>
              <a:buChar char="o"/>
            </a:pPr>
            <a:r>
              <a:rPr lang="en-US"/>
              <a:t>Khả năng triển khai/gỡ xuống độc lập mà không ảnh hưởng đến dịch vụ khác.</a:t>
            </a:r>
            <a:endParaRPr lang="en-US">
              <a:effectLst/>
            </a:endParaRPr>
          </a:p>
          <a:p>
            <a:pPr lvl="1" algn="just">
              <a:buFont typeface="Courier New" panose="02070309020205020404" pitchFamily="49" charset="0"/>
              <a:buChar char="o"/>
            </a:pPr>
            <a:r>
              <a:rPr lang="en-US"/>
              <a:t>Có thể mở rộng theo cấp microservices, chỉ mở rộng microservices cần thiết.</a:t>
            </a:r>
            <a:endParaRPr lang="en-US">
              <a:effectLst/>
            </a:endParaRPr>
          </a:p>
          <a:p>
            <a:pPr lvl="1">
              <a:buFont typeface="Courier New" panose="02070309020205020404" pitchFamily="49" charset="0"/>
              <a:buChar char="o"/>
            </a:pPr>
            <a:r>
              <a:rPr lang="en-US"/>
              <a:t>Phát triển và triển khai microservices nhanh chóng.</a:t>
            </a:r>
            <a:endParaRPr lang="en-US">
              <a:effectLst/>
            </a:endParaRPr>
          </a:p>
          <a:p>
            <a:pPr lvl="1">
              <a:buFont typeface="Courier New" panose="02070309020205020404" pitchFamily="49" charset="0"/>
              <a:buChar char="o"/>
            </a:pPr>
            <a:r>
              <a:rPr lang="en-US"/>
              <a:t>Một microservice ngắt kết nối hay sập thì không ảnh hưởng các microservices khác.</a:t>
            </a:r>
            <a:endParaRPr lang="en-US">
              <a:effectLst/>
            </a:endParaRPr>
          </a:p>
          <a:p>
            <a:pPr algn="just"/>
            <a:r>
              <a:rPr lang="en-US"/>
              <a:t>Docker cung cấp một công cụ tuyệt vời để triển khai microservices đáp ứng đủ các yêu cầu trên.</a:t>
            </a:r>
            <a:endParaRPr lang="en-US">
              <a:latin typeface="Calibri (Body)"/>
            </a:endParaRPr>
          </a:p>
        </p:txBody>
      </p:sp>
      <p:sp>
        <p:nvSpPr>
          <p:cNvPr id="5" name="Title 1">
            <a:extLst>
              <a:ext uri="{FF2B5EF4-FFF2-40B4-BE49-F238E27FC236}">
                <a16:creationId xmlns:a16="http://schemas.microsoft.com/office/drawing/2014/main" id="{8A95F612-F464-4CEB-BF9C-D6AE37263FEA}"/>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Deploy</a:t>
            </a:r>
          </a:p>
        </p:txBody>
      </p:sp>
    </p:spTree>
    <p:extLst>
      <p:ext uri="{BB962C8B-B14F-4D97-AF65-F5344CB8AC3E}">
        <p14:creationId xmlns:p14="http://schemas.microsoft.com/office/powerpoint/2010/main" val="184902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409BA0-D3E3-455E-B070-BB61351F0CCB}"/>
              </a:ext>
            </a:extLst>
          </p:cNvPr>
          <p:cNvSpPr>
            <a:spLocks noGrp="1"/>
          </p:cNvSpPr>
          <p:nvPr>
            <p:ph idx="1"/>
          </p:nvPr>
        </p:nvSpPr>
        <p:spPr>
          <a:xfrm>
            <a:off x="838200" y="1138843"/>
            <a:ext cx="10515600" cy="5038119"/>
          </a:xfrm>
        </p:spPr>
        <p:txBody>
          <a:bodyPr/>
          <a:lstStyle/>
          <a:p>
            <a:pPr marL="0" indent="0">
              <a:buNone/>
            </a:pPr>
            <a:r>
              <a:rPr lang="en-US" b="1">
                <a:latin typeface="Calibri (Body)"/>
              </a:rPr>
              <a:t>B</a:t>
            </a:r>
            <a:r>
              <a:rPr lang="vi-VN" b="1">
                <a:latin typeface="Calibri (Body)"/>
              </a:rPr>
              <a:t>ư</a:t>
            </a:r>
            <a:r>
              <a:rPr lang="en-US" b="1">
                <a:latin typeface="Calibri (Body)"/>
              </a:rPr>
              <a:t>ớc 1</a:t>
            </a:r>
            <a:r>
              <a:rPr lang="en-US">
                <a:latin typeface="Calibri (Body)"/>
              </a:rPr>
              <a:t>: </a:t>
            </a:r>
            <a:r>
              <a:rPr lang="en-US"/>
              <a:t>Build file jar cho từng microservice.</a:t>
            </a:r>
          </a:p>
          <a:p>
            <a:pPr marL="0" indent="0">
              <a:buNone/>
            </a:pPr>
            <a:r>
              <a:rPr lang="en-US" b="1"/>
              <a:t>Bước 2: </a:t>
            </a:r>
            <a:r>
              <a:rPr lang="en-US"/>
              <a:t>Tạo Dockerfile cho mỗi microservice. Dockerfile có nhiệm vụ đóng gói mỗi microservice thành một Docker Image.</a:t>
            </a:r>
            <a:endParaRPr lang="en-US">
              <a:effectLst/>
            </a:endParaRPr>
          </a:p>
          <a:p>
            <a:pPr marL="0" indent="0">
              <a:buNone/>
            </a:pPr>
            <a:r>
              <a:rPr lang="en-US" b="1"/>
              <a:t>Bước 3</a:t>
            </a:r>
            <a:r>
              <a:rPr lang="en-US"/>
              <a:t>: Tạo docker-compose.</a:t>
            </a:r>
            <a:endParaRPr lang="en-US">
              <a:effectLst/>
            </a:endParaRPr>
          </a:p>
          <a:p>
            <a:pPr marL="0" indent="0">
              <a:buNone/>
            </a:pPr>
            <a:endParaRPr lang="en-US">
              <a:latin typeface="Calibri (Body)"/>
            </a:endParaRPr>
          </a:p>
        </p:txBody>
      </p:sp>
      <p:sp>
        <p:nvSpPr>
          <p:cNvPr id="5" name="Title 1">
            <a:extLst>
              <a:ext uri="{FF2B5EF4-FFF2-40B4-BE49-F238E27FC236}">
                <a16:creationId xmlns:a16="http://schemas.microsoft.com/office/drawing/2014/main" id="{8A95F612-F464-4CEB-BF9C-D6AE37263FEA}"/>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Deploy</a:t>
            </a:r>
          </a:p>
        </p:txBody>
      </p:sp>
    </p:spTree>
    <p:extLst>
      <p:ext uri="{BB962C8B-B14F-4D97-AF65-F5344CB8AC3E}">
        <p14:creationId xmlns:p14="http://schemas.microsoft.com/office/powerpoint/2010/main" val="755253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409BA0-D3E3-455E-B070-BB61351F0CCB}"/>
              </a:ext>
            </a:extLst>
          </p:cNvPr>
          <p:cNvSpPr>
            <a:spLocks noGrp="1"/>
          </p:cNvSpPr>
          <p:nvPr>
            <p:ph idx="1"/>
          </p:nvPr>
        </p:nvSpPr>
        <p:spPr>
          <a:xfrm>
            <a:off x="838200" y="5566787"/>
            <a:ext cx="10515600" cy="610175"/>
          </a:xfrm>
        </p:spPr>
        <p:txBody>
          <a:bodyPr/>
          <a:lstStyle/>
          <a:p>
            <a:pPr marL="0" indent="0" algn="ctr">
              <a:buNone/>
            </a:pPr>
            <a:r>
              <a:rPr lang="en-US">
                <a:latin typeface="Calibri (Body)"/>
              </a:rPr>
              <a:t>Hệ thống sau khi triển khai trên Docker</a:t>
            </a:r>
          </a:p>
          <a:p>
            <a:pPr marL="0" indent="0" algn="ctr">
              <a:buNone/>
            </a:pPr>
            <a:endParaRPr lang="en-US">
              <a:latin typeface="Calibri (Body)"/>
            </a:endParaRPr>
          </a:p>
        </p:txBody>
      </p:sp>
      <p:sp>
        <p:nvSpPr>
          <p:cNvPr id="5" name="Title 1">
            <a:extLst>
              <a:ext uri="{FF2B5EF4-FFF2-40B4-BE49-F238E27FC236}">
                <a16:creationId xmlns:a16="http://schemas.microsoft.com/office/drawing/2014/main" id="{8A95F612-F464-4CEB-BF9C-D6AE37263FEA}"/>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Deploy</a:t>
            </a:r>
          </a:p>
        </p:txBody>
      </p:sp>
      <p:pic>
        <p:nvPicPr>
          <p:cNvPr id="6" name="Picture 5">
            <a:extLst>
              <a:ext uri="{FF2B5EF4-FFF2-40B4-BE49-F238E27FC236}">
                <a16:creationId xmlns:a16="http://schemas.microsoft.com/office/drawing/2014/main" id="{0F3BE725-74B1-455A-AF86-E8C7344ADE0D}"/>
              </a:ext>
            </a:extLst>
          </p:cNvPr>
          <p:cNvPicPr/>
          <p:nvPr/>
        </p:nvPicPr>
        <p:blipFill>
          <a:blip r:embed="rId3"/>
          <a:stretch>
            <a:fillRect/>
          </a:stretch>
        </p:blipFill>
        <p:spPr>
          <a:xfrm>
            <a:off x="2068964" y="1138842"/>
            <a:ext cx="8054072" cy="4345403"/>
          </a:xfrm>
          <a:prstGeom prst="rect">
            <a:avLst/>
          </a:prstGeom>
        </p:spPr>
      </p:pic>
    </p:spTree>
    <p:extLst>
      <p:ext uri="{BB962C8B-B14F-4D97-AF65-F5344CB8AC3E}">
        <p14:creationId xmlns:p14="http://schemas.microsoft.com/office/powerpoint/2010/main" val="23016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95F612-F464-4CEB-BF9C-D6AE37263FEA}"/>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Demo</a:t>
            </a:r>
          </a:p>
        </p:txBody>
      </p:sp>
      <p:sp>
        <p:nvSpPr>
          <p:cNvPr id="3" name="Content Placeholder 2">
            <a:extLst>
              <a:ext uri="{FF2B5EF4-FFF2-40B4-BE49-F238E27FC236}">
                <a16:creationId xmlns:a16="http://schemas.microsoft.com/office/drawing/2014/main" id="{4F674FDE-5F61-4EDC-AD1C-63D568281A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2403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56B6-5EE9-44D6-824E-318BF1AA36D9}"/>
              </a:ext>
            </a:extLst>
          </p:cNvPr>
          <p:cNvSpPr>
            <a:spLocks noGrp="1"/>
          </p:cNvSpPr>
          <p:nvPr>
            <p:ph type="title"/>
          </p:nvPr>
        </p:nvSpPr>
        <p:spPr/>
        <p:txBody>
          <a:bodyP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DAC96AB0-0D12-43D2-824A-A4901A46E355}"/>
              </a:ext>
            </a:extLst>
          </p:cNvPr>
          <p:cNvSpPr>
            <a:spLocks noGrp="1"/>
          </p:cNvSpPr>
          <p:nvPr>
            <p:ph idx="1"/>
          </p:nvPr>
        </p:nvSpPr>
        <p:spPr/>
        <p:txBody>
          <a:bodyPr>
            <a:normAutofit/>
          </a:bodyPr>
          <a:lstStyle/>
          <a:p>
            <a:pPr marL="0" indent="0" algn="ctr">
              <a:buNone/>
            </a:pPr>
            <a:r>
              <a:rPr lang="en-US" sz="3500">
                <a:latin typeface="Tahoma" panose="020B0604030504040204" pitchFamily="34" charset="0"/>
                <a:ea typeface="Tahoma" panose="020B0604030504040204" pitchFamily="34" charset="0"/>
                <a:cs typeface="Tahoma" panose="020B0604030504040204" pitchFamily="34" charset="0"/>
              </a:rPr>
              <a:t>THANK YOU</a:t>
            </a:r>
            <a:endParaRPr lang="en-US" sz="3500"/>
          </a:p>
        </p:txBody>
      </p:sp>
    </p:spTree>
    <p:extLst>
      <p:ext uri="{BB962C8B-B14F-4D97-AF65-F5344CB8AC3E}">
        <p14:creationId xmlns:p14="http://schemas.microsoft.com/office/powerpoint/2010/main" val="227206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45CA2-AA6A-41BE-9C21-048886188237}"/>
              </a:ext>
            </a:extLst>
          </p:cNvPr>
          <p:cNvSpPr>
            <a:spLocks noGrp="1"/>
          </p:cNvSpPr>
          <p:nvPr>
            <p:ph idx="1"/>
          </p:nvPr>
        </p:nvSpPr>
        <p:spPr>
          <a:xfrm>
            <a:off x="838200" y="1138843"/>
            <a:ext cx="10515600" cy="5038119"/>
          </a:xfrm>
        </p:spPr>
        <p:txBody>
          <a:bodyPr/>
          <a:lstStyle/>
          <a:p>
            <a:pPr marL="0" indent="0">
              <a:buNone/>
            </a:pPr>
            <a:r>
              <a:rPr lang="en-US" err="1">
                <a:latin typeface="Calibri (Body)"/>
              </a:rPr>
              <a:t>Kiến</a:t>
            </a:r>
            <a:r>
              <a:rPr lang="en-US">
                <a:latin typeface="Calibri (Body)"/>
              </a:rPr>
              <a:t> </a:t>
            </a:r>
            <a:r>
              <a:rPr lang="en-US" err="1">
                <a:latin typeface="Calibri (Body)"/>
              </a:rPr>
              <a:t>trúc</a:t>
            </a:r>
            <a:r>
              <a:rPr lang="en-US">
                <a:latin typeface="Calibri (Body)"/>
              </a:rPr>
              <a:t> microservices </a:t>
            </a:r>
            <a:r>
              <a:rPr lang="en-US" err="1">
                <a:latin typeface="Calibri (Body)"/>
              </a:rPr>
              <a:t>là</a:t>
            </a:r>
            <a:r>
              <a:rPr lang="en-US">
                <a:latin typeface="Calibri (Body)"/>
              </a:rPr>
              <a:t> </a:t>
            </a:r>
            <a:r>
              <a:rPr lang="en-US" err="1">
                <a:latin typeface="Calibri (Body)"/>
              </a:rPr>
              <a:t>xây</a:t>
            </a:r>
            <a:r>
              <a:rPr lang="en-US">
                <a:latin typeface="Calibri (Body)"/>
              </a:rPr>
              <a:t> </a:t>
            </a:r>
            <a:r>
              <a:rPr lang="en-US" err="1">
                <a:latin typeface="Calibri (Body)"/>
              </a:rPr>
              <a:t>dựng</a:t>
            </a:r>
            <a:r>
              <a:rPr lang="en-US">
                <a:latin typeface="Calibri (Body)"/>
              </a:rPr>
              <a:t> </a:t>
            </a:r>
            <a:r>
              <a:rPr lang="en-US" err="1">
                <a:latin typeface="Calibri (Body)"/>
              </a:rPr>
              <a:t>một</a:t>
            </a:r>
            <a:r>
              <a:rPr lang="en-US">
                <a:latin typeface="Calibri (Body)"/>
              </a:rPr>
              <a:t> </a:t>
            </a:r>
            <a:r>
              <a:rPr lang="en-US" err="1">
                <a:latin typeface="Calibri (Body)"/>
              </a:rPr>
              <a:t>ứng</a:t>
            </a:r>
            <a:r>
              <a:rPr lang="en-US">
                <a:latin typeface="Calibri (Body)"/>
              </a:rPr>
              <a:t> </a:t>
            </a:r>
            <a:r>
              <a:rPr lang="en-US" err="1">
                <a:latin typeface="Calibri (Body)"/>
              </a:rPr>
              <a:t>dụng</a:t>
            </a:r>
            <a:r>
              <a:rPr lang="en-US">
                <a:latin typeface="Calibri (Body)"/>
              </a:rPr>
              <a:t> </a:t>
            </a:r>
            <a:r>
              <a:rPr lang="en-US" err="1">
                <a:latin typeface="Calibri (Body)"/>
              </a:rPr>
              <a:t>mà</a:t>
            </a:r>
            <a:r>
              <a:rPr lang="en-US">
                <a:latin typeface="Calibri (Body)"/>
              </a:rPr>
              <a:t> </a:t>
            </a:r>
            <a:r>
              <a:rPr lang="en-US" err="1">
                <a:latin typeface="Calibri (Body)"/>
              </a:rPr>
              <a:t>ứng</a:t>
            </a:r>
            <a:r>
              <a:rPr lang="en-US">
                <a:latin typeface="Calibri (Body)"/>
              </a:rPr>
              <a:t> </a:t>
            </a:r>
            <a:r>
              <a:rPr lang="en-US" err="1">
                <a:latin typeface="Calibri (Body)"/>
              </a:rPr>
              <a:t>dụng</a:t>
            </a:r>
            <a:r>
              <a:rPr lang="en-US">
                <a:latin typeface="Calibri (Body)"/>
              </a:rPr>
              <a:t> </a:t>
            </a:r>
            <a:r>
              <a:rPr lang="en-US" err="1">
                <a:latin typeface="Calibri (Body)"/>
              </a:rPr>
              <a:t>này</a:t>
            </a:r>
            <a:r>
              <a:rPr lang="en-US">
                <a:latin typeface="Calibri (Body)"/>
              </a:rPr>
              <a:t> </a:t>
            </a:r>
            <a:r>
              <a:rPr lang="en-US" err="1">
                <a:latin typeface="Calibri (Body)"/>
              </a:rPr>
              <a:t>là</a:t>
            </a:r>
            <a:r>
              <a:rPr lang="en-US">
                <a:latin typeface="Calibri (Body)"/>
              </a:rPr>
              <a:t> </a:t>
            </a:r>
            <a:r>
              <a:rPr lang="en-US" err="1">
                <a:latin typeface="Calibri (Body)"/>
              </a:rPr>
              <a:t>tổng</a:t>
            </a:r>
            <a:r>
              <a:rPr lang="en-US">
                <a:latin typeface="Calibri (Body)"/>
              </a:rPr>
              <a:t> </a:t>
            </a:r>
            <a:r>
              <a:rPr lang="en-US" err="1">
                <a:latin typeface="Calibri (Body)"/>
              </a:rPr>
              <a:t>hợp</a:t>
            </a:r>
            <a:r>
              <a:rPr lang="en-US">
                <a:latin typeface="Calibri (Body)"/>
              </a:rPr>
              <a:t> </a:t>
            </a:r>
            <a:r>
              <a:rPr lang="en-US" err="1">
                <a:latin typeface="Calibri (Body)"/>
              </a:rPr>
              <a:t>của</a:t>
            </a:r>
            <a:r>
              <a:rPr lang="en-US">
                <a:latin typeface="Calibri (Body)"/>
              </a:rPr>
              <a:t> </a:t>
            </a:r>
            <a:r>
              <a:rPr lang="en-US" err="1">
                <a:latin typeface="Calibri (Body)"/>
              </a:rPr>
              <a:t>nhiều</a:t>
            </a:r>
            <a:r>
              <a:rPr lang="en-US">
                <a:latin typeface="Calibri (Body)"/>
              </a:rPr>
              <a:t> services </a:t>
            </a:r>
            <a:r>
              <a:rPr lang="en-US" err="1">
                <a:latin typeface="Calibri (Body)"/>
              </a:rPr>
              <a:t>nhỏ</a:t>
            </a:r>
            <a:r>
              <a:rPr lang="en-US">
                <a:latin typeface="Calibri (Body)"/>
              </a:rPr>
              <a:t> </a:t>
            </a:r>
            <a:r>
              <a:rPr lang="en-US" err="1">
                <a:latin typeface="Calibri (Body)"/>
              </a:rPr>
              <a:t>và</a:t>
            </a:r>
            <a:r>
              <a:rPr lang="en-US">
                <a:latin typeface="Calibri (Body)"/>
              </a:rPr>
              <a:t> </a:t>
            </a:r>
            <a:r>
              <a:rPr lang="en-US" err="1">
                <a:latin typeface="Calibri (Body)"/>
              </a:rPr>
              <a:t>độc</a:t>
            </a:r>
            <a:r>
              <a:rPr lang="en-US">
                <a:latin typeface="Calibri (Body)"/>
              </a:rPr>
              <a:t> </a:t>
            </a:r>
            <a:r>
              <a:rPr lang="en-US" err="1">
                <a:latin typeface="Calibri (Body)"/>
              </a:rPr>
              <a:t>lập</a:t>
            </a:r>
            <a:r>
              <a:rPr lang="en-US">
                <a:latin typeface="Calibri (Body)"/>
              </a:rPr>
              <a:t> </a:t>
            </a:r>
            <a:r>
              <a:rPr lang="en-US" err="1">
                <a:latin typeface="Calibri (Body)"/>
              </a:rPr>
              <a:t>có</a:t>
            </a:r>
            <a:r>
              <a:rPr lang="en-US">
                <a:latin typeface="Calibri (Body)"/>
              </a:rPr>
              <a:t> </a:t>
            </a:r>
            <a:r>
              <a:rPr lang="en-US" err="1">
                <a:latin typeface="Calibri (Body)"/>
              </a:rPr>
              <a:t>thể</a:t>
            </a:r>
            <a:r>
              <a:rPr lang="en-US">
                <a:latin typeface="Calibri (Body)"/>
              </a:rPr>
              <a:t> </a:t>
            </a:r>
            <a:r>
              <a:rPr lang="en-US" err="1">
                <a:latin typeface="Calibri (Body)"/>
              </a:rPr>
              <a:t>chạy</a:t>
            </a:r>
            <a:r>
              <a:rPr lang="en-US">
                <a:latin typeface="Calibri (Body)"/>
              </a:rPr>
              <a:t> </a:t>
            </a:r>
            <a:r>
              <a:rPr lang="en-US" err="1">
                <a:latin typeface="Calibri (Body)"/>
              </a:rPr>
              <a:t>riêng</a:t>
            </a:r>
            <a:r>
              <a:rPr lang="en-US">
                <a:latin typeface="Calibri (Body)"/>
              </a:rPr>
              <a:t> </a:t>
            </a:r>
            <a:r>
              <a:rPr lang="en-US" err="1">
                <a:latin typeface="Calibri (Body)"/>
              </a:rPr>
              <a:t>biệt</a:t>
            </a:r>
            <a:r>
              <a:rPr lang="en-US">
                <a:latin typeface="Calibri (Body)"/>
              </a:rPr>
              <a:t>, </a:t>
            </a:r>
            <a:r>
              <a:rPr lang="en-US" err="1">
                <a:latin typeface="Calibri (Body)"/>
              </a:rPr>
              <a:t>phát</a:t>
            </a:r>
            <a:r>
              <a:rPr lang="en-US">
                <a:latin typeface="Calibri (Body)"/>
              </a:rPr>
              <a:t> </a:t>
            </a:r>
            <a:r>
              <a:rPr lang="en-US" err="1">
                <a:latin typeface="Calibri (Body)"/>
              </a:rPr>
              <a:t>triển</a:t>
            </a:r>
            <a:r>
              <a:rPr lang="en-US">
                <a:latin typeface="Calibri (Body)"/>
              </a:rPr>
              <a:t> </a:t>
            </a:r>
            <a:r>
              <a:rPr lang="en-US" err="1">
                <a:latin typeface="Calibri (Body)"/>
              </a:rPr>
              <a:t>và</a:t>
            </a:r>
            <a:r>
              <a:rPr lang="en-US">
                <a:latin typeface="Calibri (Body)"/>
              </a:rPr>
              <a:t> </a:t>
            </a:r>
            <a:r>
              <a:rPr lang="en-US" err="1">
                <a:latin typeface="Calibri (Body)"/>
              </a:rPr>
              <a:t>triển</a:t>
            </a:r>
            <a:r>
              <a:rPr lang="en-US">
                <a:latin typeface="Calibri (Body)"/>
              </a:rPr>
              <a:t> </a:t>
            </a:r>
            <a:r>
              <a:rPr lang="en-US" err="1">
                <a:latin typeface="Calibri (Body)"/>
              </a:rPr>
              <a:t>khai</a:t>
            </a:r>
            <a:r>
              <a:rPr lang="en-US">
                <a:latin typeface="Calibri (Body)"/>
              </a:rPr>
              <a:t> </a:t>
            </a:r>
            <a:r>
              <a:rPr lang="en-US" err="1">
                <a:latin typeface="Calibri (Body)"/>
              </a:rPr>
              <a:t>độc</a:t>
            </a:r>
            <a:r>
              <a:rPr lang="en-US">
                <a:latin typeface="Calibri (Body)"/>
              </a:rPr>
              <a:t> </a:t>
            </a:r>
            <a:r>
              <a:rPr lang="en-US" err="1">
                <a:latin typeface="Calibri (Body)"/>
              </a:rPr>
              <a:t>lập</a:t>
            </a:r>
            <a:r>
              <a:rPr lang="en-US">
                <a:latin typeface="Calibri (Body)"/>
              </a:rPr>
              <a:t>.</a:t>
            </a:r>
          </a:p>
          <a:p>
            <a:pPr marL="0" indent="0">
              <a:buNone/>
            </a:pPr>
            <a:endParaRPr lang="en-US"/>
          </a:p>
        </p:txBody>
      </p:sp>
      <p:sp>
        <p:nvSpPr>
          <p:cNvPr id="4" name="Title 1">
            <a:extLst>
              <a:ext uri="{FF2B5EF4-FFF2-40B4-BE49-F238E27FC236}">
                <a16:creationId xmlns:a16="http://schemas.microsoft.com/office/drawing/2014/main" id="{63B83775-6E60-4B63-9C6B-27E53660AB5F}"/>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Microservices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là</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gì</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a:t>
            </a:r>
          </a:p>
        </p:txBody>
      </p:sp>
      <p:pic>
        <p:nvPicPr>
          <p:cNvPr id="5" name="Shape 160" descr="Học lập trình web trực tuyến">
            <a:extLst>
              <a:ext uri="{FF2B5EF4-FFF2-40B4-BE49-F238E27FC236}">
                <a16:creationId xmlns:a16="http://schemas.microsoft.com/office/drawing/2014/main" id="{685050DB-A916-447B-9C2B-D822F0A92B15}"/>
              </a:ext>
            </a:extLst>
          </p:cNvPr>
          <p:cNvPicPr preferRelativeResize="0"/>
          <p:nvPr/>
        </p:nvPicPr>
        <p:blipFill rotWithShape="1">
          <a:blip r:embed="rId2">
            <a:alphaModFix/>
          </a:blip>
          <a:srcRect/>
          <a:stretch/>
        </p:blipFill>
        <p:spPr>
          <a:xfrm>
            <a:off x="1761521" y="2532388"/>
            <a:ext cx="3451095" cy="3644575"/>
          </a:xfrm>
          <a:prstGeom prst="rect">
            <a:avLst/>
          </a:prstGeom>
          <a:noFill/>
          <a:ln>
            <a:noFill/>
          </a:ln>
        </p:spPr>
      </p:pic>
      <p:sp>
        <p:nvSpPr>
          <p:cNvPr id="6" name="Shape 162">
            <a:extLst>
              <a:ext uri="{FF2B5EF4-FFF2-40B4-BE49-F238E27FC236}">
                <a16:creationId xmlns:a16="http://schemas.microsoft.com/office/drawing/2014/main" id="{C91A71E7-F4BA-4425-8BE1-00F47011A663}"/>
              </a:ext>
            </a:extLst>
          </p:cNvPr>
          <p:cNvSpPr/>
          <p:nvPr/>
        </p:nvSpPr>
        <p:spPr>
          <a:xfrm>
            <a:off x="5699258" y="3657902"/>
            <a:ext cx="793484" cy="499730"/>
          </a:xfrm>
          <a:prstGeom prst="stripedRightArrow">
            <a:avLst>
              <a:gd name="adj1" fmla="val 50000"/>
              <a:gd name="adj2" fmla="val 50000"/>
            </a:avLst>
          </a:prstGeom>
          <a:solidFill>
            <a:srgbClr val="C5D8F1"/>
          </a:solidFill>
          <a:ln w="25400" cap="flat" cmpd="sng">
            <a:solidFill>
              <a:schemeClr val="accen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pic>
        <p:nvPicPr>
          <p:cNvPr id="7" name="Shape 161" descr="Học lập trình online từ cơ bản đến nâng cao">
            <a:extLst>
              <a:ext uri="{FF2B5EF4-FFF2-40B4-BE49-F238E27FC236}">
                <a16:creationId xmlns:a16="http://schemas.microsoft.com/office/drawing/2014/main" id="{1C99F467-F459-45FF-83CC-442A4B8FB7B6}"/>
              </a:ext>
            </a:extLst>
          </p:cNvPr>
          <p:cNvPicPr preferRelativeResize="0"/>
          <p:nvPr/>
        </p:nvPicPr>
        <p:blipFill rotWithShape="1">
          <a:blip r:embed="rId3">
            <a:alphaModFix/>
          </a:blip>
          <a:srcRect/>
          <a:stretch/>
        </p:blipFill>
        <p:spPr>
          <a:xfrm>
            <a:off x="7185586" y="2413370"/>
            <a:ext cx="3686691" cy="3763592"/>
          </a:xfrm>
          <a:prstGeom prst="rect">
            <a:avLst/>
          </a:prstGeom>
          <a:noFill/>
          <a:ln>
            <a:noFill/>
          </a:ln>
        </p:spPr>
      </p:pic>
    </p:spTree>
    <p:extLst>
      <p:ext uri="{BB962C8B-B14F-4D97-AF65-F5344CB8AC3E}">
        <p14:creationId xmlns:p14="http://schemas.microsoft.com/office/powerpoint/2010/main" val="44474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05332-07FB-4FF9-BE5C-FD4F5A3E3A63}"/>
              </a:ext>
            </a:extLst>
          </p:cNvPr>
          <p:cNvSpPr>
            <a:spLocks noGrp="1"/>
          </p:cNvSpPr>
          <p:nvPr>
            <p:ph idx="1"/>
          </p:nvPr>
        </p:nvSpPr>
        <p:spPr/>
        <p:txBody>
          <a:bodyPr/>
          <a:lstStyle/>
          <a:p>
            <a:pPr marL="0" indent="0">
              <a:buNone/>
            </a:pPr>
            <a:endParaRPr lang="en-US"/>
          </a:p>
        </p:txBody>
      </p:sp>
      <p:sp>
        <p:nvSpPr>
          <p:cNvPr id="4" name="Title 1">
            <a:extLst>
              <a:ext uri="{FF2B5EF4-FFF2-40B4-BE49-F238E27FC236}">
                <a16:creationId xmlns:a16="http://schemas.microsoft.com/office/drawing/2014/main" id="{AA7E649E-D925-4F18-821C-C80FBC5E211F}"/>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Những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công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ty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lớn</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đang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áp</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dụng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kiến</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trúc</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microservices</a:t>
            </a:r>
          </a:p>
        </p:txBody>
      </p:sp>
      <p:pic>
        <p:nvPicPr>
          <p:cNvPr id="5" name="Shape 171">
            <a:extLst>
              <a:ext uri="{FF2B5EF4-FFF2-40B4-BE49-F238E27FC236}">
                <a16:creationId xmlns:a16="http://schemas.microsoft.com/office/drawing/2014/main" id="{06E762A5-A9C7-4F0E-9317-D168EF718E51}"/>
              </a:ext>
            </a:extLst>
          </p:cNvPr>
          <p:cNvPicPr preferRelativeResize="0"/>
          <p:nvPr/>
        </p:nvPicPr>
        <p:blipFill>
          <a:blip r:embed="rId2">
            <a:alphaModFix/>
          </a:blip>
          <a:stretch>
            <a:fillRect/>
          </a:stretch>
        </p:blipFill>
        <p:spPr>
          <a:xfrm>
            <a:off x="2110340" y="1825625"/>
            <a:ext cx="2857500" cy="1600200"/>
          </a:xfrm>
          <a:prstGeom prst="rect">
            <a:avLst/>
          </a:prstGeom>
          <a:noFill/>
          <a:ln>
            <a:noFill/>
          </a:ln>
        </p:spPr>
      </p:pic>
      <p:pic>
        <p:nvPicPr>
          <p:cNvPr id="6" name="Shape 172">
            <a:extLst>
              <a:ext uri="{FF2B5EF4-FFF2-40B4-BE49-F238E27FC236}">
                <a16:creationId xmlns:a16="http://schemas.microsoft.com/office/drawing/2014/main" id="{57B8BECF-376E-49B1-BE04-C39FD10F4E9D}"/>
              </a:ext>
            </a:extLst>
          </p:cNvPr>
          <p:cNvPicPr preferRelativeResize="0"/>
          <p:nvPr/>
        </p:nvPicPr>
        <p:blipFill>
          <a:blip r:embed="rId3">
            <a:alphaModFix/>
          </a:blip>
          <a:stretch>
            <a:fillRect/>
          </a:stretch>
        </p:blipFill>
        <p:spPr>
          <a:xfrm>
            <a:off x="5688718" y="1825625"/>
            <a:ext cx="4187250" cy="1534224"/>
          </a:xfrm>
          <a:prstGeom prst="rect">
            <a:avLst/>
          </a:prstGeom>
          <a:noFill/>
          <a:ln>
            <a:noFill/>
          </a:ln>
        </p:spPr>
      </p:pic>
      <p:pic>
        <p:nvPicPr>
          <p:cNvPr id="7" name="Shape 173">
            <a:extLst>
              <a:ext uri="{FF2B5EF4-FFF2-40B4-BE49-F238E27FC236}">
                <a16:creationId xmlns:a16="http://schemas.microsoft.com/office/drawing/2014/main" id="{1692E498-B174-482B-970A-AD58AEE754F6}"/>
              </a:ext>
            </a:extLst>
          </p:cNvPr>
          <p:cNvPicPr preferRelativeResize="0"/>
          <p:nvPr/>
        </p:nvPicPr>
        <p:blipFill>
          <a:blip r:embed="rId4">
            <a:alphaModFix/>
          </a:blip>
          <a:stretch>
            <a:fillRect/>
          </a:stretch>
        </p:blipFill>
        <p:spPr>
          <a:xfrm>
            <a:off x="4002584" y="3702009"/>
            <a:ext cx="4548100" cy="1892024"/>
          </a:xfrm>
          <a:prstGeom prst="rect">
            <a:avLst/>
          </a:prstGeom>
          <a:noFill/>
          <a:ln>
            <a:noFill/>
          </a:ln>
        </p:spPr>
      </p:pic>
    </p:spTree>
    <p:extLst>
      <p:ext uri="{BB962C8B-B14F-4D97-AF65-F5344CB8AC3E}">
        <p14:creationId xmlns:p14="http://schemas.microsoft.com/office/powerpoint/2010/main" val="245761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05332-07FB-4FF9-BE5C-FD4F5A3E3A63}"/>
              </a:ext>
            </a:extLst>
          </p:cNvPr>
          <p:cNvSpPr>
            <a:spLocks noGrp="1"/>
          </p:cNvSpPr>
          <p:nvPr>
            <p:ph idx="1"/>
          </p:nvPr>
        </p:nvSpPr>
        <p:spPr>
          <a:xfrm>
            <a:off x="838200" y="1138844"/>
            <a:ext cx="10515600" cy="5038119"/>
          </a:xfrm>
        </p:spPr>
        <p:txBody>
          <a:bodyPr/>
          <a:lstStyle/>
          <a:p>
            <a:r>
              <a:rPr lang="en-US">
                <a:latin typeface="Calibri (Body)"/>
              </a:rPr>
              <a:t>Scaling: </a:t>
            </a:r>
            <a:r>
              <a:rPr lang="en-US" err="1">
                <a:latin typeface="Calibri (Body)"/>
                <a:ea typeface="Tahoma" panose="020B0604030504040204" pitchFamily="34" charset="0"/>
                <a:cs typeface="Tahoma" panose="020B0604030504040204" pitchFamily="34" charset="0"/>
              </a:rPr>
              <a:t>khả</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năng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mở</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rộng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cao</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khi</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các</a:t>
            </a:r>
            <a:r>
              <a:rPr lang="en-US">
                <a:latin typeface="Calibri (Body)"/>
                <a:ea typeface="Tahoma" panose="020B0604030504040204" pitchFamily="34" charset="0"/>
                <a:cs typeface="Tahoma" panose="020B0604030504040204" pitchFamily="34" charset="0"/>
              </a:rPr>
              <a:t> service đ</a:t>
            </a:r>
            <a:r>
              <a:rPr lang="vi-VN">
                <a:latin typeface="Calibri (Body)"/>
                <a:ea typeface="Tahoma" panose="020B0604030504040204" pitchFamily="34" charset="0"/>
                <a:cs typeface="Tahoma" panose="020B0604030504040204" pitchFamily="34" charset="0"/>
              </a:rPr>
              <a:t>ư</a:t>
            </a:r>
            <a:r>
              <a:rPr lang="en-US" err="1">
                <a:latin typeface="Calibri (Body)"/>
                <a:ea typeface="Tahoma" panose="020B0604030504040204" pitchFamily="34" charset="0"/>
                <a:cs typeface="Tahoma" panose="020B0604030504040204" pitchFamily="34" charset="0"/>
              </a:rPr>
              <a:t>ợc</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tách</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rõ</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ràng</a:t>
            </a:r>
            <a:r>
              <a:rPr lang="en-US">
                <a:latin typeface="Calibri (Body)"/>
                <a:ea typeface="Tahoma" panose="020B0604030504040204" pitchFamily="34" charset="0"/>
                <a:cs typeface="Tahoma" panose="020B0604030504040204" pitchFamily="34" charset="0"/>
              </a:rPr>
              <a:t>.</a:t>
            </a:r>
          </a:p>
          <a:p>
            <a:r>
              <a:rPr lang="en-US">
                <a:solidFill>
                  <a:schemeClr val="dk1"/>
                </a:solidFill>
                <a:ea typeface="Calibri"/>
                <a:cs typeface="Calibri"/>
                <a:sym typeface="Calibri"/>
              </a:rPr>
              <a:t>Ease of Deployment: </a:t>
            </a:r>
            <a:r>
              <a:rPr lang="en-US" err="1">
                <a:solidFill>
                  <a:schemeClr val="dk1"/>
                </a:solidFill>
                <a:ea typeface="Calibri"/>
                <a:cs typeface="Calibri"/>
                <a:sym typeface="Calibri"/>
              </a:rPr>
              <a:t>Lập</a:t>
            </a:r>
            <a:r>
              <a:rPr lang="en-US">
                <a:solidFill>
                  <a:schemeClr val="dk1"/>
                </a:solidFill>
                <a:ea typeface="Calibri"/>
                <a:cs typeface="Calibri"/>
                <a:sym typeface="Calibri"/>
              </a:rPr>
              <a:t> </a:t>
            </a:r>
            <a:r>
              <a:rPr lang="en-US" err="1">
                <a:solidFill>
                  <a:schemeClr val="dk1"/>
                </a:solidFill>
                <a:ea typeface="Calibri"/>
                <a:cs typeface="Calibri"/>
                <a:sym typeface="Calibri"/>
              </a:rPr>
              <a:t>trình</a:t>
            </a:r>
            <a:r>
              <a:rPr lang="en-US">
                <a:solidFill>
                  <a:schemeClr val="dk1"/>
                </a:solidFill>
                <a:ea typeface="Calibri"/>
                <a:cs typeface="Calibri"/>
                <a:sym typeface="Calibri"/>
              </a:rPr>
              <a:t> </a:t>
            </a:r>
            <a:r>
              <a:rPr lang="en-US" err="1">
                <a:solidFill>
                  <a:schemeClr val="dk1"/>
                </a:solidFill>
                <a:ea typeface="Calibri"/>
                <a:cs typeface="Calibri"/>
                <a:sym typeface="Calibri"/>
              </a:rPr>
              <a:t>viên</a:t>
            </a:r>
            <a:r>
              <a:rPr lang="en-US">
                <a:solidFill>
                  <a:schemeClr val="dk1"/>
                </a:solidFill>
                <a:ea typeface="Calibri"/>
                <a:cs typeface="Calibri"/>
                <a:sym typeface="Calibri"/>
              </a:rPr>
              <a:t> </a:t>
            </a:r>
            <a:r>
              <a:rPr lang="en-US" err="1">
                <a:solidFill>
                  <a:schemeClr val="dk1"/>
                </a:solidFill>
                <a:ea typeface="Calibri"/>
                <a:cs typeface="Calibri"/>
                <a:sym typeface="Calibri"/>
              </a:rPr>
              <a:t>có</a:t>
            </a:r>
            <a:r>
              <a:rPr lang="en-US">
                <a:solidFill>
                  <a:schemeClr val="dk1"/>
                </a:solidFill>
                <a:ea typeface="Calibri"/>
                <a:cs typeface="Calibri"/>
                <a:sym typeface="Calibri"/>
              </a:rPr>
              <a:t> </a:t>
            </a:r>
            <a:r>
              <a:rPr lang="en-US" err="1">
                <a:solidFill>
                  <a:schemeClr val="dk1"/>
                </a:solidFill>
                <a:ea typeface="Calibri"/>
                <a:cs typeface="Calibri"/>
                <a:sym typeface="Calibri"/>
              </a:rPr>
              <a:t>thể</a:t>
            </a:r>
            <a:r>
              <a:rPr lang="en-US">
                <a:solidFill>
                  <a:schemeClr val="dk1"/>
                </a:solidFill>
                <a:ea typeface="Calibri"/>
                <a:cs typeface="Calibri"/>
                <a:sym typeface="Calibri"/>
              </a:rPr>
              <a:t> </a:t>
            </a:r>
            <a:r>
              <a:rPr lang="en-US" err="1">
                <a:solidFill>
                  <a:schemeClr val="dk1"/>
                </a:solidFill>
                <a:ea typeface="Calibri"/>
                <a:cs typeface="Calibri"/>
                <a:sym typeface="Calibri"/>
              </a:rPr>
              <a:t>thực</a:t>
            </a:r>
            <a:r>
              <a:rPr lang="en-US">
                <a:solidFill>
                  <a:schemeClr val="dk1"/>
                </a:solidFill>
                <a:ea typeface="Calibri"/>
                <a:cs typeface="Calibri"/>
                <a:sym typeface="Calibri"/>
              </a:rPr>
              <a:t> </a:t>
            </a:r>
            <a:r>
              <a:rPr lang="en-US" err="1">
                <a:solidFill>
                  <a:schemeClr val="dk1"/>
                </a:solidFill>
                <a:ea typeface="Calibri"/>
                <a:cs typeface="Calibri"/>
                <a:sym typeface="Calibri"/>
              </a:rPr>
              <a:t>hiện</a:t>
            </a:r>
            <a:r>
              <a:rPr lang="en-US">
                <a:solidFill>
                  <a:schemeClr val="dk1"/>
                </a:solidFill>
                <a:ea typeface="Calibri"/>
                <a:cs typeface="Calibri"/>
                <a:sym typeface="Calibri"/>
              </a:rPr>
              <a:t> </a:t>
            </a:r>
            <a:r>
              <a:rPr lang="en-US" err="1">
                <a:solidFill>
                  <a:schemeClr val="dk1"/>
                </a:solidFill>
                <a:ea typeface="Calibri"/>
                <a:cs typeface="Calibri"/>
                <a:sym typeface="Calibri"/>
              </a:rPr>
              <a:t>thay</a:t>
            </a:r>
            <a:r>
              <a:rPr lang="en-US">
                <a:solidFill>
                  <a:schemeClr val="dk1"/>
                </a:solidFill>
                <a:ea typeface="Calibri"/>
                <a:cs typeface="Calibri"/>
                <a:sym typeface="Calibri"/>
              </a:rPr>
              <a:t> </a:t>
            </a:r>
            <a:r>
              <a:rPr lang="en-US" err="1">
                <a:solidFill>
                  <a:schemeClr val="dk1"/>
                </a:solidFill>
                <a:ea typeface="Calibri"/>
                <a:cs typeface="Calibri"/>
                <a:sym typeface="Calibri"/>
              </a:rPr>
              <a:t>đổi</a:t>
            </a:r>
            <a:r>
              <a:rPr lang="en-US">
                <a:solidFill>
                  <a:schemeClr val="dk1"/>
                </a:solidFill>
                <a:ea typeface="Calibri"/>
                <a:cs typeface="Calibri"/>
                <a:sym typeface="Calibri"/>
              </a:rPr>
              <a:t> </a:t>
            </a:r>
            <a:r>
              <a:rPr lang="en-US" err="1">
                <a:solidFill>
                  <a:schemeClr val="dk1"/>
                </a:solidFill>
                <a:ea typeface="Calibri"/>
                <a:cs typeface="Calibri"/>
                <a:sym typeface="Calibri"/>
              </a:rPr>
              <a:t>một</a:t>
            </a:r>
            <a:r>
              <a:rPr lang="en-US">
                <a:solidFill>
                  <a:schemeClr val="dk1"/>
                </a:solidFill>
                <a:ea typeface="Calibri"/>
                <a:cs typeface="Calibri"/>
                <a:sym typeface="Calibri"/>
              </a:rPr>
              <a:t> service </a:t>
            </a:r>
            <a:r>
              <a:rPr lang="en-US" err="1">
                <a:solidFill>
                  <a:schemeClr val="dk1"/>
                </a:solidFill>
                <a:ea typeface="Calibri"/>
                <a:cs typeface="Calibri"/>
                <a:sym typeface="Calibri"/>
              </a:rPr>
              <a:t>và</a:t>
            </a:r>
            <a:r>
              <a:rPr lang="en-US">
                <a:solidFill>
                  <a:schemeClr val="dk1"/>
                </a:solidFill>
                <a:ea typeface="Calibri"/>
                <a:cs typeface="Calibri"/>
                <a:sym typeface="Calibri"/>
              </a:rPr>
              <a:t> deploy </a:t>
            </a:r>
            <a:r>
              <a:rPr lang="en-US" err="1">
                <a:solidFill>
                  <a:schemeClr val="dk1"/>
                </a:solidFill>
                <a:ea typeface="Calibri"/>
                <a:cs typeface="Calibri"/>
                <a:sym typeface="Calibri"/>
              </a:rPr>
              <a:t>nó</a:t>
            </a:r>
            <a:r>
              <a:rPr lang="en-US">
                <a:solidFill>
                  <a:schemeClr val="dk1"/>
                </a:solidFill>
                <a:ea typeface="Calibri"/>
                <a:cs typeface="Calibri"/>
                <a:sym typeface="Calibri"/>
              </a:rPr>
              <a:t> </a:t>
            </a:r>
            <a:r>
              <a:rPr lang="en-US" err="1">
                <a:solidFill>
                  <a:schemeClr val="dk1"/>
                </a:solidFill>
                <a:ea typeface="Calibri"/>
                <a:cs typeface="Calibri"/>
                <a:sym typeface="Calibri"/>
              </a:rPr>
              <a:t>độc</a:t>
            </a:r>
            <a:r>
              <a:rPr lang="en-US">
                <a:solidFill>
                  <a:schemeClr val="dk1"/>
                </a:solidFill>
                <a:ea typeface="Calibri"/>
                <a:cs typeface="Calibri"/>
                <a:sym typeface="Calibri"/>
              </a:rPr>
              <a:t> </a:t>
            </a:r>
            <a:r>
              <a:rPr lang="en-US" err="1">
                <a:solidFill>
                  <a:schemeClr val="dk1"/>
                </a:solidFill>
                <a:ea typeface="Calibri"/>
                <a:cs typeface="Calibri"/>
                <a:sym typeface="Calibri"/>
              </a:rPr>
              <a:t>lập</a:t>
            </a:r>
            <a:r>
              <a:rPr lang="en-US">
                <a:solidFill>
                  <a:schemeClr val="dk1"/>
                </a:solidFill>
                <a:ea typeface="Calibri"/>
                <a:cs typeface="Calibri"/>
                <a:sym typeface="Calibri"/>
              </a:rPr>
              <a:t> </a:t>
            </a:r>
            <a:r>
              <a:rPr lang="en-US" err="1">
                <a:solidFill>
                  <a:schemeClr val="dk1"/>
                </a:solidFill>
                <a:ea typeface="Calibri"/>
                <a:cs typeface="Calibri"/>
                <a:sym typeface="Calibri"/>
              </a:rPr>
              <a:t>không</a:t>
            </a:r>
            <a:r>
              <a:rPr lang="en-US">
                <a:solidFill>
                  <a:schemeClr val="dk1"/>
                </a:solidFill>
                <a:ea typeface="Calibri"/>
                <a:cs typeface="Calibri"/>
                <a:sym typeface="Calibri"/>
              </a:rPr>
              <a:t> </a:t>
            </a:r>
            <a:r>
              <a:rPr lang="en-US" err="1">
                <a:solidFill>
                  <a:schemeClr val="dk1"/>
                </a:solidFill>
                <a:ea typeface="Calibri"/>
                <a:cs typeface="Calibri"/>
                <a:sym typeface="Calibri"/>
              </a:rPr>
              <a:t>ảnh</a:t>
            </a:r>
            <a:r>
              <a:rPr lang="en-US">
                <a:solidFill>
                  <a:schemeClr val="dk1"/>
                </a:solidFill>
                <a:ea typeface="Calibri"/>
                <a:cs typeface="Calibri"/>
                <a:sym typeface="Calibri"/>
              </a:rPr>
              <a:t> h</a:t>
            </a:r>
            <a:r>
              <a:rPr lang="vi-VN">
                <a:solidFill>
                  <a:schemeClr val="dk1"/>
                </a:solidFill>
                <a:ea typeface="Calibri"/>
                <a:cs typeface="Calibri"/>
                <a:sym typeface="Calibri"/>
              </a:rPr>
              <a:t>ư</a:t>
            </a:r>
            <a:r>
              <a:rPr lang="en-US" err="1">
                <a:solidFill>
                  <a:schemeClr val="dk1"/>
                </a:solidFill>
                <a:ea typeface="Calibri"/>
                <a:cs typeface="Calibri"/>
                <a:sym typeface="Calibri"/>
              </a:rPr>
              <a:t>ởng</a:t>
            </a:r>
            <a:r>
              <a:rPr lang="en-US">
                <a:solidFill>
                  <a:schemeClr val="dk1"/>
                </a:solidFill>
                <a:ea typeface="Calibri"/>
                <a:cs typeface="Calibri"/>
                <a:sym typeface="Calibri"/>
              </a:rPr>
              <a:t> </a:t>
            </a:r>
            <a:r>
              <a:rPr lang="en-US" err="1">
                <a:solidFill>
                  <a:schemeClr val="dk1"/>
                </a:solidFill>
                <a:ea typeface="Calibri"/>
                <a:cs typeface="Calibri"/>
                <a:sym typeface="Calibri"/>
              </a:rPr>
              <a:t>tới</a:t>
            </a:r>
            <a:r>
              <a:rPr lang="en-US">
                <a:solidFill>
                  <a:schemeClr val="dk1"/>
                </a:solidFill>
                <a:ea typeface="Calibri"/>
                <a:cs typeface="Calibri"/>
                <a:sym typeface="Calibri"/>
              </a:rPr>
              <a:t> </a:t>
            </a:r>
            <a:r>
              <a:rPr lang="en-US" err="1">
                <a:solidFill>
                  <a:schemeClr val="dk1"/>
                </a:solidFill>
                <a:ea typeface="Calibri"/>
                <a:cs typeface="Calibri"/>
                <a:sym typeface="Calibri"/>
              </a:rPr>
              <a:t>phần</a:t>
            </a:r>
            <a:r>
              <a:rPr lang="en-US">
                <a:solidFill>
                  <a:schemeClr val="dk1"/>
                </a:solidFill>
                <a:ea typeface="Calibri"/>
                <a:cs typeface="Calibri"/>
                <a:sym typeface="Calibri"/>
              </a:rPr>
              <a:t> </a:t>
            </a:r>
            <a:r>
              <a:rPr lang="en-US" err="1">
                <a:solidFill>
                  <a:schemeClr val="dk1"/>
                </a:solidFill>
                <a:ea typeface="Calibri"/>
                <a:cs typeface="Calibri"/>
                <a:sym typeface="Calibri"/>
              </a:rPr>
              <a:t>còn</a:t>
            </a:r>
            <a:r>
              <a:rPr lang="en-US">
                <a:solidFill>
                  <a:schemeClr val="dk1"/>
                </a:solidFill>
                <a:ea typeface="Calibri"/>
                <a:cs typeface="Calibri"/>
                <a:sym typeface="Calibri"/>
              </a:rPr>
              <a:t> </a:t>
            </a:r>
            <a:r>
              <a:rPr lang="en-US" err="1">
                <a:solidFill>
                  <a:schemeClr val="dk1"/>
                </a:solidFill>
                <a:ea typeface="Calibri"/>
                <a:cs typeface="Calibri"/>
                <a:sym typeface="Calibri"/>
              </a:rPr>
              <a:t>lại</a:t>
            </a:r>
            <a:r>
              <a:rPr lang="en-US">
                <a:solidFill>
                  <a:schemeClr val="dk1"/>
                </a:solidFill>
                <a:ea typeface="Calibri"/>
                <a:cs typeface="Calibri"/>
                <a:sym typeface="Calibri"/>
              </a:rPr>
              <a:t>.</a:t>
            </a:r>
          </a:p>
          <a:p>
            <a:r>
              <a:rPr lang="en-US">
                <a:latin typeface="Calibri (Body)"/>
                <a:ea typeface="Tahoma" panose="020B0604030504040204" pitchFamily="34" charset="0"/>
                <a:cs typeface="Tahoma" panose="020B0604030504040204" pitchFamily="34" charset="0"/>
              </a:rPr>
              <a:t>Resilience: </a:t>
            </a:r>
            <a:r>
              <a:rPr lang="en-US" err="1">
                <a:latin typeface="Calibri (Body)"/>
                <a:ea typeface="Tahoma" panose="020B0604030504040204" pitchFamily="34" charset="0"/>
                <a:cs typeface="Tahoma" panose="020B0604030504040204" pitchFamily="34" charset="0"/>
              </a:rPr>
              <a:t>Nếu</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một</a:t>
            </a:r>
            <a:r>
              <a:rPr lang="en-US">
                <a:latin typeface="Calibri (Body)"/>
                <a:ea typeface="Tahoma" panose="020B0604030504040204" pitchFamily="34" charset="0"/>
                <a:cs typeface="Tahoma" panose="020B0604030504040204" pitchFamily="34" charset="0"/>
              </a:rPr>
              <a:t> service </a:t>
            </a:r>
            <a:r>
              <a:rPr lang="en-US" err="1">
                <a:latin typeface="Calibri (Body)"/>
                <a:ea typeface="Tahoma" panose="020B0604030504040204" pitchFamily="34" charset="0"/>
                <a:cs typeface="Tahoma" panose="020B0604030504040204" pitchFamily="34" charset="0"/>
              </a:rPr>
              <a:t>bị</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lỗi</a:t>
            </a:r>
            <a:r>
              <a:rPr lang="en-US">
                <a:latin typeface="Calibri (Body)"/>
                <a:ea typeface="Tahoma" panose="020B0604030504040204" pitchFamily="34" charset="0"/>
                <a:cs typeface="Tahoma" panose="020B0604030504040204" pitchFamily="34" charset="0"/>
              </a:rPr>
              <a:t>, service </a:t>
            </a:r>
            <a:r>
              <a:rPr lang="en-US" err="1">
                <a:latin typeface="Calibri (Body)"/>
                <a:ea typeface="Tahoma" panose="020B0604030504040204" pitchFamily="34" charset="0"/>
                <a:cs typeface="Tahoma" panose="020B0604030504040204" pitchFamily="34" charset="0"/>
              </a:rPr>
              <a:t>đó</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sẽ</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bị</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cô</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lập</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và</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phần</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còn</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lại</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của</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hệ</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thống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vẫn</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hoạt</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động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bình</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th</a:t>
            </a:r>
            <a:r>
              <a:rPr lang="vi-VN">
                <a:latin typeface="Calibri (Body)"/>
                <a:ea typeface="Tahoma" panose="020B0604030504040204" pitchFamily="34" charset="0"/>
                <a:cs typeface="Tahoma" panose="020B0604030504040204" pitchFamily="34" charset="0"/>
              </a:rPr>
              <a:t>ư</a:t>
            </a:r>
            <a:r>
              <a:rPr lang="en-US" err="1">
                <a:latin typeface="Calibri (Body)"/>
                <a:ea typeface="Tahoma" panose="020B0604030504040204" pitchFamily="34" charset="0"/>
                <a:cs typeface="Tahoma" panose="020B0604030504040204" pitchFamily="34" charset="0"/>
              </a:rPr>
              <a:t>ờng</a:t>
            </a:r>
            <a:r>
              <a:rPr lang="en-US">
                <a:latin typeface="Calibri (Body)"/>
                <a:ea typeface="Tahoma" panose="020B0604030504040204" pitchFamily="34" charset="0"/>
                <a:cs typeface="Tahoma" panose="020B0604030504040204" pitchFamily="34" charset="0"/>
              </a:rPr>
              <a:t>.</a:t>
            </a:r>
          </a:p>
          <a:p>
            <a:r>
              <a:rPr lang="en-US">
                <a:solidFill>
                  <a:schemeClr val="dk1"/>
                </a:solidFill>
                <a:ea typeface="Calibri"/>
                <a:cs typeface="Calibri"/>
                <a:sym typeface="Calibri"/>
              </a:rPr>
              <a:t>Organizational Alignment: 1 team </a:t>
            </a:r>
            <a:r>
              <a:rPr lang="en-US" err="1">
                <a:solidFill>
                  <a:schemeClr val="dk1"/>
                </a:solidFill>
                <a:ea typeface="Calibri"/>
                <a:cs typeface="Calibri"/>
                <a:sym typeface="Calibri"/>
              </a:rPr>
              <a:t>nhỏ</a:t>
            </a:r>
            <a:r>
              <a:rPr lang="en-US">
                <a:solidFill>
                  <a:schemeClr val="dk1"/>
                </a:solidFill>
                <a:ea typeface="Calibri"/>
                <a:cs typeface="Calibri"/>
                <a:sym typeface="Calibri"/>
              </a:rPr>
              <a:t> </a:t>
            </a:r>
            <a:r>
              <a:rPr lang="en-US" err="1">
                <a:solidFill>
                  <a:schemeClr val="dk1"/>
                </a:solidFill>
                <a:ea typeface="Calibri"/>
                <a:cs typeface="Calibri"/>
                <a:sym typeface="Calibri"/>
              </a:rPr>
              <a:t>chịu</a:t>
            </a:r>
            <a:r>
              <a:rPr lang="en-US">
                <a:solidFill>
                  <a:schemeClr val="dk1"/>
                </a:solidFill>
                <a:ea typeface="Calibri"/>
                <a:cs typeface="Calibri"/>
                <a:sym typeface="Calibri"/>
              </a:rPr>
              <a:t> </a:t>
            </a:r>
            <a:r>
              <a:rPr lang="en-US" err="1">
                <a:solidFill>
                  <a:schemeClr val="dk1"/>
                </a:solidFill>
                <a:ea typeface="Calibri"/>
                <a:cs typeface="Calibri"/>
                <a:sym typeface="Calibri"/>
              </a:rPr>
              <a:t>trách</a:t>
            </a:r>
            <a:r>
              <a:rPr lang="en-US">
                <a:solidFill>
                  <a:schemeClr val="dk1"/>
                </a:solidFill>
                <a:ea typeface="Calibri"/>
                <a:cs typeface="Calibri"/>
                <a:sym typeface="Calibri"/>
              </a:rPr>
              <a:t> </a:t>
            </a:r>
            <a:r>
              <a:rPr lang="en-US" err="1">
                <a:solidFill>
                  <a:schemeClr val="dk1"/>
                </a:solidFill>
                <a:ea typeface="Calibri"/>
                <a:cs typeface="Calibri"/>
                <a:sym typeface="Calibri"/>
              </a:rPr>
              <a:t>nhiệm</a:t>
            </a:r>
            <a:r>
              <a:rPr lang="en-US">
                <a:solidFill>
                  <a:schemeClr val="dk1"/>
                </a:solidFill>
                <a:ea typeface="Calibri"/>
                <a:cs typeface="Calibri"/>
                <a:sym typeface="Calibri"/>
              </a:rPr>
              <a:t> </a:t>
            </a:r>
            <a:r>
              <a:rPr lang="en-US" err="1">
                <a:solidFill>
                  <a:schemeClr val="dk1"/>
                </a:solidFill>
                <a:ea typeface="Calibri"/>
                <a:cs typeface="Calibri"/>
                <a:sym typeface="Calibri"/>
              </a:rPr>
              <a:t>cho</a:t>
            </a:r>
            <a:r>
              <a:rPr lang="en-US">
                <a:solidFill>
                  <a:schemeClr val="dk1"/>
                </a:solidFill>
                <a:ea typeface="Calibri"/>
                <a:cs typeface="Calibri"/>
                <a:sym typeface="Calibri"/>
              </a:rPr>
              <a:t> 1 service, </a:t>
            </a:r>
            <a:r>
              <a:rPr lang="en-US" err="1">
                <a:solidFill>
                  <a:schemeClr val="dk1"/>
                </a:solidFill>
                <a:ea typeface="Calibri"/>
                <a:cs typeface="Calibri"/>
                <a:sym typeface="Calibri"/>
              </a:rPr>
              <a:t>thay</a:t>
            </a:r>
            <a:r>
              <a:rPr lang="en-US">
                <a:solidFill>
                  <a:schemeClr val="dk1"/>
                </a:solidFill>
                <a:ea typeface="Calibri"/>
                <a:cs typeface="Calibri"/>
                <a:sym typeface="Calibri"/>
              </a:rPr>
              <a:t> </a:t>
            </a:r>
            <a:r>
              <a:rPr lang="en-US" err="1">
                <a:solidFill>
                  <a:schemeClr val="dk1"/>
                </a:solidFill>
                <a:ea typeface="Calibri"/>
                <a:cs typeface="Calibri"/>
                <a:sym typeface="Calibri"/>
              </a:rPr>
              <a:t>vì</a:t>
            </a:r>
            <a:r>
              <a:rPr lang="en-US">
                <a:solidFill>
                  <a:schemeClr val="dk1"/>
                </a:solidFill>
                <a:ea typeface="Calibri"/>
                <a:cs typeface="Calibri"/>
                <a:sym typeface="Calibri"/>
              </a:rPr>
              <a:t> 1 team </a:t>
            </a:r>
            <a:r>
              <a:rPr lang="en-US" err="1">
                <a:solidFill>
                  <a:schemeClr val="dk1"/>
                </a:solidFill>
                <a:ea typeface="Calibri"/>
                <a:cs typeface="Calibri"/>
                <a:sym typeface="Calibri"/>
              </a:rPr>
              <a:t>lớn</a:t>
            </a:r>
            <a:r>
              <a:rPr lang="en-US">
                <a:solidFill>
                  <a:schemeClr val="dk1"/>
                </a:solidFill>
                <a:ea typeface="Calibri"/>
                <a:cs typeface="Calibri"/>
                <a:sym typeface="Calibri"/>
              </a:rPr>
              <a:t> </a:t>
            </a:r>
            <a:r>
              <a:rPr lang="en-US" err="1">
                <a:solidFill>
                  <a:schemeClr val="dk1"/>
                </a:solidFill>
                <a:ea typeface="Calibri"/>
                <a:cs typeface="Calibri"/>
                <a:sym typeface="Calibri"/>
              </a:rPr>
              <a:t>chịu</a:t>
            </a:r>
            <a:r>
              <a:rPr lang="en-US">
                <a:solidFill>
                  <a:schemeClr val="dk1"/>
                </a:solidFill>
                <a:ea typeface="Calibri"/>
                <a:cs typeface="Calibri"/>
                <a:sym typeface="Calibri"/>
              </a:rPr>
              <a:t> </a:t>
            </a:r>
            <a:r>
              <a:rPr lang="en-US" err="1">
                <a:solidFill>
                  <a:schemeClr val="dk1"/>
                </a:solidFill>
                <a:ea typeface="Calibri"/>
                <a:cs typeface="Calibri"/>
                <a:sym typeface="Calibri"/>
              </a:rPr>
              <a:t>trách</a:t>
            </a:r>
            <a:r>
              <a:rPr lang="en-US">
                <a:solidFill>
                  <a:schemeClr val="dk1"/>
                </a:solidFill>
                <a:ea typeface="Calibri"/>
                <a:cs typeface="Calibri"/>
                <a:sym typeface="Calibri"/>
              </a:rPr>
              <a:t> </a:t>
            </a:r>
            <a:r>
              <a:rPr lang="en-US" err="1">
                <a:solidFill>
                  <a:schemeClr val="dk1"/>
                </a:solidFill>
                <a:ea typeface="Calibri"/>
                <a:cs typeface="Calibri"/>
                <a:sym typeface="Calibri"/>
              </a:rPr>
              <a:t>nhiệm</a:t>
            </a:r>
            <a:r>
              <a:rPr lang="en-US">
                <a:solidFill>
                  <a:schemeClr val="dk1"/>
                </a:solidFill>
                <a:ea typeface="Calibri"/>
                <a:cs typeface="Calibri"/>
                <a:sym typeface="Calibri"/>
              </a:rPr>
              <a:t> </a:t>
            </a:r>
            <a:r>
              <a:rPr lang="en-US" err="1">
                <a:solidFill>
                  <a:schemeClr val="dk1"/>
                </a:solidFill>
                <a:ea typeface="Calibri"/>
                <a:cs typeface="Calibri"/>
                <a:sym typeface="Calibri"/>
              </a:rPr>
              <a:t>cho</a:t>
            </a:r>
            <a:r>
              <a:rPr lang="en-US">
                <a:solidFill>
                  <a:schemeClr val="dk1"/>
                </a:solidFill>
                <a:ea typeface="Calibri"/>
                <a:cs typeface="Calibri"/>
                <a:sym typeface="Calibri"/>
              </a:rPr>
              <a:t> </a:t>
            </a:r>
            <a:r>
              <a:rPr lang="en-US" err="1">
                <a:solidFill>
                  <a:schemeClr val="dk1"/>
                </a:solidFill>
                <a:ea typeface="Calibri"/>
                <a:cs typeface="Calibri"/>
                <a:sym typeface="Calibri"/>
              </a:rPr>
              <a:t>cả</a:t>
            </a:r>
            <a:r>
              <a:rPr lang="en-US">
                <a:solidFill>
                  <a:schemeClr val="dk1"/>
                </a:solidFill>
                <a:ea typeface="Calibri"/>
                <a:cs typeface="Calibri"/>
                <a:sym typeface="Calibri"/>
              </a:rPr>
              <a:t> </a:t>
            </a:r>
            <a:r>
              <a:rPr lang="en-US" err="1">
                <a:solidFill>
                  <a:schemeClr val="dk1"/>
                </a:solidFill>
                <a:ea typeface="Calibri"/>
                <a:cs typeface="Calibri"/>
                <a:sym typeface="Calibri"/>
              </a:rPr>
              <a:t>hệ</a:t>
            </a:r>
            <a:r>
              <a:rPr lang="en-US">
                <a:solidFill>
                  <a:schemeClr val="dk1"/>
                </a:solidFill>
                <a:ea typeface="Calibri"/>
                <a:cs typeface="Calibri"/>
                <a:sym typeface="Calibri"/>
              </a:rPr>
              <a:t> </a:t>
            </a:r>
            <a:r>
              <a:rPr lang="en-US" err="1">
                <a:solidFill>
                  <a:schemeClr val="dk1"/>
                </a:solidFill>
                <a:ea typeface="Calibri"/>
                <a:cs typeface="Calibri"/>
                <a:sym typeface="Calibri"/>
              </a:rPr>
              <a:t>thống</a:t>
            </a:r>
            <a:r>
              <a:rPr lang="en-US">
                <a:solidFill>
                  <a:schemeClr val="dk1"/>
                </a:solidFill>
                <a:ea typeface="Calibri"/>
                <a:cs typeface="Calibri"/>
                <a:sym typeface="Calibri"/>
              </a:rPr>
              <a:t> </a:t>
            </a:r>
            <a:r>
              <a:rPr lang="en-US" err="1">
                <a:solidFill>
                  <a:schemeClr val="dk1"/>
                </a:solidFill>
                <a:ea typeface="Calibri"/>
                <a:cs typeface="Calibri"/>
                <a:sym typeface="Calibri"/>
              </a:rPr>
              <a:t>lớn</a:t>
            </a:r>
            <a:r>
              <a:rPr lang="en-US">
                <a:solidFill>
                  <a:schemeClr val="dk1"/>
                </a:solidFill>
                <a:ea typeface="Calibri"/>
                <a:cs typeface="Calibri"/>
                <a:sym typeface="Calibri"/>
              </a:rPr>
              <a:t>.</a:t>
            </a:r>
            <a:endParaRPr lang="en-US">
              <a:latin typeface="Calibri (Body)"/>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AA7E649E-D925-4F18-821C-C80FBC5E211F}"/>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Ưu</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điểm</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microservices</a:t>
            </a:r>
          </a:p>
        </p:txBody>
      </p:sp>
      <p:pic>
        <p:nvPicPr>
          <p:cNvPr id="8" name="Shape 181">
            <a:extLst>
              <a:ext uri="{FF2B5EF4-FFF2-40B4-BE49-F238E27FC236}">
                <a16:creationId xmlns:a16="http://schemas.microsoft.com/office/drawing/2014/main" id="{DAEE29F1-B48B-44F7-9A54-0EFD297F3314}"/>
              </a:ext>
            </a:extLst>
          </p:cNvPr>
          <p:cNvPicPr preferRelativeResize="0"/>
          <p:nvPr/>
        </p:nvPicPr>
        <p:blipFill>
          <a:blip r:embed="rId3">
            <a:alphaModFix/>
          </a:blip>
          <a:stretch>
            <a:fillRect/>
          </a:stretch>
        </p:blipFill>
        <p:spPr>
          <a:xfrm>
            <a:off x="4681537" y="4557713"/>
            <a:ext cx="2828925" cy="1619250"/>
          </a:xfrm>
          <a:prstGeom prst="rect">
            <a:avLst/>
          </a:prstGeom>
          <a:noFill/>
          <a:ln>
            <a:noFill/>
          </a:ln>
        </p:spPr>
      </p:pic>
    </p:spTree>
    <p:extLst>
      <p:ext uri="{BB962C8B-B14F-4D97-AF65-F5344CB8AC3E}">
        <p14:creationId xmlns:p14="http://schemas.microsoft.com/office/powerpoint/2010/main" val="33413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B286D6A2-260E-43D5-B6B0-C2B5FDB79C39}"/>
              </a:ext>
            </a:extLst>
          </p:cNvPr>
          <p:cNvPicPr>
            <a:picLocks noGrp="1" noChangeAspect="1"/>
          </p:cNvPicPr>
          <p:nvPr>
            <p:ph idx="1"/>
          </p:nvPr>
        </p:nvPicPr>
        <p:blipFill>
          <a:blip r:embed="rId2"/>
          <a:stretch>
            <a:fillRect/>
          </a:stretch>
        </p:blipFill>
        <p:spPr>
          <a:xfrm>
            <a:off x="2792119" y="1138844"/>
            <a:ext cx="6607761" cy="3362818"/>
          </a:xfrm>
          <a:prstGeom prst="rect">
            <a:avLst/>
          </a:prstGeom>
        </p:spPr>
      </p:pic>
      <p:sp>
        <p:nvSpPr>
          <p:cNvPr id="9" name="Title 1">
            <a:extLst>
              <a:ext uri="{FF2B5EF4-FFF2-40B4-BE49-F238E27FC236}">
                <a16:creationId xmlns:a16="http://schemas.microsoft.com/office/drawing/2014/main" id="{54BE4DB4-D97B-4D76-9372-B951B7C04B2E}"/>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Nh</a:t>
            </a:r>
            <a:r>
              <a:rPr lang="vi-VN" sz="2800">
                <a:solidFill>
                  <a:schemeClr val="accent1"/>
                </a:solidFill>
                <a:latin typeface="Tahoma" panose="020B0604030504040204" pitchFamily="34" charset="0"/>
                <a:ea typeface="Tahoma" panose="020B0604030504040204" pitchFamily="34" charset="0"/>
                <a:cs typeface="Tahoma" panose="020B0604030504040204" pitchFamily="34" charset="0"/>
              </a:rPr>
              <a:t>ư</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ợc</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điểm</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microservices </a:t>
            </a:r>
          </a:p>
        </p:txBody>
      </p:sp>
      <p:sp>
        <p:nvSpPr>
          <p:cNvPr id="30" name="Content Placeholder 2">
            <a:extLst>
              <a:ext uri="{FF2B5EF4-FFF2-40B4-BE49-F238E27FC236}">
                <a16:creationId xmlns:a16="http://schemas.microsoft.com/office/drawing/2014/main" id="{D2F462BE-C1E5-4717-9E55-D8AA465275F9}"/>
              </a:ext>
            </a:extLst>
          </p:cNvPr>
          <p:cNvSpPr txBox="1">
            <a:spLocks/>
          </p:cNvSpPr>
          <p:nvPr/>
        </p:nvSpPr>
        <p:spPr>
          <a:xfrm>
            <a:off x="838200" y="4612194"/>
            <a:ext cx="10515600" cy="1688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solidFill>
                  <a:schemeClr val="dk1"/>
                </a:solidFill>
                <a:ea typeface="Calibri"/>
                <a:cs typeface="Calibri"/>
                <a:sym typeface="Calibri"/>
              </a:rPr>
              <a:t>Tính</a:t>
            </a:r>
            <a:r>
              <a:rPr lang="en-US" b="1">
                <a:solidFill>
                  <a:schemeClr val="dk1"/>
                </a:solidFill>
                <a:ea typeface="Calibri"/>
                <a:cs typeface="Calibri"/>
                <a:sym typeface="Calibri"/>
              </a:rPr>
              <a:t> </a:t>
            </a:r>
            <a:r>
              <a:rPr lang="en-US" b="1" err="1">
                <a:solidFill>
                  <a:schemeClr val="dk1"/>
                </a:solidFill>
                <a:ea typeface="Calibri"/>
                <a:cs typeface="Calibri"/>
                <a:sym typeface="Calibri"/>
              </a:rPr>
              <a:t>phức</a:t>
            </a:r>
            <a:r>
              <a:rPr lang="en-US" b="1">
                <a:solidFill>
                  <a:schemeClr val="dk1"/>
                </a:solidFill>
                <a:ea typeface="Calibri"/>
                <a:cs typeface="Calibri"/>
                <a:sym typeface="Calibri"/>
              </a:rPr>
              <a:t> </a:t>
            </a:r>
            <a:r>
              <a:rPr lang="en-US" b="1" err="1">
                <a:solidFill>
                  <a:schemeClr val="dk1"/>
                </a:solidFill>
                <a:ea typeface="Calibri"/>
                <a:cs typeface="Calibri"/>
                <a:sym typeface="Calibri"/>
              </a:rPr>
              <a:t>tạp</a:t>
            </a:r>
            <a:r>
              <a:rPr lang="en-US" b="1">
                <a:solidFill>
                  <a:schemeClr val="dk1"/>
                </a:solidFill>
                <a:ea typeface="Calibri"/>
                <a:cs typeface="Calibri"/>
                <a:sym typeface="Calibri"/>
              </a:rPr>
              <a:t> </a:t>
            </a:r>
            <a:r>
              <a:rPr lang="en-US" err="1">
                <a:solidFill>
                  <a:schemeClr val="dk1"/>
                </a:solidFill>
                <a:ea typeface="Calibri"/>
                <a:cs typeface="Calibri"/>
                <a:sym typeface="Calibri"/>
              </a:rPr>
              <a:t>của</a:t>
            </a:r>
            <a:r>
              <a:rPr lang="en-US">
                <a:solidFill>
                  <a:schemeClr val="dk1"/>
                </a:solidFill>
                <a:ea typeface="Calibri"/>
                <a:cs typeface="Calibri"/>
                <a:sym typeface="Calibri"/>
              </a:rPr>
              <a:t> </a:t>
            </a:r>
            <a:r>
              <a:rPr lang="en-US" err="1">
                <a:solidFill>
                  <a:schemeClr val="dk1"/>
                </a:solidFill>
                <a:ea typeface="Calibri"/>
                <a:cs typeface="Calibri"/>
                <a:sym typeface="Calibri"/>
              </a:rPr>
              <a:t>hệ</a:t>
            </a:r>
            <a:r>
              <a:rPr lang="en-US">
                <a:solidFill>
                  <a:schemeClr val="dk1"/>
                </a:solidFill>
                <a:ea typeface="Calibri"/>
                <a:cs typeface="Calibri"/>
                <a:sym typeface="Calibri"/>
              </a:rPr>
              <a:t> </a:t>
            </a:r>
            <a:r>
              <a:rPr lang="en-US" err="1">
                <a:solidFill>
                  <a:schemeClr val="dk1"/>
                </a:solidFill>
                <a:ea typeface="Calibri"/>
                <a:cs typeface="Calibri"/>
                <a:sym typeface="Calibri"/>
              </a:rPr>
              <a:t>thống</a:t>
            </a:r>
            <a:r>
              <a:rPr lang="en-US">
                <a:solidFill>
                  <a:schemeClr val="dk1"/>
                </a:solidFill>
                <a:ea typeface="Calibri"/>
                <a:cs typeface="Calibri"/>
                <a:sym typeface="Calibri"/>
              </a:rPr>
              <a:t> </a:t>
            </a:r>
            <a:r>
              <a:rPr lang="en-US" err="1">
                <a:solidFill>
                  <a:schemeClr val="dk1"/>
                </a:solidFill>
                <a:ea typeface="Calibri"/>
                <a:cs typeface="Calibri"/>
                <a:sym typeface="Calibri"/>
              </a:rPr>
              <a:t>phân</a:t>
            </a:r>
            <a:r>
              <a:rPr lang="en-US">
                <a:solidFill>
                  <a:schemeClr val="dk1"/>
                </a:solidFill>
                <a:ea typeface="Calibri"/>
                <a:cs typeface="Calibri"/>
                <a:sym typeface="Calibri"/>
              </a:rPr>
              <a:t> </a:t>
            </a:r>
            <a:r>
              <a:rPr lang="en-US" err="1">
                <a:solidFill>
                  <a:schemeClr val="dk1"/>
                </a:solidFill>
                <a:ea typeface="Calibri"/>
                <a:cs typeface="Calibri"/>
                <a:sym typeface="Calibri"/>
              </a:rPr>
              <a:t>tán</a:t>
            </a:r>
            <a:r>
              <a:rPr lang="en-US">
                <a:solidFill>
                  <a:schemeClr val="dk1"/>
                </a:solidFill>
                <a:ea typeface="Calibri"/>
                <a:cs typeface="Calibri"/>
                <a:sym typeface="Calibri"/>
              </a:rPr>
              <a:t>: </a:t>
            </a:r>
            <a:r>
              <a:rPr lang="en-US" err="1">
                <a:solidFill>
                  <a:schemeClr val="dk1"/>
                </a:solidFill>
                <a:ea typeface="Calibri"/>
                <a:cs typeface="Calibri"/>
                <a:sym typeface="Calibri"/>
              </a:rPr>
              <a:t>Khó</a:t>
            </a:r>
            <a:r>
              <a:rPr lang="en-US">
                <a:solidFill>
                  <a:schemeClr val="dk1"/>
                </a:solidFill>
                <a:ea typeface="Calibri"/>
                <a:cs typeface="Calibri"/>
                <a:sym typeface="Calibri"/>
              </a:rPr>
              <a:t> </a:t>
            </a:r>
            <a:r>
              <a:rPr lang="en-US" err="1">
                <a:solidFill>
                  <a:schemeClr val="dk1"/>
                </a:solidFill>
                <a:ea typeface="Calibri"/>
                <a:cs typeface="Calibri"/>
                <a:sym typeface="Calibri"/>
              </a:rPr>
              <a:t>khăn</a:t>
            </a:r>
            <a:r>
              <a:rPr lang="en-US">
                <a:solidFill>
                  <a:schemeClr val="dk1"/>
                </a:solidFill>
                <a:ea typeface="Calibri"/>
                <a:cs typeface="Calibri"/>
                <a:sym typeface="Calibri"/>
              </a:rPr>
              <a:t> </a:t>
            </a:r>
            <a:r>
              <a:rPr lang="en-US" err="1">
                <a:solidFill>
                  <a:schemeClr val="dk1"/>
                </a:solidFill>
                <a:ea typeface="Calibri"/>
                <a:cs typeface="Calibri"/>
                <a:sym typeface="Calibri"/>
              </a:rPr>
              <a:t>trong</a:t>
            </a:r>
            <a:r>
              <a:rPr lang="en-US">
                <a:solidFill>
                  <a:schemeClr val="dk1"/>
                </a:solidFill>
                <a:ea typeface="Calibri"/>
                <a:cs typeface="Calibri"/>
                <a:sym typeface="Calibri"/>
              </a:rPr>
              <a:t> </a:t>
            </a:r>
            <a:r>
              <a:rPr lang="en-US" err="1">
                <a:solidFill>
                  <a:schemeClr val="dk1"/>
                </a:solidFill>
                <a:ea typeface="Calibri"/>
                <a:cs typeface="Calibri"/>
                <a:sym typeface="Calibri"/>
              </a:rPr>
              <a:t>việc</a:t>
            </a:r>
            <a:r>
              <a:rPr lang="en-US">
                <a:solidFill>
                  <a:schemeClr val="dk1"/>
                </a:solidFill>
                <a:ea typeface="Calibri"/>
                <a:cs typeface="Calibri"/>
                <a:sym typeface="Calibri"/>
              </a:rPr>
              <a:t> </a:t>
            </a:r>
            <a:r>
              <a:rPr lang="en-US" err="1">
                <a:solidFill>
                  <a:schemeClr val="dk1"/>
                </a:solidFill>
                <a:ea typeface="Calibri"/>
                <a:cs typeface="Calibri"/>
                <a:sym typeface="Calibri"/>
              </a:rPr>
              <a:t>quản</a:t>
            </a:r>
            <a:r>
              <a:rPr lang="en-US">
                <a:solidFill>
                  <a:schemeClr val="dk1"/>
                </a:solidFill>
                <a:ea typeface="Calibri"/>
                <a:cs typeface="Calibri"/>
                <a:sym typeface="Calibri"/>
              </a:rPr>
              <a:t> </a:t>
            </a:r>
            <a:r>
              <a:rPr lang="en-US" err="1">
                <a:solidFill>
                  <a:schemeClr val="dk1"/>
                </a:solidFill>
                <a:ea typeface="Calibri"/>
                <a:cs typeface="Calibri"/>
                <a:sym typeface="Calibri"/>
              </a:rPr>
              <a:t>lý</a:t>
            </a:r>
            <a:r>
              <a:rPr lang="en-US">
                <a:solidFill>
                  <a:schemeClr val="dk1"/>
                </a:solidFill>
                <a:ea typeface="Calibri"/>
                <a:cs typeface="Calibri"/>
                <a:sym typeface="Calibri"/>
              </a:rPr>
              <a:t> </a:t>
            </a:r>
            <a:r>
              <a:rPr lang="en-US" err="1">
                <a:solidFill>
                  <a:schemeClr val="dk1"/>
                </a:solidFill>
                <a:ea typeface="Calibri"/>
                <a:cs typeface="Calibri"/>
                <a:sym typeface="Calibri"/>
              </a:rPr>
              <a:t>hệ</a:t>
            </a:r>
            <a:r>
              <a:rPr lang="en-US">
                <a:solidFill>
                  <a:schemeClr val="dk1"/>
                </a:solidFill>
                <a:ea typeface="Calibri"/>
                <a:cs typeface="Calibri"/>
                <a:sym typeface="Calibri"/>
              </a:rPr>
              <a:t> </a:t>
            </a:r>
            <a:r>
              <a:rPr lang="en-US" err="1">
                <a:solidFill>
                  <a:schemeClr val="dk1"/>
                </a:solidFill>
                <a:ea typeface="Calibri"/>
                <a:cs typeface="Calibri"/>
                <a:sym typeface="Calibri"/>
              </a:rPr>
              <a:t>thống</a:t>
            </a:r>
            <a:r>
              <a:rPr lang="en-US">
                <a:solidFill>
                  <a:schemeClr val="dk1"/>
                </a:solidFill>
                <a:ea typeface="Calibri"/>
                <a:cs typeface="Calibri"/>
                <a:sym typeface="Calibri"/>
              </a:rPr>
              <a:t> </a:t>
            </a:r>
            <a:r>
              <a:rPr lang="en-US" err="1">
                <a:solidFill>
                  <a:schemeClr val="dk1"/>
                </a:solidFill>
                <a:ea typeface="Calibri"/>
                <a:cs typeface="Calibri"/>
                <a:sym typeface="Calibri"/>
              </a:rPr>
              <a:t>phân</a:t>
            </a:r>
            <a:r>
              <a:rPr lang="en-US">
                <a:solidFill>
                  <a:schemeClr val="dk1"/>
                </a:solidFill>
                <a:ea typeface="Calibri"/>
                <a:cs typeface="Calibri"/>
                <a:sym typeface="Calibri"/>
              </a:rPr>
              <a:t> </a:t>
            </a:r>
            <a:r>
              <a:rPr lang="en-US" err="1">
                <a:solidFill>
                  <a:schemeClr val="dk1"/>
                </a:solidFill>
                <a:ea typeface="Calibri"/>
                <a:cs typeface="Calibri"/>
                <a:sym typeface="Calibri"/>
              </a:rPr>
              <a:t>tán</a:t>
            </a:r>
            <a:r>
              <a:rPr lang="en-US">
                <a:solidFill>
                  <a:schemeClr val="dk1"/>
                </a:solidFill>
                <a:ea typeface="Calibri"/>
                <a:cs typeface="Calibri"/>
                <a:sym typeface="Calibri"/>
              </a:rPr>
              <a:t>.</a:t>
            </a:r>
          </a:p>
          <a:p>
            <a:r>
              <a:rPr lang="en-US" err="1">
                <a:latin typeface="Calibri (Body)"/>
                <a:ea typeface="Tahoma" panose="020B0604030504040204" pitchFamily="34" charset="0"/>
                <a:cs typeface="Tahoma" panose="020B0604030504040204" pitchFamily="34" charset="0"/>
              </a:rPr>
              <a:t>Khả</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năng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gặp</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vấn</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đề</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trong</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quá</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trình</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giao</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tiếp</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giữa</a:t>
            </a:r>
            <a:r>
              <a:rPr lang="en-US">
                <a:latin typeface="Calibri (Body)"/>
                <a:ea typeface="Tahoma" panose="020B0604030504040204" pitchFamily="34" charset="0"/>
                <a:cs typeface="Tahoma" panose="020B0604030504040204" pitchFamily="34" charset="0"/>
              </a:rPr>
              <a:t> </a:t>
            </a:r>
            <a:r>
              <a:rPr lang="en-US" err="1">
                <a:latin typeface="Calibri (Body)"/>
                <a:ea typeface="Tahoma" panose="020B0604030504040204" pitchFamily="34" charset="0"/>
                <a:cs typeface="Tahoma" panose="020B0604030504040204" pitchFamily="34" charset="0"/>
              </a:rPr>
              <a:t>các</a:t>
            </a:r>
            <a:r>
              <a:rPr lang="en-US">
                <a:latin typeface="Calibri (Body)"/>
                <a:ea typeface="Tahoma" panose="020B0604030504040204" pitchFamily="34" charset="0"/>
                <a:cs typeface="Tahoma" panose="020B0604030504040204" pitchFamily="34" charset="0"/>
              </a:rPr>
              <a:t> service.</a:t>
            </a:r>
          </a:p>
        </p:txBody>
      </p:sp>
    </p:spTree>
    <p:extLst>
      <p:ext uri="{BB962C8B-B14F-4D97-AF65-F5344CB8AC3E}">
        <p14:creationId xmlns:p14="http://schemas.microsoft.com/office/powerpoint/2010/main" val="410796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10E9F-94EA-4360-9D75-7F2D00915D30}"/>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Công</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nghệ</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sử</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dụng</a:t>
            </a:r>
            <a:endParaRPr lang="en-US" sz="280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grpSp>
        <p:nvGrpSpPr>
          <p:cNvPr id="9" name="Shape 207">
            <a:extLst>
              <a:ext uri="{FF2B5EF4-FFF2-40B4-BE49-F238E27FC236}">
                <a16:creationId xmlns:a16="http://schemas.microsoft.com/office/drawing/2014/main" id="{7E9A40BC-9058-4675-BDED-54F85BB36867}"/>
              </a:ext>
            </a:extLst>
          </p:cNvPr>
          <p:cNvGrpSpPr/>
          <p:nvPr/>
        </p:nvGrpSpPr>
        <p:grpSpPr>
          <a:xfrm>
            <a:off x="9081419" y="1203302"/>
            <a:ext cx="2272381" cy="1281852"/>
            <a:chOff x="2766009" y="2996807"/>
            <a:chExt cx="2154049" cy="1120833"/>
          </a:xfrm>
        </p:grpSpPr>
        <p:sp>
          <p:nvSpPr>
            <p:cNvPr id="10" name="Shape 208">
              <a:extLst>
                <a:ext uri="{FF2B5EF4-FFF2-40B4-BE49-F238E27FC236}">
                  <a16:creationId xmlns:a16="http://schemas.microsoft.com/office/drawing/2014/main" id="{E98DB400-D5D8-41BB-820D-4BA8C8B9C541}"/>
                </a:ext>
              </a:extLst>
            </p:cNvPr>
            <p:cNvSpPr txBox="1"/>
            <p:nvPr/>
          </p:nvSpPr>
          <p:spPr>
            <a:xfrm>
              <a:off x="3532698" y="3032967"/>
              <a:ext cx="1387360" cy="1084673"/>
            </a:xfrm>
            <a:prstGeom prst="rect">
              <a:avLst/>
            </a:prstGeom>
            <a:noFill/>
            <a:ln>
              <a:noFill/>
            </a:ln>
          </p:spPr>
          <p:txBody>
            <a:bodyPr wrap="square" lIns="91425" tIns="45700" rIns="0" bIns="45700" anchor="t" anchorCtr="0">
              <a:noAutofit/>
            </a:bodyPr>
            <a:lstStyle/>
            <a:p>
              <a:pPr marL="0" marR="0" lvl="0" indent="0" algn="l" rtl="0">
                <a:lnSpc>
                  <a:spcPct val="90000"/>
                </a:lnSpc>
                <a:spcBef>
                  <a:spcPts val="0"/>
                </a:spcBef>
                <a:buNone/>
              </a:pPr>
              <a:r>
                <a:rPr lang="en-US" sz="1200" b="1">
                  <a:solidFill>
                    <a:srgbClr val="3F3F3F"/>
                  </a:solidFill>
                  <a:latin typeface="Calibri"/>
                  <a:ea typeface="Calibri"/>
                  <a:cs typeface="Calibri"/>
                  <a:sym typeface="Calibri"/>
                </a:rPr>
                <a:t>Service Discovery</a:t>
              </a:r>
            </a:p>
            <a:p>
              <a:pPr marL="171450" marR="0" lvl="0" indent="-171450" algn="l" rtl="0">
                <a:lnSpc>
                  <a:spcPct val="90000"/>
                </a:lnSpc>
                <a:spcBef>
                  <a:spcPts val="0"/>
                </a:spcBef>
                <a:buClr>
                  <a:srgbClr val="3F3F3F"/>
                </a:buClr>
                <a:buSzPts val="1200"/>
                <a:buFont typeface="Arial"/>
                <a:buChar char="•"/>
              </a:pPr>
              <a:r>
                <a:rPr lang="en-US" sz="1200">
                  <a:solidFill>
                    <a:srgbClr val="3F3F3F"/>
                  </a:solidFill>
                  <a:latin typeface="Calibri"/>
                  <a:ea typeface="Calibri"/>
                  <a:cs typeface="Calibri"/>
                  <a:sym typeface="Calibri"/>
                </a:rPr>
                <a:t>Netflix Eureka</a:t>
              </a:r>
            </a:p>
            <a:p>
              <a:pPr marL="171450" marR="0" lvl="0" indent="-171450" algn="l" rtl="0">
                <a:lnSpc>
                  <a:spcPct val="90000"/>
                </a:lnSpc>
                <a:spcBef>
                  <a:spcPts val="0"/>
                </a:spcBef>
                <a:buClr>
                  <a:srgbClr val="3F3F3F"/>
                </a:buClr>
                <a:buSzPts val="1200"/>
                <a:buFont typeface="Arial"/>
                <a:buChar char="•"/>
              </a:pPr>
              <a:r>
                <a:rPr lang="en-US" sz="1200">
                  <a:solidFill>
                    <a:srgbClr val="3F3F3F"/>
                  </a:solidFill>
                  <a:latin typeface="Calibri"/>
                  <a:ea typeface="Calibri"/>
                  <a:cs typeface="Calibri"/>
                  <a:sym typeface="Calibri"/>
                </a:rPr>
                <a:t>Consul</a:t>
              </a:r>
            </a:p>
            <a:p>
              <a:pPr marL="171450" marR="0" lvl="0" indent="-171450" algn="l" rtl="0">
                <a:lnSpc>
                  <a:spcPct val="90000"/>
                </a:lnSpc>
                <a:spcBef>
                  <a:spcPts val="0"/>
                </a:spcBef>
                <a:buClr>
                  <a:srgbClr val="3F3F3F"/>
                </a:buClr>
                <a:buSzPts val="1200"/>
                <a:buFont typeface="Arial"/>
                <a:buChar char="•"/>
              </a:pPr>
              <a:r>
                <a:rPr lang="en-US" sz="1200">
                  <a:solidFill>
                    <a:srgbClr val="3F3F3F"/>
                  </a:solidFill>
                  <a:latin typeface="Calibri"/>
                  <a:ea typeface="Calibri"/>
                  <a:cs typeface="Calibri"/>
                  <a:sym typeface="Calibri"/>
                </a:rPr>
                <a:t>Apache Zookeeper</a:t>
              </a:r>
            </a:p>
            <a:p>
              <a:pPr marL="171450" marR="0" lvl="0" indent="-171450" algn="l" rtl="0">
                <a:lnSpc>
                  <a:spcPct val="90000"/>
                </a:lnSpc>
                <a:spcBef>
                  <a:spcPts val="0"/>
                </a:spcBef>
                <a:buClr>
                  <a:srgbClr val="3F3F3F"/>
                </a:buClr>
                <a:buSzPts val="1200"/>
                <a:buFont typeface="Arial"/>
                <a:buChar char="•"/>
              </a:pPr>
              <a:r>
                <a:rPr lang="en-US" sz="1200">
                  <a:solidFill>
                    <a:srgbClr val="3F3F3F"/>
                  </a:solidFill>
                  <a:latin typeface="Calibri"/>
                  <a:ea typeface="Calibri"/>
                  <a:cs typeface="Calibri"/>
                  <a:sym typeface="Calibri"/>
                </a:rPr>
                <a:t>Etcd</a:t>
              </a:r>
            </a:p>
          </p:txBody>
        </p:sp>
        <p:pic>
          <p:nvPicPr>
            <p:cNvPr id="11" name="Shape 209">
              <a:extLst>
                <a:ext uri="{FF2B5EF4-FFF2-40B4-BE49-F238E27FC236}">
                  <a16:creationId xmlns:a16="http://schemas.microsoft.com/office/drawing/2014/main" id="{7C66FE10-FF13-47B8-8EAB-6F3DEF7DBFC1}"/>
                </a:ext>
              </a:extLst>
            </p:cNvPr>
            <p:cNvPicPr preferRelativeResize="0"/>
            <p:nvPr/>
          </p:nvPicPr>
          <p:blipFill rotWithShape="1">
            <a:blip r:embed="rId2">
              <a:alphaModFix/>
            </a:blip>
            <a:srcRect/>
            <a:stretch/>
          </p:blipFill>
          <p:spPr>
            <a:xfrm>
              <a:off x="2766009" y="2996807"/>
              <a:ext cx="793699" cy="1051865"/>
            </a:xfrm>
            <a:prstGeom prst="rect">
              <a:avLst/>
            </a:prstGeom>
            <a:noFill/>
            <a:ln>
              <a:noFill/>
            </a:ln>
          </p:spPr>
        </p:pic>
      </p:grpSp>
      <p:grpSp>
        <p:nvGrpSpPr>
          <p:cNvPr id="12" name="Shape 210">
            <a:extLst>
              <a:ext uri="{FF2B5EF4-FFF2-40B4-BE49-F238E27FC236}">
                <a16:creationId xmlns:a16="http://schemas.microsoft.com/office/drawing/2014/main" id="{C1A9A995-2BCD-4038-BB37-C17900309861}"/>
              </a:ext>
            </a:extLst>
          </p:cNvPr>
          <p:cNvGrpSpPr/>
          <p:nvPr/>
        </p:nvGrpSpPr>
        <p:grpSpPr>
          <a:xfrm>
            <a:off x="6214518" y="1136710"/>
            <a:ext cx="1874406" cy="1385424"/>
            <a:chOff x="214637" y="3008256"/>
            <a:chExt cx="1835173" cy="1225040"/>
          </a:xfrm>
        </p:grpSpPr>
        <p:pic>
          <p:nvPicPr>
            <p:cNvPr id="13" name="Shape 211">
              <a:extLst>
                <a:ext uri="{FF2B5EF4-FFF2-40B4-BE49-F238E27FC236}">
                  <a16:creationId xmlns:a16="http://schemas.microsoft.com/office/drawing/2014/main" id="{B0581572-62C5-4D01-8008-550CD3619BD4}"/>
                </a:ext>
              </a:extLst>
            </p:cNvPr>
            <p:cNvPicPr preferRelativeResize="0"/>
            <p:nvPr/>
          </p:nvPicPr>
          <p:blipFill rotWithShape="1">
            <a:blip r:embed="rId3">
              <a:alphaModFix/>
            </a:blip>
            <a:srcRect/>
            <a:stretch/>
          </p:blipFill>
          <p:spPr>
            <a:xfrm>
              <a:off x="214637" y="3008256"/>
              <a:ext cx="793699" cy="1053998"/>
            </a:xfrm>
            <a:prstGeom prst="rect">
              <a:avLst/>
            </a:prstGeom>
            <a:noFill/>
            <a:ln>
              <a:noFill/>
            </a:ln>
          </p:spPr>
        </p:pic>
        <p:sp>
          <p:nvSpPr>
            <p:cNvPr id="14" name="Shape 212">
              <a:extLst>
                <a:ext uri="{FF2B5EF4-FFF2-40B4-BE49-F238E27FC236}">
                  <a16:creationId xmlns:a16="http://schemas.microsoft.com/office/drawing/2014/main" id="{0F350CBF-8826-4F9F-9991-0E2DB331C45A}"/>
                </a:ext>
              </a:extLst>
            </p:cNvPr>
            <p:cNvSpPr txBox="1"/>
            <p:nvPr/>
          </p:nvSpPr>
          <p:spPr>
            <a:xfrm>
              <a:off x="979326" y="3032967"/>
              <a:ext cx="1070484" cy="1200329"/>
            </a:xfrm>
            <a:prstGeom prst="rect">
              <a:avLst/>
            </a:prstGeom>
            <a:noFill/>
            <a:ln>
              <a:noFill/>
            </a:ln>
          </p:spPr>
          <p:txBody>
            <a:bodyPr wrap="square" lIns="91425" tIns="45700" rIns="0"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Central Configuration</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Apache Zookeeper &amp; Curator</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Etcd</a:t>
              </a:r>
            </a:p>
          </p:txBody>
        </p:sp>
      </p:grpSp>
      <p:grpSp>
        <p:nvGrpSpPr>
          <p:cNvPr id="15" name="Shape 213">
            <a:extLst>
              <a:ext uri="{FF2B5EF4-FFF2-40B4-BE49-F238E27FC236}">
                <a16:creationId xmlns:a16="http://schemas.microsoft.com/office/drawing/2014/main" id="{1F0DA321-0381-4918-B760-55F54AC20F7D}"/>
              </a:ext>
            </a:extLst>
          </p:cNvPr>
          <p:cNvGrpSpPr/>
          <p:nvPr/>
        </p:nvGrpSpPr>
        <p:grpSpPr>
          <a:xfrm>
            <a:off x="956532" y="1136710"/>
            <a:ext cx="2742209" cy="1385425"/>
            <a:chOff x="134775" y="1391163"/>
            <a:chExt cx="2229197" cy="1053998"/>
          </a:xfrm>
        </p:grpSpPr>
        <p:pic>
          <p:nvPicPr>
            <p:cNvPr id="16" name="Shape 214">
              <a:extLst>
                <a:ext uri="{FF2B5EF4-FFF2-40B4-BE49-F238E27FC236}">
                  <a16:creationId xmlns:a16="http://schemas.microsoft.com/office/drawing/2014/main" id="{D652F844-3E44-47B7-A4F9-EDBF65B6CDEF}"/>
                </a:ext>
              </a:extLst>
            </p:cNvPr>
            <p:cNvPicPr preferRelativeResize="0"/>
            <p:nvPr/>
          </p:nvPicPr>
          <p:blipFill rotWithShape="1">
            <a:blip r:embed="rId4">
              <a:alphaModFix/>
            </a:blip>
            <a:srcRect/>
            <a:stretch/>
          </p:blipFill>
          <p:spPr>
            <a:xfrm>
              <a:off x="134775" y="1391163"/>
              <a:ext cx="793699" cy="1053998"/>
            </a:xfrm>
            <a:prstGeom prst="rect">
              <a:avLst/>
            </a:prstGeom>
            <a:noFill/>
            <a:ln>
              <a:noFill/>
            </a:ln>
          </p:spPr>
        </p:pic>
        <p:sp>
          <p:nvSpPr>
            <p:cNvPr id="17" name="Shape 215">
              <a:extLst>
                <a:ext uri="{FF2B5EF4-FFF2-40B4-BE49-F238E27FC236}">
                  <a16:creationId xmlns:a16="http://schemas.microsoft.com/office/drawing/2014/main" id="{188BA692-E4D3-47CE-BB63-F2B76730CB5B}"/>
                </a:ext>
              </a:extLst>
            </p:cNvPr>
            <p:cNvSpPr txBox="1"/>
            <p:nvPr/>
          </p:nvSpPr>
          <p:spPr>
            <a:xfrm>
              <a:off x="908253" y="1424681"/>
              <a:ext cx="1455719" cy="1020479"/>
            </a:xfrm>
            <a:prstGeom prst="rect">
              <a:avLst/>
            </a:prstGeom>
            <a:noFill/>
            <a:ln>
              <a:noFill/>
            </a:ln>
          </p:spPr>
          <p:txBody>
            <a:bodyPr wrap="square" lIns="91425" tIns="45700" rIns="0"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Log Analysis</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ELK: </a:t>
              </a:r>
              <a:r>
                <a:rPr lang="en-US" sz="1200" err="1">
                  <a:solidFill>
                    <a:srgbClr val="3F3F3F"/>
                  </a:solidFill>
                  <a:latin typeface="Calibri"/>
                  <a:ea typeface="Calibri"/>
                  <a:cs typeface="Calibri"/>
                  <a:sym typeface="Calibri"/>
                </a:rPr>
                <a:t>ElasticSearch</a:t>
              </a:r>
              <a:r>
                <a:rPr lang="en-US" sz="1200">
                  <a:solidFill>
                    <a:srgbClr val="3F3F3F"/>
                  </a:solidFill>
                  <a:latin typeface="Calibri"/>
                  <a:ea typeface="Calibri"/>
                  <a:cs typeface="Calibri"/>
                  <a:sym typeface="Calibri"/>
                </a:rPr>
                <a:t>, Logstash, Kibana</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Splunk</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Graylog2</a:t>
              </a:r>
            </a:p>
          </p:txBody>
        </p:sp>
      </p:grpSp>
      <p:grpSp>
        <p:nvGrpSpPr>
          <p:cNvPr id="18" name="Shape 216">
            <a:extLst>
              <a:ext uri="{FF2B5EF4-FFF2-40B4-BE49-F238E27FC236}">
                <a16:creationId xmlns:a16="http://schemas.microsoft.com/office/drawing/2014/main" id="{A7D04079-D722-459B-B4A9-28FED5E04B16}"/>
              </a:ext>
            </a:extLst>
          </p:cNvPr>
          <p:cNvGrpSpPr/>
          <p:nvPr/>
        </p:nvGrpSpPr>
        <p:grpSpPr>
          <a:xfrm>
            <a:off x="3690655" y="1143789"/>
            <a:ext cx="1964202" cy="1341365"/>
            <a:chOff x="2532671" y="1163899"/>
            <a:chExt cx="1828478" cy="1053998"/>
          </a:xfrm>
        </p:grpSpPr>
        <p:pic>
          <p:nvPicPr>
            <p:cNvPr id="19" name="Shape 217">
              <a:extLst>
                <a:ext uri="{FF2B5EF4-FFF2-40B4-BE49-F238E27FC236}">
                  <a16:creationId xmlns:a16="http://schemas.microsoft.com/office/drawing/2014/main" id="{3BB5BCBD-A2E4-4B7C-B49B-567904E43FB9}"/>
                </a:ext>
              </a:extLst>
            </p:cNvPr>
            <p:cNvPicPr preferRelativeResize="0"/>
            <p:nvPr/>
          </p:nvPicPr>
          <p:blipFill rotWithShape="1">
            <a:blip r:embed="rId5">
              <a:alphaModFix/>
            </a:blip>
            <a:srcRect/>
            <a:stretch/>
          </p:blipFill>
          <p:spPr>
            <a:xfrm>
              <a:off x="2532671" y="1163899"/>
              <a:ext cx="793699" cy="1053998"/>
            </a:xfrm>
            <a:prstGeom prst="rect">
              <a:avLst/>
            </a:prstGeom>
            <a:noFill/>
            <a:ln>
              <a:noFill/>
            </a:ln>
          </p:spPr>
        </p:pic>
        <p:sp>
          <p:nvSpPr>
            <p:cNvPr id="20" name="Shape 218">
              <a:extLst>
                <a:ext uri="{FF2B5EF4-FFF2-40B4-BE49-F238E27FC236}">
                  <a16:creationId xmlns:a16="http://schemas.microsoft.com/office/drawing/2014/main" id="{2DB26219-A714-46B1-8DE4-8DA78EB79154}"/>
                </a:ext>
              </a:extLst>
            </p:cNvPr>
            <p:cNvSpPr txBox="1"/>
            <p:nvPr/>
          </p:nvSpPr>
          <p:spPr>
            <a:xfrm>
              <a:off x="3277450" y="1163899"/>
              <a:ext cx="1083699" cy="883527"/>
            </a:xfrm>
            <a:prstGeom prst="rect">
              <a:avLst/>
            </a:prstGeom>
            <a:noFill/>
            <a:ln>
              <a:noFill/>
            </a:ln>
          </p:spPr>
          <p:txBody>
            <a:bodyPr wrap="square" lIns="91425" tIns="45700" rIns="0" bIns="45700" anchor="t" anchorCtr="0">
              <a:noAutofit/>
            </a:bodyPr>
            <a:lstStyle/>
            <a:p>
              <a:pPr marL="0" marR="0" lvl="0" indent="0" algn="l" rtl="0">
                <a:lnSpc>
                  <a:spcPct val="90000"/>
                </a:lnSpc>
                <a:spcBef>
                  <a:spcPts val="0"/>
                </a:spcBef>
                <a:buNone/>
              </a:pPr>
              <a:r>
                <a:rPr lang="en-US" sz="1110" b="1">
                  <a:solidFill>
                    <a:srgbClr val="3F3F3F"/>
                  </a:solidFill>
                  <a:latin typeface="Calibri"/>
                  <a:ea typeface="Calibri"/>
                  <a:cs typeface="Calibri"/>
                  <a:sym typeface="Calibri"/>
                </a:rPr>
                <a:t>Monitoring</a:t>
              </a:r>
            </a:p>
            <a:p>
              <a:pPr marL="171450" marR="0" lvl="0" indent="-171450" algn="l" rtl="0">
                <a:lnSpc>
                  <a:spcPct val="90000"/>
                </a:lnSpc>
                <a:spcBef>
                  <a:spcPts val="0"/>
                </a:spcBef>
                <a:buClr>
                  <a:srgbClr val="3F3F3F"/>
                </a:buClr>
                <a:buSzPts val="1110"/>
                <a:buFont typeface="Arial"/>
                <a:buChar char="•"/>
              </a:pPr>
              <a:r>
                <a:rPr lang="en-US" sz="1110">
                  <a:solidFill>
                    <a:srgbClr val="3F3F3F"/>
                  </a:solidFill>
                  <a:latin typeface="Calibri"/>
                  <a:ea typeface="Calibri"/>
                  <a:cs typeface="Calibri"/>
                  <a:sym typeface="Calibri"/>
                </a:rPr>
                <a:t>AppDynamics</a:t>
              </a:r>
            </a:p>
            <a:p>
              <a:pPr marL="171450" marR="0" lvl="0" indent="-171450" algn="l" rtl="0">
                <a:lnSpc>
                  <a:spcPct val="90000"/>
                </a:lnSpc>
                <a:spcBef>
                  <a:spcPts val="0"/>
                </a:spcBef>
                <a:buClr>
                  <a:srgbClr val="3F3F3F"/>
                </a:buClr>
                <a:buSzPts val="1110"/>
                <a:buFont typeface="Arial"/>
                <a:buChar char="•"/>
              </a:pPr>
              <a:r>
                <a:rPr lang="en-US" sz="1110">
                  <a:solidFill>
                    <a:srgbClr val="3F3F3F"/>
                  </a:solidFill>
                  <a:latin typeface="Calibri"/>
                  <a:ea typeface="Calibri"/>
                  <a:cs typeface="Calibri"/>
                  <a:sym typeface="Calibri"/>
                </a:rPr>
                <a:t>Nagios</a:t>
              </a:r>
            </a:p>
            <a:p>
              <a:pPr marL="171450" marR="0" lvl="0" indent="-171450" algn="l" rtl="0">
                <a:lnSpc>
                  <a:spcPct val="90000"/>
                </a:lnSpc>
                <a:spcBef>
                  <a:spcPts val="0"/>
                </a:spcBef>
                <a:buClr>
                  <a:srgbClr val="3F3F3F"/>
                </a:buClr>
                <a:buSzPts val="1110"/>
                <a:buFont typeface="Arial"/>
                <a:buChar char="•"/>
              </a:pPr>
              <a:r>
                <a:rPr lang="en-US" sz="1110">
                  <a:solidFill>
                    <a:srgbClr val="3F3F3F"/>
                  </a:solidFill>
                  <a:latin typeface="Calibri"/>
                  <a:ea typeface="Calibri"/>
                  <a:cs typeface="Calibri"/>
                  <a:sym typeface="Calibri"/>
                </a:rPr>
                <a:t>Hystrix Dashboard</a:t>
              </a:r>
            </a:p>
          </p:txBody>
        </p:sp>
      </p:grpSp>
      <p:grpSp>
        <p:nvGrpSpPr>
          <p:cNvPr id="21" name="Shape 219">
            <a:extLst>
              <a:ext uri="{FF2B5EF4-FFF2-40B4-BE49-F238E27FC236}">
                <a16:creationId xmlns:a16="http://schemas.microsoft.com/office/drawing/2014/main" id="{5C523718-9A51-4D4B-AE99-E36B04AD2903}"/>
              </a:ext>
            </a:extLst>
          </p:cNvPr>
          <p:cNvGrpSpPr/>
          <p:nvPr/>
        </p:nvGrpSpPr>
        <p:grpSpPr>
          <a:xfrm>
            <a:off x="954934" y="2967278"/>
            <a:ext cx="2943826" cy="1020353"/>
            <a:chOff x="214636" y="4954161"/>
            <a:chExt cx="2666650" cy="652882"/>
          </a:xfrm>
        </p:grpSpPr>
        <p:pic>
          <p:nvPicPr>
            <p:cNvPr id="22" name="Shape 220">
              <a:extLst>
                <a:ext uri="{FF2B5EF4-FFF2-40B4-BE49-F238E27FC236}">
                  <a16:creationId xmlns:a16="http://schemas.microsoft.com/office/drawing/2014/main" id="{31E805F9-DBB2-477C-9904-3C5439C61767}"/>
                </a:ext>
              </a:extLst>
            </p:cNvPr>
            <p:cNvPicPr preferRelativeResize="0"/>
            <p:nvPr/>
          </p:nvPicPr>
          <p:blipFill rotWithShape="1">
            <a:blip r:embed="rId6">
              <a:alphaModFix/>
            </a:blip>
            <a:srcRect/>
            <a:stretch/>
          </p:blipFill>
          <p:spPr>
            <a:xfrm>
              <a:off x="214636" y="4954161"/>
              <a:ext cx="1075334" cy="652882"/>
            </a:xfrm>
            <a:prstGeom prst="rect">
              <a:avLst/>
            </a:prstGeom>
            <a:noFill/>
            <a:ln>
              <a:noFill/>
            </a:ln>
          </p:spPr>
        </p:pic>
        <p:sp>
          <p:nvSpPr>
            <p:cNvPr id="23" name="Shape 221">
              <a:extLst>
                <a:ext uri="{FF2B5EF4-FFF2-40B4-BE49-F238E27FC236}">
                  <a16:creationId xmlns:a16="http://schemas.microsoft.com/office/drawing/2014/main" id="{02A2905A-D765-43AA-B96A-5A3120DA3BC1}"/>
                </a:ext>
              </a:extLst>
            </p:cNvPr>
            <p:cNvSpPr txBox="1"/>
            <p:nvPr/>
          </p:nvSpPr>
          <p:spPr>
            <a:xfrm>
              <a:off x="1289969" y="4954161"/>
              <a:ext cx="1591317" cy="652882"/>
            </a:xfrm>
            <a:prstGeom prst="rect">
              <a:avLst/>
            </a:prstGeom>
            <a:noFill/>
            <a:ln>
              <a:noFill/>
            </a:ln>
          </p:spPr>
          <p:txBody>
            <a:bodyPr wrap="square" lIns="91425" tIns="45700" rIns="0"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Client Side Communication Library</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Netflix Ribbon</a:t>
              </a:r>
            </a:p>
          </p:txBody>
        </p:sp>
      </p:grpSp>
      <p:grpSp>
        <p:nvGrpSpPr>
          <p:cNvPr id="24" name="Shape 222">
            <a:extLst>
              <a:ext uri="{FF2B5EF4-FFF2-40B4-BE49-F238E27FC236}">
                <a16:creationId xmlns:a16="http://schemas.microsoft.com/office/drawing/2014/main" id="{B9E312DC-E954-4A4E-BBF9-611134F28A8D}"/>
              </a:ext>
            </a:extLst>
          </p:cNvPr>
          <p:cNvGrpSpPr/>
          <p:nvPr/>
        </p:nvGrpSpPr>
        <p:grpSpPr>
          <a:xfrm>
            <a:off x="4718126" y="2801803"/>
            <a:ext cx="2755747" cy="1151866"/>
            <a:chOff x="3976202" y="4826042"/>
            <a:chExt cx="2613513" cy="652883"/>
          </a:xfrm>
        </p:grpSpPr>
        <p:pic>
          <p:nvPicPr>
            <p:cNvPr id="25" name="Shape 223">
              <a:extLst>
                <a:ext uri="{FF2B5EF4-FFF2-40B4-BE49-F238E27FC236}">
                  <a16:creationId xmlns:a16="http://schemas.microsoft.com/office/drawing/2014/main" id="{5BD9C329-A719-4C7A-8692-DE731752CF64}"/>
                </a:ext>
              </a:extLst>
            </p:cNvPr>
            <p:cNvPicPr preferRelativeResize="0"/>
            <p:nvPr/>
          </p:nvPicPr>
          <p:blipFill rotWithShape="1">
            <a:blip r:embed="rId7">
              <a:alphaModFix/>
            </a:blip>
            <a:srcRect/>
            <a:stretch/>
          </p:blipFill>
          <p:spPr>
            <a:xfrm>
              <a:off x="3976202" y="4826042"/>
              <a:ext cx="1075334" cy="652882"/>
            </a:xfrm>
            <a:prstGeom prst="rect">
              <a:avLst/>
            </a:prstGeom>
            <a:noFill/>
            <a:ln>
              <a:noFill/>
            </a:ln>
          </p:spPr>
        </p:pic>
        <p:sp>
          <p:nvSpPr>
            <p:cNvPr id="26" name="Shape 224">
              <a:extLst>
                <a:ext uri="{FF2B5EF4-FFF2-40B4-BE49-F238E27FC236}">
                  <a16:creationId xmlns:a16="http://schemas.microsoft.com/office/drawing/2014/main" id="{C300E23C-2DDE-4319-8521-0500381EDCE4}"/>
                </a:ext>
              </a:extLst>
            </p:cNvPr>
            <p:cNvSpPr txBox="1"/>
            <p:nvPr/>
          </p:nvSpPr>
          <p:spPr>
            <a:xfrm>
              <a:off x="5051537" y="4826043"/>
              <a:ext cx="1538178" cy="652882"/>
            </a:xfrm>
            <a:prstGeom prst="rect">
              <a:avLst/>
            </a:prstGeom>
            <a:noFill/>
            <a:ln>
              <a:noFill/>
            </a:ln>
          </p:spPr>
          <p:txBody>
            <a:bodyPr wrap="square" lIns="91425" tIns="45700" rIns="0"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Circuit Breaker Library</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Netflix Hystrix</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Akka</a:t>
              </a:r>
            </a:p>
          </p:txBody>
        </p:sp>
      </p:grpSp>
      <p:grpSp>
        <p:nvGrpSpPr>
          <p:cNvPr id="27" name="Shape 225">
            <a:extLst>
              <a:ext uri="{FF2B5EF4-FFF2-40B4-BE49-F238E27FC236}">
                <a16:creationId xmlns:a16="http://schemas.microsoft.com/office/drawing/2014/main" id="{7B28663E-805D-4EFB-BD7E-494AD48C41C3}"/>
              </a:ext>
            </a:extLst>
          </p:cNvPr>
          <p:cNvGrpSpPr/>
          <p:nvPr/>
        </p:nvGrpSpPr>
        <p:grpSpPr>
          <a:xfrm>
            <a:off x="8551147" y="2867137"/>
            <a:ext cx="2685919" cy="1151864"/>
            <a:chOff x="5571590" y="1388260"/>
            <a:chExt cx="2502206" cy="1020479"/>
          </a:xfrm>
        </p:grpSpPr>
        <p:pic>
          <p:nvPicPr>
            <p:cNvPr id="28" name="Shape 226">
              <a:extLst>
                <a:ext uri="{FF2B5EF4-FFF2-40B4-BE49-F238E27FC236}">
                  <a16:creationId xmlns:a16="http://schemas.microsoft.com/office/drawing/2014/main" id="{71AA1CDE-9CA7-461A-A50F-FDA93776944D}"/>
                </a:ext>
              </a:extLst>
            </p:cNvPr>
            <p:cNvPicPr preferRelativeResize="0"/>
            <p:nvPr/>
          </p:nvPicPr>
          <p:blipFill rotWithShape="1">
            <a:blip r:embed="rId8">
              <a:alphaModFix/>
            </a:blip>
            <a:srcRect/>
            <a:stretch/>
          </p:blipFill>
          <p:spPr>
            <a:xfrm>
              <a:off x="5571590" y="1391163"/>
              <a:ext cx="1075334" cy="652882"/>
            </a:xfrm>
            <a:prstGeom prst="rect">
              <a:avLst/>
            </a:prstGeom>
            <a:noFill/>
            <a:ln>
              <a:noFill/>
            </a:ln>
          </p:spPr>
        </p:pic>
        <p:sp>
          <p:nvSpPr>
            <p:cNvPr id="29" name="Shape 227">
              <a:extLst>
                <a:ext uri="{FF2B5EF4-FFF2-40B4-BE49-F238E27FC236}">
                  <a16:creationId xmlns:a16="http://schemas.microsoft.com/office/drawing/2014/main" id="{3B135A25-9A32-4B50-AEC7-1145ADFDE30C}"/>
                </a:ext>
              </a:extLst>
            </p:cNvPr>
            <p:cNvSpPr txBox="1"/>
            <p:nvPr/>
          </p:nvSpPr>
          <p:spPr>
            <a:xfrm>
              <a:off x="6633117" y="1388260"/>
              <a:ext cx="1440679" cy="1020479"/>
            </a:xfrm>
            <a:prstGeom prst="rect">
              <a:avLst/>
            </a:prstGeom>
            <a:noFill/>
            <a:ln>
              <a:noFill/>
            </a:ln>
          </p:spPr>
          <p:txBody>
            <a:bodyPr wrap="square" lIns="91425" tIns="45700" rIns="0"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Authentication &amp; Authorization</a:t>
              </a:r>
            </a:p>
            <a:p>
              <a:pPr marL="171450" marR="0" lvl="1" indent="-171450" algn="l" rtl="0">
                <a:spcBef>
                  <a:spcPts val="0"/>
                </a:spcBef>
                <a:buClr>
                  <a:srgbClr val="3F3F3F"/>
                </a:buClr>
                <a:buSzPts val="1200"/>
                <a:buFont typeface="Arial"/>
                <a:buChar char="•"/>
              </a:pPr>
              <a:r>
                <a:rPr lang="en-US" sz="1200" b="0" i="0" u="none" strike="noStrike" cap="none">
                  <a:solidFill>
                    <a:srgbClr val="3F3F3F"/>
                  </a:solidFill>
                  <a:latin typeface="Calibri"/>
                  <a:ea typeface="Calibri"/>
                  <a:cs typeface="Calibri"/>
                  <a:sym typeface="Calibri"/>
                </a:rPr>
                <a:t>Spring Cloud Security (SSO with OAuth2.0 and OpenID connect)</a:t>
              </a:r>
            </a:p>
          </p:txBody>
        </p:sp>
      </p:grpSp>
      <p:grpSp>
        <p:nvGrpSpPr>
          <p:cNvPr id="30" name="Shape 228">
            <a:extLst>
              <a:ext uri="{FF2B5EF4-FFF2-40B4-BE49-F238E27FC236}">
                <a16:creationId xmlns:a16="http://schemas.microsoft.com/office/drawing/2014/main" id="{80A76867-9390-4D45-A347-F6BAEF885687}"/>
              </a:ext>
            </a:extLst>
          </p:cNvPr>
          <p:cNvGrpSpPr/>
          <p:nvPr/>
        </p:nvGrpSpPr>
        <p:grpSpPr>
          <a:xfrm>
            <a:off x="954934" y="4384675"/>
            <a:ext cx="1908846" cy="1523755"/>
            <a:chOff x="636981" y="6236208"/>
            <a:chExt cx="1582074" cy="1243584"/>
          </a:xfrm>
        </p:grpSpPr>
        <p:pic>
          <p:nvPicPr>
            <p:cNvPr id="31" name="Shape 229">
              <a:extLst>
                <a:ext uri="{FF2B5EF4-FFF2-40B4-BE49-F238E27FC236}">
                  <a16:creationId xmlns:a16="http://schemas.microsoft.com/office/drawing/2014/main" id="{589D6863-8D7C-4A0E-8921-02024B1954F6}"/>
                </a:ext>
              </a:extLst>
            </p:cNvPr>
            <p:cNvPicPr preferRelativeResize="0"/>
            <p:nvPr/>
          </p:nvPicPr>
          <p:blipFill rotWithShape="1">
            <a:blip r:embed="rId9">
              <a:alphaModFix/>
            </a:blip>
            <a:srcRect/>
            <a:stretch/>
          </p:blipFill>
          <p:spPr>
            <a:xfrm>
              <a:off x="636981" y="6236208"/>
              <a:ext cx="542544" cy="1243584"/>
            </a:xfrm>
            <a:prstGeom prst="rect">
              <a:avLst/>
            </a:prstGeom>
            <a:noFill/>
            <a:ln>
              <a:noFill/>
            </a:ln>
          </p:spPr>
        </p:pic>
        <p:sp>
          <p:nvSpPr>
            <p:cNvPr id="32" name="Shape 230">
              <a:extLst>
                <a:ext uri="{FF2B5EF4-FFF2-40B4-BE49-F238E27FC236}">
                  <a16:creationId xmlns:a16="http://schemas.microsoft.com/office/drawing/2014/main" id="{4DA9D084-B67C-46CE-9E3A-B3C76E3153CE}"/>
                </a:ext>
              </a:extLst>
            </p:cNvPr>
            <p:cNvSpPr txBox="1"/>
            <p:nvPr/>
          </p:nvSpPr>
          <p:spPr>
            <a:xfrm>
              <a:off x="1133293" y="6249111"/>
              <a:ext cx="1085762" cy="1020353"/>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API Gateway</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Netflix Zuul</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Nginx</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Tyk</a:t>
              </a:r>
            </a:p>
          </p:txBody>
        </p:sp>
      </p:grpSp>
      <p:grpSp>
        <p:nvGrpSpPr>
          <p:cNvPr id="33" name="Shape 231">
            <a:extLst>
              <a:ext uri="{FF2B5EF4-FFF2-40B4-BE49-F238E27FC236}">
                <a16:creationId xmlns:a16="http://schemas.microsoft.com/office/drawing/2014/main" id="{77ADC58F-A08F-47B9-B678-1BAA0152B433}"/>
              </a:ext>
            </a:extLst>
          </p:cNvPr>
          <p:cNvGrpSpPr/>
          <p:nvPr/>
        </p:nvGrpSpPr>
        <p:grpSpPr>
          <a:xfrm>
            <a:off x="4671568" y="4384675"/>
            <a:ext cx="5966674" cy="1523755"/>
            <a:chOff x="2503036" y="4589083"/>
            <a:chExt cx="5741341" cy="1286195"/>
          </a:xfrm>
        </p:grpSpPr>
        <p:sp>
          <p:nvSpPr>
            <p:cNvPr id="34" name="Shape 232">
              <a:extLst>
                <a:ext uri="{FF2B5EF4-FFF2-40B4-BE49-F238E27FC236}">
                  <a16:creationId xmlns:a16="http://schemas.microsoft.com/office/drawing/2014/main" id="{59BD6A9E-86F9-4B20-9965-BC5FC144B1A6}"/>
                </a:ext>
              </a:extLst>
            </p:cNvPr>
            <p:cNvSpPr txBox="1"/>
            <p:nvPr/>
          </p:nvSpPr>
          <p:spPr>
            <a:xfrm>
              <a:off x="3916971" y="4589083"/>
              <a:ext cx="2296920" cy="128619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Container</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Docker, CoreOS</a:t>
              </a:r>
            </a:p>
            <a:p>
              <a:pPr marL="0" marR="0" lvl="0" indent="0" algn="l" rtl="0">
                <a:spcBef>
                  <a:spcPts val="0"/>
                </a:spcBef>
                <a:buNone/>
              </a:pPr>
              <a:r>
                <a:rPr lang="en-US" sz="1200" b="1">
                  <a:solidFill>
                    <a:srgbClr val="3F3F3F"/>
                  </a:solidFill>
                  <a:latin typeface="Calibri"/>
                  <a:ea typeface="Calibri"/>
                  <a:cs typeface="Calibri"/>
                  <a:sym typeface="Calibri"/>
                </a:rPr>
                <a:t>Orchestration Engine</a:t>
              </a:r>
            </a:p>
            <a:p>
              <a:pPr marL="171450" marR="0" lvl="0" indent="-171450" algn="l" rtl="0">
                <a:spcBef>
                  <a:spcPts val="0"/>
                </a:spcBef>
                <a:buClr>
                  <a:srgbClr val="3F3F3F"/>
                </a:buClr>
                <a:buSzPts val="1200"/>
                <a:buFont typeface="Arial"/>
                <a:buChar char="•"/>
              </a:pPr>
              <a:r>
                <a:rPr lang="en-US" sz="1200" b="1">
                  <a:solidFill>
                    <a:srgbClr val="3F3F3F"/>
                  </a:solidFill>
                  <a:latin typeface="Calibri"/>
                  <a:ea typeface="Calibri"/>
                  <a:cs typeface="Calibri"/>
                  <a:sym typeface="Calibri"/>
                </a:rPr>
                <a:t>Open source:</a:t>
              </a:r>
              <a:r>
                <a:rPr lang="en-US" sz="1200">
                  <a:solidFill>
                    <a:srgbClr val="3F3F3F"/>
                  </a:solidFill>
                  <a:latin typeface="Calibri"/>
                  <a:ea typeface="Calibri"/>
                  <a:cs typeface="Calibri"/>
                  <a:sym typeface="Calibri"/>
                </a:rPr>
                <a:t> Kubernetes, Mesos</a:t>
              </a:r>
            </a:p>
            <a:p>
              <a:pPr marL="171450" marR="0" lvl="0" indent="-171450" algn="l" rtl="0">
                <a:spcBef>
                  <a:spcPts val="0"/>
                </a:spcBef>
                <a:buClr>
                  <a:srgbClr val="3F3F3F"/>
                </a:buClr>
                <a:buSzPts val="1200"/>
                <a:buFont typeface="Arial"/>
                <a:buChar char="•"/>
              </a:pPr>
              <a:r>
                <a:rPr lang="en-US" sz="1200" b="1">
                  <a:solidFill>
                    <a:srgbClr val="3F3F3F"/>
                  </a:solidFill>
                  <a:latin typeface="Calibri"/>
                  <a:ea typeface="Calibri"/>
                  <a:cs typeface="Calibri"/>
                  <a:sym typeface="Calibri"/>
                </a:rPr>
                <a:t>Public cloud:</a:t>
              </a:r>
              <a:r>
                <a:rPr lang="en-US" sz="1200">
                  <a:solidFill>
                    <a:srgbClr val="3F3F3F"/>
                  </a:solidFill>
                  <a:latin typeface="Calibri"/>
                  <a:ea typeface="Calibri"/>
                  <a:cs typeface="Calibri"/>
                  <a:sym typeface="Calibri"/>
                </a:rPr>
                <a:t> AWS ECS, Azure Container Service, Google Container Engine </a:t>
              </a:r>
            </a:p>
          </p:txBody>
        </p:sp>
        <p:pic>
          <p:nvPicPr>
            <p:cNvPr id="35" name="Shape 233">
              <a:extLst>
                <a:ext uri="{FF2B5EF4-FFF2-40B4-BE49-F238E27FC236}">
                  <a16:creationId xmlns:a16="http://schemas.microsoft.com/office/drawing/2014/main" id="{72C50D61-71C7-4085-BD37-F159B45CCEF3}"/>
                </a:ext>
              </a:extLst>
            </p:cNvPr>
            <p:cNvPicPr preferRelativeResize="0"/>
            <p:nvPr/>
          </p:nvPicPr>
          <p:blipFill rotWithShape="1">
            <a:blip r:embed="rId10">
              <a:alphaModFix/>
            </a:blip>
            <a:srcRect/>
            <a:stretch/>
          </p:blipFill>
          <p:spPr>
            <a:xfrm>
              <a:off x="2503036" y="4629726"/>
              <a:ext cx="1441704" cy="780288"/>
            </a:xfrm>
            <a:prstGeom prst="rect">
              <a:avLst/>
            </a:prstGeom>
            <a:noFill/>
            <a:ln>
              <a:noFill/>
            </a:ln>
          </p:spPr>
        </p:pic>
        <p:sp>
          <p:nvSpPr>
            <p:cNvPr id="36" name="Shape 234">
              <a:extLst>
                <a:ext uri="{FF2B5EF4-FFF2-40B4-BE49-F238E27FC236}">
                  <a16:creationId xmlns:a16="http://schemas.microsoft.com/office/drawing/2014/main" id="{5734C2F3-AB25-4A9C-8B27-F2324A047F9A}"/>
                </a:ext>
              </a:extLst>
            </p:cNvPr>
            <p:cNvSpPr txBox="1"/>
            <p:nvPr/>
          </p:nvSpPr>
          <p:spPr>
            <a:xfrm>
              <a:off x="6139109" y="4589083"/>
              <a:ext cx="2105268" cy="1039474"/>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200" b="1">
                  <a:solidFill>
                    <a:srgbClr val="3F3F3F"/>
                  </a:solidFill>
                  <a:latin typeface="Calibri"/>
                  <a:ea typeface="Calibri"/>
                  <a:cs typeface="Calibri"/>
                  <a:sym typeface="Calibri"/>
                </a:rPr>
                <a:t>Infrastructure</a:t>
              </a:r>
            </a:p>
            <a:p>
              <a:pPr marL="171450" marR="0" lvl="0" indent="-171450" algn="l" rtl="0">
                <a:spcBef>
                  <a:spcPts val="0"/>
                </a:spcBef>
                <a:buClr>
                  <a:srgbClr val="3F3F3F"/>
                </a:buClr>
                <a:buSzPts val="1200"/>
                <a:buFont typeface="Arial"/>
                <a:buChar char="•"/>
              </a:pPr>
              <a:r>
                <a:rPr lang="en-US" sz="1200">
                  <a:solidFill>
                    <a:srgbClr val="3F3F3F"/>
                  </a:solidFill>
                  <a:latin typeface="Calibri"/>
                  <a:ea typeface="Calibri"/>
                  <a:cs typeface="Calibri"/>
                  <a:sym typeface="Calibri"/>
                </a:rPr>
                <a:t>Public IaaS &amp; PaaS: AWS, Azure, Bluemix, Google Cloud</a:t>
              </a:r>
            </a:p>
            <a:p>
              <a:pPr marL="171450" marR="0" lvl="0" indent="-171450" algn="l" rtl="0">
                <a:spcBef>
                  <a:spcPts val="0"/>
                </a:spcBef>
                <a:buClr>
                  <a:srgbClr val="3F3F3F"/>
                </a:buClr>
                <a:buSzPts val="1200"/>
                <a:buFont typeface="Arial"/>
                <a:buChar char="•"/>
              </a:pPr>
              <a:r>
                <a:rPr lang="en-US" sz="1200" b="1">
                  <a:solidFill>
                    <a:srgbClr val="3F3F3F"/>
                  </a:solidFill>
                  <a:latin typeface="Calibri"/>
                  <a:ea typeface="Calibri"/>
                  <a:cs typeface="Calibri"/>
                  <a:sym typeface="Calibri"/>
                </a:rPr>
                <a:t>Private IaaS: </a:t>
              </a:r>
              <a:r>
                <a:rPr lang="en-US" sz="1200">
                  <a:solidFill>
                    <a:srgbClr val="3F3F3F"/>
                  </a:solidFill>
                  <a:latin typeface="Calibri"/>
                  <a:ea typeface="Calibri"/>
                  <a:cs typeface="Calibri"/>
                  <a:sym typeface="Calibri"/>
                </a:rPr>
                <a:t>OpenStack</a:t>
              </a:r>
            </a:p>
            <a:p>
              <a:pPr marL="171450" marR="0" lvl="0" indent="-171450" algn="l" rtl="0">
                <a:spcBef>
                  <a:spcPts val="0"/>
                </a:spcBef>
                <a:buClr>
                  <a:srgbClr val="3F3F3F"/>
                </a:buClr>
                <a:buSzPts val="1200"/>
                <a:buFont typeface="Arial"/>
                <a:buChar char="•"/>
              </a:pPr>
              <a:r>
                <a:rPr lang="en-US" sz="1200" b="1">
                  <a:solidFill>
                    <a:srgbClr val="3F3F3F"/>
                  </a:solidFill>
                  <a:latin typeface="Calibri"/>
                  <a:ea typeface="Calibri"/>
                  <a:cs typeface="Calibri"/>
                  <a:sym typeface="Calibri"/>
                </a:rPr>
                <a:t>Private PaaS:</a:t>
              </a:r>
              <a:r>
                <a:rPr lang="en-US" sz="1200">
                  <a:solidFill>
                    <a:srgbClr val="3F3F3F"/>
                  </a:solidFill>
                  <a:latin typeface="Calibri"/>
                  <a:ea typeface="Calibri"/>
                  <a:cs typeface="Calibri"/>
                  <a:sym typeface="Calibri"/>
                </a:rPr>
                <a:t> OpenShift, CloudFoundry</a:t>
              </a:r>
            </a:p>
          </p:txBody>
        </p:sp>
      </p:grpSp>
    </p:spTree>
    <p:extLst>
      <p:ext uri="{BB962C8B-B14F-4D97-AF65-F5344CB8AC3E}">
        <p14:creationId xmlns:p14="http://schemas.microsoft.com/office/powerpoint/2010/main" val="424746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96E7C43-007F-4E69-B122-CDBB9103796A}"/>
              </a:ext>
            </a:extLst>
          </p:cNvPr>
          <p:cNvPicPr>
            <a:picLocks noGrp="1" noChangeAspect="1"/>
          </p:cNvPicPr>
          <p:nvPr>
            <p:ph idx="1"/>
          </p:nvPr>
        </p:nvPicPr>
        <p:blipFill>
          <a:blip r:embed="rId2"/>
          <a:stretch>
            <a:fillRect/>
          </a:stretch>
        </p:blipFill>
        <p:spPr>
          <a:xfrm>
            <a:off x="7003701" y="1138843"/>
            <a:ext cx="4350099" cy="4364223"/>
          </a:xfrm>
          <a:prstGeom prst="rect">
            <a:avLst/>
          </a:prstGeom>
        </p:spPr>
      </p:pic>
      <p:sp>
        <p:nvSpPr>
          <p:cNvPr id="8" name="Title 1">
            <a:extLst>
              <a:ext uri="{FF2B5EF4-FFF2-40B4-BE49-F238E27FC236}">
                <a16:creationId xmlns:a16="http://schemas.microsoft.com/office/drawing/2014/main" id="{65CC4200-818D-4A13-92A4-0EE0A4B78273}"/>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Eureka Service Discovery</a:t>
            </a:r>
          </a:p>
        </p:txBody>
      </p:sp>
      <p:sp>
        <p:nvSpPr>
          <p:cNvPr id="11" name="TextBox 10">
            <a:extLst>
              <a:ext uri="{FF2B5EF4-FFF2-40B4-BE49-F238E27FC236}">
                <a16:creationId xmlns:a16="http://schemas.microsoft.com/office/drawing/2014/main" id="{7EA2AB25-8F3E-4A91-BE7D-EBB6692B1C51}"/>
              </a:ext>
            </a:extLst>
          </p:cNvPr>
          <p:cNvSpPr txBox="1"/>
          <p:nvPr/>
        </p:nvSpPr>
        <p:spPr>
          <a:xfrm>
            <a:off x="838199" y="1138843"/>
            <a:ext cx="5924341" cy="5463034"/>
          </a:xfrm>
          <a:prstGeom prst="rect">
            <a:avLst/>
          </a:prstGeom>
          <a:noFill/>
        </p:spPr>
        <p:txBody>
          <a:bodyPr wrap="square" rtlCol="0">
            <a:spAutoFit/>
          </a:bodyPr>
          <a:lstStyle/>
          <a:p>
            <a:pPr marL="285750" indent="-285750">
              <a:buFont typeface="Arial" panose="020B0604020202020204" pitchFamily="34" charset="0"/>
              <a:buChar char="•"/>
            </a:pPr>
            <a:r>
              <a:rPr lang="vi-VN" sz="2800">
                <a:latin typeface="Calibri (Body)"/>
              </a:rPr>
              <a:t>Mỗi 1 service được định danh bằng serviceId (cấu hình trong spring.application.name)</a:t>
            </a:r>
            <a:endParaRPr lang="en-US" sz="2800">
              <a:latin typeface="Calibri (Body)"/>
            </a:endParaRPr>
          </a:p>
          <a:p>
            <a:pPr marL="285750" indent="-285750">
              <a:buFont typeface="Arial" panose="020B0604020202020204" pitchFamily="34" charset="0"/>
              <a:buChar char="•"/>
            </a:pPr>
            <a:r>
              <a:rPr lang="vi-VN" sz="2800">
                <a:latin typeface="Calibri (Body)"/>
              </a:rPr>
              <a:t>Service sử dụng Eureka Client để tương tác với Eureka Server:</a:t>
            </a:r>
            <a:endParaRPr lang="en-US" sz="2800">
              <a:latin typeface="Calibri (Body)"/>
            </a:endParaRPr>
          </a:p>
          <a:p>
            <a:pPr marL="914400" lvl="1" indent="-457200">
              <a:buFont typeface="Courier New" panose="02070309020205020404" pitchFamily="49" charset="0"/>
              <a:buChar char="o"/>
            </a:pPr>
            <a:r>
              <a:rPr lang="en-US" sz="2500">
                <a:latin typeface="Calibri (Body)"/>
              </a:rPr>
              <a:t>Register: </a:t>
            </a:r>
            <a:r>
              <a:rPr lang="en-US" sz="2500" err="1">
                <a:latin typeface="Calibri (Body)"/>
              </a:rPr>
              <a:t>đăng</a:t>
            </a:r>
            <a:r>
              <a:rPr lang="en-US" sz="2500">
                <a:latin typeface="Calibri (Body)"/>
              </a:rPr>
              <a:t> </a:t>
            </a:r>
            <a:r>
              <a:rPr lang="en-US" sz="2500" err="1">
                <a:latin typeface="Calibri (Body)"/>
              </a:rPr>
              <a:t>ký</a:t>
            </a:r>
            <a:r>
              <a:rPr lang="en-US" sz="2500">
                <a:latin typeface="Calibri (Body)"/>
              </a:rPr>
              <a:t> </a:t>
            </a:r>
            <a:r>
              <a:rPr lang="en-US" sz="2500" err="1">
                <a:latin typeface="Calibri (Body)"/>
              </a:rPr>
              <a:t>mới</a:t>
            </a:r>
            <a:r>
              <a:rPr lang="en-US" sz="2500">
                <a:latin typeface="Calibri (Body)"/>
              </a:rPr>
              <a:t> (</a:t>
            </a:r>
            <a:r>
              <a:rPr lang="en-US" sz="2500" err="1">
                <a:latin typeface="Calibri (Body)"/>
              </a:rPr>
              <a:t>serviceId</a:t>
            </a:r>
            <a:r>
              <a:rPr lang="en-US" sz="2500">
                <a:latin typeface="Calibri (Body)"/>
              </a:rPr>
              <a:t>, host, port)</a:t>
            </a:r>
          </a:p>
          <a:p>
            <a:pPr marL="914400" lvl="1" indent="-457200">
              <a:buFont typeface="Courier New" panose="02070309020205020404" pitchFamily="49" charset="0"/>
              <a:buChar char="o"/>
            </a:pPr>
            <a:r>
              <a:rPr lang="en-US" sz="2500">
                <a:latin typeface="Calibri (Body)"/>
              </a:rPr>
              <a:t>Renew: </a:t>
            </a:r>
            <a:r>
              <a:rPr lang="en-US" sz="2500" err="1">
                <a:latin typeface="Calibri (Body)"/>
              </a:rPr>
              <a:t>sử</a:t>
            </a:r>
            <a:r>
              <a:rPr lang="en-US" sz="2500">
                <a:latin typeface="Calibri (Body)"/>
              </a:rPr>
              <a:t> </a:t>
            </a:r>
            <a:r>
              <a:rPr lang="en-US" sz="2500" err="1">
                <a:latin typeface="Calibri (Body)"/>
              </a:rPr>
              <a:t>dụng</a:t>
            </a:r>
            <a:r>
              <a:rPr lang="en-US" sz="2500">
                <a:latin typeface="Calibri (Body)"/>
              </a:rPr>
              <a:t> heartbeats </a:t>
            </a:r>
            <a:r>
              <a:rPr lang="en-US" sz="2500" err="1">
                <a:latin typeface="Calibri (Body)"/>
              </a:rPr>
              <a:t>định</a:t>
            </a:r>
            <a:r>
              <a:rPr lang="en-US" sz="2500">
                <a:latin typeface="Calibri (Body)"/>
              </a:rPr>
              <a:t> </a:t>
            </a:r>
            <a:r>
              <a:rPr lang="en-US" sz="2500" err="1">
                <a:latin typeface="Calibri (Body)"/>
              </a:rPr>
              <a:t>kỳ</a:t>
            </a:r>
            <a:r>
              <a:rPr lang="en-US" sz="2500">
                <a:latin typeface="Calibri (Body)"/>
              </a:rPr>
              <a:t> </a:t>
            </a:r>
            <a:r>
              <a:rPr lang="en-US" sz="2500" err="1">
                <a:latin typeface="Calibri (Body)"/>
              </a:rPr>
              <a:t>đăng</a:t>
            </a:r>
            <a:r>
              <a:rPr lang="en-US" sz="2500">
                <a:latin typeface="Calibri (Body)"/>
              </a:rPr>
              <a:t> </a:t>
            </a:r>
            <a:r>
              <a:rPr lang="en-US" sz="2500" err="1">
                <a:latin typeface="Calibri (Body)"/>
              </a:rPr>
              <a:t>ký</a:t>
            </a:r>
            <a:r>
              <a:rPr lang="en-US" sz="2500">
                <a:latin typeface="Calibri (Body)"/>
              </a:rPr>
              <a:t> </a:t>
            </a:r>
            <a:r>
              <a:rPr lang="en-US" sz="2500" err="1">
                <a:latin typeface="Calibri (Body)"/>
              </a:rPr>
              <a:t>lại</a:t>
            </a:r>
            <a:r>
              <a:rPr lang="en-US" sz="2500">
                <a:latin typeface="Calibri (Body)"/>
              </a:rPr>
              <a:t> </a:t>
            </a:r>
            <a:r>
              <a:rPr lang="en-US" sz="2500" err="1">
                <a:latin typeface="Calibri (Body)"/>
              </a:rPr>
              <a:t>để</a:t>
            </a:r>
            <a:r>
              <a:rPr lang="en-US" sz="2500">
                <a:latin typeface="Calibri (Body)"/>
              </a:rPr>
              <a:t> </a:t>
            </a:r>
            <a:r>
              <a:rPr lang="en-US" sz="2500" err="1">
                <a:latin typeface="Calibri (Body)"/>
              </a:rPr>
              <a:t>biết</a:t>
            </a:r>
            <a:r>
              <a:rPr lang="en-US" sz="2500">
                <a:latin typeface="Calibri (Body)"/>
              </a:rPr>
              <a:t> service </a:t>
            </a:r>
            <a:r>
              <a:rPr lang="en-US" sz="2500" err="1">
                <a:latin typeface="Calibri (Body)"/>
              </a:rPr>
              <a:t>còn</a:t>
            </a:r>
            <a:r>
              <a:rPr lang="en-US" sz="2500">
                <a:latin typeface="Calibri (Body)"/>
              </a:rPr>
              <a:t> </a:t>
            </a:r>
            <a:r>
              <a:rPr lang="en-US" sz="2500" err="1">
                <a:latin typeface="Calibri (Body)"/>
              </a:rPr>
              <a:t>hoạt</a:t>
            </a:r>
            <a:r>
              <a:rPr lang="en-US" sz="2500">
                <a:latin typeface="Calibri (Body)"/>
              </a:rPr>
              <a:t> </a:t>
            </a:r>
            <a:r>
              <a:rPr lang="en-US" sz="2500" err="1">
                <a:latin typeface="Calibri (Body)"/>
              </a:rPr>
              <a:t>động</a:t>
            </a:r>
            <a:r>
              <a:rPr lang="en-US" sz="2500">
                <a:latin typeface="Calibri (Body)"/>
              </a:rPr>
              <a:t>.</a:t>
            </a:r>
          </a:p>
          <a:p>
            <a:pPr marL="914400" lvl="1" indent="-457200">
              <a:buFont typeface="Courier New" panose="02070309020205020404" pitchFamily="49" charset="0"/>
              <a:buChar char="o"/>
            </a:pPr>
            <a:r>
              <a:rPr lang="en-US" sz="2500">
                <a:latin typeface="Calibri (Body)"/>
              </a:rPr>
              <a:t>Renew: </a:t>
            </a:r>
            <a:r>
              <a:rPr lang="en-US" sz="2500" err="1">
                <a:latin typeface="Calibri (Body)"/>
              </a:rPr>
              <a:t>sử</a:t>
            </a:r>
            <a:r>
              <a:rPr lang="en-US" sz="2500">
                <a:latin typeface="Calibri (Body)"/>
              </a:rPr>
              <a:t> </a:t>
            </a:r>
            <a:r>
              <a:rPr lang="en-US" sz="2500" err="1">
                <a:latin typeface="Calibri (Body)"/>
              </a:rPr>
              <a:t>dụng</a:t>
            </a:r>
            <a:r>
              <a:rPr lang="en-US" sz="2500">
                <a:latin typeface="Calibri (Body)"/>
              </a:rPr>
              <a:t> heartbeats </a:t>
            </a:r>
            <a:r>
              <a:rPr lang="en-US" sz="2500" err="1">
                <a:latin typeface="Calibri (Body)"/>
              </a:rPr>
              <a:t>định</a:t>
            </a:r>
            <a:r>
              <a:rPr lang="en-US" sz="2500">
                <a:latin typeface="Calibri (Body)"/>
              </a:rPr>
              <a:t> </a:t>
            </a:r>
            <a:r>
              <a:rPr lang="en-US" sz="2500" err="1">
                <a:latin typeface="Calibri (Body)"/>
              </a:rPr>
              <a:t>kỳ</a:t>
            </a:r>
            <a:r>
              <a:rPr lang="en-US" sz="2500">
                <a:latin typeface="Calibri (Body)"/>
              </a:rPr>
              <a:t> </a:t>
            </a:r>
            <a:r>
              <a:rPr lang="en-US" sz="2500" err="1">
                <a:latin typeface="Calibri (Body)"/>
              </a:rPr>
              <a:t>đăng</a:t>
            </a:r>
            <a:r>
              <a:rPr lang="en-US" sz="2500">
                <a:latin typeface="Calibri (Body)"/>
              </a:rPr>
              <a:t> </a:t>
            </a:r>
            <a:r>
              <a:rPr lang="en-US" sz="2500" err="1">
                <a:latin typeface="Calibri (Body)"/>
              </a:rPr>
              <a:t>ký</a:t>
            </a:r>
            <a:r>
              <a:rPr lang="en-US" sz="2500">
                <a:latin typeface="Calibri (Body)"/>
              </a:rPr>
              <a:t> </a:t>
            </a:r>
            <a:r>
              <a:rPr lang="en-US" sz="2500" err="1">
                <a:latin typeface="Calibri (Body)"/>
              </a:rPr>
              <a:t>lại</a:t>
            </a:r>
            <a:r>
              <a:rPr lang="en-US" sz="2500">
                <a:latin typeface="Calibri (Body)"/>
              </a:rPr>
              <a:t> </a:t>
            </a:r>
            <a:r>
              <a:rPr lang="en-US" sz="2500" err="1">
                <a:latin typeface="Calibri (Body)"/>
              </a:rPr>
              <a:t>để</a:t>
            </a:r>
            <a:r>
              <a:rPr lang="en-US" sz="2500">
                <a:latin typeface="Calibri (Body)"/>
              </a:rPr>
              <a:t> </a:t>
            </a:r>
            <a:r>
              <a:rPr lang="en-US" sz="2500" err="1">
                <a:latin typeface="Calibri (Body)"/>
              </a:rPr>
              <a:t>biết</a:t>
            </a:r>
            <a:r>
              <a:rPr lang="en-US" sz="2500">
                <a:latin typeface="Calibri (Body)"/>
              </a:rPr>
              <a:t> service </a:t>
            </a:r>
            <a:r>
              <a:rPr lang="en-US" sz="2500" err="1">
                <a:latin typeface="Calibri (Body)"/>
              </a:rPr>
              <a:t>còn</a:t>
            </a:r>
            <a:r>
              <a:rPr lang="en-US" sz="2500">
                <a:latin typeface="Calibri (Body)"/>
              </a:rPr>
              <a:t> </a:t>
            </a:r>
            <a:r>
              <a:rPr lang="en-US" sz="2500" err="1">
                <a:latin typeface="Calibri (Body)"/>
              </a:rPr>
              <a:t>hoạt</a:t>
            </a:r>
            <a:r>
              <a:rPr lang="en-US" sz="2500">
                <a:latin typeface="Calibri (Body)"/>
              </a:rPr>
              <a:t> </a:t>
            </a:r>
            <a:r>
              <a:rPr lang="en-US" sz="2500" err="1">
                <a:latin typeface="Calibri (Body)"/>
              </a:rPr>
              <a:t>động</a:t>
            </a:r>
            <a:r>
              <a:rPr lang="en-US" sz="2500">
                <a:latin typeface="Calibri (Body)"/>
              </a:rPr>
              <a:t>.</a:t>
            </a:r>
          </a:p>
        </p:txBody>
      </p:sp>
    </p:spTree>
    <p:extLst>
      <p:ext uri="{BB962C8B-B14F-4D97-AF65-F5344CB8AC3E}">
        <p14:creationId xmlns:p14="http://schemas.microsoft.com/office/powerpoint/2010/main" val="198742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FF1292D-5869-4236-9A72-82DB2C579FFC}"/>
              </a:ext>
            </a:extLst>
          </p:cNvPr>
          <p:cNvSpPr>
            <a:spLocks noGrp="1"/>
          </p:cNvSpPr>
          <p:nvPr>
            <p:ph idx="1"/>
          </p:nvPr>
        </p:nvSpPr>
        <p:spPr>
          <a:xfrm>
            <a:off x="838200" y="1138844"/>
            <a:ext cx="10515600" cy="5038119"/>
          </a:xfrm>
        </p:spPr>
        <p:txBody>
          <a:bodyPr/>
          <a:lstStyle/>
          <a:p>
            <a:r>
              <a:rPr lang="en-US" err="1"/>
              <a:t>Địa</a:t>
            </a:r>
            <a:r>
              <a:rPr lang="en-US"/>
              <a:t> </a:t>
            </a:r>
            <a:r>
              <a:rPr lang="en-US" err="1"/>
              <a:t>chỉ</a:t>
            </a:r>
            <a:r>
              <a:rPr lang="en-US"/>
              <a:t> </a:t>
            </a:r>
            <a:r>
              <a:rPr lang="en-US" err="1"/>
              <a:t>truy</a:t>
            </a:r>
            <a:r>
              <a:rPr lang="en-US"/>
              <a:t> </a:t>
            </a:r>
            <a:r>
              <a:rPr lang="en-US" err="1"/>
              <a:t>xuất</a:t>
            </a:r>
            <a:r>
              <a:rPr lang="en-US"/>
              <a:t> </a:t>
            </a:r>
            <a:r>
              <a:rPr lang="en-US" err="1"/>
              <a:t>duy</a:t>
            </a:r>
            <a:r>
              <a:rPr lang="en-US"/>
              <a:t> </a:t>
            </a:r>
            <a:r>
              <a:rPr lang="en-US" err="1"/>
              <a:t>nhất</a:t>
            </a:r>
            <a:r>
              <a:rPr lang="en-US"/>
              <a:t> </a:t>
            </a:r>
            <a:r>
              <a:rPr lang="en-US" err="1"/>
              <a:t>để</a:t>
            </a:r>
            <a:r>
              <a:rPr lang="en-US"/>
              <a:t> </a:t>
            </a:r>
            <a:r>
              <a:rPr lang="en-US" err="1"/>
              <a:t>gọi</a:t>
            </a:r>
            <a:r>
              <a:rPr lang="en-US"/>
              <a:t> </a:t>
            </a:r>
            <a:r>
              <a:rPr lang="en-US" err="1"/>
              <a:t>vào</a:t>
            </a:r>
            <a:r>
              <a:rPr lang="en-US"/>
              <a:t> </a:t>
            </a:r>
            <a:r>
              <a:rPr lang="en-US" err="1"/>
              <a:t>các</a:t>
            </a:r>
            <a:r>
              <a:rPr lang="en-US"/>
              <a:t> microservices.</a:t>
            </a:r>
          </a:p>
          <a:p>
            <a:r>
              <a:rPr lang="en-US"/>
              <a:t> </a:t>
            </a:r>
            <a:r>
              <a:rPr lang="en-US" err="1"/>
              <a:t>Zuul</a:t>
            </a:r>
            <a:r>
              <a:rPr lang="en-US"/>
              <a:t> </a:t>
            </a:r>
            <a:r>
              <a:rPr lang="en-US" err="1"/>
              <a:t>là</a:t>
            </a:r>
            <a:r>
              <a:rPr lang="en-US"/>
              <a:t> edge service -&gt; </a:t>
            </a:r>
            <a:r>
              <a:rPr lang="en-US" err="1"/>
              <a:t>không</a:t>
            </a:r>
            <a:r>
              <a:rPr lang="en-US"/>
              <a:t> </a:t>
            </a:r>
            <a:r>
              <a:rPr lang="en-US" err="1"/>
              <a:t>dùng</a:t>
            </a:r>
            <a:r>
              <a:rPr lang="en-US"/>
              <a:t> </a:t>
            </a:r>
            <a:r>
              <a:rPr lang="en-US" err="1"/>
              <a:t>để</a:t>
            </a:r>
            <a:r>
              <a:rPr lang="en-US"/>
              <a:t> </a:t>
            </a:r>
            <a:r>
              <a:rPr lang="en-US" err="1"/>
              <a:t>các</a:t>
            </a:r>
            <a:r>
              <a:rPr lang="en-US"/>
              <a:t> microservices </a:t>
            </a:r>
            <a:r>
              <a:rPr lang="en-US" err="1"/>
              <a:t>gọi</a:t>
            </a:r>
            <a:r>
              <a:rPr lang="en-US"/>
              <a:t> </a:t>
            </a:r>
            <a:r>
              <a:rPr lang="en-US" err="1"/>
              <a:t>lẫn</a:t>
            </a:r>
            <a:r>
              <a:rPr lang="en-US"/>
              <a:t> </a:t>
            </a:r>
            <a:r>
              <a:rPr lang="en-US" err="1"/>
              <a:t>nhau</a:t>
            </a:r>
            <a:r>
              <a:rPr lang="en-US"/>
              <a:t> </a:t>
            </a:r>
            <a:br>
              <a:rPr lang="en-US"/>
            </a:br>
            <a:endParaRPr lang="en-US">
              <a:latin typeface="Calibri (Body)"/>
              <a:ea typeface="Tahoma" panose="020B0604030504040204" pitchFamily="34" charset="0"/>
              <a:cs typeface="Tahoma" panose="020B0604030504040204" pitchFamily="34" charset="0"/>
            </a:endParaRPr>
          </a:p>
        </p:txBody>
      </p:sp>
      <p:sp>
        <p:nvSpPr>
          <p:cNvPr id="5" name="Title 1">
            <a:extLst>
              <a:ext uri="{FF2B5EF4-FFF2-40B4-BE49-F238E27FC236}">
                <a16:creationId xmlns:a16="http://schemas.microsoft.com/office/drawing/2014/main" id="{9347695B-5302-4F75-8F75-B83564777259}"/>
              </a:ext>
            </a:extLst>
          </p:cNvPr>
          <p:cNvSpPr txBox="1">
            <a:spLocks/>
          </p:cNvSpPr>
          <p:nvPr/>
        </p:nvSpPr>
        <p:spPr>
          <a:xfrm>
            <a:off x="838200" y="365125"/>
            <a:ext cx="10515600" cy="773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err="1">
                <a:solidFill>
                  <a:schemeClr val="accent1"/>
                </a:solidFill>
                <a:latin typeface="Tahoma" panose="020B0604030504040204" pitchFamily="34" charset="0"/>
                <a:ea typeface="Tahoma" panose="020B0604030504040204" pitchFamily="34" charset="0"/>
                <a:cs typeface="Tahoma" panose="020B0604030504040204" pitchFamily="34" charset="0"/>
              </a:rPr>
              <a:t>Zuul</a:t>
            </a:r>
            <a:r>
              <a:rPr lang="en-US" sz="2800">
                <a:solidFill>
                  <a:schemeClr val="accent1"/>
                </a:solidFill>
                <a:latin typeface="Tahoma" panose="020B0604030504040204" pitchFamily="34" charset="0"/>
                <a:ea typeface="Tahoma" panose="020B0604030504040204" pitchFamily="34" charset="0"/>
                <a:cs typeface="Tahoma" panose="020B0604030504040204" pitchFamily="34" charset="0"/>
              </a:rPr>
              <a:t> Gateway</a:t>
            </a:r>
          </a:p>
        </p:txBody>
      </p:sp>
      <p:pic>
        <p:nvPicPr>
          <p:cNvPr id="8" name="Picture 7">
            <a:extLst>
              <a:ext uri="{FF2B5EF4-FFF2-40B4-BE49-F238E27FC236}">
                <a16:creationId xmlns:a16="http://schemas.microsoft.com/office/drawing/2014/main" id="{3568E36C-673A-47E6-9985-5AFAB01637B2}"/>
              </a:ext>
            </a:extLst>
          </p:cNvPr>
          <p:cNvPicPr>
            <a:picLocks noChangeAspect="1"/>
          </p:cNvPicPr>
          <p:nvPr/>
        </p:nvPicPr>
        <p:blipFill>
          <a:blip r:embed="rId2"/>
          <a:stretch>
            <a:fillRect/>
          </a:stretch>
        </p:blipFill>
        <p:spPr>
          <a:xfrm>
            <a:off x="2976449" y="2231037"/>
            <a:ext cx="6239101" cy="4049182"/>
          </a:xfrm>
          <a:prstGeom prst="rect">
            <a:avLst/>
          </a:prstGeom>
        </p:spPr>
      </p:pic>
    </p:spTree>
    <p:extLst>
      <p:ext uri="{BB962C8B-B14F-4D97-AF65-F5344CB8AC3E}">
        <p14:creationId xmlns:p14="http://schemas.microsoft.com/office/powerpoint/2010/main" val="1303624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1229</Words>
  <Application>Microsoft Office PowerPoint</Application>
  <PresentationFormat>Widescreen</PresentationFormat>
  <Paragraphs>151</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(Body)</vt:lpstr>
      <vt:lpstr>Calibri Light</vt:lpstr>
      <vt:lpstr>Courier New</vt:lpstr>
      <vt:lpstr>Tahoma</vt:lpstr>
      <vt:lpstr>Office Theme</vt:lpstr>
      <vt:lpstr>Tìm hiểu kiến trúc Microservice Triển khai ứng dụng trên kiến trúc đó trên công nghệ Java</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kiến trúc Microservice Áp dụng công nghệ Java để triển khai một sản phẩm</dc:title>
  <dc:creator>Doan Thien</dc:creator>
  <cp:lastModifiedBy>Doan Thien</cp:lastModifiedBy>
  <cp:revision>43</cp:revision>
  <dcterms:created xsi:type="dcterms:W3CDTF">2018-12-13T12:07:42Z</dcterms:created>
  <dcterms:modified xsi:type="dcterms:W3CDTF">2018-12-13T16:02:40Z</dcterms:modified>
</cp:coreProperties>
</file>