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5" r:id="rId8"/>
    <p:sldId id="262" r:id="rId9"/>
    <p:sldId id="263" r:id="rId10"/>
    <p:sldId id="264" r:id="rId11"/>
    <p:sldId id="266" r:id="rId12"/>
    <p:sldId id="276" r:id="rId13"/>
    <p:sldId id="267" r:id="rId14"/>
    <p:sldId id="268" r:id="rId15"/>
    <p:sldId id="272" r:id="rId16"/>
    <p:sldId id="271" r:id="rId17"/>
    <p:sldId id="273" r:id="rId18"/>
    <p:sldId id="274" r:id="rId1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51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57200" y="0"/>
            <a:ext cx="11734800" cy="6858000"/>
          </a:xfrm>
          <a:custGeom>
            <a:avLst/>
            <a:gdLst/>
            <a:ahLst/>
            <a:cxnLst/>
            <a:rect l="l" t="t" r="r" b="b"/>
            <a:pathLst>
              <a:path w="11734800" h="6858000">
                <a:moveTo>
                  <a:pt x="0" y="6858000"/>
                </a:moveTo>
                <a:lnTo>
                  <a:pt x="11734800" y="6858000"/>
                </a:lnTo>
                <a:lnTo>
                  <a:pt x="11734800" y="0"/>
                </a:lnTo>
                <a:lnTo>
                  <a:pt x="0" y="0"/>
                </a:lnTo>
                <a:lnTo>
                  <a:pt x="0" y="6858000"/>
                </a:lnTo>
                <a:close/>
              </a:path>
            </a:pathLst>
          </a:custGeom>
          <a:solidFill>
            <a:srgbClr val="343438"/>
          </a:solidFill>
        </p:spPr>
        <p:txBody>
          <a:bodyPr wrap="square" lIns="0" tIns="0" rIns="0" bIns="0" rtlCol="0"/>
          <a:lstStyle/>
          <a:p>
            <a:endParaRPr/>
          </a:p>
        </p:txBody>
      </p:sp>
      <p:sp>
        <p:nvSpPr>
          <p:cNvPr id="17" name="bk object 17"/>
          <p:cNvSpPr/>
          <p:nvPr/>
        </p:nvSpPr>
        <p:spPr>
          <a:xfrm>
            <a:off x="0" y="0"/>
            <a:ext cx="457200" cy="6858000"/>
          </a:xfrm>
          <a:custGeom>
            <a:avLst/>
            <a:gdLst/>
            <a:ahLst/>
            <a:cxnLst/>
            <a:rect l="l" t="t" r="r" b="b"/>
            <a:pathLst>
              <a:path w="457200" h="6858000">
                <a:moveTo>
                  <a:pt x="0" y="0"/>
                </a:moveTo>
                <a:lnTo>
                  <a:pt x="457200" y="0"/>
                </a:lnTo>
                <a:lnTo>
                  <a:pt x="457200" y="6858000"/>
                </a:lnTo>
                <a:lnTo>
                  <a:pt x="0" y="6858000"/>
                </a:lnTo>
                <a:lnTo>
                  <a:pt x="0" y="0"/>
                </a:lnTo>
                <a:close/>
              </a:path>
            </a:pathLst>
          </a:custGeom>
          <a:solidFill>
            <a:srgbClr val="6F6F74"/>
          </a:solidFill>
        </p:spPr>
        <p:txBody>
          <a:bodyPr wrap="square" lIns="0" tIns="0" rIns="0" bIns="0" rtlCol="0"/>
          <a:lstStyle/>
          <a:p>
            <a:endParaRPr/>
          </a:p>
        </p:txBody>
      </p:sp>
      <p:sp>
        <p:nvSpPr>
          <p:cNvPr id="2" name="Holder 2"/>
          <p:cNvSpPr>
            <a:spLocks noGrp="1"/>
          </p:cNvSpPr>
          <p:nvPr>
            <p:ph type="ctrTitle"/>
          </p:nvPr>
        </p:nvSpPr>
        <p:spPr>
          <a:xfrm>
            <a:off x="762000" y="536448"/>
            <a:ext cx="10668000" cy="84518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21-Dec-18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21-Dec-18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21-Dec-18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21-Dec-18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1292840" y="0"/>
            <a:ext cx="899160" cy="6858000"/>
          </a:xfrm>
          <a:custGeom>
            <a:avLst/>
            <a:gdLst/>
            <a:ahLst/>
            <a:cxnLst/>
            <a:rect l="l" t="t" r="r" b="b"/>
            <a:pathLst>
              <a:path w="899159" h="6858000">
                <a:moveTo>
                  <a:pt x="0" y="0"/>
                </a:moveTo>
                <a:lnTo>
                  <a:pt x="899159" y="0"/>
                </a:lnTo>
                <a:lnTo>
                  <a:pt x="899159" y="6858000"/>
                </a:lnTo>
                <a:lnTo>
                  <a:pt x="0" y="6858000"/>
                </a:lnTo>
                <a:lnTo>
                  <a:pt x="0" y="0"/>
                </a:lnTo>
                <a:close/>
              </a:path>
            </a:pathLst>
          </a:custGeom>
          <a:solidFill>
            <a:srgbClr val="343438"/>
          </a:solidFill>
        </p:spPr>
        <p:txBody>
          <a:bodyPr wrap="square" lIns="0" tIns="0" rIns="0" bIns="0" rtlCol="0"/>
          <a:lstStyle/>
          <a:p>
            <a:endParaRPr/>
          </a:p>
        </p:txBody>
      </p:sp>
      <p:sp>
        <p:nvSpPr>
          <p:cNvPr id="17" name="bk object 17"/>
          <p:cNvSpPr/>
          <p:nvPr/>
        </p:nvSpPr>
        <p:spPr>
          <a:xfrm>
            <a:off x="2295284" y="676313"/>
            <a:ext cx="6897953" cy="5860663"/>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21-Dec-18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1292840" y="0"/>
            <a:ext cx="899160" cy="6858000"/>
          </a:xfrm>
          <a:custGeom>
            <a:avLst/>
            <a:gdLst/>
            <a:ahLst/>
            <a:cxnLst/>
            <a:rect l="l" t="t" r="r" b="b"/>
            <a:pathLst>
              <a:path w="899159" h="6858000">
                <a:moveTo>
                  <a:pt x="0" y="0"/>
                </a:moveTo>
                <a:lnTo>
                  <a:pt x="899159" y="0"/>
                </a:lnTo>
                <a:lnTo>
                  <a:pt x="899159" y="6858000"/>
                </a:lnTo>
                <a:lnTo>
                  <a:pt x="0" y="6858000"/>
                </a:lnTo>
                <a:lnTo>
                  <a:pt x="0" y="0"/>
                </a:lnTo>
                <a:close/>
              </a:path>
            </a:pathLst>
          </a:custGeom>
          <a:solidFill>
            <a:srgbClr val="343438"/>
          </a:solidFill>
        </p:spPr>
        <p:txBody>
          <a:bodyPr wrap="square" lIns="0" tIns="0" rIns="0" bIns="0" rtlCol="0"/>
          <a:lstStyle/>
          <a:p>
            <a:endParaRPr/>
          </a:p>
        </p:txBody>
      </p:sp>
      <p:sp>
        <p:nvSpPr>
          <p:cNvPr id="2" name="Holder 2"/>
          <p:cNvSpPr>
            <a:spLocks noGrp="1"/>
          </p:cNvSpPr>
          <p:nvPr>
            <p:ph type="title"/>
          </p:nvPr>
        </p:nvSpPr>
        <p:spPr>
          <a:xfrm>
            <a:off x="3533140" y="381000"/>
            <a:ext cx="5125719" cy="695960"/>
          </a:xfrm>
          <a:prstGeom prst="rect">
            <a:avLst/>
          </a:prstGeom>
        </p:spPr>
        <p:txBody>
          <a:bodyPr wrap="square" lIns="0" tIns="0" rIns="0" bIns="0">
            <a:spAutoFit/>
          </a:bodyPr>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a:xfrm>
            <a:off x="1423034" y="1460500"/>
            <a:ext cx="9345930" cy="3296920"/>
          </a:xfrm>
          <a:prstGeom prst="rect">
            <a:avLst/>
          </a:prstGeom>
        </p:spPr>
        <p:txBody>
          <a:bodyPr wrap="square" lIns="0" tIns="0" rIns="0" bIns="0">
            <a:spAutoFit/>
          </a:bodyPr>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21-Dec-18</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jp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457200" cy="6858000"/>
          </a:xfrm>
          <a:custGeom>
            <a:avLst/>
            <a:gdLst/>
            <a:ahLst/>
            <a:cxnLst/>
            <a:rect l="l" t="t" r="r" b="b"/>
            <a:pathLst>
              <a:path w="457200" h="6858000">
                <a:moveTo>
                  <a:pt x="0" y="0"/>
                </a:moveTo>
                <a:lnTo>
                  <a:pt x="457200" y="0"/>
                </a:lnTo>
                <a:lnTo>
                  <a:pt x="457200" y="6858000"/>
                </a:lnTo>
                <a:lnTo>
                  <a:pt x="0" y="6858000"/>
                </a:lnTo>
                <a:lnTo>
                  <a:pt x="0" y="0"/>
                </a:lnTo>
                <a:close/>
              </a:path>
            </a:pathLst>
          </a:custGeom>
          <a:solidFill>
            <a:srgbClr val="6F6F74"/>
          </a:solidFill>
        </p:spPr>
        <p:txBody>
          <a:bodyPr wrap="square" lIns="0" tIns="0" rIns="0" bIns="0" rtlCol="0"/>
          <a:lstStyle/>
          <a:p>
            <a:endParaRPr/>
          </a:p>
        </p:txBody>
      </p:sp>
      <p:sp>
        <p:nvSpPr>
          <p:cNvPr id="3" name="object 3"/>
          <p:cNvSpPr txBox="1"/>
          <p:nvPr/>
        </p:nvSpPr>
        <p:spPr>
          <a:xfrm>
            <a:off x="88645" y="5388109"/>
            <a:ext cx="269875" cy="1049020"/>
          </a:xfrm>
          <a:prstGeom prst="rect">
            <a:avLst/>
          </a:prstGeom>
        </p:spPr>
        <p:txBody>
          <a:bodyPr vert="vert270" wrap="square" lIns="0" tIns="9525" rIns="0" bIns="0" rtlCol="0">
            <a:spAutoFit/>
          </a:bodyPr>
          <a:lstStyle/>
          <a:p>
            <a:pPr marL="12700">
              <a:lnSpc>
                <a:spcPct val="100000"/>
              </a:lnSpc>
              <a:spcBef>
                <a:spcPts val="75"/>
              </a:spcBef>
            </a:pPr>
            <a:r>
              <a:rPr sz="1600" spc="5" dirty="0">
                <a:solidFill>
                  <a:srgbClr val="FFFFFF"/>
                </a:solidFill>
                <a:latin typeface="Times New Roman"/>
                <a:cs typeface="Times New Roman"/>
              </a:rPr>
              <a:t>04/03/2017</a:t>
            </a:r>
            <a:endParaRPr sz="1600">
              <a:latin typeface="Times New Roman"/>
              <a:cs typeface="Times New Roman"/>
            </a:endParaRPr>
          </a:p>
        </p:txBody>
      </p:sp>
      <p:sp>
        <p:nvSpPr>
          <p:cNvPr id="4" name="object 4"/>
          <p:cNvSpPr txBox="1"/>
          <p:nvPr/>
        </p:nvSpPr>
        <p:spPr>
          <a:xfrm>
            <a:off x="3048000" y="190500"/>
            <a:ext cx="6477000" cy="836063"/>
          </a:xfrm>
          <a:prstGeom prst="rect">
            <a:avLst/>
          </a:prstGeom>
        </p:spPr>
        <p:txBody>
          <a:bodyPr vert="horz" wrap="square" lIns="0" tIns="12700" rIns="0" bIns="0" rtlCol="0">
            <a:spAutoFit/>
          </a:bodyPr>
          <a:lstStyle/>
          <a:p>
            <a:pPr marL="304800" marR="5080" indent="-292100" algn="ctr">
              <a:lnSpc>
                <a:spcPct val="141700"/>
              </a:lnSpc>
              <a:spcBef>
                <a:spcPts val="100"/>
              </a:spcBef>
            </a:pPr>
            <a:r>
              <a:rPr sz="2000" dirty="0">
                <a:latin typeface="Arial"/>
                <a:cs typeface="Arial"/>
              </a:rPr>
              <a:t>TRƯỜNG ĐẠI HỌC </a:t>
            </a:r>
            <a:r>
              <a:rPr lang="en-US" sz="2000" dirty="0" smtClean="0">
                <a:latin typeface="Arial"/>
                <a:cs typeface="Arial"/>
              </a:rPr>
              <a:t>SƯ PHẠM KỸ THUẬT </a:t>
            </a:r>
            <a:r>
              <a:rPr sz="2000" dirty="0" smtClean="0">
                <a:latin typeface="Arial"/>
                <a:cs typeface="Arial"/>
              </a:rPr>
              <a:t>KHOA </a:t>
            </a:r>
            <a:r>
              <a:rPr sz="2000" dirty="0">
                <a:latin typeface="Arial"/>
                <a:cs typeface="Arial"/>
              </a:rPr>
              <a:t>CÔNG NGHỆ THÔNG</a:t>
            </a:r>
            <a:r>
              <a:rPr sz="2000" spc="-160" dirty="0">
                <a:latin typeface="Arial"/>
                <a:cs typeface="Arial"/>
              </a:rPr>
              <a:t> </a:t>
            </a:r>
            <a:r>
              <a:rPr sz="2000" spc="5" dirty="0">
                <a:latin typeface="Arial"/>
                <a:cs typeface="Arial"/>
              </a:rPr>
              <a:t>TIN</a:t>
            </a:r>
            <a:endParaRPr sz="2000" dirty="0">
              <a:latin typeface="Arial"/>
              <a:cs typeface="Arial"/>
            </a:endParaRPr>
          </a:p>
        </p:txBody>
      </p:sp>
      <p:sp>
        <p:nvSpPr>
          <p:cNvPr id="5" name="object 5"/>
          <p:cNvSpPr txBox="1">
            <a:spLocks noGrp="1"/>
          </p:cNvSpPr>
          <p:nvPr>
            <p:ph type="title"/>
          </p:nvPr>
        </p:nvSpPr>
        <p:spPr>
          <a:xfrm>
            <a:off x="3009900" y="1257300"/>
            <a:ext cx="6610984" cy="452120"/>
          </a:xfrm>
          <a:prstGeom prst="rect">
            <a:avLst/>
          </a:prstGeom>
        </p:spPr>
        <p:txBody>
          <a:bodyPr vert="horz" wrap="square" lIns="0" tIns="12700" rIns="0" bIns="0" rtlCol="0">
            <a:spAutoFit/>
          </a:bodyPr>
          <a:lstStyle/>
          <a:p>
            <a:pPr marL="12700">
              <a:lnSpc>
                <a:spcPct val="100000"/>
              </a:lnSpc>
              <a:spcBef>
                <a:spcPts val="100"/>
              </a:spcBef>
            </a:pPr>
            <a:r>
              <a:rPr sz="2800" dirty="0">
                <a:solidFill>
                  <a:srgbClr val="618197"/>
                </a:solidFill>
              </a:rPr>
              <a:t>BÁO CÁO TIỂU LUẬN CHUYÊN </a:t>
            </a:r>
            <a:r>
              <a:rPr sz="2800" spc="5" dirty="0">
                <a:solidFill>
                  <a:srgbClr val="618197"/>
                </a:solidFill>
              </a:rPr>
              <a:t>NGÀNH</a:t>
            </a:r>
            <a:endParaRPr sz="2800" dirty="0"/>
          </a:p>
        </p:txBody>
      </p:sp>
      <p:sp>
        <p:nvSpPr>
          <p:cNvPr id="6" name="object 6"/>
          <p:cNvSpPr txBox="1"/>
          <p:nvPr/>
        </p:nvSpPr>
        <p:spPr>
          <a:xfrm>
            <a:off x="546100" y="1813492"/>
            <a:ext cx="11553190" cy="1644040"/>
          </a:xfrm>
          <a:prstGeom prst="rect">
            <a:avLst/>
          </a:prstGeom>
        </p:spPr>
        <p:txBody>
          <a:bodyPr vert="horz" wrap="square" lIns="0" tIns="12700" rIns="0" bIns="0" rtlCol="0">
            <a:spAutoFit/>
          </a:bodyPr>
          <a:lstStyle/>
          <a:p>
            <a:pPr algn="ctr">
              <a:lnSpc>
                <a:spcPct val="100000"/>
              </a:lnSpc>
              <a:spcBef>
                <a:spcPts val="100"/>
              </a:spcBef>
            </a:pPr>
            <a:r>
              <a:rPr sz="2400" dirty="0">
                <a:latin typeface="Arial"/>
                <a:cs typeface="Arial"/>
              </a:rPr>
              <a:t>ĐỀ</a:t>
            </a:r>
            <a:r>
              <a:rPr sz="2400" spc="-35" dirty="0">
                <a:latin typeface="Arial"/>
                <a:cs typeface="Arial"/>
              </a:rPr>
              <a:t> </a:t>
            </a:r>
            <a:r>
              <a:rPr sz="2400" spc="5" dirty="0" smtClean="0">
                <a:latin typeface="Arial"/>
                <a:cs typeface="Arial"/>
              </a:rPr>
              <a:t>TÀI</a:t>
            </a:r>
            <a:endParaRPr lang="en-US" sz="2650" dirty="0">
              <a:latin typeface="Times New Roman"/>
              <a:cs typeface="Times New Roman"/>
            </a:endParaRPr>
          </a:p>
          <a:p>
            <a:pPr algn="ctr">
              <a:lnSpc>
                <a:spcPct val="100000"/>
              </a:lnSpc>
              <a:spcBef>
                <a:spcPts val="100"/>
              </a:spcBef>
            </a:pPr>
            <a:r>
              <a:rPr lang="en-US" sz="2650" dirty="0" smtClean="0">
                <a:latin typeface="Times New Roman"/>
                <a:cs typeface="Times New Roman"/>
              </a:rPr>
              <a:t>TÌM HIỂU UNITY </a:t>
            </a:r>
          </a:p>
          <a:p>
            <a:pPr algn="ctr">
              <a:lnSpc>
                <a:spcPct val="100000"/>
              </a:lnSpc>
              <a:spcBef>
                <a:spcPts val="100"/>
              </a:spcBef>
            </a:pPr>
            <a:r>
              <a:rPr lang="en-US" sz="2650" dirty="0" smtClean="0">
                <a:latin typeface="Times New Roman"/>
                <a:cs typeface="Times New Roman"/>
              </a:rPr>
              <a:t>VÀ </a:t>
            </a:r>
          </a:p>
          <a:p>
            <a:pPr algn="ctr">
              <a:lnSpc>
                <a:spcPct val="100000"/>
              </a:lnSpc>
              <a:spcBef>
                <a:spcPts val="100"/>
              </a:spcBef>
            </a:pPr>
            <a:r>
              <a:rPr lang="en-US" sz="2650" dirty="0" smtClean="0">
                <a:latin typeface="Times New Roman"/>
                <a:cs typeface="Times New Roman"/>
              </a:rPr>
              <a:t>XÂY DỰNG ỨNG DỤNG HỖ TRỢ THIẾT KÊ NỘI THẤT</a:t>
            </a:r>
            <a:endParaRPr sz="2400" dirty="0">
              <a:latin typeface="Arial"/>
              <a:cs typeface="Arial"/>
            </a:endParaRPr>
          </a:p>
        </p:txBody>
      </p:sp>
      <p:sp>
        <p:nvSpPr>
          <p:cNvPr id="7" name="object 7"/>
          <p:cNvSpPr/>
          <p:nvPr/>
        </p:nvSpPr>
        <p:spPr>
          <a:xfrm>
            <a:off x="554361" y="3457532"/>
            <a:ext cx="5984405" cy="3011554"/>
          </a:xfrm>
          <a:prstGeom prst="rect">
            <a:avLst/>
          </a:prstGeom>
          <a:blipFill>
            <a:blip r:embed="rId2" cstate="print"/>
            <a:stretch>
              <a:fillRect/>
            </a:stretch>
          </a:blipFill>
        </p:spPr>
        <p:txBody>
          <a:bodyPr wrap="square" lIns="0" tIns="0" rIns="0" bIns="0" rtlCol="0"/>
          <a:lstStyle/>
          <a:p>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810000"/>
            <a:ext cx="51816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object 6"/>
          <p:cNvSpPr txBox="1"/>
          <p:nvPr/>
        </p:nvSpPr>
        <p:spPr>
          <a:xfrm>
            <a:off x="6629400" y="4686687"/>
            <a:ext cx="5257800" cy="382156"/>
          </a:xfrm>
          <a:prstGeom prst="rect">
            <a:avLst/>
          </a:prstGeom>
        </p:spPr>
        <p:txBody>
          <a:bodyPr vert="horz" wrap="square" lIns="0" tIns="12700" rIns="0" bIns="0" rtlCol="0">
            <a:spAutoFit/>
          </a:bodyPr>
          <a:lstStyle/>
          <a:p>
            <a:pPr algn="ctr">
              <a:lnSpc>
                <a:spcPct val="100000"/>
              </a:lnSpc>
              <a:spcBef>
                <a:spcPts val="100"/>
              </a:spcBef>
            </a:pPr>
            <a:r>
              <a:rPr lang="en-US" sz="2400" dirty="0" smtClean="0">
                <a:latin typeface="Arial"/>
                <a:cs typeface="Arial"/>
              </a:rPr>
              <a:t>Huỳnh Đức Thiện - 15110131</a:t>
            </a:r>
            <a:endParaRPr sz="24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nodeType="withEffect">
                                  <p:stCondLst>
                                    <p:cond delay="0"/>
                                  </p:stCondLst>
                                  <p:childTnLst>
                                    <p:set>
                                      <p:cBhvr>
                                        <p:cTn id="24" dur="1" fill="hold">
                                          <p:stCondLst>
                                            <p:cond delay="0"/>
                                          </p:stCondLst>
                                        </p:cTn>
                                        <p:tgtEl>
                                          <p:spTgt spid="1026"/>
                                        </p:tgtEl>
                                        <p:attrNameLst>
                                          <p:attrName>style.visibility</p:attrName>
                                        </p:attrNameLst>
                                      </p:cBhvr>
                                      <p:to>
                                        <p:strVal val="visible"/>
                                      </p:to>
                                    </p:set>
                                    <p:animEffect transition="in" filter="fade">
                                      <p:cBhvr>
                                        <p:cTn id="25" dur="500"/>
                                        <p:tgtEl>
                                          <p:spTgt spid="102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p:bldP spid="6" grpId="0"/>
      <p:bldP spid="7" grpId="0" animBg="1"/>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60493" y="1108684"/>
            <a:ext cx="10314940" cy="106045"/>
          </a:xfrm>
          <a:custGeom>
            <a:avLst/>
            <a:gdLst/>
            <a:ahLst/>
            <a:cxnLst/>
            <a:rect l="l" t="t" r="r" b="b"/>
            <a:pathLst>
              <a:path w="10314940" h="106044">
                <a:moveTo>
                  <a:pt x="10314553" y="0"/>
                </a:moveTo>
                <a:lnTo>
                  <a:pt x="0" y="0"/>
                </a:lnTo>
                <a:lnTo>
                  <a:pt x="0" y="105829"/>
                </a:lnTo>
                <a:lnTo>
                  <a:pt x="10314553" y="105829"/>
                </a:lnTo>
                <a:lnTo>
                  <a:pt x="10314553" y="0"/>
                </a:lnTo>
                <a:close/>
              </a:path>
            </a:pathLst>
          </a:custGeom>
          <a:solidFill>
            <a:srgbClr val="6F6F74"/>
          </a:solidFill>
        </p:spPr>
        <p:txBody>
          <a:bodyPr wrap="square" lIns="0" tIns="0" rIns="0" bIns="0" rtlCol="0"/>
          <a:lstStyle/>
          <a:p>
            <a:endParaRPr/>
          </a:p>
        </p:txBody>
      </p:sp>
      <p:sp>
        <p:nvSpPr>
          <p:cNvPr id="3" name="object 3"/>
          <p:cNvSpPr/>
          <p:nvPr/>
        </p:nvSpPr>
        <p:spPr>
          <a:xfrm>
            <a:off x="960493" y="1267421"/>
            <a:ext cx="10314940" cy="106045"/>
          </a:xfrm>
          <a:custGeom>
            <a:avLst/>
            <a:gdLst/>
            <a:ahLst/>
            <a:cxnLst/>
            <a:rect l="l" t="t" r="r" b="b"/>
            <a:pathLst>
              <a:path w="10314940" h="106044">
                <a:moveTo>
                  <a:pt x="10314553" y="0"/>
                </a:moveTo>
                <a:lnTo>
                  <a:pt x="0" y="0"/>
                </a:lnTo>
                <a:lnTo>
                  <a:pt x="0" y="105829"/>
                </a:lnTo>
                <a:lnTo>
                  <a:pt x="10314553" y="105829"/>
                </a:lnTo>
                <a:lnTo>
                  <a:pt x="10314553" y="0"/>
                </a:lnTo>
                <a:close/>
              </a:path>
            </a:pathLst>
          </a:custGeom>
          <a:solidFill>
            <a:srgbClr val="6F6F74"/>
          </a:solidFill>
        </p:spPr>
        <p:txBody>
          <a:bodyPr wrap="square" lIns="0" tIns="0" rIns="0" bIns="0" rtlCol="0"/>
          <a:lstStyle/>
          <a:p>
            <a:endParaRPr/>
          </a:p>
        </p:txBody>
      </p:sp>
      <p:sp>
        <p:nvSpPr>
          <p:cNvPr id="4" name="object 4"/>
          <p:cNvSpPr/>
          <p:nvPr/>
        </p:nvSpPr>
        <p:spPr>
          <a:xfrm>
            <a:off x="960493" y="1108684"/>
            <a:ext cx="10314940" cy="106045"/>
          </a:xfrm>
          <a:custGeom>
            <a:avLst/>
            <a:gdLst/>
            <a:ahLst/>
            <a:cxnLst/>
            <a:rect l="l" t="t" r="r" b="b"/>
            <a:pathLst>
              <a:path w="10314940" h="106044">
                <a:moveTo>
                  <a:pt x="0" y="0"/>
                </a:moveTo>
                <a:lnTo>
                  <a:pt x="10314546" y="0"/>
                </a:lnTo>
                <a:lnTo>
                  <a:pt x="10314546" y="105826"/>
                </a:lnTo>
                <a:lnTo>
                  <a:pt x="0" y="105826"/>
                </a:lnTo>
                <a:lnTo>
                  <a:pt x="0" y="0"/>
                </a:lnTo>
                <a:close/>
              </a:path>
            </a:pathLst>
          </a:custGeom>
          <a:ln w="13970">
            <a:solidFill>
              <a:srgbClr val="515155"/>
            </a:solidFill>
          </a:ln>
        </p:spPr>
        <p:txBody>
          <a:bodyPr wrap="square" lIns="0" tIns="0" rIns="0" bIns="0" rtlCol="0"/>
          <a:lstStyle/>
          <a:p>
            <a:endParaRPr/>
          </a:p>
        </p:txBody>
      </p:sp>
      <p:sp>
        <p:nvSpPr>
          <p:cNvPr id="5" name="object 5"/>
          <p:cNvSpPr/>
          <p:nvPr/>
        </p:nvSpPr>
        <p:spPr>
          <a:xfrm>
            <a:off x="960493" y="1267424"/>
            <a:ext cx="10314940" cy="106045"/>
          </a:xfrm>
          <a:custGeom>
            <a:avLst/>
            <a:gdLst/>
            <a:ahLst/>
            <a:cxnLst/>
            <a:rect l="l" t="t" r="r" b="b"/>
            <a:pathLst>
              <a:path w="10314940" h="106044">
                <a:moveTo>
                  <a:pt x="0" y="0"/>
                </a:moveTo>
                <a:lnTo>
                  <a:pt x="10314546" y="0"/>
                </a:lnTo>
                <a:lnTo>
                  <a:pt x="10314546" y="105826"/>
                </a:lnTo>
                <a:lnTo>
                  <a:pt x="0" y="105826"/>
                </a:lnTo>
                <a:lnTo>
                  <a:pt x="0" y="0"/>
                </a:lnTo>
                <a:close/>
              </a:path>
            </a:pathLst>
          </a:custGeom>
          <a:ln w="13969">
            <a:solidFill>
              <a:srgbClr val="515155"/>
            </a:solidFill>
          </a:ln>
        </p:spPr>
        <p:txBody>
          <a:bodyPr wrap="square" lIns="0" tIns="0" rIns="0" bIns="0" rtlCol="0"/>
          <a:lstStyle/>
          <a:p>
            <a:endParaRPr/>
          </a:p>
        </p:txBody>
      </p:sp>
      <p:sp>
        <p:nvSpPr>
          <p:cNvPr id="6" name="object 6"/>
          <p:cNvSpPr/>
          <p:nvPr/>
        </p:nvSpPr>
        <p:spPr>
          <a:xfrm>
            <a:off x="977456" y="2297785"/>
            <a:ext cx="8761730" cy="0"/>
          </a:xfrm>
          <a:custGeom>
            <a:avLst/>
            <a:gdLst/>
            <a:ahLst/>
            <a:cxnLst/>
            <a:rect l="l" t="t" r="r" b="b"/>
            <a:pathLst>
              <a:path w="8761730">
                <a:moveTo>
                  <a:pt x="0" y="0"/>
                </a:moveTo>
                <a:lnTo>
                  <a:pt x="8761641" y="0"/>
                </a:lnTo>
              </a:path>
            </a:pathLst>
          </a:custGeom>
          <a:ln w="13970">
            <a:solidFill>
              <a:srgbClr val="58585C"/>
            </a:solidFill>
          </a:ln>
        </p:spPr>
        <p:txBody>
          <a:bodyPr wrap="square" lIns="0" tIns="0" rIns="0" bIns="0" rtlCol="0"/>
          <a:lstStyle/>
          <a:p>
            <a:endParaRPr/>
          </a:p>
        </p:txBody>
      </p:sp>
      <p:sp>
        <p:nvSpPr>
          <p:cNvPr id="7" name="object 7"/>
          <p:cNvSpPr txBox="1"/>
          <p:nvPr/>
        </p:nvSpPr>
        <p:spPr>
          <a:xfrm>
            <a:off x="2184298" y="1689100"/>
            <a:ext cx="3217545" cy="558800"/>
          </a:xfrm>
          <a:prstGeom prst="rect">
            <a:avLst/>
          </a:prstGeom>
        </p:spPr>
        <p:txBody>
          <a:bodyPr vert="horz" wrap="square" lIns="0" tIns="12700" rIns="0" bIns="0" rtlCol="0">
            <a:spAutoFit/>
          </a:bodyPr>
          <a:lstStyle/>
          <a:p>
            <a:pPr marL="12700">
              <a:lnSpc>
                <a:spcPct val="100000"/>
              </a:lnSpc>
              <a:spcBef>
                <a:spcPts val="100"/>
              </a:spcBef>
            </a:pPr>
            <a:r>
              <a:rPr sz="3200" spc="180" dirty="0">
                <a:latin typeface="Times New Roman"/>
                <a:cs typeface="Times New Roman"/>
              </a:rPr>
              <a:t>MÔ </a:t>
            </a:r>
            <a:r>
              <a:rPr sz="3200" spc="310" dirty="0">
                <a:latin typeface="Times New Roman"/>
                <a:cs typeface="Times New Roman"/>
              </a:rPr>
              <a:t>HÌNH</a:t>
            </a:r>
            <a:r>
              <a:rPr sz="3200" spc="-110" dirty="0">
                <a:latin typeface="Times New Roman"/>
                <a:cs typeface="Times New Roman"/>
              </a:rPr>
              <a:t> </a:t>
            </a:r>
            <a:r>
              <a:rPr sz="3500" spc="245" dirty="0">
                <a:latin typeface="Times New Roman"/>
                <a:cs typeface="Times New Roman"/>
              </a:rPr>
              <a:t>UML</a:t>
            </a:r>
            <a:endParaRPr sz="3500">
              <a:latin typeface="Times New Roman"/>
              <a:cs typeface="Times New Roman"/>
            </a:endParaRPr>
          </a:p>
        </p:txBody>
      </p:sp>
      <p:sp>
        <p:nvSpPr>
          <p:cNvPr id="8" name="object 8"/>
          <p:cNvSpPr/>
          <p:nvPr/>
        </p:nvSpPr>
        <p:spPr>
          <a:xfrm>
            <a:off x="977456" y="1585302"/>
            <a:ext cx="1022985" cy="695325"/>
          </a:xfrm>
          <a:custGeom>
            <a:avLst/>
            <a:gdLst/>
            <a:ahLst/>
            <a:cxnLst/>
            <a:rect l="l" t="t" r="r" b="b"/>
            <a:pathLst>
              <a:path w="1022985" h="695325">
                <a:moveTo>
                  <a:pt x="906956" y="0"/>
                </a:moveTo>
                <a:lnTo>
                  <a:pt x="115898" y="0"/>
                </a:lnTo>
                <a:lnTo>
                  <a:pt x="70785" y="9108"/>
                </a:lnTo>
                <a:lnTo>
                  <a:pt x="33945" y="33947"/>
                </a:lnTo>
                <a:lnTo>
                  <a:pt x="9107" y="70787"/>
                </a:lnTo>
                <a:lnTo>
                  <a:pt x="0" y="115900"/>
                </a:lnTo>
                <a:lnTo>
                  <a:pt x="0" y="695261"/>
                </a:lnTo>
                <a:lnTo>
                  <a:pt x="1022856" y="695261"/>
                </a:lnTo>
                <a:lnTo>
                  <a:pt x="1022856" y="115900"/>
                </a:lnTo>
                <a:lnTo>
                  <a:pt x="1013748" y="70787"/>
                </a:lnTo>
                <a:lnTo>
                  <a:pt x="988909" y="33947"/>
                </a:lnTo>
                <a:lnTo>
                  <a:pt x="952069" y="9108"/>
                </a:lnTo>
                <a:lnTo>
                  <a:pt x="906956" y="0"/>
                </a:lnTo>
                <a:close/>
              </a:path>
            </a:pathLst>
          </a:custGeom>
          <a:solidFill>
            <a:srgbClr val="6F6F74"/>
          </a:solidFill>
        </p:spPr>
        <p:txBody>
          <a:bodyPr wrap="square" lIns="0" tIns="0" rIns="0" bIns="0" rtlCol="0"/>
          <a:lstStyle/>
          <a:p>
            <a:endParaRPr/>
          </a:p>
        </p:txBody>
      </p:sp>
      <p:sp>
        <p:nvSpPr>
          <p:cNvPr id="9" name="object 9"/>
          <p:cNvSpPr/>
          <p:nvPr/>
        </p:nvSpPr>
        <p:spPr>
          <a:xfrm>
            <a:off x="977456" y="1585302"/>
            <a:ext cx="1022985" cy="695325"/>
          </a:xfrm>
          <a:custGeom>
            <a:avLst/>
            <a:gdLst/>
            <a:ahLst/>
            <a:cxnLst/>
            <a:rect l="l" t="t" r="r" b="b"/>
            <a:pathLst>
              <a:path w="1022985" h="695325">
                <a:moveTo>
                  <a:pt x="115899" y="0"/>
                </a:moveTo>
                <a:lnTo>
                  <a:pt x="906957" y="0"/>
                </a:lnTo>
                <a:lnTo>
                  <a:pt x="952070" y="9107"/>
                </a:lnTo>
                <a:lnTo>
                  <a:pt x="988910" y="33946"/>
                </a:lnTo>
                <a:lnTo>
                  <a:pt x="1013748" y="70785"/>
                </a:lnTo>
                <a:lnTo>
                  <a:pt x="1022856" y="115899"/>
                </a:lnTo>
                <a:lnTo>
                  <a:pt x="1022856" y="695257"/>
                </a:lnTo>
                <a:lnTo>
                  <a:pt x="0" y="695257"/>
                </a:lnTo>
                <a:lnTo>
                  <a:pt x="0" y="115899"/>
                </a:lnTo>
                <a:lnTo>
                  <a:pt x="9107" y="70785"/>
                </a:lnTo>
                <a:lnTo>
                  <a:pt x="33946" y="33946"/>
                </a:lnTo>
                <a:lnTo>
                  <a:pt x="70785" y="9107"/>
                </a:lnTo>
                <a:lnTo>
                  <a:pt x="115899" y="0"/>
                </a:lnTo>
                <a:close/>
              </a:path>
            </a:pathLst>
          </a:custGeom>
          <a:ln w="13969">
            <a:solidFill>
              <a:srgbClr val="6F6F74"/>
            </a:solidFill>
          </a:ln>
        </p:spPr>
        <p:txBody>
          <a:bodyPr wrap="square" lIns="0" tIns="0" rIns="0" bIns="0" rtlCol="0"/>
          <a:lstStyle/>
          <a:p>
            <a:endParaRPr/>
          </a:p>
        </p:txBody>
      </p:sp>
      <p:sp>
        <p:nvSpPr>
          <p:cNvPr id="10" name="object 10"/>
          <p:cNvSpPr txBox="1"/>
          <p:nvPr/>
        </p:nvSpPr>
        <p:spPr>
          <a:xfrm>
            <a:off x="1282700" y="1625600"/>
            <a:ext cx="420370" cy="589280"/>
          </a:xfrm>
          <a:prstGeom prst="rect">
            <a:avLst/>
          </a:prstGeom>
        </p:spPr>
        <p:txBody>
          <a:bodyPr vert="horz" wrap="square" lIns="0" tIns="12700" rIns="0" bIns="0" rtlCol="0">
            <a:spAutoFit/>
          </a:bodyPr>
          <a:lstStyle/>
          <a:p>
            <a:pPr marL="12700">
              <a:lnSpc>
                <a:spcPct val="100000"/>
              </a:lnSpc>
              <a:spcBef>
                <a:spcPts val="100"/>
              </a:spcBef>
            </a:pPr>
            <a:r>
              <a:rPr sz="3700" spc="165" dirty="0">
                <a:solidFill>
                  <a:srgbClr val="FFFFFF"/>
                </a:solidFill>
                <a:latin typeface="Times New Roman"/>
                <a:cs typeface="Times New Roman"/>
              </a:rPr>
              <a:t>1.</a:t>
            </a:r>
            <a:endParaRPr sz="3700">
              <a:latin typeface="Times New Roman"/>
              <a:cs typeface="Times New Roman"/>
            </a:endParaRPr>
          </a:p>
        </p:txBody>
      </p:sp>
      <p:sp>
        <p:nvSpPr>
          <p:cNvPr id="11" name="object 11"/>
          <p:cNvSpPr txBox="1">
            <a:spLocks noGrp="1"/>
          </p:cNvSpPr>
          <p:nvPr>
            <p:ph type="title"/>
          </p:nvPr>
        </p:nvSpPr>
        <p:spPr>
          <a:xfrm>
            <a:off x="2882900" y="381000"/>
            <a:ext cx="6646545" cy="695960"/>
          </a:xfrm>
          <a:prstGeom prst="rect">
            <a:avLst/>
          </a:prstGeom>
        </p:spPr>
        <p:txBody>
          <a:bodyPr vert="horz" wrap="square" lIns="0" tIns="12700" rIns="0" bIns="0" rtlCol="0">
            <a:spAutoFit/>
          </a:bodyPr>
          <a:lstStyle/>
          <a:p>
            <a:pPr marL="12700">
              <a:lnSpc>
                <a:spcPct val="100000"/>
              </a:lnSpc>
              <a:spcBef>
                <a:spcPts val="100"/>
              </a:spcBef>
            </a:pPr>
            <a:r>
              <a:rPr spc="-55" dirty="0"/>
              <a:t>3. </a:t>
            </a:r>
            <a:r>
              <a:rPr spc="-70" dirty="0"/>
              <a:t>XÂY </a:t>
            </a:r>
            <a:r>
              <a:rPr spc="-80" dirty="0"/>
              <a:t>DỰNG </a:t>
            </a:r>
            <a:r>
              <a:rPr spc="-70" dirty="0"/>
              <a:t>ỨNG</a:t>
            </a:r>
            <a:r>
              <a:rPr spc="-745" dirty="0"/>
              <a:t> </a:t>
            </a:r>
            <a:r>
              <a:rPr spc="-105" dirty="0"/>
              <a:t>DỤNG</a:t>
            </a:r>
          </a:p>
        </p:txBody>
      </p:sp>
      <p:sp>
        <p:nvSpPr>
          <p:cNvPr id="12" name="object 12"/>
          <p:cNvSpPr/>
          <p:nvPr/>
        </p:nvSpPr>
        <p:spPr>
          <a:xfrm>
            <a:off x="774256" y="3201276"/>
            <a:ext cx="8761730" cy="0"/>
          </a:xfrm>
          <a:custGeom>
            <a:avLst/>
            <a:gdLst/>
            <a:ahLst/>
            <a:cxnLst/>
            <a:rect l="l" t="t" r="r" b="b"/>
            <a:pathLst>
              <a:path w="8761730">
                <a:moveTo>
                  <a:pt x="0" y="0"/>
                </a:moveTo>
                <a:lnTo>
                  <a:pt x="8761641" y="0"/>
                </a:lnTo>
              </a:path>
            </a:pathLst>
          </a:custGeom>
          <a:ln w="13970">
            <a:solidFill>
              <a:srgbClr val="58585C"/>
            </a:solidFill>
          </a:ln>
        </p:spPr>
        <p:txBody>
          <a:bodyPr wrap="square" lIns="0" tIns="0" rIns="0" bIns="0" rtlCol="0"/>
          <a:lstStyle/>
          <a:p>
            <a:endParaRPr/>
          </a:p>
        </p:txBody>
      </p:sp>
      <p:sp>
        <p:nvSpPr>
          <p:cNvPr id="13" name="object 13"/>
          <p:cNvSpPr txBox="1"/>
          <p:nvPr/>
        </p:nvSpPr>
        <p:spPr>
          <a:xfrm>
            <a:off x="1866900" y="2628900"/>
            <a:ext cx="2369185" cy="513080"/>
          </a:xfrm>
          <a:prstGeom prst="rect">
            <a:avLst/>
          </a:prstGeom>
        </p:spPr>
        <p:txBody>
          <a:bodyPr vert="horz" wrap="square" lIns="0" tIns="12700" rIns="0" bIns="0" rtlCol="0">
            <a:spAutoFit/>
          </a:bodyPr>
          <a:lstStyle/>
          <a:p>
            <a:pPr marL="330200" indent="-317500">
              <a:lnSpc>
                <a:spcPct val="100000"/>
              </a:lnSpc>
              <a:spcBef>
                <a:spcPts val="100"/>
              </a:spcBef>
              <a:buChar char="•"/>
              <a:tabLst>
                <a:tab pos="330200" algn="l"/>
              </a:tabLst>
            </a:pPr>
            <a:r>
              <a:rPr sz="3200" spc="245" dirty="0">
                <a:latin typeface="Times New Roman"/>
                <a:cs typeface="Times New Roman"/>
              </a:rPr>
              <a:t>USECASE</a:t>
            </a:r>
            <a:endParaRPr sz="3200">
              <a:latin typeface="Times New Roman"/>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p:bldP spid="8" grpId="0" animBg="1"/>
      <p:bldP spid="9" grpId="0" animBg="1"/>
      <p:bldP spid="10" grpId="0"/>
      <p:bldP spid="11" grpId="0"/>
      <p:bldP spid="12" grpId="0" animBg="1"/>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60493" y="1108684"/>
            <a:ext cx="10314940" cy="106045"/>
          </a:xfrm>
          <a:custGeom>
            <a:avLst/>
            <a:gdLst/>
            <a:ahLst/>
            <a:cxnLst/>
            <a:rect l="l" t="t" r="r" b="b"/>
            <a:pathLst>
              <a:path w="10314940" h="106044">
                <a:moveTo>
                  <a:pt x="10314553" y="0"/>
                </a:moveTo>
                <a:lnTo>
                  <a:pt x="0" y="0"/>
                </a:lnTo>
                <a:lnTo>
                  <a:pt x="0" y="105829"/>
                </a:lnTo>
                <a:lnTo>
                  <a:pt x="10314553" y="105829"/>
                </a:lnTo>
                <a:lnTo>
                  <a:pt x="10314553" y="0"/>
                </a:lnTo>
                <a:close/>
              </a:path>
            </a:pathLst>
          </a:custGeom>
          <a:solidFill>
            <a:srgbClr val="6F6F74"/>
          </a:solidFill>
        </p:spPr>
        <p:txBody>
          <a:bodyPr wrap="square" lIns="0" tIns="0" rIns="0" bIns="0" rtlCol="0"/>
          <a:lstStyle/>
          <a:p>
            <a:endParaRPr/>
          </a:p>
        </p:txBody>
      </p:sp>
      <p:sp>
        <p:nvSpPr>
          <p:cNvPr id="3" name="object 3"/>
          <p:cNvSpPr/>
          <p:nvPr/>
        </p:nvSpPr>
        <p:spPr>
          <a:xfrm>
            <a:off x="960493" y="1267421"/>
            <a:ext cx="10314940" cy="106045"/>
          </a:xfrm>
          <a:custGeom>
            <a:avLst/>
            <a:gdLst/>
            <a:ahLst/>
            <a:cxnLst/>
            <a:rect l="l" t="t" r="r" b="b"/>
            <a:pathLst>
              <a:path w="10314940" h="106044">
                <a:moveTo>
                  <a:pt x="10314553" y="0"/>
                </a:moveTo>
                <a:lnTo>
                  <a:pt x="0" y="0"/>
                </a:lnTo>
                <a:lnTo>
                  <a:pt x="0" y="105829"/>
                </a:lnTo>
                <a:lnTo>
                  <a:pt x="10314553" y="105829"/>
                </a:lnTo>
                <a:lnTo>
                  <a:pt x="10314553" y="0"/>
                </a:lnTo>
                <a:close/>
              </a:path>
            </a:pathLst>
          </a:custGeom>
          <a:solidFill>
            <a:srgbClr val="6F6F74"/>
          </a:solidFill>
        </p:spPr>
        <p:txBody>
          <a:bodyPr wrap="square" lIns="0" tIns="0" rIns="0" bIns="0" rtlCol="0"/>
          <a:lstStyle/>
          <a:p>
            <a:endParaRPr/>
          </a:p>
        </p:txBody>
      </p:sp>
      <p:sp>
        <p:nvSpPr>
          <p:cNvPr id="4" name="object 4"/>
          <p:cNvSpPr/>
          <p:nvPr/>
        </p:nvSpPr>
        <p:spPr>
          <a:xfrm>
            <a:off x="960493" y="1108684"/>
            <a:ext cx="10314940" cy="106045"/>
          </a:xfrm>
          <a:custGeom>
            <a:avLst/>
            <a:gdLst/>
            <a:ahLst/>
            <a:cxnLst/>
            <a:rect l="l" t="t" r="r" b="b"/>
            <a:pathLst>
              <a:path w="10314940" h="106044">
                <a:moveTo>
                  <a:pt x="0" y="0"/>
                </a:moveTo>
                <a:lnTo>
                  <a:pt x="10314546" y="0"/>
                </a:lnTo>
                <a:lnTo>
                  <a:pt x="10314546" y="105826"/>
                </a:lnTo>
                <a:lnTo>
                  <a:pt x="0" y="105826"/>
                </a:lnTo>
                <a:lnTo>
                  <a:pt x="0" y="0"/>
                </a:lnTo>
                <a:close/>
              </a:path>
            </a:pathLst>
          </a:custGeom>
          <a:ln w="13970">
            <a:solidFill>
              <a:srgbClr val="515155"/>
            </a:solidFill>
          </a:ln>
        </p:spPr>
        <p:txBody>
          <a:bodyPr wrap="square" lIns="0" tIns="0" rIns="0" bIns="0" rtlCol="0"/>
          <a:lstStyle/>
          <a:p>
            <a:endParaRPr/>
          </a:p>
        </p:txBody>
      </p:sp>
      <p:sp>
        <p:nvSpPr>
          <p:cNvPr id="5" name="object 5"/>
          <p:cNvSpPr/>
          <p:nvPr/>
        </p:nvSpPr>
        <p:spPr>
          <a:xfrm>
            <a:off x="960493" y="1267424"/>
            <a:ext cx="10314940" cy="106045"/>
          </a:xfrm>
          <a:custGeom>
            <a:avLst/>
            <a:gdLst/>
            <a:ahLst/>
            <a:cxnLst/>
            <a:rect l="l" t="t" r="r" b="b"/>
            <a:pathLst>
              <a:path w="10314940" h="106044">
                <a:moveTo>
                  <a:pt x="0" y="0"/>
                </a:moveTo>
                <a:lnTo>
                  <a:pt x="10314546" y="0"/>
                </a:lnTo>
                <a:lnTo>
                  <a:pt x="10314546" y="105826"/>
                </a:lnTo>
                <a:lnTo>
                  <a:pt x="0" y="105826"/>
                </a:lnTo>
                <a:lnTo>
                  <a:pt x="0" y="0"/>
                </a:lnTo>
                <a:close/>
              </a:path>
            </a:pathLst>
          </a:custGeom>
          <a:ln w="13969">
            <a:solidFill>
              <a:srgbClr val="515155"/>
            </a:solidFill>
          </a:ln>
        </p:spPr>
        <p:txBody>
          <a:bodyPr wrap="square" lIns="0" tIns="0" rIns="0" bIns="0" rtlCol="0"/>
          <a:lstStyle/>
          <a:p>
            <a:endParaRPr/>
          </a:p>
        </p:txBody>
      </p:sp>
      <p:sp>
        <p:nvSpPr>
          <p:cNvPr id="6" name="object 6"/>
          <p:cNvSpPr txBox="1"/>
          <p:nvPr/>
        </p:nvSpPr>
        <p:spPr>
          <a:xfrm>
            <a:off x="559460" y="6290208"/>
            <a:ext cx="587375" cy="387985"/>
          </a:xfrm>
          <a:prstGeom prst="rect">
            <a:avLst/>
          </a:prstGeom>
          <a:solidFill>
            <a:srgbClr val="415665"/>
          </a:solidFill>
          <a:ln w="17144">
            <a:solidFill>
              <a:srgbClr val="F9F9F9"/>
            </a:solidFill>
          </a:ln>
        </p:spPr>
        <p:txBody>
          <a:bodyPr vert="horz" wrap="square" lIns="0" tIns="59690" rIns="0" bIns="0" rtlCol="0">
            <a:spAutoFit/>
          </a:bodyPr>
          <a:lstStyle/>
          <a:p>
            <a:pPr marL="163830">
              <a:lnSpc>
                <a:spcPct val="100000"/>
              </a:lnSpc>
              <a:spcBef>
                <a:spcPts val="470"/>
              </a:spcBef>
            </a:pPr>
            <a:r>
              <a:rPr sz="1800" spc="100" dirty="0">
                <a:solidFill>
                  <a:srgbClr val="FFFFFF"/>
                </a:solidFill>
                <a:latin typeface="Times New Roman"/>
                <a:cs typeface="Times New Roman"/>
              </a:rPr>
              <a:t>11</a:t>
            </a:r>
            <a:endParaRPr sz="1800">
              <a:latin typeface="Times New Roman"/>
              <a:cs typeface="Times New Roman"/>
            </a:endParaRPr>
          </a:p>
        </p:txBody>
      </p:sp>
      <p:sp>
        <p:nvSpPr>
          <p:cNvPr id="7" name="object 7"/>
          <p:cNvSpPr/>
          <p:nvPr/>
        </p:nvSpPr>
        <p:spPr>
          <a:xfrm>
            <a:off x="977456" y="2297785"/>
            <a:ext cx="8761730" cy="0"/>
          </a:xfrm>
          <a:custGeom>
            <a:avLst/>
            <a:gdLst/>
            <a:ahLst/>
            <a:cxnLst/>
            <a:rect l="l" t="t" r="r" b="b"/>
            <a:pathLst>
              <a:path w="8761730">
                <a:moveTo>
                  <a:pt x="0" y="0"/>
                </a:moveTo>
                <a:lnTo>
                  <a:pt x="8761641" y="0"/>
                </a:lnTo>
              </a:path>
            </a:pathLst>
          </a:custGeom>
          <a:ln w="13970">
            <a:solidFill>
              <a:srgbClr val="58585C"/>
            </a:solidFill>
          </a:ln>
        </p:spPr>
        <p:txBody>
          <a:bodyPr wrap="square" lIns="0" tIns="0" rIns="0" bIns="0" rtlCol="0"/>
          <a:lstStyle/>
          <a:p>
            <a:endParaRPr/>
          </a:p>
        </p:txBody>
      </p:sp>
      <p:sp>
        <p:nvSpPr>
          <p:cNvPr id="8" name="object 8"/>
          <p:cNvSpPr txBox="1"/>
          <p:nvPr/>
        </p:nvSpPr>
        <p:spPr>
          <a:xfrm>
            <a:off x="2184298" y="1689100"/>
            <a:ext cx="3217545" cy="558800"/>
          </a:xfrm>
          <a:prstGeom prst="rect">
            <a:avLst/>
          </a:prstGeom>
        </p:spPr>
        <p:txBody>
          <a:bodyPr vert="horz" wrap="square" lIns="0" tIns="12700" rIns="0" bIns="0" rtlCol="0">
            <a:spAutoFit/>
          </a:bodyPr>
          <a:lstStyle/>
          <a:p>
            <a:pPr marL="12700">
              <a:lnSpc>
                <a:spcPct val="100000"/>
              </a:lnSpc>
              <a:spcBef>
                <a:spcPts val="100"/>
              </a:spcBef>
            </a:pPr>
            <a:r>
              <a:rPr sz="3200" spc="180" dirty="0">
                <a:latin typeface="Times New Roman"/>
                <a:cs typeface="Times New Roman"/>
              </a:rPr>
              <a:t>MÔ </a:t>
            </a:r>
            <a:r>
              <a:rPr sz="3200" spc="310" dirty="0">
                <a:latin typeface="Times New Roman"/>
                <a:cs typeface="Times New Roman"/>
              </a:rPr>
              <a:t>HÌNH</a:t>
            </a:r>
            <a:r>
              <a:rPr sz="3200" spc="-110" dirty="0">
                <a:latin typeface="Times New Roman"/>
                <a:cs typeface="Times New Roman"/>
              </a:rPr>
              <a:t> </a:t>
            </a:r>
            <a:r>
              <a:rPr sz="3500" spc="245" dirty="0">
                <a:latin typeface="Times New Roman"/>
                <a:cs typeface="Times New Roman"/>
              </a:rPr>
              <a:t>UML</a:t>
            </a:r>
            <a:endParaRPr sz="3500" dirty="0">
              <a:latin typeface="Times New Roman"/>
              <a:cs typeface="Times New Roman"/>
            </a:endParaRPr>
          </a:p>
        </p:txBody>
      </p:sp>
      <p:sp>
        <p:nvSpPr>
          <p:cNvPr id="9" name="object 9"/>
          <p:cNvSpPr/>
          <p:nvPr/>
        </p:nvSpPr>
        <p:spPr>
          <a:xfrm>
            <a:off x="977456" y="1585302"/>
            <a:ext cx="1022985" cy="695325"/>
          </a:xfrm>
          <a:custGeom>
            <a:avLst/>
            <a:gdLst/>
            <a:ahLst/>
            <a:cxnLst/>
            <a:rect l="l" t="t" r="r" b="b"/>
            <a:pathLst>
              <a:path w="1022985" h="695325">
                <a:moveTo>
                  <a:pt x="906956" y="0"/>
                </a:moveTo>
                <a:lnTo>
                  <a:pt x="115898" y="0"/>
                </a:lnTo>
                <a:lnTo>
                  <a:pt x="70785" y="9108"/>
                </a:lnTo>
                <a:lnTo>
                  <a:pt x="33945" y="33947"/>
                </a:lnTo>
                <a:lnTo>
                  <a:pt x="9107" y="70787"/>
                </a:lnTo>
                <a:lnTo>
                  <a:pt x="0" y="115900"/>
                </a:lnTo>
                <a:lnTo>
                  <a:pt x="0" y="695261"/>
                </a:lnTo>
                <a:lnTo>
                  <a:pt x="1022856" y="695261"/>
                </a:lnTo>
                <a:lnTo>
                  <a:pt x="1022856" y="115900"/>
                </a:lnTo>
                <a:lnTo>
                  <a:pt x="1013748" y="70787"/>
                </a:lnTo>
                <a:lnTo>
                  <a:pt x="988909" y="33947"/>
                </a:lnTo>
                <a:lnTo>
                  <a:pt x="952069" y="9108"/>
                </a:lnTo>
                <a:lnTo>
                  <a:pt x="906956" y="0"/>
                </a:lnTo>
                <a:close/>
              </a:path>
            </a:pathLst>
          </a:custGeom>
          <a:solidFill>
            <a:srgbClr val="6F6F74"/>
          </a:solidFill>
        </p:spPr>
        <p:txBody>
          <a:bodyPr wrap="square" lIns="0" tIns="0" rIns="0" bIns="0" rtlCol="0"/>
          <a:lstStyle/>
          <a:p>
            <a:endParaRPr/>
          </a:p>
        </p:txBody>
      </p:sp>
      <p:sp>
        <p:nvSpPr>
          <p:cNvPr id="10" name="object 10"/>
          <p:cNvSpPr/>
          <p:nvPr/>
        </p:nvSpPr>
        <p:spPr>
          <a:xfrm>
            <a:off x="977456" y="1585302"/>
            <a:ext cx="1022985" cy="695325"/>
          </a:xfrm>
          <a:custGeom>
            <a:avLst/>
            <a:gdLst/>
            <a:ahLst/>
            <a:cxnLst/>
            <a:rect l="l" t="t" r="r" b="b"/>
            <a:pathLst>
              <a:path w="1022985" h="695325">
                <a:moveTo>
                  <a:pt x="115899" y="0"/>
                </a:moveTo>
                <a:lnTo>
                  <a:pt x="906957" y="0"/>
                </a:lnTo>
                <a:lnTo>
                  <a:pt x="952070" y="9107"/>
                </a:lnTo>
                <a:lnTo>
                  <a:pt x="988910" y="33946"/>
                </a:lnTo>
                <a:lnTo>
                  <a:pt x="1013748" y="70785"/>
                </a:lnTo>
                <a:lnTo>
                  <a:pt x="1022856" y="115899"/>
                </a:lnTo>
                <a:lnTo>
                  <a:pt x="1022856" y="695257"/>
                </a:lnTo>
                <a:lnTo>
                  <a:pt x="0" y="695257"/>
                </a:lnTo>
                <a:lnTo>
                  <a:pt x="0" y="115899"/>
                </a:lnTo>
                <a:lnTo>
                  <a:pt x="9107" y="70785"/>
                </a:lnTo>
                <a:lnTo>
                  <a:pt x="33946" y="33946"/>
                </a:lnTo>
                <a:lnTo>
                  <a:pt x="70785" y="9107"/>
                </a:lnTo>
                <a:lnTo>
                  <a:pt x="115899" y="0"/>
                </a:lnTo>
                <a:close/>
              </a:path>
            </a:pathLst>
          </a:custGeom>
          <a:ln w="13969">
            <a:solidFill>
              <a:srgbClr val="6F6F74"/>
            </a:solidFill>
          </a:ln>
        </p:spPr>
        <p:txBody>
          <a:bodyPr wrap="square" lIns="0" tIns="0" rIns="0" bIns="0" rtlCol="0"/>
          <a:lstStyle/>
          <a:p>
            <a:endParaRPr/>
          </a:p>
        </p:txBody>
      </p:sp>
      <p:sp>
        <p:nvSpPr>
          <p:cNvPr id="11" name="object 11"/>
          <p:cNvSpPr txBox="1"/>
          <p:nvPr/>
        </p:nvSpPr>
        <p:spPr>
          <a:xfrm>
            <a:off x="1282700" y="1625600"/>
            <a:ext cx="420370" cy="589280"/>
          </a:xfrm>
          <a:prstGeom prst="rect">
            <a:avLst/>
          </a:prstGeom>
        </p:spPr>
        <p:txBody>
          <a:bodyPr vert="horz" wrap="square" lIns="0" tIns="12700" rIns="0" bIns="0" rtlCol="0">
            <a:spAutoFit/>
          </a:bodyPr>
          <a:lstStyle/>
          <a:p>
            <a:pPr marL="12700">
              <a:lnSpc>
                <a:spcPct val="100000"/>
              </a:lnSpc>
              <a:spcBef>
                <a:spcPts val="100"/>
              </a:spcBef>
            </a:pPr>
            <a:r>
              <a:rPr sz="3700" spc="165" dirty="0">
                <a:solidFill>
                  <a:srgbClr val="FFFFFF"/>
                </a:solidFill>
                <a:latin typeface="Times New Roman"/>
                <a:cs typeface="Times New Roman"/>
              </a:rPr>
              <a:t>1.</a:t>
            </a:r>
            <a:endParaRPr sz="3700">
              <a:latin typeface="Times New Roman"/>
              <a:cs typeface="Times New Roman"/>
            </a:endParaRPr>
          </a:p>
        </p:txBody>
      </p:sp>
      <p:sp>
        <p:nvSpPr>
          <p:cNvPr id="12" name="object 12"/>
          <p:cNvSpPr txBox="1">
            <a:spLocks noGrp="1"/>
          </p:cNvSpPr>
          <p:nvPr>
            <p:ph type="title"/>
          </p:nvPr>
        </p:nvSpPr>
        <p:spPr>
          <a:xfrm>
            <a:off x="2882900" y="381000"/>
            <a:ext cx="6646545" cy="695960"/>
          </a:xfrm>
          <a:prstGeom prst="rect">
            <a:avLst/>
          </a:prstGeom>
        </p:spPr>
        <p:txBody>
          <a:bodyPr vert="horz" wrap="square" lIns="0" tIns="12700" rIns="0" bIns="0" rtlCol="0">
            <a:spAutoFit/>
          </a:bodyPr>
          <a:lstStyle/>
          <a:p>
            <a:pPr marL="12700">
              <a:lnSpc>
                <a:spcPct val="100000"/>
              </a:lnSpc>
              <a:spcBef>
                <a:spcPts val="100"/>
              </a:spcBef>
            </a:pPr>
            <a:r>
              <a:rPr spc="-55" dirty="0"/>
              <a:t>3. </a:t>
            </a:r>
            <a:r>
              <a:rPr spc="-70" dirty="0"/>
              <a:t>XÂY </a:t>
            </a:r>
            <a:r>
              <a:rPr spc="-80" dirty="0"/>
              <a:t>DỰNG </a:t>
            </a:r>
            <a:r>
              <a:rPr spc="-70" dirty="0"/>
              <a:t>ỨNG</a:t>
            </a:r>
            <a:r>
              <a:rPr spc="-745" dirty="0"/>
              <a:t> </a:t>
            </a:r>
            <a:r>
              <a:rPr spc="-105" dirty="0"/>
              <a:t>DỤNG</a:t>
            </a:r>
          </a:p>
        </p:txBody>
      </p:sp>
      <p:sp>
        <p:nvSpPr>
          <p:cNvPr id="13" name="object 13"/>
          <p:cNvSpPr/>
          <p:nvPr/>
        </p:nvSpPr>
        <p:spPr>
          <a:xfrm>
            <a:off x="774256" y="3201276"/>
            <a:ext cx="8761730" cy="0"/>
          </a:xfrm>
          <a:custGeom>
            <a:avLst/>
            <a:gdLst/>
            <a:ahLst/>
            <a:cxnLst/>
            <a:rect l="l" t="t" r="r" b="b"/>
            <a:pathLst>
              <a:path w="8761730">
                <a:moveTo>
                  <a:pt x="0" y="0"/>
                </a:moveTo>
                <a:lnTo>
                  <a:pt x="8761641" y="0"/>
                </a:lnTo>
              </a:path>
            </a:pathLst>
          </a:custGeom>
          <a:ln w="13970">
            <a:solidFill>
              <a:srgbClr val="58585C"/>
            </a:solidFill>
          </a:ln>
        </p:spPr>
        <p:txBody>
          <a:bodyPr wrap="square" lIns="0" tIns="0" rIns="0" bIns="0" rtlCol="0"/>
          <a:lstStyle/>
          <a:p>
            <a:endParaRPr/>
          </a:p>
        </p:txBody>
      </p:sp>
      <p:sp>
        <p:nvSpPr>
          <p:cNvPr id="14" name="object 14"/>
          <p:cNvSpPr txBox="1"/>
          <p:nvPr/>
        </p:nvSpPr>
        <p:spPr>
          <a:xfrm>
            <a:off x="1866900" y="2628900"/>
            <a:ext cx="4947285" cy="513080"/>
          </a:xfrm>
          <a:prstGeom prst="rect">
            <a:avLst/>
          </a:prstGeom>
        </p:spPr>
        <p:txBody>
          <a:bodyPr vert="horz" wrap="square" lIns="0" tIns="12700" rIns="0" bIns="0" rtlCol="0">
            <a:spAutoFit/>
          </a:bodyPr>
          <a:lstStyle/>
          <a:p>
            <a:pPr marL="330200" indent="-317500">
              <a:lnSpc>
                <a:spcPct val="100000"/>
              </a:lnSpc>
              <a:spcBef>
                <a:spcPts val="100"/>
              </a:spcBef>
              <a:buChar char="•"/>
              <a:tabLst>
                <a:tab pos="330200" algn="l"/>
              </a:tabLst>
            </a:pPr>
            <a:r>
              <a:rPr sz="3200" spc="290" dirty="0">
                <a:latin typeface="Times New Roman"/>
                <a:cs typeface="Times New Roman"/>
              </a:rPr>
              <a:t>SEQUENCE</a:t>
            </a:r>
            <a:r>
              <a:rPr sz="3200" spc="15" dirty="0">
                <a:latin typeface="Times New Roman"/>
                <a:cs typeface="Times New Roman"/>
              </a:rPr>
              <a:t> </a:t>
            </a:r>
            <a:r>
              <a:rPr sz="3200" spc="145" dirty="0">
                <a:latin typeface="Times New Roman"/>
                <a:cs typeface="Times New Roman"/>
              </a:rPr>
              <a:t>DIAGRAM</a:t>
            </a:r>
            <a:endParaRPr sz="3200">
              <a:latin typeface="Times New Roman"/>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p:bldP spid="9" grpId="0" animBg="1"/>
      <p:bldP spid="10" grpId="0" animBg="1"/>
      <p:bldP spid="11" grpId="0"/>
      <p:bldP spid="12" grpId="0"/>
      <p:bldP spid="13" grpId="0" animBg="1"/>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431" y="457200"/>
            <a:ext cx="10864961"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1664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14924" y="673341"/>
            <a:ext cx="8383270" cy="0"/>
          </a:xfrm>
          <a:custGeom>
            <a:avLst/>
            <a:gdLst/>
            <a:ahLst/>
            <a:cxnLst/>
            <a:rect l="l" t="t" r="r" b="b"/>
            <a:pathLst>
              <a:path w="8383270">
                <a:moveTo>
                  <a:pt x="0" y="0"/>
                </a:moveTo>
                <a:lnTo>
                  <a:pt x="8382876" y="0"/>
                </a:lnTo>
              </a:path>
            </a:pathLst>
          </a:custGeom>
          <a:ln w="13970">
            <a:solidFill>
              <a:srgbClr val="58585C"/>
            </a:solidFill>
          </a:ln>
        </p:spPr>
        <p:txBody>
          <a:bodyPr wrap="square" lIns="0" tIns="0" rIns="0" bIns="0" rtlCol="0"/>
          <a:lstStyle/>
          <a:p>
            <a:endParaRPr/>
          </a:p>
        </p:txBody>
      </p:sp>
      <p:sp>
        <p:nvSpPr>
          <p:cNvPr id="3" name="object 3"/>
          <p:cNvSpPr txBox="1">
            <a:spLocks noGrp="1"/>
          </p:cNvSpPr>
          <p:nvPr>
            <p:ph type="title"/>
          </p:nvPr>
        </p:nvSpPr>
        <p:spPr>
          <a:xfrm>
            <a:off x="2159000" y="215900"/>
            <a:ext cx="181991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ĐĂNG</a:t>
            </a:r>
            <a:r>
              <a:rPr sz="2400" spc="-45" dirty="0">
                <a:latin typeface="Times New Roman"/>
                <a:cs typeface="Times New Roman"/>
              </a:rPr>
              <a:t> </a:t>
            </a:r>
            <a:r>
              <a:rPr sz="2400" dirty="0">
                <a:latin typeface="Times New Roman"/>
                <a:cs typeface="Times New Roman"/>
              </a:rPr>
              <a:t>NHẬP</a:t>
            </a:r>
            <a:endParaRPr sz="2400">
              <a:latin typeface="Times New Roman"/>
              <a:cs typeface="Times New Roman"/>
            </a:endParaRPr>
          </a:p>
        </p:txBody>
      </p:sp>
      <p:sp>
        <p:nvSpPr>
          <p:cNvPr id="4" name="object 4"/>
          <p:cNvSpPr/>
          <p:nvPr/>
        </p:nvSpPr>
        <p:spPr>
          <a:xfrm>
            <a:off x="1375976" y="1062128"/>
            <a:ext cx="8790987" cy="5475304"/>
          </a:xfrm>
          <a:prstGeom prst="rect">
            <a:avLst/>
          </a:prstGeom>
          <a:blipFill>
            <a:blip r:embed="rId2" cstate="print"/>
            <a:stretch>
              <a:fillRect/>
            </a:stretch>
          </a:blipFill>
        </p:spPr>
        <p:txBody>
          <a:bodyPr wrap="square" lIns="0" tIns="0" rIns="0" bIns="0" rtlCol="0"/>
          <a:lstStyle/>
          <a:p>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032000"/>
            <a:ext cx="14605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600" y="1447800"/>
            <a:ext cx="1524000"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4098"/>
                                        </p:tgtEl>
                                        <p:attrNameLst>
                                          <p:attrName>style.visibility</p:attrName>
                                        </p:attrNameLst>
                                      </p:cBhvr>
                                      <p:to>
                                        <p:strVal val="visible"/>
                                      </p:to>
                                    </p:set>
                                    <p:animEffect transition="in" filter="fade">
                                      <p:cBhvr>
                                        <p:cTn id="16" dur="500"/>
                                        <p:tgtEl>
                                          <p:spTgt spid="4098"/>
                                        </p:tgtEl>
                                      </p:cBhvr>
                                    </p:animEffect>
                                  </p:childTnLst>
                                </p:cTn>
                              </p:par>
                              <p:par>
                                <p:cTn id="17" presetID="10" presetClass="entr" presetSubtype="0" fill="hold" nodeType="withEffect">
                                  <p:stCondLst>
                                    <p:cond delay="0"/>
                                  </p:stCondLst>
                                  <p:childTnLst>
                                    <p:set>
                                      <p:cBhvr>
                                        <p:cTn id="18" dur="1" fill="hold">
                                          <p:stCondLst>
                                            <p:cond delay="0"/>
                                          </p:stCondLst>
                                        </p:cTn>
                                        <p:tgtEl>
                                          <p:spTgt spid="4099"/>
                                        </p:tgtEl>
                                        <p:attrNameLst>
                                          <p:attrName>style.visibility</p:attrName>
                                        </p:attrNameLst>
                                      </p:cBhvr>
                                      <p:to>
                                        <p:strVal val="visible"/>
                                      </p:to>
                                    </p:set>
                                    <p:animEffect transition="in" filter="fade">
                                      <p:cBhvr>
                                        <p:cTn id="19"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14924" y="673341"/>
            <a:ext cx="8383270" cy="0"/>
          </a:xfrm>
          <a:custGeom>
            <a:avLst/>
            <a:gdLst/>
            <a:ahLst/>
            <a:cxnLst/>
            <a:rect l="l" t="t" r="r" b="b"/>
            <a:pathLst>
              <a:path w="8383270">
                <a:moveTo>
                  <a:pt x="0" y="0"/>
                </a:moveTo>
                <a:lnTo>
                  <a:pt x="8382876" y="0"/>
                </a:lnTo>
              </a:path>
            </a:pathLst>
          </a:custGeom>
          <a:ln w="13970">
            <a:solidFill>
              <a:srgbClr val="58585C"/>
            </a:solidFill>
          </a:ln>
        </p:spPr>
        <p:txBody>
          <a:bodyPr wrap="square" lIns="0" tIns="0" rIns="0" bIns="0" rtlCol="0"/>
          <a:lstStyle/>
          <a:p>
            <a:endParaRPr/>
          </a:p>
        </p:txBody>
      </p:sp>
      <p:sp>
        <p:nvSpPr>
          <p:cNvPr id="3" name="object 3"/>
          <p:cNvSpPr txBox="1">
            <a:spLocks noGrp="1"/>
          </p:cNvSpPr>
          <p:nvPr>
            <p:ph type="title"/>
          </p:nvPr>
        </p:nvSpPr>
        <p:spPr>
          <a:xfrm>
            <a:off x="2159000" y="215900"/>
            <a:ext cx="131064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ĐĂNG</a:t>
            </a:r>
            <a:r>
              <a:rPr sz="2400" spc="-60" dirty="0">
                <a:latin typeface="Times New Roman"/>
                <a:cs typeface="Times New Roman"/>
              </a:rPr>
              <a:t> </a:t>
            </a:r>
            <a:r>
              <a:rPr sz="2400" spc="5" dirty="0">
                <a:latin typeface="Times New Roman"/>
                <a:cs typeface="Times New Roman"/>
              </a:rPr>
              <a:t>KÍ</a:t>
            </a:r>
            <a:endParaRPr sz="2400">
              <a:latin typeface="Times New Roman"/>
              <a:cs typeface="Times New Roman"/>
            </a:endParaRPr>
          </a:p>
        </p:txBody>
      </p:sp>
      <p:sp>
        <p:nvSpPr>
          <p:cNvPr id="4" name="object 4"/>
          <p:cNvSpPr/>
          <p:nvPr/>
        </p:nvSpPr>
        <p:spPr>
          <a:xfrm>
            <a:off x="1477784" y="1208529"/>
            <a:ext cx="8625141" cy="5293063"/>
          </a:xfrm>
          <a:prstGeom prst="rect">
            <a:avLst/>
          </a:prstGeom>
          <a:blipFill>
            <a:blip r:embed="rId2" cstate="print"/>
            <a:stretch>
              <a:fillRect/>
            </a:stretch>
          </a:blipFill>
        </p:spPr>
        <p:txBody>
          <a:bodyPr wrap="square" lIns="0" tIns="0" rIns="0" bIns="0" rtlCol="0"/>
          <a:lstStyle/>
          <a:p>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374900"/>
            <a:ext cx="14605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5900" y="1676400"/>
            <a:ext cx="152400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2000" y="536448"/>
            <a:ext cx="4791075" cy="845185"/>
          </a:xfrm>
          <a:prstGeom prst="rect">
            <a:avLst/>
          </a:prstGeom>
        </p:spPr>
        <p:txBody>
          <a:bodyPr vert="horz" wrap="square" lIns="0" tIns="15875" rIns="0" bIns="0" rtlCol="0">
            <a:spAutoFit/>
          </a:bodyPr>
          <a:lstStyle/>
          <a:p>
            <a:pPr marL="12700">
              <a:lnSpc>
                <a:spcPct val="100000"/>
              </a:lnSpc>
              <a:spcBef>
                <a:spcPts val="125"/>
              </a:spcBef>
            </a:pPr>
            <a:r>
              <a:rPr sz="5350" spc="-50" dirty="0">
                <a:solidFill>
                  <a:srgbClr val="FFFFFF"/>
                </a:solidFill>
                <a:latin typeface="Arial"/>
                <a:cs typeface="Arial"/>
              </a:rPr>
              <a:t>PHẦN </a:t>
            </a:r>
            <a:r>
              <a:rPr sz="5350" spc="-35" dirty="0">
                <a:solidFill>
                  <a:srgbClr val="FFFFFF"/>
                </a:solidFill>
                <a:latin typeface="Arial"/>
                <a:cs typeface="Arial"/>
              </a:rPr>
              <a:t>4:</a:t>
            </a:r>
            <a:r>
              <a:rPr sz="5350" spc="-345" dirty="0">
                <a:solidFill>
                  <a:srgbClr val="FFFFFF"/>
                </a:solidFill>
                <a:latin typeface="Arial"/>
                <a:cs typeface="Arial"/>
              </a:rPr>
              <a:t> </a:t>
            </a:r>
            <a:r>
              <a:rPr sz="5350" spc="-70" dirty="0">
                <a:solidFill>
                  <a:srgbClr val="FFFFFF"/>
                </a:solidFill>
                <a:latin typeface="Arial"/>
                <a:cs typeface="Arial"/>
              </a:rPr>
              <a:t>DEMO</a:t>
            </a:r>
            <a:endParaRPr sz="5350">
              <a:latin typeface="Arial"/>
              <a:cs typeface="Arial"/>
            </a:endParaRPr>
          </a:p>
        </p:txBody>
      </p:sp>
      <p:sp>
        <p:nvSpPr>
          <p:cNvPr id="3" name="object 3"/>
          <p:cNvSpPr txBox="1"/>
          <p:nvPr/>
        </p:nvSpPr>
        <p:spPr>
          <a:xfrm>
            <a:off x="1168400" y="1416104"/>
            <a:ext cx="6184900" cy="384721"/>
          </a:xfrm>
          <a:prstGeom prst="rect">
            <a:avLst/>
          </a:prstGeom>
        </p:spPr>
        <p:txBody>
          <a:bodyPr vert="horz" wrap="square" lIns="0" tIns="63500" rIns="0" bIns="0" rtlCol="0">
            <a:spAutoFit/>
          </a:bodyPr>
          <a:lstStyle/>
          <a:p>
            <a:pPr marL="12700" marR="5080">
              <a:lnSpc>
                <a:spcPts val="2500"/>
              </a:lnSpc>
              <a:spcBef>
                <a:spcPts val="500"/>
              </a:spcBef>
            </a:pPr>
            <a:r>
              <a:rPr sz="2400" dirty="0">
                <a:solidFill>
                  <a:srgbClr val="FFFFFF"/>
                </a:solidFill>
                <a:latin typeface="Arial"/>
                <a:cs typeface="Arial"/>
              </a:rPr>
              <a:t>Ứng dụng </a:t>
            </a:r>
            <a:r>
              <a:rPr lang="en-US" sz="2400" dirty="0" smtClean="0">
                <a:solidFill>
                  <a:srgbClr val="FFFFFF"/>
                </a:solidFill>
                <a:latin typeface="Arial"/>
                <a:cs typeface="Arial"/>
              </a:rPr>
              <a:t>hỗ trợ thiết kế nội thất</a:t>
            </a:r>
            <a:endParaRPr sz="2400" dirty="0">
              <a:latin typeface="Arial"/>
              <a:cs typeface="Arial"/>
            </a:endParaRPr>
          </a:p>
        </p:txBody>
      </p:sp>
      <p:pic>
        <p:nvPicPr>
          <p:cNvPr id="5" name="Picture 4"/>
          <p:cNvPicPr/>
          <p:nvPr/>
        </p:nvPicPr>
        <p:blipFill>
          <a:blip r:embed="rId2"/>
          <a:stretch>
            <a:fillRect/>
          </a:stretch>
        </p:blipFill>
        <p:spPr>
          <a:xfrm>
            <a:off x="2438400" y="1973807"/>
            <a:ext cx="8153400" cy="457812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60493" y="1108684"/>
            <a:ext cx="10314940" cy="106045"/>
          </a:xfrm>
          <a:custGeom>
            <a:avLst/>
            <a:gdLst/>
            <a:ahLst/>
            <a:cxnLst/>
            <a:rect l="l" t="t" r="r" b="b"/>
            <a:pathLst>
              <a:path w="10314940" h="106044">
                <a:moveTo>
                  <a:pt x="10314553" y="0"/>
                </a:moveTo>
                <a:lnTo>
                  <a:pt x="0" y="0"/>
                </a:lnTo>
                <a:lnTo>
                  <a:pt x="0" y="105829"/>
                </a:lnTo>
                <a:lnTo>
                  <a:pt x="10314553" y="105829"/>
                </a:lnTo>
                <a:lnTo>
                  <a:pt x="10314553" y="0"/>
                </a:lnTo>
                <a:close/>
              </a:path>
            </a:pathLst>
          </a:custGeom>
          <a:solidFill>
            <a:srgbClr val="6F6F74"/>
          </a:solidFill>
        </p:spPr>
        <p:txBody>
          <a:bodyPr wrap="square" lIns="0" tIns="0" rIns="0" bIns="0" rtlCol="0"/>
          <a:lstStyle/>
          <a:p>
            <a:endParaRPr/>
          </a:p>
        </p:txBody>
      </p:sp>
      <p:sp>
        <p:nvSpPr>
          <p:cNvPr id="3" name="object 3"/>
          <p:cNvSpPr/>
          <p:nvPr/>
        </p:nvSpPr>
        <p:spPr>
          <a:xfrm>
            <a:off x="960493" y="1267421"/>
            <a:ext cx="10314940" cy="106045"/>
          </a:xfrm>
          <a:custGeom>
            <a:avLst/>
            <a:gdLst/>
            <a:ahLst/>
            <a:cxnLst/>
            <a:rect l="l" t="t" r="r" b="b"/>
            <a:pathLst>
              <a:path w="10314940" h="106044">
                <a:moveTo>
                  <a:pt x="10314553" y="0"/>
                </a:moveTo>
                <a:lnTo>
                  <a:pt x="0" y="0"/>
                </a:lnTo>
                <a:lnTo>
                  <a:pt x="0" y="105829"/>
                </a:lnTo>
                <a:lnTo>
                  <a:pt x="10314553" y="105829"/>
                </a:lnTo>
                <a:lnTo>
                  <a:pt x="10314553" y="0"/>
                </a:lnTo>
                <a:close/>
              </a:path>
            </a:pathLst>
          </a:custGeom>
          <a:solidFill>
            <a:srgbClr val="6F6F74"/>
          </a:solidFill>
        </p:spPr>
        <p:txBody>
          <a:bodyPr wrap="square" lIns="0" tIns="0" rIns="0" bIns="0" rtlCol="0"/>
          <a:lstStyle/>
          <a:p>
            <a:endParaRPr/>
          </a:p>
        </p:txBody>
      </p:sp>
      <p:sp>
        <p:nvSpPr>
          <p:cNvPr id="4" name="object 4"/>
          <p:cNvSpPr/>
          <p:nvPr/>
        </p:nvSpPr>
        <p:spPr>
          <a:xfrm>
            <a:off x="960493" y="1108684"/>
            <a:ext cx="10314940" cy="106045"/>
          </a:xfrm>
          <a:custGeom>
            <a:avLst/>
            <a:gdLst/>
            <a:ahLst/>
            <a:cxnLst/>
            <a:rect l="l" t="t" r="r" b="b"/>
            <a:pathLst>
              <a:path w="10314940" h="106044">
                <a:moveTo>
                  <a:pt x="0" y="0"/>
                </a:moveTo>
                <a:lnTo>
                  <a:pt x="10314546" y="0"/>
                </a:lnTo>
                <a:lnTo>
                  <a:pt x="10314546" y="105826"/>
                </a:lnTo>
                <a:lnTo>
                  <a:pt x="0" y="105826"/>
                </a:lnTo>
                <a:lnTo>
                  <a:pt x="0" y="0"/>
                </a:lnTo>
                <a:close/>
              </a:path>
            </a:pathLst>
          </a:custGeom>
          <a:ln w="13970">
            <a:solidFill>
              <a:srgbClr val="515155"/>
            </a:solidFill>
          </a:ln>
        </p:spPr>
        <p:txBody>
          <a:bodyPr wrap="square" lIns="0" tIns="0" rIns="0" bIns="0" rtlCol="0"/>
          <a:lstStyle/>
          <a:p>
            <a:endParaRPr/>
          </a:p>
        </p:txBody>
      </p:sp>
      <p:sp>
        <p:nvSpPr>
          <p:cNvPr id="5" name="object 5"/>
          <p:cNvSpPr/>
          <p:nvPr/>
        </p:nvSpPr>
        <p:spPr>
          <a:xfrm>
            <a:off x="960493" y="1267424"/>
            <a:ext cx="10314940" cy="106045"/>
          </a:xfrm>
          <a:custGeom>
            <a:avLst/>
            <a:gdLst/>
            <a:ahLst/>
            <a:cxnLst/>
            <a:rect l="l" t="t" r="r" b="b"/>
            <a:pathLst>
              <a:path w="10314940" h="106044">
                <a:moveTo>
                  <a:pt x="0" y="0"/>
                </a:moveTo>
                <a:lnTo>
                  <a:pt x="10314546" y="0"/>
                </a:lnTo>
                <a:lnTo>
                  <a:pt x="10314546" y="105826"/>
                </a:lnTo>
                <a:lnTo>
                  <a:pt x="0" y="105826"/>
                </a:lnTo>
                <a:lnTo>
                  <a:pt x="0" y="0"/>
                </a:lnTo>
                <a:close/>
              </a:path>
            </a:pathLst>
          </a:custGeom>
          <a:ln w="13969">
            <a:solidFill>
              <a:srgbClr val="515155"/>
            </a:solidFill>
          </a:ln>
        </p:spPr>
        <p:txBody>
          <a:bodyPr wrap="square" lIns="0" tIns="0" rIns="0" bIns="0" rtlCol="0"/>
          <a:lstStyle/>
          <a:p>
            <a:endParaRPr/>
          </a:p>
        </p:txBody>
      </p:sp>
      <p:sp>
        <p:nvSpPr>
          <p:cNvPr id="6" name="object 6"/>
          <p:cNvSpPr/>
          <p:nvPr/>
        </p:nvSpPr>
        <p:spPr>
          <a:xfrm>
            <a:off x="977456" y="2297785"/>
            <a:ext cx="8761730" cy="0"/>
          </a:xfrm>
          <a:custGeom>
            <a:avLst/>
            <a:gdLst/>
            <a:ahLst/>
            <a:cxnLst/>
            <a:rect l="l" t="t" r="r" b="b"/>
            <a:pathLst>
              <a:path w="8761730">
                <a:moveTo>
                  <a:pt x="0" y="0"/>
                </a:moveTo>
                <a:lnTo>
                  <a:pt x="8761641" y="0"/>
                </a:lnTo>
              </a:path>
            </a:pathLst>
          </a:custGeom>
          <a:ln w="13970">
            <a:solidFill>
              <a:srgbClr val="58585C"/>
            </a:solidFill>
          </a:ln>
        </p:spPr>
        <p:txBody>
          <a:bodyPr wrap="square" lIns="0" tIns="0" rIns="0" bIns="0" rtlCol="0"/>
          <a:lstStyle/>
          <a:p>
            <a:endParaRPr/>
          </a:p>
        </p:txBody>
      </p:sp>
      <p:sp>
        <p:nvSpPr>
          <p:cNvPr id="7" name="object 7"/>
          <p:cNvSpPr txBox="1"/>
          <p:nvPr/>
        </p:nvSpPr>
        <p:spPr>
          <a:xfrm>
            <a:off x="2070100" y="1714500"/>
            <a:ext cx="3155950" cy="513080"/>
          </a:xfrm>
          <a:prstGeom prst="rect">
            <a:avLst/>
          </a:prstGeom>
        </p:spPr>
        <p:txBody>
          <a:bodyPr vert="horz" wrap="square" lIns="0" tIns="12700" rIns="0" bIns="0" rtlCol="0">
            <a:spAutoFit/>
          </a:bodyPr>
          <a:lstStyle/>
          <a:p>
            <a:pPr marL="12700">
              <a:lnSpc>
                <a:spcPct val="100000"/>
              </a:lnSpc>
              <a:spcBef>
                <a:spcPts val="100"/>
              </a:spcBef>
            </a:pPr>
            <a:r>
              <a:rPr sz="3200" spc="90" dirty="0">
                <a:latin typeface="Times New Roman"/>
                <a:cs typeface="Times New Roman"/>
              </a:rPr>
              <a:t>CƠ </a:t>
            </a:r>
            <a:r>
              <a:rPr sz="3200" spc="120" dirty="0">
                <a:latin typeface="Times New Roman"/>
                <a:cs typeface="Times New Roman"/>
              </a:rPr>
              <a:t>SỞ </a:t>
            </a:r>
            <a:r>
              <a:rPr sz="3200" spc="60" dirty="0">
                <a:latin typeface="Times New Roman"/>
                <a:cs typeface="Times New Roman"/>
              </a:rPr>
              <a:t>DỮ</a:t>
            </a:r>
            <a:r>
              <a:rPr sz="3200" spc="35" dirty="0">
                <a:latin typeface="Times New Roman"/>
                <a:cs typeface="Times New Roman"/>
              </a:rPr>
              <a:t> </a:t>
            </a:r>
            <a:r>
              <a:rPr sz="3200" spc="180" dirty="0">
                <a:latin typeface="Times New Roman"/>
                <a:cs typeface="Times New Roman"/>
              </a:rPr>
              <a:t>LIỆU</a:t>
            </a:r>
            <a:endParaRPr sz="3200">
              <a:latin typeface="Times New Roman"/>
              <a:cs typeface="Times New Roman"/>
            </a:endParaRPr>
          </a:p>
        </p:txBody>
      </p:sp>
      <p:sp>
        <p:nvSpPr>
          <p:cNvPr id="8" name="object 8"/>
          <p:cNvSpPr/>
          <p:nvPr/>
        </p:nvSpPr>
        <p:spPr>
          <a:xfrm>
            <a:off x="977456" y="1585302"/>
            <a:ext cx="1022985" cy="695325"/>
          </a:xfrm>
          <a:custGeom>
            <a:avLst/>
            <a:gdLst/>
            <a:ahLst/>
            <a:cxnLst/>
            <a:rect l="l" t="t" r="r" b="b"/>
            <a:pathLst>
              <a:path w="1022985" h="695325">
                <a:moveTo>
                  <a:pt x="906956" y="0"/>
                </a:moveTo>
                <a:lnTo>
                  <a:pt x="115898" y="0"/>
                </a:lnTo>
                <a:lnTo>
                  <a:pt x="70785" y="9108"/>
                </a:lnTo>
                <a:lnTo>
                  <a:pt x="33945" y="33947"/>
                </a:lnTo>
                <a:lnTo>
                  <a:pt x="9107" y="70787"/>
                </a:lnTo>
                <a:lnTo>
                  <a:pt x="0" y="115900"/>
                </a:lnTo>
                <a:lnTo>
                  <a:pt x="0" y="695261"/>
                </a:lnTo>
                <a:lnTo>
                  <a:pt x="1022856" y="695261"/>
                </a:lnTo>
                <a:lnTo>
                  <a:pt x="1022856" y="115900"/>
                </a:lnTo>
                <a:lnTo>
                  <a:pt x="1013748" y="70787"/>
                </a:lnTo>
                <a:lnTo>
                  <a:pt x="988909" y="33947"/>
                </a:lnTo>
                <a:lnTo>
                  <a:pt x="952069" y="9108"/>
                </a:lnTo>
                <a:lnTo>
                  <a:pt x="906956" y="0"/>
                </a:lnTo>
                <a:close/>
              </a:path>
            </a:pathLst>
          </a:custGeom>
          <a:solidFill>
            <a:srgbClr val="6F6F74"/>
          </a:solidFill>
        </p:spPr>
        <p:txBody>
          <a:bodyPr wrap="square" lIns="0" tIns="0" rIns="0" bIns="0" rtlCol="0"/>
          <a:lstStyle/>
          <a:p>
            <a:endParaRPr/>
          </a:p>
        </p:txBody>
      </p:sp>
      <p:sp>
        <p:nvSpPr>
          <p:cNvPr id="9" name="object 9"/>
          <p:cNvSpPr/>
          <p:nvPr/>
        </p:nvSpPr>
        <p:spPr>
          <a:xfrm>
            <a:off x="977456" y="1585302"/>
            <a:ext cx="1022985" cy="695325"/>
          </a:xfrm>
          <a:custGeom>
            <a:avLst/>
            <a:gdLst/>
            <a:ahLst/>
            <a:cxnLst/>
            <a:rect l="l" t="t" r="r" b="b"/>
            <a:pathLst>
              <a:path w="1022985" h="695325">
                <a:moveTo>
                  <a:pt x="115899" y="0"/>
                </a:moveTo>
                <a:lnTo>
                  <a:pt x="906957" y="0"/>
                </a:lnTo>
                <a:lnTo>
                  <a:pt x="952070" y="9107"/>
                </a:lnTo>
                <a:lnTo>
                  <a:pt x="988910" y="33946"/>
                </a:lnTo>
                <a:lnTo>
                  <a:pt x="1013748" y="70785"/>
                </a:lnTo>
                <a:lnTo>
                  <a:pt x="1022856" y="115899"/>
                </a:lnTo>
                <a:lnTo>
                  <a:pt x="1022856" y="695257"/>
                </a:lnTo>
                <a:lnTo>
                  <a:pt x="0" y="695257"/>
                </a:lnTo>
                <a:lnTo>
                  <a:pt x="0" y="115899"/>
                </a:lnTo>
                <a:lnTo>
                  <a:pt x="9107" y="70785"/>
                </a:lnTo>
                <a:lnTo>
                  <a:pt x="33946" y="33946"/>
                </a:lnTo>
                <a:lnTo>
                  <a:pt x="70785" y="9107"/>
                </a:lnTo>
                <a:lnTo>
                  <a:pt x="115899" y="0"/>
                </a:lnTo>
                <a:close/>
              </a:path>
            </a:pathLst>
          </a:custGeom>
          <a:ln w="13969">
            <a:solidFill>
              <a:srgbClr val="6F6F74"/>
            </a:solidFill>
          </a:ln>
        </p:spPr>
        <p:txBody>
          <a:bodyPr wrap="square" lIns="0" tIns="0" rIns="0" bIns="0" rtlCol="0"/>
          <a:lstStyle/>
          <a:p>
            <a:endParaRPr/>
          </a:p>
        </p:txBody>
      </p:sp>
      <p:sp>
        <p:nvSpPr>
          <p:cNvPr id="10" name="object 10"/>
          <p:cNvSpPr txBox="1"/>
          <p:nvPr/>
        </p:nvSpPr>
        <p:spPr>
          <a:xfrm>
            <a:off x="1282700" y="1625600"/>
            <a:ext cx="420370" cy="589280"/>
          </a:xfrm>
          <a:prstGeom prst="rect">
            <a:avLst/>
          </a:prstGeom>
        </p:spPr>
        <p:txBody>
          <a:bodyPr vert="horz" wrap="square" lIns="0" tIns="12700" rIns="0" bIns="0" rtlCol="0">
            <a:spAutoFit/>
          </a:bodyPr>
          <a:lstStyle/>
          <a:p>
            <a:pPr marL="12700">
              <a:lnSpc>
                <a:spcPct val="100000"/>
              </a:lnSpc>
              <a:spcBef>
                <a:spcPts val="100"/>
              </a:spcBef>
            </a:pPr>
            <a:r>
              <a:rPr sz="3700" spc="165" dirty="0">
                <a:solidFill>
                  <a:srgbClr val="FFFFFF"/>
                </a:solidFill>
                <a:latin typeface="Times New Roman"/>
                <a:cs typeface="Times New Roman"/>
              </a:rPr>
              <a:t>2.</a:t>
            </a:r>
            <a:endParaRPr sz="3700">
              <a:latin typeface="Times New Roman"/>
              <a:cs typeface="Times New Roman"/>
            </a:endParaRPr>
          </a:p>
        </p:txBody>
      </p:sp>
      <p:sp>
        <p:nvSpPr>
          <p:cNvPr id="11" name="object 11"/>
          <p:cNvSpPr txBox="1">
            <a:spLocks noGrp="1"/>
          </p:cNvSpPr>
          <p:nvPr>
            <p:ph type="title"/>
          </p:nvPr>
        </p:nvSpPr>
        <p:spPr>
          <a:xfrm>
            <a:off x="2070100" y="381000"/>
            <a:ext cx="8289925" cy="695960"/>
          </a:xfrm>
          <a:prstGeom prst="rect">
            <a:avLst/>
          </a:prstGeom>
        </p:spPr>
        <p:txBody>
          <a:bodyPr vert="horz" wrap="square" lIns="0" tIns="12700" rIns="0" bIns="0" rtlCol="0">
            <a:spAutoFit/>
          </a:bodyPr>
          <a:lstStyle/>
          <a:p>
            <a:pPr marL="12700">
              <a:lnSpc>
                <a:spcPct val="100000"/>
              </a:lnSpc>
              <a:spcBef>
                <a:spcPts val="100"/>
              </a:spcBef>
            </a:pPr>
            <a:r>
              <a:rPr spc="-75" dirty="0"/>
              <a:t>PHẦN </a:t>
            </a:r>
            <a:r>
              <a:rPr spc="-55" dirty="0"/>
              <a:t>3. </a:t>
            </a:r>
            <a:r>
              <a:rPr spc="-70" dirty="0"/>
              <a:t>XÂY </a:t>
            </a:r>
            <a:r>
              <a:rPr spc="-80" dirty="0"/>
              <a:t>DỰNG </a:t>
            </a:r>
            <a:r>
              <a:rPr spc="-70" dirty="0"/>
              <a:t>ỨNG</a:t>
            </a:r>
            <a:r>
              <a:rPr spc="-890" dirty="0"/>
              <a:t> </a:t>
            </a:r>
            <a:r>
              <a:rPr spc="-105" dirty="0"/>
              <a:t>DỤNG</a:t>
            </a:r>
          </a:p>
        </p:txBody>
      </p:sp>
      <p:sp>
        <p:nvSpPr>
          <p:cNvPr id="12" name="object 12"/>
          <p:cNvSpPr txBox="1"/>
          <p:nvPr/>
        </p:nvSpPr>
        <p:spPr>
          <a:xfrm>
            <a:off x="977900" y="2489200"/>
            <a:ext cx="3407410"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Arial"/>
                <a:cs typeface="Arial"/>
              </a:rPr>
              <a:t>CÂY THƯ MỤC TỔNG</a:t>
            </a:r>
            <a:r>
              <a:rPr sz="2000" spc="-120" dirty="0">
                <a:latin typeface="Arial"/>
                <a:cs typeface="Arial"/>
              </a:rPr>
              <a:t> </a:t>
            </a:r>
            <a:r>
              <a:rPr sz="2000" spc="5" dirty="0">
                <a:latin typeface="Arial"/>
                <a:cs typeface="Arial"/>
              </a:rPr>
              <a:t>QUÁT</a:t>
            </a:r>
            <a:endParaRPr sz="2000">
              <a:latin typeface="Arial"/>
              <a:cs typeface="Aria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6472" y="2895600"/>
            <a:ext cx="2281238" cy="3210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par>
                                <p:cTn id="38" presetID="10" presetClass="entr" presetSubtype="0" fill="hold" nodeType="withEffect">
                                  <p:stCondLst>
                                    <p:cond delay="0"/>
                                  </p:stCondLst>
                                  <p:childTnLst>
                                    <p:set>
                                      <p:cBhvr>
                                        <p:cTn id="39" dur="1" fill="hold">
                                          <p:stCondLst>
                                            <p:cond delay="0"/>
                                          </p:stCondLst>
                                        </p:cTn>
                                        <p:tgtEl>
                                          <p:spTgt spid="1026"/>
                                        </p:tgtEl>
                                        <p:attrNameLst>
                                          <p:attrName>style.visibility</p:attrName>
                                        </p:attrNameLst>
                                      </p:cBhvr>
                                      <p:to>
                                        <p:strVal val="visible"/>
                                      </p:to>
                                    </p:set>
                                    <p:animEffect transition="in" filter="fade">
                                      <p:cBhvr>
                                        <p:cTn id="4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p:bldP spid="8" grpId="0" animBg="1"/>
      <p:bldP spid="9" grpId="0" animBg="1"/>
      <p:bldP spid="10" grpId="0"/>
      <p:bldP spid="11"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60493" y="1108684"/>
            <a:ext cx="10314940" cy="106045"/>
          </a:xfrm>
          <a:custGeom>
            <a:avLst/>
            <a:gdLst/>
            <a:ahLst/>
            <a:cxnLst/>
            <a:rect l="l" t="t" r="r" b="b"/>
            <a:pathLst>
              <a:path w="10314940" h="106044">
                <a:moveTo>
                  <a:pt x="10314553" y="0"/>
                </a:moveTo>
                <a:lnTo>
                  <a:pt x="0" y="0"/>
                </a:lnTo>
                <a:lnTo>
                  <a:pt x="0" y="105829"/>
                </a:lnTo>
                <a:lnTo>
                  <a:pt x="10314553" y="105829"/>
                </a:lnTo>
                <a:lnTo>
                  <a:pt x="10314553" y="0"/>
                </a:lnTo>
                <a:close/>
              </a:path>
            </a:pathLst>
          </a:custGeom>
          <a:solidFill>
            <a:srgbClr val="6F6F74"/>
          </a:solidFill>
        </p:spPr>
        <p:txBody>
          <a:bodyPr wrap="square" lIns="0" tIns="0" rIns="0" bIns="0" rtlCol="0"/>
          <a:lstStyle/>
          <a:p>
            <a:endParaRPr/>
          </a:p>
        </p:txBody>
      </p:sp>
      <p:sp>
        <p:nvSpPr>
          <p:cNvPr id="3" name="object 3"/>
          <p:cNvSpPr/>
          <p:nvPr/>
        </p:nvSpPr>
        <p:spPr>
          <a:xfrm>
            <a:off x="960493" y="1267421"/>
            <a:ext cx="10314940" cy="106045"/>
          </a:xfrm>
          <a:custGeom>
            <a:avLst/>
            <a:gdLst/>
            <a:ahLst/>
            <a:cxnLst/>
            <a:rect l="l" t="t" r="r" b="b"/>
            <a:pathLst>
              <a:path w="10314940" h="106044">
                <a:moveTo>
                  <a:pt x="10314553" y="0"/>
                </a:moveTo>
                <a:lnTo>
                  <a:pt x="0" y="0"/>
                </a:lnTo>
                <a:lnTo>
                  <a:pt x="0" y="105829"/>
                </a:lnTo>
                <a:lnTo>
                  <a:pt x="10314553" y="105829"/>
                </a:lnTo>
                <a:lnTo>
                  <a:pt x="10314553" y="0"/>
                </a:lnTo>
                <a:close/>
              </a:path>
            </a:pathLst>
          </a:custGeom>
          <a:solidFill>
            <a:srgbClr val="6F6F74"/>
          </a:solidFill>
        </p:spPr>
        <p:txBody>
          <a:bodyPr wrap="square" lIns="0" tIns="0" rIns="0" bIns="0" rtlCol="0"/>
          <a:lstStyle/>
          <a:p>
            <a:endParaRPr/>
          </a:p>
        </p:txBody>
      </p:sp>
      <p:sp>
        <p:nvSpPr>
          <p:cNvPr id="4" name="object 4"/>
          <p:cNvSpPr/>
          <p:nvPr/>
        </p:nvSpPr>
        <p:spPr>
          <a:xfrm>
            <a:off x="960493" y="1108684"/>
            <a:ext cx="10314940" cy="106045"/>
          </a:xfrm>
          <a:custGeom>
            <a:avLst/>
            <a:gdLst/>
            <a:ahLst/>
            <a:cxnLst/>
            <a:rect l="l" t="t" r="r" b="b"/>
            <a:pathLst>
              <a:path w="10314940" h="106044">
                <a:moveTo>
                  <a:pt x="0" y="0"/>
                </a:moveTo>
                <a:lnTo>
                  <a:pt x="10314546" y="0"/>
                </a:lnTo>
                <a:lnTo>
                  <a:pt x="10314546" y="105826"/>
                </a:lnTo>
                <a:lnTo>
                  <a:pt x="0" y="105826"/>
                </a:lnTo>
                <a:lnTo>
                  <a:pt x="0" y="0"/>
                </a:lnTo>
                <a:close/>
              </a:path>
            </a:pathLst>
          </a:custGeom>
          <a:ln w="13970">
            <a:solidFill>
              <a:srgbClr val="515155"/>
            </a:solidFill>
          </a:ln>
        </p:spPr>
        <p:txBody>
          <a:bodyPr wrap="square" lIns="0" tIns="0" rIns="0" bIns="0" rtlCol="0"/>
          <a:lstStyle/>
          <a:p>
            <a:endParaRPr/>
          </a:p>
        </p:txBody>
      </p:sp>
      <p:sp>
        <p:nvSpPr>
          <p:cNvPr id="5" name="object 5"/>
          <p:cNvSpPr/>
          <p:nvPr/>
        </p:nvSpPr>
        <p:spPr>
          <a:xfrm>
            <a:off x="960493" y="1267424"/>
            <a:ext cx="10314940" cy="106045"/>
          </a:xfrm>
          <a:custGeom>
            <a:avLst/>
            <a:gdLst/>
            <a:ahLst/>
            <a:cxnLst/>
            <a:rect l="l" t="t" r="r" b="b"/>
            <a:pathLst>
              <a:path w="10314940" h="106044">
                <a:moveTo>
                  <a:pt x="0" y="0"/>
                </a:moveTo>
                <a:lnTo>
                  <a:pt x="10314546" y="0"/>
                </a:lnTo>
                <a:lnTo>
                  <a:pt x="10314546" y="105826"/>
                </a:lnTo>
                <a:lnTo>
                  <a:pt x="0" y="105826"/>
                </a:lnTo>
                <a:lnTo>
                  <a:pt x="0" y="0"/>
                </a:lnTo>
                <a:close/>
              </a:path>
            </a:pathLst>
          </a:custGeom>
          <a:ln w="13969">
            <a:solidFill>
              <a:srgbClr val="515155"/>
            </a:solidFill>
          </a:ln>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2700" rIns="0" bIns="0" rtlCol="0">
            <a:spAutoFit/>
          </a:bodyPr>
          <a:lstStyle/>
          <a:p>
            <a:pPr marL="251460">
              <a:lnSpc>
                <a:spcPct val="100000"/>
              </a:lnSpc>
              <a:spcBef>
                <a:spcPts val="100"/>
              </a:spcBef>
            </a:pPr>
            <a:r>
              <a:rPr spc="-75" dirty="0"/>
              <a:t>PHẦN </a:t>
            </a:r>
            <a:r>
              <a:rPr spc="-55" dirty="0"/>
              <a:t>5: </a:t>
            </a:r>
            <a:r>
              <a:rPr spc="-70" dirty="0"/>
              <a:t>KẾT</a:t>
            </a:r>
            <a:r>
              <a:rPr spc="-635" dirty="0"/>
              <a:t> </a:t>
            </a:r>
            <a:r>
              <a:rPr spc="-80" dirty="0"/>
              <a:t>LUẬN</a:t>
            </a:r>
          </a:p>
        </p:txBody>
      </p:sp>
      <p:sp>
        <p:nvSpPr>
          <p:cNvPr id="7" name="object 7"/>
          <p:cNvSpPr txBox="1"/>
          <p:nvPr/>
        </p:nvSpPr>
        <p:spPr>
          <a:xfrm>
            <a:off x="1816100" y="1460500"/>
            <a:ext cx="8952865" cy="370345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 </a:t>
            </a:r>
            <a:r>
              <a:rPr sz="1800" spc="-5" dirty="0">
                <a:latin typeface="Times New Roman"/>
                <a:cs typeface="Times New Roman"/>
              </a:rPr>
              <a:t>Hoàn thành được </a:t>
            </a:r>
            <a:r>
              <a:rPr sz="1800" dirty="0">
                <a:latin typeface="Times New Roman"/>
                <a:cs typeface="Times New Roman"/>
              </a:rPr>
              <a:t>những </a:t>
            </a:r>
            <a:r>
              <a:rPr sz="1800" spc="-5" dirty="0">
                <a:latin typeface="Times New Roman"/>
                <a:cs typeface="Times New Roman"/>
              </a:rPr>
              <a:t>mặt cơ bản </a:t>
            </a:r>
            <a:r>
              <a:rPr sz="1800" dirty="0">
                <a:latin typeface="Times New Roman"/>
                <a:cs typeface="Times New Roman"/>
              </a:rPr>
              <a:t>về </a:t>
            </a:r>
            <a:r>
              <a:rPr sz="1800" spc="-5" dirty="0">
                <a:latin typeface="Times New Roman"/>
                <a:cs typeface="Times New Roman"/>
              </a:rPr>
              <a:t>lý thuyết tương </a:t>
            </a:r>
            <a:r>
              <a:rPr sz="1800" dirty="0">
                <a:latin typeface="Times New Roman"/>
                <a:cs typeface="Times New Roman"/>
              </a:rPr>
              <a:t>đối </a:t>
            </a:r>
            <a:r>
              <a:rPr sz="1800" spc="-5" dirty="0">
                <a:latin typeface="Times New Roman"/>
                <a:cs typeface="Times New Roman"/>
              </a:rPr>
              <a:t>đầy</a:t>
            </a:r>
            <a:r>
              <a:rPr sz="1800" spc="-100" dirty="0">
                <a:latin typeface="Times New Roman"/>
                <a:cs typeface="Times New Roman"/>
              </a:rPr>
              <a:t> </a:t>
            </a:r>
            <a:r>
              <a:rPr sz="1800" dirty="0">
                <a:latin typeface="Times New Roman"/>
                <a:cs typeface="Times New Roman"/>
              </a:rPr>
              <a:t>đủ.</a:t>
            </a:r>
          </a:p>
          <a:p>
            <a:pPr marL="12700">
              <a:lnSpc>
                <a:spcPct val="100000"/>
              </a:lnSpc>
              <a:spcBef>
                <a:spcPts val="1340"/>
              </a:spcBef>
            </a:pPr>
            <a:r>
              <a:rPr sz="1800" dirty="0">
                <a:latin typeface="Times New Roman"/>
                <a:cs typeface="Times New Roman"/>
              </a:rPr>
              <a:t>+ </a:t>
            </a:r>
            <a:r>
              <a:rPr sz="1800" spc="-5" dirty="0">
                <a:latin typeface="Times New Roman"/>
                <a:cs typeface="Times New Roman"/>
              </a:rPr>
              <a:t>Tự tìm hiểu </a:t>
            </a:r>
            <a:r>
              <a:rPr sz="1800" dirty="0">
                <a:latin typeface="Times New Roman"/>
                <a:cs typeface="Times New Roman"/>
              </a:rPr>
              <a:t>và sử dụng </a:t>
            </a:r>
            <a:r>
              <a:rPr sz="1800" spc="-5" dirty="0">
                <a:latin typeface="Times New Roman"/>
                <a:cs typeface="Times New Roman"/>
              </a:rPr>
              <a:t>được </a:t>
            </a:r>
            <a:r>
              <a:rPr lang="en-US" sz="1800" dirty="0" smtClean="0">
                <a:latin typeface="Times New Roman"/>
                <a:cs typeface="Times New Roman"/>
              </a:rPr>
              <a:t>Unity và ngôn ngữ C#</a:t>
            </a:r>
            <a:r>
              <a:rPr sz="1800" spc="-5" dirty="0" smtClean="0">
                <a:latin typeface="Times New Roman"/>
                <a:cs typeface="Times New Roman"/>
              </a:rPr>
              <a:t>.</a:t>
            </a:r>
            <a:endParaRPr sz="1800" dirty="0">
              <a:latin typeface="Times New Roman"/>
              <a:cs typeface="Times New Roman"/>
            </a:endParaRPr>
          </a:p>
          <a:p>
            <a:pPr marL="241300" marR="5080" indent="-228600">
              <a:lnSpc>
                <a:spcPct val="143500"/>
              </a:lnSpc>
              <a:spcBef>
                <a:spcPts val="300"/>
              </a:spcBef>
            </a:pPr>
            <a:r>
              <a:rPr sz="1800" dirty="0">
                <a:latin typeface="Times New Roman"/>
                <a:cs typeface="Times New Roman"/>
              </a:rPr>
              <a:t>+ </a:t>
            </a:r>
            <a:r>
              <a:rPr sz="1800" spc="-5" dirty="0">
                <a:latin typeface="Times New Roman"/>
                <a:cs typeface="Times New Roman"/>
              </a:rPr>
              <a:t>Bài báo cáo có </a:t>
            </a:r>
            <a:r>
              <a:rPr sz="1800" dirty="0">
                <a:latin typeface="Times New Roman"/>
                <a:cs typeface="Times New Roman"/>
              </a:rPr>
              <a:t>sự </a:t>
            </a:r>
            <a:r>
              <a:rPr sz="1800" spc="-5" dirty="0">
                <a:latin typeface="Times New Roman"/>
                <a:cs typeface="Times New Roman"/>
              </a:rPr>
              <a:t>phân chia các mục </a:t>
            </a:r>
            <a:r>
              <a:rPr sz="1800" dirty="0">
                <a:latin typeface="Times New Roman"/>
                <a:cs typeface="Times New Roman"/>
              </a:rPr>
              <a:t>rõ </a:t>
            </a:r>
            <a:r>
              <a:rPr sz="1800" spc="-5" dirty="0">
                <a:latin typeface="Times New Roman"/>
                <a:cs typeface="Times New Roman"/>
              </a:rPr>
              <a:t>ràng, trình bày từng bước giúp người </a:t>
            </a:r>
            <a:r>
              <a:rPr sz="1800" dirty="0">
                <a:latin typeface="Times New Roman"/>
                <a:cs typeface="Times New Roman"/>
              </a:rPr>
              <a:t>đọc dễ </a:t>
            </a:r>
            <a:r>
              <a:rPr sz="1800" spc="-5" dirty="0">
                <a:latin typeface="Times New Roman"/>
                <a:cs typeface="Times New Roman"/>
              </a:rPr>
              <a:t>hiểu </a:t>
            </a:r>
            <a:r>
              <a:rPr sz="1800" dirty="0">
                <a:latin typeface="Times New Roman"/>
                <a:cs typeface="Times New Roman"/>
              </a:rPr>
              <a:t>và  </a:t>
            </a:r>
            <a:r>
              <a:rPr sz="1800" spc="-5" dirty="0">
                <a:latin typeface="Times New Roman"/>
                <a:cs typeface="Times New Roman"/>
              </a:rPr>
              <a:t>tưởng tượng </a:t>
            </a:r>
            <a:r>
              <a:rPr sz="1800" dirty="0">
                <a:latin typeface="Times New Roman"/>
                <a:cs typeface="Times New Roman"/>
              </a:rPr>
              <a:t>khi </a:t>
            </a:r>
            <a:r>
              <a:rPr sz="1800" spc="-5" dirty="0">
                <a:latin typeface="Times New Roman"/>
                <a:cs typeface="Times New Roman"/>
              </a:rPr>
              <a:t>có kèm theo các </a:t>
            </a:r>
            <a:r>
              <a:rPr sz="1800" dirty="0">
                <a:latin typeface="Times New Roman"/>
                <a:cs typeface="Times New Roman"/>
              </a:rPr>
              <a:t>ví dụ </a:t>
            </a:r>
            <a:r>
              <a:rPr sz="1800" spc="-5" dirty="0">
                <a:latin typeface="Times New Roman"/>
                <a:cs typeface="Times New Roman"/>
              </a:rPr>
              <a:t>minh</a:t>
            </a:r>
            <a:r>
              <a:rPr sz="1800" spc="5" dirty="0">
                <a:latin typeface="Times New Roman"/>
                <a:cs typeface="Times New Roman"/>
              </a:rPr>
              <a:t> </a:t>
            </a:r>
            <a:r>
              <a:rPr sz="1800" dirty="0">
                <a:latin typeface="Times New Roman"/>
                <a:cs typeface="Times New Roman"/>
              </a:rPr>
              <a:t>họa</a:t>
            </a:r>
          </a:p>
          <a:p>
            <a:pPr marL="241300" marR="5080" indent="-228600">
              <a:lnSpc>
                <a:spcPct val="143500"/>
              </a:lnSpc>
              <a:spcBef>
                <a:spcPts val="300"/>
              </a:spcBef>
            </a:pPr>
            <a:r>
              <a:rPr sz="1800" dirty="0">
                <a:latin typeface="Times New Roman"/>
                <a:cs typeface="Times New Roman"/>
              </a:rPr>
              <a:t>+ </a:t>
            </a:r>
            <a:r>
              <a:rPr sz="1800" spc="-5" dirty="0">
                <a:latin typeface="Times New Roman"/>
                <a:cs typeface="Times New Roman"/>
              </a:rPr>
              <a:t>Tìm hiểu thêm một </a:t>
            </a:r>
            <a:r>
              <a:rPr sz="1800" dirty="0">
                <a:latin typeface="Times New Roman"/>
                <a:cs typeface="Times New Roman"/>
              </a:rPr>
              <a:t>số </a:t>
            </a:r>
            <a:r>
              <a:rPr sz="1800" spc="-5" dirty="0">
                <a:latin typeface="Times New Roman"/>
                <a:cs typeface="Times New Roman"/>
              </a:rPr>
              <a:t>công </a:t>
            </a:r>
            <a:r>
              <a:rPr sz="1800" dirty="0">
                <a:latin typeface="Times New Roman"/>
                <a:cs typeface="Times New Roman"/>
              </a:rPr>
              <a:t>nghệ hỗ </a:t>
            </a:r>
            <a:r>
              <a:rPr sz="1800" spc="-5" dirty="0">
                <a:latin typeface="Times New Roman"/>
                <a:cs typeface="Times New Roman"/>
              </a:rPr>
              <a:t>trợ </a:t>
            </a:r>
            <a:r>
              <a:rPr sz="1800" dirty="0">
                <a:latin typeface="Times New Roman"/>
                <a:cs typeface="Times New Roman"/>
              </a:rPr>
              <a:t>về </a:t>
            </a:r>
            <a:r>
              <a:rPr sz="1800" spc="-5" dirty="0">
                <a:latin typeface="Times New Roman"/>
                <a:cs typeface="Times New Roman"/>
              </a:rPr>
              <a:t>lưu trữ </a:t>
            </a:r>
            <a:r>
              <a:rPr sz="1800" dirty="0">
                <a:latin typeface="Times New Roman"/>
                <a:cs typeface="Times New Roman"/>
              </a:rPr>
              <a:t>và kỹ </a:t>
            </a:r>
            <a:r>
              <a:rPr sz="1800" spc="-5" dirty="0">
                <a:latin typeface="Times New Roman"/>
                <a:cs typeface="Times New Roman"/>
              </a:rPr>
              <a:t>thuật lập trình tiện ích </a:t>
            </a:r>
            <a:r>
              <a:rPr sz="1800" dirty="0">
                <a:latin typeface="Times New Roman"/>
                <a:cs typeface="Times New Roman"/>
              </a:rPr>
              <a:t>hơn: </a:t>
            </a:r>
            <a:r>
              <a:rPr lang="en-US" spc="-5" dirty="0" smtClean="0">
                <a:latin typeface="Times New Roman"/>
                <a:cs typeface="Times New Roman"/>
              </a:rPr>
              <a:t>LibGDX, Android Studio</a:t>
            </a:r>
            <a:r>
              <a:rPr sz="1800" spc="-5" dirty="0" smtClean="0">
                <a:latin typeface="Times New Roman"/>
                <a:cs typeface="Times New Roman"/>
              </a:rPr>
              <a:t>.</a:t>
            </a:r>
            <a:endParaRPr sz="1800" dirty="0">
              <a:latin typeface="Times New Roman"/>
              <a:cs typeface="Times New Roman"/>
            </a:endParaRPr>
          </a:p>
          <a:p>
            <a:pPr marL="12700">
              <a:lnSpc>
                <a:spcPct val="100000"/>
              </a:lnSpc>
              <a:spcBef>
                <a:spcPts val="1240"/>
              </a:spcBef>
            </a:pPr>
            <a:r>
              <a:rPr sz="1800" dirty="0">
                <a:latin typeface="Times New Roman"/>
                <a:cs typeface="Times New Roman"/>
              </a:rPr>
              <a:t>+ Sử dụng </a:t>
            </a:r>
            <a:r>
              <a:rPr sz="1800" spc="-5" dirty="0">
                <a:latin typeface="Times New Roman"/>
                <a:cs typeface="Times New Roman"/>
              </a:rPr>
              <a:t>được </a:t>
            </a:r>
            <a:r>
              <a:rPr sz="1800" dirty="0">
                <a:latin typeface="Times New Roman"/>
                <a:cs typeface="Times New Roman"/>
              </a:rPr>
              <a:t>những </a:t>
            </a:r>
            <a:r>
              <a:rPr sz="1800" spc="-5" dirty="0">
                <a:latin typeface="Times New Roman"/>
                <a:cs typeface="Times New Roman"/>
              </a:rPr>
              <a:t>chế </a:t>
            </a:r>
            <a:r>
              <a:rPr sz="1800" dirty="0">
                <a:latin typeface="Times New Roman"/>
                <a:cs typeface="Times New Roman"/>
              </a:rPr>
              <a:t>độ </a:t>
            </a:r>
            <a:r>
              <a:rPr sz="1800" spc="-5" dirty="0">
                <a:latin typeface="Times New Roman"/>
                <a:cs typeface="Times New Roman"/>
              </a:rPr>
              <a:t>tự </a:t>
            </a:r>
            <a:r>
              <a:rPr sz="1800" dirty="0">
                <a:latin typeface="Times New Roman"/>
                <a:cs typeface="Times New Roman"/>
              </a:rPr>
              <a:t>động </a:t>
            </a:r>
            <a:r>
              <a:rPr sz="1800" spc="-5" dirty="0">
                <a:latin typeface="Times New Roman"/>
                <a:cs typeface="Times New Roman"/>
              </a:rPr>
              <a:t>trình chiếu </a:t>
            </a:r>
            <a:r>
              <a:rPr sz="1800" dirty="0">
                <a:latin typeface="Times New Roman"/>
                <a:cs typeface="Times New Roman"/>
              </a:rPr>
              <a:t>ở </a:t>
            </a:r>
            <a:r>
              <a:rPr sz="1800" spc="-5" dirty="0">
                <a:latin typeface="Times New Roman"/>
                <a:cs typeface="Times New Roman"/>
              </a:rPr>
              <a:t>các màn hình </a:t>
            </a:r>
            <a:r>
              <a:rPr lang="en-US" sz="1800" spc="-5" dirty="0" smtClean="0">
                <a:latin typeface="Times New Roman"/>
                <a:cs typeface="Times New Roman"/>
              </a:rPr>
              <a:t>Android</a:t>
            </a:r>
            <a:r>
              <a:rPr sz="1800" spc="-5" dirty="0" smtClean="0">
                <a:latin typeface="Times New Roman"/>
                <a:cs typeface="Times New Roman"/>
              </a:rPr>
              <a:t>.</a:t>
            </a:r>
            <a:endParaRPr sz="1800" dirty="0">
              <a:latin typeface="Times New Roman"/>
              <a:cs typeface="Times New Roman"/>
            </a:endParaRPr>
          </a:p>
          <a:p>
            <a:pPr marL="12700">
              <a:lnSpc>
                <a:spcPct val="100000"/>
              </a:lnSpc>
              <a:spcBef>
                <a:spcPts val="1240"/>
              </a:spcBef>
            </a:pPr>
            <a:r>
              <a:rPr sz="1800" dirty="0">
                <a:latin typeface="Times New Roman"/>
                <a:cs typeface="Times New Roman"/>
              </a:rPr>
              <a:t>+ Ứng dụng </a:t>
            </a:r>
            <a:r>
              <a:rPr lang="en-US" sz="1800" spc="-5" dirty="0" smtClean="0">
                <a:latin typeface="Times New Roman"/>
                <a:cs typeface="Times New Roman"/>
              </a:rPr>
              <a:t>giúp người dùng dễ dàng thiết kế được những căn phòng như ý muốn</a:t>
            </a:r>
            <a:r>
              <a:rPr sz="1800" spc="-15" dirty="0" smtClean="0">
                <a:latin typeface="Times New Roman"/>
                <a:cs typeface="Times New Roman"/>
              </a:rPr>
              <a:t>.</a:t>
            </a:r>
            <a:endParaRPr sz="1800" dirty="0">
              <a:latin typeface="Times New Roman"/>
              <a:cs typeface="Times New Roman"/>
            </a:endParaRPr>
          </a:p>
          <a:p>
            <a:pPr marL="241300" marR="5080" indent="-228600">
              <a:lnSpc>
                <a:spcPct val="148100"/>
              </a:lnSpc>
              <a:spcBef>
                <a:spcPts val="200"/>
              </a:spcBef>
            </a:pPr>
            <a:r>
              <a:rPr sz="1800" dirty="0" smtClean="0">
                <a:latin typeface="Times New Roman"/>
                <a:cs typeface="Times New Roman"/>
              </a:rPr>
              <a:t>+</a:t>
            </a:r>
            <a:r>
              <a:rPr lang="en-US" sz="1800" dirty="0" smtClean="0">
                <a:latin typeface="Times New Roman"/>
                <a:cs typeface="Times New Roman"/>
              </a:rPr>
              <a:t> Giao diện thân thiện với người dùng và dễ sử dụng.</a:t>
            </a:r>
            <a:endParaRPr sz="1800" dirty="0">
              <a:latin typeface="Times New Roman"/>
              <a:cs typeface="Times New Roman"/>
            </a:endParaRPr>
          </a:p>
        </p:txBody>
      </p:sp>
      <p:sp>
        <p:nvSpPr>
          <p:cNvPr id="8" name="object 8"/>
          <p:cNvSpPr/>
          <p:nvPr/>
        </p:nvSpPr>
        <p:spPr>
          <a:xfrm>
            <a:off x="129144" y="1716376"/>
            <a:ext cx="1397000" cy="1084580"/>
          </a:xfrm>
          <a:custGeom>
            <a:avLst/>
            <a:gdLst/>
            <a:ahLst/>
            <a:cxnLst/>
            <a:rect l="l" t="t" r="r" b="b"/>
            <a:pathLst>
              <a:path w="1397000" h="1084580">
                <a:moveTo>
                  <a:pt x="698375" y="0"/>
                </a:moveTo>
                <a:lnTo>
                  <a:pt x="649663" y="1312"/>
                </a:lnTo>
                <a:lnTo>
                  <a:pt x="601141" y="5249"/>
                </a:lnTo>
                <a:lnTo>
                  <a:pt x="553001" y="11810"/>
                </a:lnTo>
                <a:lnTo>
                  <a:pt x="505434" y="20997"/>
                </a:lnTo>
                <a:lnTo>
                  <a:pt x="458631" y="32808"/>
                </a:lnTo>
                <a:lnTo>
                  <a:pt x="412783" y="47243"/>
                </a:lnTo>
                <a:lnTo>
                  <a:pt x="368081" y="64303"/>
                </a:lnTo>
                <a:lnTo>
                  <a:pt x="324715" y="83988"/>
                </a:lnTo>
                <a:lnTo>
                  <a:pt x="282878" y="106298"/>
                </a:lnTo>
                <a:lnTo>
                  <a:pt x="242759" y="131232"/>
                </a:lnTo>
                <a:lnTo>
                  <a:pt x="204549" y="158791"/>
                </a:lnTo>
                <a:lnTo>
                  <a:pt x="165685" y="191505"/>
                </a:lnTo>
                <a:lnTo>
                  <a:pt x="130911" y="225994"/>
                </a:lnTo>
                <a:lnTo>
                  <a:pt x="100229" y="262062"/>
                </a:lnTo>
                <a:lnTo>
                  <a:pt x="73637" y="299511"/>
                </a:lnTo>
                <a:lnTo>
                  <a:pt x="51137" y="338144"/>
                </a:lnTo>
                <a:lnTo>
                  <a:pt x="32727" y="377763"/>
                </a:lnTo>
                <a:lnTo>
                  <a:pt x="18409" y="418172"/>
                </a:lnTo>
                <a:lnTo>
                  <a:pt x="8181" y="459172"/>
                </a:lnTo>
                <a:lnTo>
                  <a:pt x="2045" y="500567"/>
                </a:lnTo>
                <a:lnTo>
                  <a:pt x="0" y="542159"/>
                </a:lnTo>
                <a:lnTo>
                  <a:pt x="2045" y="583752"/>
                </a:lnTo>
                <a:lnTo>
                  <a:pt x="8181" y="625147"/>
                </a:lnTo>
                <a:lnTo>
                  <a:pt x="18409" y="666147"/>
                </a:lnTo>
                <a:lnTo>
                  <a:pt x="32727" y="706556"/>
                </a:lnTo>
                <a:lnTo>
                  <a:pt x="51137" y="746175"/>
                </a:lnTo>
                <a:lnTo>
                  <a:pt x="73637" y="784808"/>
                </a:lnTo>
                <a:lnTo>
                  <a:pt x="100229" y="822257"/>
                </a:lnTo>
                <a:lnTo>
                  <a:pt x="130911" y="858325"/>
                </a:lnTo>
                <a:lnTo>
                  <a:pt x="165685" y="892814"/>
                </a:lnTo>
                <a:lnTo>
                  <a:pt x="204549" y="925528"/>
                </a:lnTo>
                <a:lnTo>
                  <a:pt x="242759" y="953087"/>
                </a:lnTo>
                <a:lnTo>
                  <a:pt x="282878" y="978021"/>
                </a:lnTo>
                <a:lnTo>
                  <a:pt x="324715" y="1000330"/>
                </a:lnTo>
                <a:lnTo>
                  <a:pt x="368081" y="1020015"/>
                </a:lnTo>
                <a:lnTo>
                  <a:pt x="412783" y="1037075"/>
                </a:lnTo>
                <a:lnTo>
                  <a:pt x="458631" y="1051511"/>
                </a:lnTo>
                <a:lnTo>
                  <a:pt x="505434" y="1063322"/>
                </a:lnTo>
                <a:lnTo>
                  <a:pt x="553001" y="1072508"/>
                </a:lnTo>
                <a:lnTo>
                  <a:pt x="601141" y="1079070"/>
                </a:lnTo>
                <a:lnTo>
                  <a:pt x="649663" y="1083007"/>
                </a:lnTo>
                <a:lnTo>
                  <a:pt x="698375" y="1084319"/>
                </a:lnTo>
                <a:lnTo>
                  <a:pt x="747088" y="1083007"/>
                </a:lnTo>
                <a:lnTo>
                  <a:pt x="795610" y="1079070"/>
                </a:lnTo>
                <a:lnTo>
                  <a:pt x="843750" y="1072508"/>
                </a:lnTo>
                <a:lnTo>
                  <a:pt x="891317" y="1063322"/>
                </a:lnTo>
                <a:lnTo>
                  <a:pt x="938120" y="1051511"/>
                </a:lnTo>
                <a:lnTo>
                  <a:pt x="983968" y="1037075"/>
                </a:lnTo>
                <a:lnTo>
                  <a:pt x="1028670" y="1020015"/>
                </a:lnTo>
                <a:lnTo>
                  <a:pt x="1072036" y="1000330"/>
                </a:lnTo>
                <a:lnTo>
                  <a:pt x="1113873" y="978021"/>
                </a:lnTo>
                <a:lnTo>
                  <a:pt x="1153992" y="953087"/>
                </a:lnTo>
                <a:lnTo>
                  <a:pt x="1192202" y="925528"/>
                </a:lnTo>
                <a:lnTo>
                  <a:pt x="1231066" y="892814"/>
                </a:lnTo>
                <a:lnTo>
                  <a:pt x="1265839" y="858325"/>
                </a:lnTo>
                <a:lnTo>
                  <a:pt x="1296522" y="822257"/>
                </a:lnTo>
                <a:lnTo>
                  <a:pt x="1323113" y="784808"/>
                </a:lnTo>
                <a:lnTo>
                  <a:pt x="1345614" y="746175"/>
                </a:lnTo>
                <a:lnTo>
                  <a:pt x="1364023" y="706556"/>
                </a:lnTo>
                <a:lnTo>
                  <a:pt x="1378342" y="666147"/>
                </a:lnTo>
                <a:lnTo>
                  <a:pt x="1388569" y="625147"/>
                </a:lnTo>
                <a:lnTo>
                  <a:pt x="1394705" y="583752"/>
                </a:lnTo>
                <a:lnTo>
                  <a:pt x="1396751" y="542159"/>
                </a:lnTo>
                <a:lnTo>
                  <a:pt x="1394705" y="500567"/>
                </a:lnTo>
                <a:lnTo>
                  <a:pt x="1388569" y="459172"/>
                </a:lnTo>
                <a:lnTo>
                  <a:pt x="1378342" y="418172"/>
                </a:lnTo>
                <a:lnTo>
                  <a:pt x="1364023" y="377763"/>
                </a:lnTo>
                <a:lnTo>
                  <a:pt x="1345614" y="338144"/>
                </a:lnTo>
                <a:lnTo>
                  <a:pt x="1323113" y="299511"/>
                </a:lnTo>
                <a:lnTo>
                  <a:pt x="1296522" y="262062"/>
                </a:lnTo>
                <a:lnTo>
                  <a:pt x="1265839" y="225994"/>
                </a:lnTo>
                <a:lnTo>
                  <a:pt x="1231066" y="191505"/>
                </a:lnTo>
                <a:lnTo>
                  <a:pt x="1192202" y="158791"/>
                </a:lnTo>
                <a:lnTo>
                  <a:pt x="1153992" y="131232"/>
                </a:lnTo>
                <a:lnTo>
                  <a:pt x="1113873" y="106298"/>
                </a:lnTo>
                <a:lnTo>
                  <a:pt x="1072036" y="83988"/>
                </a:lnTo>
                <a:lnTo>
                  <a:pt x="1028670" y="64303"/>
                </a:lnTo>
                <a:lnTo>
                  <a:pt x="983968" y="47243"/>
                </a:lnTo>
                <a:lnTo>
                  <a:pt x="938120" y="32808"/>
                </a:lnTo>
                <a:lnTo>
                  <a:pt x="891317" y="20997"/>
                </a:lnTo>
                <a:lnTo>
                  <a:pt x="843750" y="11810"/>
                </a:lnTo>
                <a:lnTo>
                  <a:pt x="795610" y="5249"/>
                </a:lnTo>
                <a:lnTo>
                  <a:pt x="747088" y="1312"/>
                </a:lnTo>
                <a:lnTo>
                  <a:pt x="698375" y="0"/>
                </a:lnTo>
                <a:close/>
              </a:path>
            </a:pathLst>
          </a:custGeom>
          <a:solidFill>
            <a:srgbClr val="6F6F74"/>
          </a:solidFill>
        </p:spPr>
        <p:txBody>
          <a:bodyPr wrap="square" lIns="0" tIns="0" rIns="0" bIns="0" rtlCol="0"/>
          <a:lstStyle/>
          <a:p>
            <a:endParaRPr/>
          </a:p>
        </p:txBody>
      </p:sp>
      <p:sp>
        <p:nvSpPr>
          <p:cNvPr id="9" name="object 9"/>
          <p:cNvSpPr/>
          <p:nvPr/>
        </p:nvSpPr>
        <p:spPr>
          <a:xfrm>
            <a:off x="129143" y="1716379"/>
            <a:ext cx="1397000" cy="1084580"/>
          </a:xfrm>
          <a:custGeom>
            <a:avLst/>
            <a:gdLst/>
            <a:ahLst/>
            <a:cxnLst/>
            <a:rect l="l" t="t" r="r" b="b"/>
            <a:pathLst>
              <a:path w="1397000" h="1084580">
                <a:moveTo>
                  <a:pt x="1192202" y="158795"/>
                </a:moveTo>
                <a:lnTo>
                  <a:pt x="1231066" y="191508"/>
                </a:lnTo>
                <a:lnTo>
                  <a:pt x="1265839" y="225997"/>
                </a:lnTo>
                <a:lnTo>
                  <a:pt x="1296521" y="262064"/>
                </a:lnTo>
                <a:lnTo>
                  <a:pt x="1323112" y="299512"/>
                </a:lnTo>
                <a:lnTo>
                  <a:pt x="1345612" y="338145"/>
                </a:lnTo>
                <a:lnTo>
                  <a:pt x="1364022" y="377764"/>
                </a:lnTo>
                <a:lnTo>
                  <a:pt x="1378340" y="418172"/>
                </a:lnTo>
                <a:lnTo>
                  <a:pt x="1388567" y="459173"/>
                </a:lnTo>
                <a:lnTo>
                  <a:pt x="1394704" y="500568"/>
                </a:lnTo>
                <a:lnTo>
                  <a:pt x="1396749" y="542160"/>
                </a:lnTo>
                <a:lnTo>
                  <a:pt x="1394704" y="583752"/>
                </a:lnTo>
                <a:lnTo>
                  <a:pt x="1388567" y="625147"/>
                </a:lnTo>
                <a:lnTo>
                  <a:pt x="1378340" y="666148"/>
                </a:lnTo>
                <a:lnTo>
                  <a:pt x="1364022" y="706556"/>
                </a:lnTo>
                <a:lnTo>
                  <a:pt x="1345612" y="746175"/>
                </a:lnTo>
                <a:lnTo>
                  <a:pt x="1323112" y="784808"/>
                </a:lnTo>
                <a:lnTo>
                  <a:pt x="1296521" y="822256"/>
                </a:lnTo>
                <a:lnTo>
                  <a:pt x="1265839" y="858323"/>
                </a:lnTo>
                <a:lnTo>
                  <a:pt x="1231066" y="892812"/>
                </a:lnTo>
                <a:lnTo>
                  <a:pt x="1192202" y="925525"/>
                </a:lnTo>
                <a:lnTo>
                  <a:pt x="1153993" y="953084"/>
                </a:lnTo>
                <a:lnTo>
                  <a:pt x="1113874" y="978019"/>
                </a:lnTo>
                <a:lnTo>
                  <a:pt x="1072036" y="1000329"/>
                </a:lnTo>
                <a:lnTo>
                  <a:pt x="1028670" y="1020014"/>
                </a:lnTo>
                <a:lnTo>
                  <a:pt x="983968" y="1037075"/>
                </a:lnTo>
                <a:lnTo>
                  <a:pt x="938120" y="1051511"/>
                </a:lnTo>
                <a:lnTo>
                  <a:pt x="891317" y="1063322"/>
                </a:lnTo>
                <a:lnTo>
                  <a:pt x="843750" y="1072509"/>
                </a:lnTo>
                <a:lnTo>
                  <a:pt x="795610" y="1079070"/>
                </a:lnTo>
                <a:lnTo>
                  <a:pt x="747088" y="1083007"/>
                </a:lnTo>
                <a:lnTo>
                  <a:pt x="698376" y="1084320"/>
                </a:lnTo>
                <a:lnTo>
                  <a:pt x="649663" y="1083007"/>
                </a:lnTo>
                <a:lnTo>
                  <a:pt x="601141" y="1079070"/>
                </a:lnTo>
                <a:lnTo>
                  <a:pt x="553001" y="1072509"/>
                </a:lnTo>
                <a:lnTo>
                  <a:pt x="505435" y="1063322"/>
                </a:lnTo>
                <a:lnTo>
                  <a:pt x="458632" y="1051511"/>
                </a:lnTo>
                <a:lnTo>
                  <a:pt x="412783" y="1037075"/>
                </a:lnTo>
                <a:lnTo>
                  <a:pt x="368081" y="1020014"/>
                </a:lnTo>
                <a:lnTo>
                  <a:pt x="324716" y="1000329"/>
                </a:lnTo>
                <a:lnTo>
                  <a:pt x="282878" y="978019"/>
                </a:lnTo>
                <a:lnTo>
                  <a:pt x="242759" y="953084"/>
                </a:lnTo>
                <a:lnTo>
                  <a:pt x="204550" y="925525"/>
                </a:lnTo>
                <a:lnTo>
                  <a:pt x="165685" y="892812"/>
                </a:lnTo>
                <a:lnTo>
                  <a:pt x="130912" y="858323"/>
                </a:lnTo>
                <a:lnTo>
                  <a:pt x="100229" y="822256"/>
                </a:lnTo>
                <a:lnTo>
                  <a:pt x="73638" y="784808"/>
                </a:lnTo>
                <a:lnTo>
                  <a:pt x="51137" y="746175"/>
                </a:lnTo>
                <a:lnTo>
                  <a:pt x="32728" y="706556"/>
                </a:lnTo>
                <a:lnTo>
                  <a:pt x="18409" y="666148"/>
                </a:lnTo>
                <a:lnTo>
                  <a:pt x="8182" y="625147"/>
                </a:lnTo>
                <a:lnTo>
                  <a:pt x="2045" y="583752"/>
                </a:lnTo>
                <a:lnTo>
                  <a:pt x="0" y="542160"/>
                </a:lnTo>
                <a:lnTo>
                  <a:pt x="2045" y="500568"/>
                </a:lnTo>
                <a:lnTo>
                  <a:pt x="8182" y="459173"/>
                </a:lnTo>
                <a:lnTo>
                  <a:pt x="18409" y="418172"/>
                </a:lnTo>
                <a:lnTo>
                  <a:pt x="32728" y="377764"/>
                </a:lnTo>
                <a:lnTo>
                  <a:pt x="51137" y="338145"/>
                </a:lnTo>
                <a:lnTo>
                  <a:pt x="73638" y="299512"/>
                </a:lnTo>
                <a:lnTo>
                  <a:pt x="100229" y="262064"/>
                </a:lnTo>
                <a:lnTo>
                  <a:pt x="130912" y="225997"/>
                </a:lnTo>
                <a:lnTo>
                  <a:pt x="165685" y="191508"/>
                </a:lnTo>
                <a:lnTo>
                  <a:pt x="204550" y="158795"/>
                </a:lnTo>
                <a:lnTo>
                  <a:pt x="242759" y="131236"/>
                </a:lnTo>
                <a:lnTo>
                  <a:pt x="282878" y="106301"/>
                </a:lnTo>
                <a:lnTo>
                  <a:pt x="324716" y="83991"/>
                </a:lnTo>
                <a:lnTo>
                  <a:pt x="368081" y="64305"/>
                </a:lnTo>
                <a:lnTo>
                  <a:pt x="412783" y="47245"/>
                </a:lnTo>
                <a:lnTo>
                  <a:pt x="458632" y="32809"/>
                </a:lnTo>
                <a:lnTo>
                  <a:pt x="505435" y="20997"/>
                </a:lnTo>
                <a:lnTo>
                  <a:pt x="553001" y="11811"/>
                </a:lnTo>
                <a:lnTo>
                  <a:pt x="601141" y="5249"/>
                </a:lnTo>
                <a:lnTo>
                  <a:pt x="649663" y="1312"/>
                </a:lnTo>
                <a:lnTo>
                  <a:pt x="698376" y="0"/>
                </a:lnTo>
                <a:lnTo>
                  <a:pt x="747088" y="1312"/>
                </a:lnTo>
                <a:lnTo>
                  <a:pt x="795610" y="5249"/>
                </a:lnTo>
                <a:lnTo>
                  <a:pt x="843750" y="11811"/>
                </a:lnTo>
                <a:lnTo>
                  <a:pt x="891317" y="20997"/>
                </a:lnTo>
                <a:lnTo>
                  <a:pt x="938120" y="32809"/>
                </a:lnTo>
                <a:lnTo>
                  <a:pt x="983968" y="47245"/>
                </a:lnTo>
                <a:lnTo>
                  <a:pt x="1028670" y="64305"/>
                </a:lnTo>
                <a:lnTo>
                  <a:pt x="1072036" y="83991"/>
                </a:lnTo>
                <a:lnTo>
                  <a:pt x="1113874" y="106301"/>
                </a:lnTo>
                <a:lnTo>
                  <a:pt x="1153993" y="131236"/>
                </a:lnTo>
                <a:lnTo>
                  <a:pt x="1192202" y="158795"/>
                </a:lnTo>
                <a:close/>
              </a:path>
            </a:pathLst>
          </a:custGeom>
          <a:ln w="13970">
            <a:solidFill>
              <a:srgbClr val="515155"/>
            </a:solidFill>
          </a:ln>
        </p:spPr>
        <p:txBody>
          <a:bodyPr wrap="square" lIns="0" tIns="0" rIns="0" bIns="0" rtlCol="0"/>
          <a:lstStyle/>
          <a:p>
            <a:endParaRPr/>
          </a:p>
        </p:txBody>
      </p:sp>
      <p:sp>
        <p:nvSpPr>
          <p:cNvPr id="10" name="object 10"/>
          <p:cNvSpPr txBox="1"/>
          <p:nvPr/>
        </p:nvSpPr>
        <p:spPr>
          <a:xfrm>
            <a:off x="482600" y="1905000"/>
            <a:ext cx="688975" cy="708660"/>
          </a:xfrm>
          <a:prstGeom prst="rect">
            <a:avLst/>
          </a:prstGeom>
        </p:spPr>
        <p:txBody>
          <a:bodyPr vert="horz" wrap="square" lIns="0" tIns="63500" rIns="0" bIns="0" rtlCol="0">
            <a:spAutoFit/>
          </a:bodyPr>
          <a:lstStyle/>
          <a:p>
            <a:pPr marL="12700" marR="5080" indent="114300">
              <a:lnSpc>
                <a:spcPts val="2500"/>
              </a:lnSpc>
              <a:spcBef>
                <a:spcPts val="500"/>
              </a:spcBef>
            </a:pPr>
            <a:r>
              <a:rPr sz="2400" dirty="0">
                <a:solidFill>
                  <a:srgbClr val="FFFFFF"/>
                </a:solidFill>
                <a:latin typeface="Arial"/>
                <a:cs typeface="Arial"/>
              </a:rPr>
              <a:t>Ưu  </a:t>
            </a:r>
            <a:r>
              <a:rPr sz="2400" spc="5" dirty="0">
                <a:solidFill>
                  <a:srgbClr val="FFFFFF"/>
                </a:solidFill>
                <a:latin typeface="Arial"/>
                <a:cs typeface="Arial"/>
              </a:rPr>
              <a:t>điể</a:t>
            </a:r>
            <a:r>
              <a:rPr sz="2400" dirty="0">
                <a:solidFill>
                  <a:srgbClr val="FFFFFF"/>
                </a:solidFill>
                <a:latin typeface="Arial"/>
                <a:cs typeface="Arial"/>
              </a:rPr>
              <a:t>m</a:t>
            </a:r>
            <a:endParaRPr sz="240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p:bldP spid="7" grpId="0"/>
      <p:bldP spid="8" grpId="0" animBg="1"/>
      <p:bldP spid="9" grpId="0" animBg="1"/>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60493" y="1108684"/>
            <a:ext cx="10314940" cy="106045"/>
          </a:xfrm>
          <a:custGeom>
            <a:avLst/>
            <a:gdLst/>
            <a:ahLst/>
            <a:cxnLst/>
            <a:rect l="l" t="t" r="r" b="b"/>
            <a:pathLst>
              <a:path w="10314940" h="106044">
                <a:moveTo>
                  <a:pt x="10314553" y="0"/>
                </a:moveTo>
                <a:lnTo>
                  <a:pt x="0" y="0"/>
                </a:lnTo>
                <a:lnTo>
                  <a:pt x="0" y="105829"/>
                </a:lnTo>
                <a:lnTo>
                  <a:pt x="10314553" y="105829"/>
                </a:lnTo>
                <a:lnTo>
                  <a:pt x="10314553" y="0"/>
                </a:lnTo>
                <a:close/>
              </a:path>
            </a:pathLst>
          </a:custGeom>
          <a:solidFill>
            <a:srgbClr val="6F6F74"/>
          </a:solidFill>
        </p:spPr>
        <p:txBody>
          <a:bodyPr wrap="square" lIns="0" tIns="0" rIns="0" bIns="0" rtlCol="0"/>
          <a:lstStyle/>
          <a:p>
            <a:endParaRPr/>
          </a:p>
        </p:txBody>
      </p:sp>
      <p:sp>
        <p:nvSpPr>
          <p:cNvPr id="3" name="object 3"/>
          <p:cNvSpPr/>
          <p:nvPr/>
        </p:nvSpPr>
        <p:spPr>
          <a:xfrm>
            <a:off x="960493" y="1267421"/>
            <a:ext cx="10314940" cy="106045"/>
          </a:xfrm>
          <a:custGeom>
            <a:avLst/>
            <a:gdLst/>
            <a:ahLst/>
            <a:cxnLst/>
            <a:rect l="l" t="t" r="r" b="b"/>
            <a:pathLst>
              <a:path w="10314940" h="106044">
                <a:moveTo>
                  <a:pt x="10314553" y="0"/>
                </a:moveTo>
                <a:lnTo>
                  <a:pt x="0" y="0"/>
                </a:lnTo>
                <a:lnTo>
                  <a:pt x="0" y="105829"/>
                </a:lnTo>
                <a:lnTo>
                  <a:pt x="10314553" y="105829"/>
                </a:lnTo>
                <a:lnTo>
                  <a:pt x="10314553" y="0"/>
                </a:lnTo>
                <a:close/>
              </a:path>
            </a:pathLst>
          </a:custGeom>
          <a:solidFill>
            <a:srgbClr val="6F6F74"/>
          </a:solidFill>
        </p:spPr>
        <p:txBody>
          <a:bodyPr wrap="square" lIns="0" tIns="0" rIns="0" bIns="0" rtlCol="0"/>
          <a:lstStyle/>
          <a:p>
            <a:endParaRPr/>
          </a:p>
        </p:txBody>
      </p:sp>
      <p:sp>
        <p:nvSpPr>
          <p:cNvPr id="4" name="object 4"/>
          <p:cNvSpPr/>
          <p:nvPr/>
        </p:nvSpPr>
        <p:spPr>
          <a:xfrm>
            <a:off x="960493" y="1108684"/>
            <a:ext cx="10314940" cy="106045"/>
          </a:xfrm>
          <a:custGeom>
            <a:avLst/>
            <a:gdLst/>
            <a:ahLst/>
            <a:cxnLst/>
            <a:rect l="l" t="t" r="r" b="b"/>
            <a:pathLst>
              <a:path w="10314940" h="106044">
                <a:moveTo>
                  <a:pt x="0" y="0"/>
                </a:moveTo>
                <a:lnTo>
                  <a:pt x="10314546" y="0"/>
                </a:lnTo>
                <a:lnTo>
                  <a:pt x="10314546" y="105826"/>
                </a:lnTo>
                <a:lnTo>
                  <a:pt x="0" y="105826"/>
                </a:lnTo>
                <a:lnTo>
                  <a:pt x="0" y="0"/>
                </a:lnTo>
                <a:close/>
              </a:path>
            </a:pathLst>
          </a:custGeom>
          <a:ln w="13970">
            <a:solidFill>
              <a:srgbClr val="515155"/>
            </a:solidFill>
          </a:ln>
        </p:spPr>
        <p:txBody>
          <a:bodyPr wrap="square" lIns="0" tIns="0" rIns="0" bIns="0" rtlCol="0"/>
          <a:lstStyle/>
          <a:p>
            <a:endParaRPr/>
          </a:p>
        </p:txBody>
      </p:sp>
      <p:sp>
        <p:nvSpPr>
          <p:cNvPr id="5" name="object 5"/>
          <p:cNvSpPr/>
          <p:nvPr/>
        </p:nvSpPr>
        <p:spPr>
          <a:xfrm>
            <a:off x="960493" y="1267424"/>
            <a:ext cx="10314940" cy="106045"/>
          </a:xfrm>
          <a:custGeom>
            <a:avLst/>
            <a:gdLst/>
            <a:ahLst/>
            <a:cxnLst/>
            <a:rect l="l" t="t" r="r" b="b"/>
            <a:pathLst>
              <a:path w="10314940" h="106044">
                <a:moveTo>
                  <a:pt x="0" y="0"/>
                </a:moveTo>
                <a:lnTo>
                  <a:pt x="10314546" y="0"/>
                </a:lnTo>
                <a:lnTo>
                  <a:pt x="10314546" y="105826"/>
                </a:lnTo>
                <a:lnTo>
                  <a:pt x="0" y="105826"/>
                </a:lnTo>
                <a:lnTo>
                  <a:pt x="0" y="0"/>
                </a:lnTo>
                <a:close/>
              </a:path>
            </a:pathLst>
          </a:custGeom>
          <a:ln w="13969">
            <a:solidFill>
              <a:srgbClr val="515155"/>
            </a:solidFill>
          </a:ln>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2700" rIns="0" bIns="0" rtlCol="0">
            <a:spAutoFit/>
          </a:bodyPr>
          <a:lstStyle/>
          <a:p>
            <a:pPr marL="251460">
              <a:lnSpc>
                <a:spcPct val="100000"/>
              </a:lnSpc>
              <a:spcBef>
                <a:spcPts val="100"/>
              </a:spcBef>
            </a:pPr>
            <a:r>
              <a:rPr spc="-75" dirty="0"/>
              <a:t>PHẦN </a:t>
            </a:r>
            <a:r>
              <a:rPr spc="-55" dirty="0"/>
              <a:t>5: </a:t>
            </a:r>
            <a:r>
              <a:rPr spc="-70" dirty="0"/>
              <a:t>KẾT</a:t>
            </a:r>
            <a:r>
              <a:rPr spc="-635" dirty="0"/>
              <a:t> </a:t>
            </a:r>
            <a:r>
              <a:rPr spc="-80" dirty="0"/>
              <a:t>LUẬN</a:t>
            </a:r>
          </a:p>
        </p:txBody>
      </p:sp>
      <p:sp>
        <p:nvSpPr>
          <p:cNvPr id="7" name="object 7"/>
          <p:cNvSpPr txBox="1">
            <a:spLocks noGrp="1"/>
          </p:cNvSpPr>
          <p:nvPr>
            <p:ph type="body" idx="1"/>
          </p:nvPr>
        </p:nvSpPr>
        <p:spPr>
          <a:prstGeom prst="rect">
            <a:avLst/>
          </a:prstGeom>
        </p:spPr>
        <p:txBody>
          <a:bodyPr vert="horz" wrap="square" lIns="0" tIns="12700" rIns="0" bIns="0" rtlCol="0">
            <a:spAutoFit/>
          </a:bodyPr>
          <a:lstStyle/>
          <a:p>
            <a:pPr marL="405765">
              <a:lnSpc>
                <a:spcPct val="100000"/>
              </a:lnSpc>
              <a:spcBef>
                <a:spcPts val="100"/>
              </a:spcBef>
            </a:pPr>
            <a:r>
              <a:rPr dirty="0"/>
              <a:t>+ Chưa </a:t>
            </a:r>
            <a:r>
              <a:rPr spc="-5" dirty="0"/>
              <a:t>có quản trị </a:t>
            </a:r>
            <a:r>
              <a:rPr dirty="0"/>
              <a:t>ứng</a:t>
            </a:r>
            <a:r>
              <a:rPr spc="-120" dirty="0"/>
              <a:t> </a:t>
            </a:r>
            <a:r>
              <a:rPr dirty="0"/>
              <a:t>dụng.</a:t>
            </a:r>
          </a:p>
          <a:p>
            <a:pPr marL="634365" marR="5080" indent="-228600">
              <a:lnSpc>
                <a:spcPct val="143500"/>
              </a:lnSpc>
              <a:spcBef>
                <a:spcPts val="400"/>
              </a:spcBef>
            </a:pPr>
            <a:r>
              <a:rPr dirty="0"/>
              <a:t>+ Do </a:t>
            </a:r>
            <a:r>
              <a:rPr spc="-5" dirty="0"/>
              <a:t>phải </a:t>
            </a:r>
            <a:r>
              <a:rPr dirty="0"/>
              <a:t>đi </a:t>
            </a:r>
            <a:r>
              <a:rPr spc="-5" dirty="0"/>
              <a:t>thực tập bên công ty nên thời gian dành cho </a:t>
            </a:r>
            <a:r>
              <a:rPr spc="-20" dirty="0"/>
              <a:t>Tiểu </a:t>
            </a:r>
            <a:r>
              <a:rPr spc="-5" dirty="0"/>
              <a:t>luận </a:t>
            </a:r>
            <a:r>
              <a:rPr dirty="0"/>
              <a:t>không </a:t>
            </a:r>
            <a:r>
              <a:rPr spc="-5" dirty="0"/>
              <a:t>được nhiều nên còn </a:t>
            </a:r>
            <a:r>
              <a:rPr dirty="0"/>
              <a:t>1  số </a:t>
            </a:r>
            <a:r>
              <a:rPr spc="-5" dirty="0"/>
              <a:t>tính năng chưa được hoàn</a:t>
            </a:r>
            <a:r>
              <a:rPr spc="5" dirty="0"/>
              <a:t> </a:t>
            </a:r>
            <a:r>
              <a:rPr spc="-5" dirty="0"/>
              <a:t>thiện</a:t>
            </a:r>
          </a:p>
          <a:p>
            <a:pPr marL="405765">
              <a:lnSpc>
                <a:spcPct val="100000"/>
              </a:lnSpc>
              <a:spcBef>
                <a:spcPts val="1240"/>
              </a:spcBef>
            </a:pPr>
            <a:r>
              <a:rPr dirty="0"/>
              <a:t>+ </a:t>
            </a:r>
            <a:r>
              <a:rPr spc="-5" dirty="0"/>
              <a:t>Giao diện </a:t>
            </a:r>
            <a:r>
              <a:rPr dirty="0"/>
              <a:t>không </a:t>
            </a:r>
            <a:r>
              <a:rPr spc="-5" dirty="0"/>
              <a:t>được đẹp </a:t>
            </a:r>
            <a:r>
              <a:rPr dirty="0"/>
              <a:t>và </a:t>
            </a:r>
            <a:r>
              <a:rPr spc="-5" dirty="0"/>
              <a:t>thân thiện </a:t>
            </a:r>
            <a:r>
              <a:rPr dirty="0"/>
              <a:t>với </a:t>
            </a:r>
            <a:r>
              <a:rPr spc="-5" dirty="0"/>
              <a:t>người </a:t>
            </a:r>
            <a:r>
              <a:rPr dirty="0"/>
              <a:t>dùng vì nhóm không </a:t>
            </a:r>
            <a:r>
              <a:rPr spc="-5" dirty="0"/>
              <a:t>có Design</a:t>
            </a:r>
            <a:r>
              <a:rPr spc="-95" dirty="0"/>
              <a:t> </a:t>
            </a:r>
            <a:r>
              <a:rPr spc="-5" dirty="0"/>
              <a:t>riêng.</a:t>
            </a:r>
          </a:p>
          <a:p>
            <a:pPr marL="405765">
              <a:lnSpc>
                <a:spcPct val="100000"/>
              </a:lnSpc>
              <a:spcBef>
                <a:spcPts val="1240"/>
              </a:spcBef>
            </a:pPr>
            <a:r>
              <a:rPr dirty="0"/>
              <a:t>+ Dữ </a:t>
            </a:r>
            <a:r>
              <a:rPr spc="-5" dirty="0"/>
              <a:t>liệu chỉ </a:t>
            </a:r>
            <a:r>
              <a:rPr dirty="0"/>
              <a:t>ở </a:t>
            </a:r>
            <a:r>
              <a:rPr spc="-5" dirty="0"/>
              <a:t>mức của </a:t>
            </a:r>
            <a:r>
              <a:rPr dirty="0"/>
              <a:t>ứng dụng </a:t>
            </a:r>
            <a:r>
              <a:rPr spc="-5" dirty="0"/>
              <a:t>mô</a:t>
            </a:r>
            <a:r>
              <a:rPr spc="-125" dirty="0"/>
              <a:t> </a:t>
            </a:r>
            <a:r>
              <a:rPr dirty="0"/>
              <a:t>phỏng.</a:t>
            </a:r>
          </a:p>
          <a:p>
            <a:pPr marL="405765">
              <a:lnSpc>
                <a:spcPct val="100000"/>
              </a:lnSpc>
              <a:spcBef>
                <a:spcPts val="1240"/>
              </a:spcBef>
            </a:pPr>
            <a:r>
              <a:rPr dirty="0"/>
              <a:t>+ Ứng dụng </a:t>
            </a:r>
            <a:r>
              <a:rPr spc="-5" dirty="0" smtClean="0"/>
              <a:t>hoạt </a:t>
            </a:r>
            <a:r>
              <a:rPr dirty="0"/>
              <a:t>động </a:t>
            </a:r>
            <a:r>
              <a:rPr lang="en-US" dirty="0" smtClean="0"/>
              <a:t>không cần</a:t>
            </a:r>
            <a:r>
              <a:rPr spc="-5" dirty="0" smtClean="0"/>
              <a:t> </a:t>
            </a:r>
            <a:r>
              <a:rPr spc="-5" dirty="0"/>
              <a:t>mạng</a:t>
            </a:r>
            <a:r>
              <a:rPr spc="-125" dirty="0"/>
              <a:t> </a:t>
            </a:r>
            <a:r>
              <a:rPr spc="-5" dirty="0"/>
              <a:t>Internet</a:t>
            </a:r>
          </a:p>
          <a:p>
            <a:pPr marL="405765">
              <a:lnSpc>
                <a:spcPct val="100000"/>
              </a:lnSpc>
              <a:spcBef>
                <a:spcPts val="1240"/>
              </a:spcBef>
            </a:pPr>
            <a:r>
              <a:rPr dirty="0"/>
              <a:t>+ Code </a:t>
            </a:r>
            <a:r>
              <a:rPr spc="-5" dirty="0"/>
              <a:t>chưa được</a:t>
            </a:r>
            <a:r>
              <a:rPr spc="-130" dirty="0"/>
              <a:t> </a:t>
            </a:r>
            <a:r>
              <a:rPr lang="en-US" spc="-130" dirty="0" smtClean="0"/>
              <a:t> </a:t>
            </a:r>
            <a:r>
              <a:rPr b="1" spc="-5" dirty="0" smtClean="0">
                <a:latin typeface="Times New Roman"/>
                <a:cs typeface="Times New Roman"/>
              </a:rPr>
              <a:t>Clean</a:t>
            </a:r>
            <a:r>
              <a:rPr b="1" spc="-5" dirty="0">
                <a:latin typeface="Times New Roman"/>
                <a:cs typeface="Times New Roman"/>
              </a:rPr>
              <a:t>.</a:t>
            </a:r>
          </a:p>
          <a:p>
            <a:pPr marL="405765">
              <a:lnSpc>
                <a:spcPct val="100000"/>
              </a:lnSpc>
              <a:spcBef>
                <a:spcPts val="1240"/>
              </a:spcBef>
            </a:pPr>
            <a:r>
              <a:rPr dirty="0"/>
              <a:t>+ Chỉ </a:t>
            </a:r>
            <a:r>
              <a:rPr spc="-5" dirty="0"/>
              <a:t>chạy được trên </a:t>
            </a:r>
            <a:r>
              <a:rPr lang="en-US" spc="-5" dirty="0" smtClean="0"/>
              <a:t>Android 6.0 </a:t>
            </a:r>
            <a:r>
              <a:rPr spc="-5" dirty="0" smtClean="0"/>
              <a:t>trở</a:t>
            </a:r>
            <a:r>
              <a:rPr spc="-90" dirty="0" smtClean="0"/>
              <a:t> </a:t>
            </a:r>
            <a:r>
              <a:rPr spc="-5" dirty="0"/>
              <a:t>lên.</a:t>
            </a:r>
          </a:p>
        </p:txBody>
      </p:sp>
      <p:sp>
        <p:nvSpPr>
          <p:cNvPr id="8" name="object 8"/>
          <p:cNvSpPr/>
          <p:nvPr/>
        </p:nvSpPr>
        <p:spPr>
          <a:xfrm>
            <a:off x="129144" y="1716376"/>
            <a:ext cx="1397000" cy="1084580"/>
          </a:xfrm>
          <a:custGeom>
            <a:avLst/>
            <a:gdLst/>
            <a:ahLst/>
            <a:cxnLst/>
            <a:rect l="l" t="t" r="r" b="b"/>
            <a:pathLst>
              <a:path w="1397000" h="1084580">
                <a:moveTo>
                  <a:pt x="698375" y="0"/>
                </a:moveTo>
                <a:lnTo>
                  <a:pt x="649663" y="1312"/>
                </a:lnTo>
                <a:lnTo>
                  <a:pt x="601141" y="5249"/>
                </a:lnTo>
                <a:lnTo>
                  <a:pt x="553001" y="11810"/>
                </a:lnTo>
                <a:lnTo>
                  <a:pt x="505434" y="20997"/>
                </a:lnTo>
                <a:lnTo>
                  <a:pt x="458631" y="32808"/>
                </a:lnTo>
                <a:lnTo>
                  <a:pt x="412783" y="47243"/>
                </a:lnTo>
                <a:lnTo>
                  <a:pt x="368081" y="64303"/>
                </a:lnTo>
                <a:lnTo>
                  <a:pt x="324715" y="83988"/>
                </a:lnTo>
                <a:lnTo>
                  <a:pt x="282878" y="106298"/>
                </a:lnTo>
                <a:lnTo>
                  <a:pt x="242759" y="131232"/>
                </a:lnTo>
                <a:lnTo>
                  <a:pt x="204549" y="158791"/>
                </a:lnTo>
                <a:lnTo>
                  <a:pt x="165685" y="191505"/>
                </a:lnTo>
                <a:lnTo>
                  <a:pt x="130911" y="225994"/>
                </a:lnTo>
                <a:lnTo>
                  <a:pt x="100229" y="262062"/>
                </a:lnTo>
                <a:lnTo>
                  <a:pt x="73637" y="299511"/>
                </a:lnTo>
                <a:lnTo>
                  <a:pt x="51137" y="338144"/>
                </a:lnTo>
                <a:lnTo>
                  <a:pt x="32727" y="377763"/>
                </a:lnTo>
                <a:lnTo>
                  <a:pt x="18409" y="418172"/>
                </a:lnTo>
                <a:lnTo>
                  <a:pt x="8181" y="459172"/>
                </a:lnTo>
                <a:lnTo>
                  <a:pt x="2045" y="500567"/>
                </a:lnTo>
                <a:lnTo>
                  <a:pt x="0" y="542159"/>
                </a:lnTo>
                <a:lnTo>
                  <a:pt x="2045" y="583752"/>
                </a:lnTo>
                <a:lnTo>
                  <a:pt x="8181" y="625147"/>
                </a:lnTo>
                <a:lnTo>
                  <a:pt x="18409" y="666147"/>
                </a:lnTo>
                <a:lnTo>
                  <a:pt x="32727" y="706556"/>
                </a:lnTo>
                <a:lnTo>
                  <a:pt x="51137" y="746175"/>
                </a:lnTo>
                <a:lnTo>
                  <a:pt x="73637" y="784808"/>
                </a:lnTo>
                <a:lnTo>
                  <a:pt x="100229" y="822257"/>
                </a:lnTo>
                <a:lnTo>
                  <a:pt x="130911" y="858325"/>
                </a:lnTo>
                <a:lnTo>
                  <a:pt x="165685" y="892814"/>
                </a:lnTo>
                <a:lnTo>
                  <a:pt x="204549" y="925528"/>
                </a:lnTo>
                <a:lnTo>
                  <a:pt x="242759" y="953087"/>
                </a:lnTo>
                <a:lnTo>
                  <a:pt x="282878" y="978021"/>
                </a:lnTo>
                <a:lnTo>
                  <a:pt x="324715" y="1000330"/>
                </a:lnTo>
                <a:lnTo>
                  <a:pt x="368081" y="1020015"/>
                </a:lnTo>
                <a:lnTo>
                  <a:pt x="412783" y="1037075"/>
                </a:lnTo>
                <a:lnTo>
                  <a:pt x="458631" y="1051511"/>
                </a:lnTo>
                <a:lnTo>
                  <a:pt x="505434" y="1063322"/>
                </a:lnTo>
                <a:lnTo>
                  <a:pt x="553001" y="1072508"/>
                </a:lnTo>
                <a:lnTo>
                  <a:pt x="601141" y="1079070"/>
                </a:lnTo>
                <a:lnTo>
                  <a:pt x="649663" y="1083007"/>
                </a:lnTo>
                <a:lnTo>
                  <a:pt x="698375" y="1084319"/>
                </a:lnTo>
                <a:lnTo>
                  <a:pt x="747088" y="1083007"/>
                </a:lnTo>
                <a:lnTo>
                  <a:pt x="795610" y="1079070"/>
                </a:lnTo>
                <a:lnTo>
                  <a:pt x="843750" y="1072508"/>
                </a:lnTo>
                <a:lnTo>
                  <a:pt x="891317" y="1063322"/>
                </a:lnTo>
                <a:lnTo>
                  <a:pt x="938120" y="1051511"/>
                </a:lnTo>
                <a:lnTo>
                  <a:pt x="983968" y="1037075"/>
                </a:lnTo>
                <a:lnTo>
                  <a:pt x="1028670" y="1020015"/>
                </a:lnTo>
                <a:lnTo>
                  <a:pt x="1072036" y="1000330"/>
                </a:lnTo>
                <a:lnTo>
                  <a:pt x="1113873" y="978021"/>
                </a:lnTo>
                <a:lnTo>
                  <a:pt x="1153992" y="953087"/>
                </a:lnTo>
                <a:lnTo>
                  <a:pt x="1192202" y="925528"/>
                </a:lnTo>
                <a:lnTo>
                  <a:pt x="1231066" y="892814"/>
                </a:lnTo>
                <a:lnTo>
                  <a:pt x="1265839" y="858325"/>
                </a:lnTo>
                <a:lnTo>
                  <a:pt x="1296522" y="822257"/>
                </a:lnTo>
                <a:lnTo>
                  <a:pt x="1323113" y="784808"/>
                </a:lnTo>
                <a:lnTo>
                  <a:pt x="1345614" y="746175"/>
                </a:lnTo>
                <a:lnTo>
                  <a:pt x="1364023" y="706556"/>
                </a:lnTo>
                <a:lnTo>
                  <a:pt x="1378342" y="666147"/>
                </a:lnTo>
                <a:lnTo>
                  <a:pt x="1388569" y="625147"/>
                </a:lnTo>
                <a:lnTo>
                  <a:pt x="1394705" y="583752"/>
                </a:lnTo>
                <a:lnTo>
                  <a:pt x="1396751" y="542159"/>
                </a:lnTo>
                <a:lnTo>
                  <a:pt x="1394705" y="500567"/>
                </a:lnTo>
                <a:lnTo>
                  <a:pt x="1388569" y="459172"/>
                </a:lnTo>
                <a:lnTo>
                  <a:pt x="1378342" y="418172"/>
                </a:lnTo>
                <a:lnTo>
                  <a:pt x="1364023" y="377763"/>
                </a:lnTo>
                <a:lnTo>
                  <a:pt x="1345614" y="338144"/>
                </a:lnTo>
                <a:lnTo>
                  <a:pt x="1323113" y="299511"/>
                </a:lnTo>
                <a:lnTo>
                  <a:pt x="1296522" y="262062"/>
                </a:lnTo>
                <a:lnTo>
                  <a:pt x="1265839" y="225994"/>
                </a:lnTo>
                <a:lnTo>
                  <a:pt x="1231066" y="191505"/>
                </a:lnTo>
                <a:lnTo>
                  <a:pt x="1192202" y="158791"/>
                </a:lnTo>
                <a:lnTo>
                  <a:pt x="1153992" y="131232"/>
                </a:lnTo>
                <a:lnTo>
                  <a:pt x="1113873" y="106298"/>
                </a:lnTo>
                <a:lnTo>
                  <a:pt x="1072036" y="83988"/>
                </a:lnTo>
                <a:lnTo>
                  <a:pt x="1028670" y="64303"/>
                </a:lnTo>
                <a:lnTo>
                  <a:pt x="983968" y="47243"/>
                </a:lnTo>
                <a:lnTo>
                  <a:pt x="938120" y="32808"/>
                </a:lnTo>
                <a:lnTo>
                  <a:pt x="891317" y="20997"/>
                </a:lnTo>
                <a:lnTo>
                  <a:pt x="843750" y="11810"/>
                </a:lnTo>
                <a:lnTo>
                  <a:pt x="795610" y="5249"/>
                </a:lnTo>
                <a:lnTo>
                  <a:pt x="747088" y="1312"/>
                </a:lnTo>
                <a:lnTo>
                  <a:pt x="698375" y="0"/>
                </a:lnTo>
                <a:close/>
              </a:path>
            </a:pathLst>
          </a:custGeom>
          <a:solidFill>
            <a:srgbClr val="6F6F74"/>
          </a:solidFill>
        </p:spPr>
        <p:txBody>
          <a:bodyPr wrap="square" lIns="0" tIns="0" rIns="0" bIns="0" rtlCol="0"/>
          <a:lstStyle/>
          <a:p>
            <a:endParaRPr/>
          </a:p>
        </p:txBody>
      </p:sp>
      <p:sp>
        <p:nvSpPr>
          <p:cNvPr id="9" name="object 9"/>
          <p:cNvSpPr/>
          <p:nvPr/>
        </p:nvSpPr>
        <p:spPr>
          <a:xfrm>
            <a:off x="129143" y="1716379"/>
            <a:ext cx="1397000" cy="1084580"/>
          </a:xfrm>
          <a:custGeom>
            <a:avLst/>
            <a:gdLst/>
            <a:ahLst/>
            <a:cxnLst/>
            <a:rect l="l" t="t" r="r" b="b"/>
            <a:pathLst>
              <a:path w="1397000" h="1084580">
                <a:moveTo>
                  <a:pt x="1192202" y="158795"/>
                </a:moveTo>
                <a:lnTo>
                  <a:pt x="1231066" y="191508"/>
                </a:lnTo>
                <a:lnTo>
                  <a:pt x="1265839" y="225997"/>
                </a:lnTo>
                <a:lnTo>
                  <a:pt x="1296521" y="262064"/>
                </a:lnTo>
                <a:lnTo>
                  <a:pt x="1323112" y="299512"/>
                </a:lnTo>
                <a:lnTo>
                  <a:pt x="1345612" y="338145"/>
                </a:lnTo>
                <a:lnTo>
                  <a:pt x="1364022" y="377764"/>
                </a:lnTo>
                <a:lnTo>
                  <a:pt x="1378340" y="418172"/>
                </a:lnTo>
                <a:lnTo>
                  <a:pt x="1388567" y="459173"/>
                </a:lnTo>
                <a:lnTo>
                  <a:pt x="1394704" y="500568"/>
                </a:lnTo>
                <a:lnTo>
                  <a:pt x="1396749" y="542160"/>
                </a:lnTo>
                <a:lnTo>
                  <a:pt x="1394704" y="583752"/>
                </a:lnTo>
                <a:lnTo>
                  <a:pt x="1388567" y="625147"/>
                </a:lnTo>
                <a:lnTo>
                  <a:pt x="1378340" y="666148"/>
                </a:lnTo>
                <a:lnTo>
                  <a:pt x="1364022" y="706556"/>
                </a:lnTo>
                <a:lnTo>
                  <a:pt x="1345612" y="746175"/>
                </a:lnTo>
                <a:lnTo>
                  <a:pt x="1323112" y="784808"/>
                </a:lnTo>
                <a:lnTo>
                  <a:pt x="1296521" y="822256"/>
                </a:lnTo>
                <a:lnTo>
                  <a:pt x="1265839" y="858323"/>
                </a:lnTo>
                <a:lnTo>
                  <a:pt x="1231066" y="892812"/>
                </a:lnTo>
                <a:lnTo>
                  <a:pt x="1192202" y="925525"/>
                </a:lnTo>
                <a:lnTo>
                  <a:pt x="1153993" y="953084"/>
                </a:lnTo>
                <a:lnTo>
                  <a:pt x="1113874" y="978019"/>
                </a:lnTo>
                <a:lnTo>
                  <a:pt x="1072036" y="1000329"/>
                </a:lnTo>
                <a:lnTo>
                  <a:pt x="1028670" y="1020014"/>
                </a:lnTo>
                <a:lnTo>
                  <a:pt x="983968" y="1037075"/>
                </a:lnTo>
                <a:lnTo>
                  <a:pt x="938120" y="1051511"/>
                </a:lnTo>
                <a:lnTo>
                  <a:pt x="891317" y="1063322"/>
                </a:lnTo>
                <a:lnTo>
                  <a:pt x="843750" y="1072509"/>
                </a:lnTo>
                <a:lnTo>
                  <a:pt x="795610" y="1079070"/>
                </a:lnTo>
                <a:lnTo>
                  <a:pt x="747088" y="1083007"/>
                </a:lnTo>
                <a:lnTo>
                  <a:pt x="698376" y="1084320"/>
                </a:lnTo>
                <a:lnTo>
                  <a:pt x="649663" y="1083007"/>
                </a:lnTo>
                <a:lnTo>
                  <a:pt x="601141" y="1079070"/>
                </a:lnTo>
                <a:lnTo>
                  <a:pt x="553001" y="1072509"/>
                </a:lnTo>
                <a:lnTo>
                  <a:pt x="505435" y="1063322"/>
                </a:lnTo>
                <a:lnTo>
                  <a:pt x="458632" y="1051511"/>
                </a:lnTo>
                <a:lnTo>
                  <a:pt x="412783" y="1037075"/>
                </a:lnTo>
                <a:lnTo>
                  <a:pt x="368081" y="1020014"/>
                </a:lnTo>
                <a:lnTo>
                  <a:pt x="324716" y="1000329"/>
                </a:lnTo>
                <a:lnTo>
                  <a:pt x="282878" y="978019"/>
                </a:lnTo>
                <a:lnTo>
                  <a:pt x="242759" y="953084"/>
                </a:lnTo>
                <a:lnTo>
                  <a:pt x="204550" y="925525"/>
                </a:lnTo>
                <a:lnTo>
                  <a:pt x="165685" y="892812"/>
                </a:lnTo>
                <a:lnTo>
                  <a:pt x="130912" y="858323"/>
                </a:lnTo>
                <a:lnTo>
                  <a:pt x="100229" y="822256"/>
                </a:lnTo>
                <a:lnTo>
                  <a:pt x="73638" y="784808"/>
                </a:lnTo>
                <a:lnTo>
                  <a:pt x="51137" y="746175"/>
                </a:lnTo>
                <a:lnTo>
                  <a:pt x="32728" y="706556"/>
                </a:lnTo>
                <a:lnTo>
                  <a:pt x="18409" y="666148"/>
                </a:lnTo>
                <a:lnTo>
                  <a:pt x="8182" y="625147"/>
                </a:lnTo>
                <a:lnTo>
                  <a:pt x="2045" y="583752"/>
                </a:lnTo>
                <a:lnTo>
                  <a:pt x="0" y="542160"/>
                </a:lnTo>
                <a:lnTo>
                  <a:pt x="2045" y="500568"/>
                </a:lnTo>
                <a:lnTo>
                  <a:pt x="8182" y="459173"/>
                </a:lnTo>
                <a:lnTo>
                  <a:pt x="18409" y="418172"/>
                </a:lnTo>
                <a:lnTo>
                  <a:pt x="32728" y="377764"/>
                </a:lnTo>
                <a:lnTo>
                  <a:pt x="51137" y="338145"/>
                </a:lnTo>
                <a:lnTo>
                  <a:pt x="73638" y="299512"/>
                </a:lnTo>
                <a:lnTo>
                  <a:pt x="100229" y="262064"/>
                </a:lnTo>
                <a:lnTo>
                  <a:pt x="130912" y="225997"/>
                </a:lnTo>
                <a:lnTo>
                  <a:pt x="165685" y="191508"/>
                </a:lnTo>
                <a:lnTo>
                  <a:pt x="204550" y="158795"/>
                </a:lnTo>
                <a:lnTo>
                  <a:pt x="242759" y="131236"/>
                </a:lnTo>
                <a:lnTo>
                  <a:pt x="282878" y="106301"/>
                </a:lnTo>
                <a:lnTo>
                  <a:pt x="324716" y="83991"/>
                </a:lnTo>
                <a:lnTo>
                  <a:pt x="368081" y="64305"/>
                </a:lnTo>
                <a:lnTo>
                  <a:pt x="412783" y="47245"/>
                </a:lnTo>
                <a:lnTo>
                  <a:pt x="458632" y="32809"/>
                </a:lnTo>
                <a:lnTo>
                  <a:pt x="505435" y="20997"/>
                </a:lnTo>
                <a:lnTo>
                  <a:pt x="553001" y="11811"/>
                </a:lnTo>
                <a:lnTo>
                  <a:pt x="601141" y="5249"/>
                </a:lnTo>
                <a:lnTo>
                  <a:pt x="649663" y="1312"/>
                </a:lnTo>
                <a:lnTo>
                  <a:pt x="698376" y="0"/>
                </a:lnTo>
                <a:lnTo>
                  <a:pt x="747088" y="1312"/>
                </a:lnTo>
                <a:lnTo>
                  <a:pt x="795610" y="5249"/>
                </a:lnTo>
                <a:lnTo>
                  <a:pt x="843750" y="11811"/>
                </a:lnTo>
                <a:lnTo>
                  <a:pt x="891317" y="20997"/>
                </a:lnTo>
                <a:lnTo>
                  <a:pt x="938120" y="32809"/>
                </a:lnTo>
                <a:lnTo>
                  <a:pt x="983968" y="47245"/>
                </a:lnTo>
                <a:lnTo>
                  <a:pt x="1028670" y="64305"/>
                </a:lnTo>
                <a:lnTo>
                  <a:pt x="1072036" y="83991"/>
                </a:lnTo>
                <a:lnTo>
                  <a:pt x="1113874" y="106301"/>
                </a:lnTo>
                <a:lnTo>
                  <a:pt x="1153993" y="131236"/>
                </a:lnTo>
                <a:lnTo>
                  <a:pt x="1192202" y="158795"/>
                </a:lnTo>
                <a:close/>
              </a:path>
            </a:pathLst>
          </a:custGeom>
          <a:ln w="13970">
            <a:solidFill>
              <a:srgbClr val="515155"/>
            </a:solidFill>
          </a:ln>
        </p:spPr>
        <p:txBody>
          <a:bodyPr wrap="square" lIns="0" tIns="0" rIns="0" bIns="0" rtlCol="0"/>
          <a:lstStyle/>
          <a:p>
            <a:endParaRPr/>
          </a:p>
        </p:txBody>
      </p:sp>
      <p:sp>
        <p:nvSpPr>
          <p:cNvPr id="10" name="object 10"/>
          <p:cNvSpPr txBox="1"/>
          <p:nvPr/>
        </p:nvSpPr>
        <p:spPr>
          <a:xfrm>
            <a:off x="533400" y="1905000"/>
            <a:ext cx="586740" cy="708660"/>
          </a:xfrm>
          <a:prstGeom prst="rect">
            <a:avLst/>
          </a:prstGeom>
        </p:spPr>
        <p:txBody>
          <a:bodyPr vert="horz" wrap="square" lIns="0" tIns="63500" rIns="0" bIns="0" rtlCol="0">
            <a:spAutoFit/>
          </a:bodyPr>
          <a:lstStyle/>
          <a:p>
            <a:pPr marL="50800" marR="5080" indent="-38100">
              <a:lnSpc>
                <a:spcPts val="2500"/>
              </a:lnSpc>
              <a:spcBef>
                <a:spcPts val="500"/>
              </a:spcBef>
            </a:pPr>
            <a:r>
              <a:rPr sz="2400" spc="5" dirty="0">
                <a:solidFill>
                  <a:srgbClr val="FFFFFF"/>
                </a:solidFill>
                <a:latin typeface="Arial"/>
                <a:cs typeface="Arial"/>
              </a:rPr>
              <a:t>Hạ</a:t>
            </a:r>
            <a:r>
              <a:rPr sz="2400" dirty="0">
                <a:solidFill>
                  <a:srgbClr val="FFFFFF"/>
                </a:solidFill>
                <a:latin typeface="Arial"/>
                <a:cs typeface="Arial"/>
              </a:rPr>
              <a:t>n  chế</a:t>
            </a:r>
            <a:endParaRPr sz="240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fade">
                                      <p:cBhvr>
                                        <p:cTn id="27" dur="500"/>
                                        <p:tgtEl>
                                          <p:spTgt spid="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fade">
                                      <p:cBhvr>
                                        <p:cTn id="32" dur="500"/>
                                        <p:tgtEl>
                                          <p:spTgt spid="7">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animEffect transition="in" filter="fade">
                                      <p:cBhvr>
                                        <p:cTn id="37" dur="500"/>
                                        <p:tgtEl>
                                          <p:spTgt spid="7">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500"/>
                                        <p:tgtEl>
                                          <p:spTgt spid="7">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xEl>
                                              <p:pRg st="5" end="5"/>
                                            </p:txEl>
                                          </p:spTgt>
                                        </p:tgtEl>
                                        <p:attrNameLst>
                                          <p:attrName>style.visibility</p:attrName>
                                        </p:attrNameLst>
                                      </p:cBhvr>
                                      <p:to>
                                        <p:strVal val="visible"/>
                                      </p:to>
                                    </p:set>
                                    <p:animEffect transition="in" filter="fade">
                                      <p:cBhvr>
                                        <p:cTn id="47" dur="500"/>
                                        <p:tgtEl>
                                          <p:spTgt spid="7">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txEl>
                                              <p:pRg st="6" end="6"/>
                                            </p:txEl>
                                          </p:spTgt>
                                        </p:tgtEl>
                                        <p:attrNameLst>
                                          <p:attrName>style.visibility</p:attrName>
                                        </p:attrNameLst>
                                      </p:cBhvr>
                                      <p:to>
                                        <p:strVal val="visible"/>
                                      </p:to>
                                    </p:set>
                                    <p:animEffect transition="in" filter="fade">
                                      <p:cBhvr>
                                        <p:cTn id="52" dur="500"/>
                                        <p:tgtEl>
                                          <p:spTgt spid="7">
                                            <p:txEl>
                                              <p:pRg st="6" end="6"/>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500"/>
                                        <p:tgtEl>
                                          <p:spTgt spid="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fade">
                                      <p:cBhvr>
                                        <p:cTn id="58" dur="500"/>
                                        <p:tgtEl>
                                          <p:spTgt spid="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p:bldP spid="7" grpId="0" build="p"/>
      <p:bldP spid="8" grpId="0" animBg="1"/>
      <p:bldP spid="9" grpId="0"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57200" cy="6858000"/>
          </a:xfrm>
          <a:custGeom>
            <a:avLst/>
            <a:gdLst/>
            <a:ahLst/>
            <a:cxnLst/>
            <a:rect l="l" t="t" r="r" b="b"/>
            <a:pathLst>
              <a:path w="457200" h="6858000">
                <a:moveTo>
                  <a:pt x="0" y="0"/>
                </a:moveTo>
                <a:lnTo>
                  <a:pt x="457200" y="0"/>
                </a:lnTo>
                <a:lnTo>
                  <a:pt x="457200" y="6858000"/>
                </a:lnTo>
                <a:lnTo>
                  <a:pt x="0" y="6858000"/>
                </a:lnTo>
                <a:lnTo>
                  <a:pt x="0" y="0"/>
                </a:lnTo>
                <a:close/>
              </a:path>
            </a:pathLst>
          </a:custGeom>
          <a:solidFill>
            <a:srgbClr val="6F6F74"/>
          </a:solidFill>
        </p:spPr>
        <p:txBody>
          <a:bodyPr wrap="square" lIns="0" tIns="0" rIns="0" bIns="0" rtlCol="0"/>
          <a:lstStyle/>
          <a:p>
            <a:endParaRPr/>
          </a:p>
        </p:txBody>
      </p:sp>
      <p:sp>
        <p:nvSpPr>
          <p:cNvPr id="3" name="object 3"/>
          <p:cNvSpPr txBox="1"/>
          <p:nvPr/>
        </p:nvSpPr>
        <p:spPr>
          <a:xfrm>
            <a:off x="11607800" y="6172200"/>
            <a:ext cx="280035" cy="574040"/>
          </a:xfrm>
          <a:prstGeom prst="rect">
            <a:avLst/>
          </a:prstGeom>
        </p:spPr>
        <p:txBody>
          <a:bodyPr vert="horz" wrap="square" lIns="0" tIns="12700" rIns="0" bIns="0" rtlCol="0">
            <a:spAutoFit/>
          </a:bodyPr>
          <a:lstStyle/>
          <a:p>
            <a:pPr marL="12700">
              <a:lnSpc>
                <a:spcPct val="100000"/>
              </a:lnSpc>
              <a:spcBef>
                <a:spcPts val="100"/>
              </a:spcBef>
            </a:pPr>
            <a:r>
              <a:rPr sz="3600" spc="200" dirty="0">
                <a:solidFill>
                  <a:srgbClr val="8E8E94"/>
                </a:solidFill>
                <a:latin typeface="Times New Roman"/>
                <a:cs typeface="Times New Roman"/>
              </a:rPr>
              <a:t>2</a:t>
            </a:r>
            <a:endParaRPr sz="3600">
              <a:latin typeface="Times New Roman"/>
              <a:cs typeface="Times New Roman"/>
            </a:endParaRPr>
          </a:p>
        </p:txBody>
      </p:sp>
      <p:sp>
        <p:nvSpPr>
          <p:cNvPr id="4" name="object 4"/>
          <p:cNvSpPr/>
          <p:nvPr/>
        </p:nvSpPr>
        <p:spPr>
          <a:xfrm>
            <a:off x="531606" y="1892579"/>
            <a:ext cx="10650855" cy="0"/>
          </a:xfrm>
          <a:custGeom>
            <a:avLst/>
            <a:gdLst/>
            <a:ahLst/>
            <a:cxnLst/>
            <a:rect l="l" t="t" r="r" b="b"/>
            <a:pathLst>
              <a:path w="10650855">
                <a:moveTo>
                  <a:pt x="0" y="0"/>
                </a:moveTo>
                <a:lnTo>
                  <a:pt x="10650816" y="0"/>
                </a:lnTo>
              </a:path>
            </a:pathLst>
          </a:custGeom>
          <a:ln w="13970">
            <a:solidFill>
              <a:srgbClr val="8D6374"/>
            </a:solidFill>
          </a:ln>
        </p:spPr>
        <p:txBody>
          <a:bodyPr wrap="square" lIns="0" tIns="0" rIns="0" bIns="0" rtlCol="0"/>
          <a:lstStyle/>
          <a:p>
            <a:endParaRPr/>
          </a:p>
        </p:txBody>
      </p:sp>
      <p:sp>
        <p:nvSpPr>
          <p:cNvPr id="5" name="object 5"/>
          <p:cNvSpPr/>
          <p:nvPr/>
        </p:nvSpPr>
        <p:spPr>
          <a:xfrm>
            <a:off x="1955486" y="1168107"/>
            <a:ext cx="9263380" cy="0"/>
          </a:xfrm>
          <a:custGeom>
            <a:avLst/>
            <a:gdLst/>
            <a:ahLst/>
            <a:cxnLst/>
            <a:rect l="l" t="t" r="r" b="b"/>
            <a:pathLst>
              <a:path w="9263380">
                <a:moveTo>
                  <a:pt x="0" y="0"/>
                </a:moveTo>
                <a:lnTo>
                  <a:pt x="9262982" y="0"/>
                </a:lnTo>
              </a:path>
            </a:pathLst>
          </a:custGeom>
          <a:ln w="59689">
            <a:solidFill>
              <a:srgbClr val="8D6374"/>
            </a:solidFill>
          </a:ln>
        </p:spPr>
        <p:txBody>
          <a:bodyPr wrap="square" lIns="0" tIns="0" rIns="0" bIns="0" rtlCol="0"/>
          <a:lstStyle/>
          <a:p>
            <a:endParaRPr/>
          </a:p>
        </p:txBody>
      </p:sp>
      <p:sp>
        <p:nvSpPr>
          <p:cNvPr id="6" name="object 6"/>
          <p:cNvSpPr/>
          <p:nvPr/>
        </p:nvSpPr>
        <p:spPr>
          <a:xfrm>
            <a:off x="589235" y="597636"/>
            <a:ext cx="5545455" cy="584835"/>
          </a:xfrm>
          <a:custGeom>
            <a:avLst/>
            <a:gdLst/>
            <a:ahLst/>
            <a:cxnLst/>
            <a:rect l="l" t="t" r="r" b="b"/>
            <a:pathLst>
              <a:path w="5545455" h="584835">
                <a:moveTo>
                  <a:pt x="5447645" y="0"/>
                </a:moveTo>
                <a:lnTo>
                  <a:pt x="97420" y="0"/>
                </a:lnTo>
                <a:lnTo>
                  <a:pt x="59500" y="7656"/>
                </a:lnTo>
                <a:lnTo>
                  <a:pt x="28533" y="28536"/>
                </a:lnTo>
                <a:lnTo>
                  <a:pt x="7655" y="59503"/>
                </a:lnTo>
                <a:lnTo>
                  <a:pt x="0" y="97421"/>
                </a:lnTo>
                <a:lnTo>
                  <a:pt x="0" y="584403"/>
                </a:lnTo>
                <a:lnTo>
                  <a:pt x="5545067" y="584403"/>
                </a:lnTo>
                <a:lnTo>
                  <a:pt x="5545067" y="97421"/>
                </a:lnTo>
                <a:lnTo>
                  <a:pt x="5537412" y="59503"/>
                </a:lnTo>
                <a:lnTo>
                  <a:pt x="5516535" y="28536"/>
                </a:lnTo>
                <a:lnTo>
                  <a:pt x="5485569" y="7656"/>
                </a:lnTo>
                <a:lnTo>
                  <a:pt x="5447645" y="0"/>
                </a:lnTo>
                <a:close/>
              </a:path>
            </a:pathLst>
          </a:custGeom>
          <a:solidFill>
            <a:srgbClr val="8D6374"/>
          </a:solidFill>
        </p:spPr>
        <p:txBody>
          <a:bodyPr wrap="square" lIns="0" tIns="0" rIns="0" bIns="0" rtlCol="0"/>
          <a:lstStyle/>
          <a:p>
            <a:endParaRPr/>
          </a:p>
        </p:txBody>
      </p:sp>
      <p:sp>
        <p:nvSpPr>
          <p:cNvPr id="7" name="object 7"/>
          <p:cNvSpPr/>
          <p:nvPr/>
        </p:nvSpPr>
        <p:spPr>
          <a:xfrm>
            <a:off x="589235" y="597636"/>
            <a:ext cx="5545455" cy="584835"/>
          </a:xfrm>
          <a:custGeom>
            <a:avLst/>
            <a:gdLst/>
            <a:ahLst/>
            <a:cxnLst/>
            <a:rect l="l" t="t" r="r" b="b"/>
            <a:pathLst>
              <a:path w="5545455" h="584835">
                <a:moveTo>
                  <a:pt x="97420" y="0"/>
                </a:moveTo>
                <a:lnTo>
                  <a:pt x="5447652" y="0"/>
                </a:lnTo>
                <a:lnTo>
                  <a:pt x="5485570" y="7655"/>
                </a:lnTo>
                <a:lnTo>
                  <a:pt x="5516537" y="28533"/>
                </a:lnTo>
                <a:lnTo>
                  <a:pt x="5537417" y="59499"/>
                </a:lnTo>
                <a:lnTo>
                  <a:pt x="5545074" y="97420"/>
                </a:lnTo>
                <a:lnTo>
                  <a:pt x="5545074" y="584401"/>
                </a:lnTo>
                <a:lnTo>
                  <a:pt x="0" y="584401"/>
                </a:lnTo>
                <a:lnTo>
                  <a:pt x="0" y="97420"/>
                </a:lnTo>
                <a:lnTo>
                  <a:pt x="7655" y="59499"/>
                </a:lnTo>
                <a:lnTo>
                  <a:pt x="28533" y="28533"/>
                </a:lnTo>
                <a:lnTo>
                  <a:pt x="59499" y="7655"/>
                </a:lnTo>
                <a:lnTo>
                  <a:pt x="97420" y="0"/>
                </a:lnTo>
                <a:close/>
              </a:path>
            </a:pathLst>
          </a:custGeom>
          <a:ln w="13970">
            <a:solidFill>
              <a:srgbClr val="8D6374"/>
            </a:solidFill>
          </a:ln>
        </p:spPr>
        <p:txBody>
          <a:bodyPr wrap="square" lIns="0" tIns="0" rIns="0" bIns="0" rtlCol="0"/>
          <a:lstStyle/>
          <a:p>
            <a:endParaRPr/>
          </a:p>
        </p:txBody>
      </p:sp>
      <p:sp>
        <p:nvSpPr>
          <p:cNvPr id="8" name="object 8"/>
          <p:cNvSpPr txBox="1">
            <a:spLocks noGrp="1"/>
          </p:cNvSpPr>
          <p:nvPr>
            <p:ph type="title"/>
          </p:nvPr>
        </p:nvSpPr>
        <p:spPr>
          <a:xfrm>
            <a:off x="2273300" y="647700"/>
            <a:ext cx="2187575" cy="497840"/>
          </a:xfrm>
          <a:prstGeom prst="rect">
            <a:avLst/>
          </a:prstGeom>
        </p:spPr>
        <p:txBody>
          <a:bodyPr vert="horz" wrap="square" lIns="0" tIns="12700" rIns="0" bIns="0" rtlCol="0">
            <a:spAutoFit/>
          </a:bodyPr>
          <a:lstStyle/>
          <a:p>
            <a:pPr marL="12700">
              <a:lnSpc>
                <a:spcPct val="100000"/>
              </a:lnSpc>
              <a:spcBef>
                <a:spcPts val="100"/>
              </a:spcBef>
            </a:pPr>
            <a:r>
              <a:rPr sz="3100" spc="175" dirty="0">
                <a:solidFill>
                  <a:srgbClr val="FFFFFF"/>
                </a:solidFill>
                <a:latin typeface="Times New Roman"/>
                <a:cs typeface="Times New Roman"/>
              </a:rPr>
              <a:t>N</a:t>
            </a:r>
            <a:r>
              <a:rPr sz="3100" spc="175" dirty="0">
                <a:solidFill>
                  <a:srgbClr val="FFFFFF"/>
                </a:solidFill>
              </a:rPr>
              <a:t>Ộ</a:t>
            </a:r>
            <a:r>
              <a:rPr sz="3100" spc="175" dirty="0">
                <a:solidFill>
                  <a:srgbClr val="FFFFFF"/>
                </a:solidFill>
                <a:latin typeface="Times New Roman"/>
                <a:cs typeface="Times New Roman"/>
              </a:rPr>
              <a:t>I</a:t>
            </a:r>
            <a:r>
              <a:rPr sz="3100" spc="15" dirty="0">
                <a:solidFill>
                  <a:srgbClr val="FFFFFF"/>
                </a:solidFill>
                <a:latin typeface="Times New Roman"/>
                <a:cs typeface="Times New Roman"/>
              </a:rPr>
              <a:t> </a:t>
            </a:r>
            <a:r>
              <a:rPr sz="3100" spc="240" dirty="0">
                <a:solidFill>
                  <a:srgbClr val="FFFFFF"/>
                </a:solidFill>
                <a:latin typeface="Times New Roman"/>
                <a:cs typeface="Times New Roman"/>
              </a:rPr>
              <a:t>DUNG</a:t>
            </a:r>
            <a:endParaRPr sz="3100">
              <a:latin typeface="Times New Roman"/>
              <a:cs typeface="Times New Roman"/>
            </a:endParaRPr>
          </a:p>
        </p:txBody>
      </p:sp>
      <p:sp>
        <p:nvSpPr>
          <p:cNvPr id="9" name="object 9"/>
          <p:cNvSpPr/>
          <p:nvPr/>
        </p:nvSpPr>
        <p:spPr>
          <a:xfrm>
            <a:off x="633124" y="1308176"/>
            <a:ext cx="1125220" cy="584835"/>
          </a:xfrm>
          <a:custGeom>
            <a:avLst/>
            <a:gdLst/>
            <a:ahLst/>
            <a:cxnLst/>
            <a:rect l="l" t="t" r="r" b="b"/>
            <a:pathLst>
              <a:path w="1125220" h="584835">
                <a:moveTo>
                  <a:pt x="1027565" y="0"/>
                </a:moveTo>
                <a:lnTo>
                  <a:pt x="97420" y="0"/>
                </a:lnTo>
                <a:lnTo>
                  <a:pt x="59499" y="7656"/>
                </a:lnTo>
                <a:lnTo>
                  <a:pt x="28533" y="28536"/>
                </a:lnTo>
                <a:lnTo>
                  <a:pt x="7655" y="59503"/>
                </a:lnTo>
                <a:lnTo>
                  <a:pt x="0" y="97421"/>
                </a:lnTo>
                <a:lnTo>
                  <a:pt x="0" y="584403"/>
                </a:lnTo>
                <a:lnTo>
                  <a:pt x="1124987" y="584403"/>
                </a:lnTo>
                <a:lnTo>
                  <a:pt x="1124987" y="97421"/>
                </a:lnTo>
                <a:lnTo>
                  <a:pt x="1117332" y="59503"/>
                </a:lnTo>
                <a:lnTo>
                  <a:pt x="1096455" y="28536"/>
                </a:lnTo>
                <a:lnTo>
                  <a:pt x="1065489" y="7656"/>
                </a:lnTo>
                <a:lnTo>
                  <a:pt x="1027565" y="0"/>
                </a:lnTo>
                <a:close/>
              </a:path>
            </a:pathLst>
          </a:custGeom>
          <a:solidFill>
            <a:srgbClr val="639491"/>
          </a:solidFill>
        </p:spPr>
        <p:txBody>
          <a:bodyPr wrap="square" lIns="0" tIns="0" rIns="0" bIns="0" rtlCol="0"/>
          <a:lstStyle/>
          <a:p>
            <a:endParaRPr/>
          </a:p>
        </p:txBody>
      </p:sp>
      <p:sp>
        <p:nvSpPr>
          <p:cNvPr id="10" name="object 10"/>
          <p:cNvSpPr/>
          <p:nvPr/>
        </p:nvSpPr>
        <p:spPr>
          <a:xfrm>
            <a:off x="633124" y="1308176"/>
            <a:ext cx="1125220" cy="584835"/>
          </a:xfrm>
          <a:custGeom>
            <a:avLst/>
            <a:gdLst/>
            <a:ahLst/>
            <a:cxnLst/>
            <a:rect l="l" t="t" r="r" b="b"/>
            <a:pathLst>
              <a:path w="1125220" h="584835">
                <a:moveTo>
                  <a:pt x="97420" y="0"/>
                </a:moveTo>
                <a:lnTo>
                  <a:pt x="1027572" y="0"/>
                </a:lnTo>
                <a:lnTo>
                  <a:pt x="1065492" y="7655"/>
                </a:lnTo>
                <a:lnTo>
                  <a:pt x="1096458" y="28533"/>
                </a:lnTo>
                <a:lnTo>
                  <a:pt x="1117335" y="59499"/>
                </a:lnTo>
                <a:lnTo>
                  <a:pt x="1124991" y="97420"/>
                </a:lnTo>
                <a:lnTo>
                  <a:pt x="1124991" y="584401"/>
                </a:lnTo>
                <a:lnTo>
                  <a:pt x="0" y="584401"/>
                </a:lnTo>
                <a:lnTo>
                  <a:pt x="0" y="97420"/>
                </a:lnTo>
                <a:lnTo>
                  <a:pt x="7655" y="59499"/>
                </a:lnTo>
                <a:lnTo>
                  <a:pt x="28533" y="28533"/>
                </a:lnTo>
                <a:lnTo>
                  <a:pt x="59499" y="7655"/>
                </a:lnTo>
                <a:lnTo>
                  <a:pt x="97420" y="0"/>
                </a:lnTo>
                <a:close/>
              </a:path>
            </a:pathLst>
          </a:custGeom>
          <a:ln w="13970">
            <a:solidFill>
              <a:srgbClr val="639491"/>
            </a:solidFill>
          </a:ln>
        </p:spPr>
        <p:txBody>
          <a:bodyPr wrap="square" lIns="0" tIns="0" rIns="0" bIns="0" rtlCol="0"/>
          <a:lstStyle/>
          <a:p>
            <a:endParaRPr/>
          </a:p>
        </p:txBody>
      </p:sp>
      <p:sp>
        <p:nvSpPr>
          <p:cNvPr id="11" name="object 11"/>
          <p:cNvSpPr txBox="1"/>
          <p:nvPr/>
        </p:nvSpPr>
        <p:spPr>
          <a:xfrm>
            <a:off x="596900" y="2044700"/>
            <a:ext cx="4260850" cy="1889760"/>
          </a:xfrm>
          <a:prstGeom prst="rect">
            <a:avLst/>
          </a:prstGeom>
        </p:spPr>
        <p:txBody>
          <a:bodyPr vert="horz" wrap="square" lIns="0" tIns="12700" rIns="0" bIns="0" rtlCol="0">
            <a:spAutoFit/>
          </a:bodyPr>
          <a:lstStyle/>
          <a:p>
            <a:pPr marL="241300" indent="-228600">
              <a:lnSpc>
                <a:spcPct val="100000"/>
              </a:lnSpc>
              <a:spcBef>
                <a:spcPts val="100"/>
              </a:spcBef>
              <a:buChar char="•"/>
              <a:tabLst>
                <a:tab pos="241300" algn="l"/>
              </a:tabLst>
            </a:pPr>
            <a:r>
              <a:rPr sz="2400" dirty="0">
                <a:latin typeface="Arial"/>
                <a:cs typeface="Arial"/>
              </a:rPr>
              <a:t>PHẦN 1. Giới thiệu đề</a:t>
            </a:r>
            <a:r>
              <a:rPr sz="2400" spc="30" dirty="0">
                <a:latin typeface="Arial"/>
                <a:cs typeface="Arial"/>
              </a:rPr>
              <a:t> </a:t>
            </a:r>
            <a:r>
              <a:rPr sz="2400" spc="5" dirty="0">
                <a:latin typeface="Arial"/>
                <a:cs typeface="Arial"/>
              </a:rPr>
              <a:t>tài</a:t>
            </a:r>
            <a:endParaRPr sz="2400" dirty="0">
              <a:latin typeface="Arial"/>
              <a:cs typeface="Arial"/>
            </a:endParaRPr>
          </a:p>
          <a:p>
            <a:pPr marL="241300" indent="-228600">
              <a:lnSpc>
                <a:spcPct val="100000"/>
              </a:lnSpc>
              <a:spcBef>
                <a:spcPts val="20"/>
              </a:spcBef>
              <a:buChar char="•"/>
              <a:tabLst>
                <a:tab pos="241300" algn="l"/>
              </a:tabLst>
            </a:pPr>
            <a:r>
              <a:rPr sz="2400" dirty="0">
                <a:latin typeface="Arial"/>
                <a:cs typeface="Arial"/>
              </a:rPr>
              <a:t>PHẦN 2. Công nghệ sử</a:t>
            </a:r>
            <a:r>
              <a:rPr sz="2400" spc="10" dirty="0">
                <a:latin typeface="Arial"/>
                <a:cs typeface="Arial"/>
              </a:rPr>
              <a:t> </a:t>
            </a:r>
            <a:r>
              <a:rPr sz="2400" spc="5" dirty="0">
                <a:latin typeface="Arial"/>
                <a:cs typeface="Arial"/>
              </a:rPr>
              <a:t>dụng</a:t>
            </a:r>
            <a:endParaRPr sz="2400" dirty="0">
              <a:latin typeface="Arial"/>
              <a:cs typeface="Arial"/>
            </a:endParaRPr>
          </a:p>
          <a:p>
            <a:pPr marL="241300" indent="-228600">
              <a:lnSpc>
                <a:spcPct val="100000"/>
              </a:lnSpc>
              <a:spcBef>
                <a:spcPts val="120"/>
              </a:spcBef>
              <a:buChar char="•"/>
              <a:tabLst>
                <a:tab pos="241300" algn="l"/>
              </a:tabLst>
            </a:pPr>
            <a:r>
              <a:rPr sz="2400" dirty="0">
                <a:latin typeface="Arial"/>
                <a:cs typeface="Arial"/>
              </a:rPr>
              <a:t>PHẦN 3. Xây dựng ứng</a:t>
            </a:r>
            <a:r>
              <a:rPr sz="2400" spc="10" dirty="0">
                <a:latin typeface="Arial"/>
                <a:cs typeface="Arial"/>
              </a:rPr>
              <a:t> </a:t>
            </a:r>
            <a:r>
              <a:rPr sz="2400" spc="5" dirty="0">
                <a:latin typeface="Arial"/>
                <a:cs typeface="Arial"/>
              </a:rPr>
              <a:t>dụng</a:t>
            </a:r>
            <a:endParaRPr sz="2400" dirty="0">
              <a:latin typeface="Arial"/>
              <a:cs typeface="Arial"/>
            </a:endParaRPr>
          </a:p>
          <a:p>
            <a:pPr marL="241300" indent="-228600">
              <a:lnSpc>
                <a:spcPct val="100000"/>
              </a:lnSpc>
              <a:spcBef>
                <a:spcPts val="120"/>
              </a:spcBef>
              <a:buChar char="•"/>
              <a:tabLst>
                <a:tab pos="241300" algn="l"/>
              </a:tabLst>
            </a:pPr>
            <a:r>
              <a:rPr sz="2400" dirty="0">
                <a:latin typeface="Arial"/>
                <a:cs typeface="Arial"/>
              </a:rPr>
              <a:t>PHẦN 4.</a:t>
            </a:r>
            <a:r>
              <a:rPr sz="2400" spc="10" dirty="0">
                <a:latin typeface="Arial"/>
                <a:cs typeface="Arial"/>
              </a:rPr>
              <a:t> </a:t>
            </a:r>
            <a:r>
              <a:rPr sz="2400" spc="5" dirty="0">
                <a:latin typeface="Arial"/>
                <a:cs typeface="Arial"/>
              </a:rPr>
              <a:t>Demo</a:t>
            </a:r>
            <a:endParaRPr sz="2400" dirty="0">
              <a:latin typeface="Arial"/>
              <a:cs typeface="Arial"/>
            </a:endParaRPr>
          </a:p>
          <a:p>
            <a:pPr marL="241300" indent="-228600">
              <a:lnSpc>
                <a:spcPct val="100000"/>
              </a:lnSpc>
              <a:spcBef>
                <a:spcPts val="20"/>
              </a:spcBef>
              <a:buChar char="•"/>
              <a:tabLst>
                <a:tab pos="241300" algn="l"/>
              </a:tabLst>
            </a:pPr>
            <a:r>
              <a:rPr sz="2400" dirty="0">
                <a:latin typeface="Arial"/>
                <a:cs typeface="Arial"/>
              </a:rPr>
              <a:t>PHẦN 5. Kết</a:t>
            </a:r>
            <a:r>
              <a:rPr sz="2400" spc="25" dirty="0">
                <a:latin typeface="Arial"/>
                <a:cs typeface="Arial"/>
              </a:rPr>
              <a:t> </a:t>
            </a:r>
            <a:r>
              <a:rPr sz="2400" dirty="0">
                <a:latin typeface="Arial"/>
                <a:cs typeface="Arial"/>
              </a:rPr>
              <a:t>luận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animBg="1"/>
      <p:bldP spid="6" grpId="0" animBg="1"/>
      <p:bldP spid="7" grpId="0" animBg="1"/>
      <p:bldP spid="8" grpId="0"/>
      <p:bldP spid="9" grpId="0" animBg="1"/>
      <p:bldP spid="10" grpId="0" animBg="1"/>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60493" y="1108684"/>
            <a:ext cx="10314940" cy="106045"/>
          </a:xfrm>
          <a:custGeom>
            <a:avLst/>
            <a:gdLst/>
            <a:ahLst/>
            <a:cxnLst/>
            <a:rect l="l" t="t" r="r" b="b"/>
            <a:pathLst>
              <a:path w="10314940" h="106044">
                <a:moveTo>
                  <a:pt x="10314553" y="0"/>
                </a:moveTo>
                <a:lnTo>
                  <a:pt x="0" y="0"/>
                </a:lnTo>
                <a:lnTo>
                  <a:pt x="0" y="105829"/>
                </a:lnTo>
                <a:lnTo>
                  <a:pt x="10314553" y="105829"/>
                </a:lnTo>
                <a:lnTo>
                  <a:pt x="10314553" y="0"/>
                </a:lnTo>
                <a:close/>
              </a:path>
            </a:pathLst>
          </a:custGeom>
          <a:solidFill>
            <a:srgbClr val="6F6F74"/>
          </a:solidFill>
        </p:spPr>
        <p:txBody>
          <a:bodyPr wrap="square" lIns="0" tIns="0" rIns="0" bIns="0" rtlCol="0"/>
          <a:lstStyle/>
          <a:p>
            <a:endParaRPr/>
          </a:p>
        </p:txBody>
      </p:sp>
      <p:sp>
        <p:nvSpPr>
          <p:cNvPr id="3" name="object 3"/>
          <p:cNvSpPr/>
          <p:nvPr/>
        </p:nvSpPr>
        <p:spPr>
          <a:xfrm>
            <a:off x="960493" y="1267421"/>
            <a:ext cx="10314940" cy="106045"/>
          </a:xfrm>
          <a:custGeom>
            <a:avLst/>
            <a:gdLst/>
            <a:ahLst/>
            <a:cxnLst/>
            <a:rect l="l" t="t" r="r" b="b"/>
            <a:pathLst>
              <a:path w="10314940" h="106044">
                <a:moveTo>
                  <a:pt x="10314553" y="0"/>
                </a:moveTo>
                <a:lnTo>
                  <a:pt x="0" y="0"/>
                </a:lnTo>
                <a:lnTo>
                  <a:pt x="0" y="105829"/>
                </a:lnTo>
                <a:lnTo>
                  <a:pt x="10314553" y="105829"/>
                </a:lnTo>
                <a:lnTo>
                  <a:pt x="10314553" y="0"/>
                </a:lnTo>
                <a:close/>
              </a:path>
            </a:pathLst>
          </a:custGeom>
          <a:solidFill>
            <a:srgbClr val="6F6F74"/>
          </a:solidFill>
        </p:spPr>
        <p:txBody>
          <a:bodyPr wrap="square" lIns="0" tIns="0" rIns="0" bIns="0" rtlCol="0"/>
          <a:lstStyle/>
          <a:p>
            <a:endParaRPr/>
          </a:p>
        </p:txBody>
      </p:sp>
      <p:sp>
        <p:nvSpPr>
          <p:cNvPr id="4" name="object 4"/>
          <p:cNvSpPr/>
          <p:nvPr/>
        </p:nvSpPr>
        <p:spPr>
          <a:xfrm>
            <a:off x="960493" y="1108684"/>
            <a:ext cx="10314940" cy="106045"/>
          </a:xfrm>
          <a:custGeom>
            <a:avLst/>
            <a:gdLst/>
            <a:ahLst/>
            <a:cxnLst/>
            <a:rect l="l" t="t" r="r" b="b"/>
            <a:pathLst>
              <a:path w="10314940" h="106044">
                <a:moveTo>
                  <a:pt x="0" y="0"/>
                </a:moveTo>
                <a:lnTo>
                  <a:pt x="10314546" y="0"/>
                </a:lnTo>
                <a:lnTo>
                  <a:pt x="10314546" y="105826"/>
                </a:lnTo>
                <a:lnTo>
                  <a:pt x="0" y="105826"/>
                </a:lnTo>
                <a:lnTo>
                  <a:pt x="0" y="0"/>
                </a:lnTo>
                <a:close/>
              </a:path>
            </a:pathLst>
          </a:custGeom>
          <a:ln w="13970">
            <a:solidFill>
              <a:srgbClr val="515155"/>
            </a:solidFill>
          </a:ln>
        </p:spPr>
        <p:txBody>
          <a:bodyPr wrap="square" lIns="0" tIns="0" rIns="0" bIns="0" rtlCol="0"/>
          <a:lstStyle/>
          <a:p>
            <a:endParaRPr/>
          </a:p>
        </p:txBody>
      </p:sp>
      <p:sp>
        <p:nvSpPr>
          <p:cNvPr id="5" name="object 5"/>
          <p:cNvSpPr/>
          <p:nvPr/>
        </p:nvSpPr>
        <p:spPr>
          <a:xfrm>
            <a:off x="960493" y="1267424"/>
            <a:ext cx="10314940" cy="106045"/>
          </a:xfrm>
          <a:custGeom>
            <a:avLst/>
            <a:gdLst/>
            <a:ahLst/>
            <a:cxnLst/>
            <a:rect l="l" t="t" r="r" b="b"/>
            <a:pathLst>
              <a:path w="10314940" h="106044">
                <a:moveTo>
                  <a:pt x="0" y="0"/>
                </a:moveTo>
                <a:lnTo>
                  <a:pt x="10314546" y="0"/>
                </a:lnTo>
                <a:lnTo>
                  <a:pt x="10314546" y="105826"/>
                </a:lnTo>
                <a:lnTo>
                  <a:pt x="0" y="105826"/>
                </a:lnTo>
                <a:lnTo>
                  <a:pt x="0" y="0"/>
                </a:lnTo>
                <a:close/>
              </a:path>
            </a:pathLst>
          </a:custGeom>
          <a:ln w="13969">
            <a:solidFill>
              <a:srgbClr val="515155"/>
            </a:solidFill>
          </a:ln>
        </p:spPr>
        <p:txBody>
          <a:bodyPr wrap="square" lIns="0" tIns="0" rIns="0" bIns="0" rtlCol="0"/>
          <a:lstStyle/>
          <a:p>
            <a:endParaRPr/>
          </a:p>
        </p:txBody>
      </p:sp>
      <p:sp>
        <p:nvSpPr>
          <p:cNvPr id="6" name="object 6"/>
          <p:cNvSpPr txBox="1">
            <a:spLocks noGrp="1"/>
          </p:cNvSpPr>
          <p:nvPr>
            <p:ph type="title"/>
          </p:nvPr>
        </p:nvSpPr>
        <p:spPr>
          <a:xfrm>
            <a:off x="2540000" y="228600"/>
            <a:ext cx="7030084" cy="695960"/>
          </a:xfrm>
          <a:prstGeom prst="rect">
            <a:avLst/>
          </a:prstGeom>
        </p:spPr>
        <p:txBody>
          <a:bodyPr vert="horz" wrap="square" lIns="0" tIns="12700" rIns="0" bIns="0" rtlCol="0">
            <a:spAutoFit/>
          </a:bodyPr>
          <a:lstStyle/>
          <a:p>
            <a:pPr marL="12700">
              <a:lnSpc>
                <a:spcPct val="100000"/>
              </a:lnSpc>
              <a:spcBef>
                <a:spcPts val="100"/>
              </a:spcBef>
            </a:pPr>
            <a:r>
              <a:rPr spc="-75" dirty="0"/>
              <a:t>PHẦN</a:t>
            </a:r>
            <a:r>
              <a:rPr spc="-220" dirty="0"/>
              <a:t> </a:t>
            </a:r>
            <a:r>
              <a:rPr spc="-55" dirty="0"/>
              <a:t>1.</a:t>
            </a:r>
            <a:r>
              <a:rPr spc="-225" dirty="0"/>
              <a:t> </a:t>
            </a:r>
            <a:r>
              <a:rPr spc="-80" dirty="0"/>
              <a:t>GIỚI</a:t>
            </a:r>
            <a:r>
              <a:rPr spc="-290" dirty="0"/>
              <a:t> </a:t>
            </a:r>
            <a:r>
              <a:rPr spc="-80" dirty="0"/>
              <a:t>THIỆU</a:t>
            </a:r>
            <a:r>
              <a:rPr spc="-220" dirty="0"/>
              <a:t> </a:t>
            </a:r>
            <a:r>
              <a:rPr spc="-55" dirty="0"/>
              <a:t>ĐỀ</a:t>
            </a:r>
            <a:r>
              <a:rPr spc="-295" dirty="0"/>
              <a:t> </a:t>
            </a:r>
            <a:r>
              <a:rPr spc="-100" dirty="0"/>
              <a:t>TÀI</a:t>
            </a:r>
          </a:p>
        </p:txBody>
      </p:sp>
      <p:sp>
        <p:nvSpPr>
          <p:cNvPr id="7" name="object 7"/>
          <p:cNvSpPr/>
          <p:nvPr/>
        </p:nvSpPr>
        <p:spPr>
          <a:xfrm>
            <a:off x="954313" y="1656295"/>
            <a:ext cx="9826625" cy="842644"/>
          </a:xfrm>
          <a:custGeom>
            <a:avLst/>
            <a:gdLst/>
            <a:ahLst/>
            <a:cxnLst/>
            <a:rect l="l" t="t" r="r" b="b"/>
            <a:pathLst>
              <a:path w="9826625" h="842644">
                <a:moveTo>
                  <a:pt x="9685771" y="0"/>
                </a:moveTo>
                <a:lnTo>
                  <a:pt x="140403" y="0"/>
                </a:lnTo>
                <a:lnTo>
                  <a:pt x="96025" y="7158"/>
                </a:lnTo>
                <a:lnTo>
                  <a:pt x="57483" y="27091"/>
                </a:lnTo>
                <a:lnTo>
                  <a:pt x="27089" y="57486"/>
                </a:lnTo>
                <a:lnTo>
                  <a:pt x="7157" y="96030"/>
                </a:lnTo>
                <a:lnTo>
                  <a:pt x="0" y="140411"/>
                </a:lnTo>
                <a:lnTo>
                  <a:pt x="0" y="702005"/>
                </a:lnTo>
                <a:lnTo>
                  <a:pt x="7157" y="746379"/>
                </a:lnTo>
                <a:lnTo>
                  <a:pt x="27089" y="784919"/>
                </a:lnTo>
                <a:lnTo>
                  <a:pt x="57483" y="815313"/>
                </a:lnTo>
                <a:lnTo>
                  <a:pt x="96025" y="835245"/>
                </a:lnTo>
                <a:lnTo>
                  <a:pt x="140403" y="842403"/>
                </a:lnTo>
                <a:lnTo>
                  <a:pt x="9685771" y="842403"/>
                </a:lnTo>
                <a:lnTo>
                  <a:pt x="9730146" y="835245"/>
                </a:lnTo>
                <a:lnTo>
                  <a:pt x="9768686" y="815313"/>
                </a:lnTo>
                <a:lnTo>
                  <a:pt x="9799079" y="784919"/>
                </a:lnTo>
                <a:lnTo>
                  <a:pt x="9819012" y="746379"/>
                </a:lnTo>
                <a:lnTo>
                  <a:pt x="9826170" y="702005"/>
                </a:lnTo>
                <a:lnTo>
                  <a:pt x="9826170" y="140411"/>
                </a:lnTo>
                <a:lnTo>
                  <a:pt x="9819012" y="96030"/>
                </a:lnTo>
                <a:lnTo>
                  <a:pt x="9799079" y="57486"/>
                </a:lnTo>
                <a:lnTo>
                  <a:pt x="9768686" y="27091"/>
                </a:lnTo>
                <a:lnTo>
                  <a:pt x="9730146" y="7158"/>
                </a:lnTo>
                <a:lnTo>
                  <a:pt x="9685771" y="0"/>
                </a:lnTo>
                <a:close/>
              </a:path>
            </a:pathLst>
          </a:custGeom>
          <a:solidFill>
            <a:srgbClr val="595959"/>
          </a:solidFill>
        </p:spPr>
        <p:txBody>
          <a:bodyPr wrap="square" lIns="0" tIns="0" rIns="0" bIns="0" rtlCol="0"/>
          <a:lstStyle/>
          <a:p>
            <a:endParaRPr/>
          </a:p>
        </p:txBody>
      </p:sp>
      <p:sp>
        <p:nvSpPr>
          <p:cNvPr id="8" name="object 8"/>
          <p:cNvSpPr/>
          <p:nvPr/>
        </p:nvSpPr>
        <p:spPr>
          <a:xfrm>
            <a:off x="995434" y="1697418"/>
            <a:ext cx="9744075" cy="760730"/>
          </a:xfrm>
          <a:custGeom>
            <a:avLst/>
            <a:gdLst/>
            <a:ahLst/>
            <a:cxnLst/>
            <a:rect l="l" t="t" r="r" b="b"/>
            <a:pathLst>
              <a:path w="9744075" h="760730">
                <a:moveTo>
                  <a:pt x="0" y="0"/>
                </a:moveTo>
                <a:lnTo>
                  <a:pt x="9743926" y="0"/>
                </a:lnTo>
                <a:lnTo>
                  <a:pt x="9743926" y="760158"/>
                </a:lnTo>
                <a:lnTo>
                  <a:pt x="0" y="760158"/>
                </a:lnTo>
                <a:lnTo>
                  <a:pt x="0" y="0"/>
                </a:lnTo>
                <a:close/>
              </a:path>
            </a:pathLst>
          </a:custGeom>
          <a:solidFill>
            <a:srgbClr val="595959"/>
          </a:solidFill>
        </p:spPr>
        <p:txBody>
          <a:bodyPr wrap="square" lIns="0" tIns="0" rIns="0" bIns="0" rtlCol="0"/>
          <a:lstStyle/>
          <a:p>
            <a:endParaRPr/>
          </a:p>
        </p:txBody>
      </p:sp>
      <p:sp>
        <p:nvSpPr>
          <p:cNvPr id="9" name="object 9"/>
          <p:cNvSpPr txBox="1"/>
          <p:nvPr/>
        </p:nvSpPr>
        <p:spPr>
          <a:xfrm>
            <a:off x="1117600" y="1778000"/>
            <a:ext cx="8540115" cy="2549416"/>
          </a:xfrm>
          <a:prstGeom prst="rect">
            <a:avLst/>
          </a:prstGeom>
        </p:spPr>
        <p:txBody>
          <a:bodyPr vert="horz" wrap="square" lIns="0" tIns="12700" rIns="0" bIns="0" rtlCol="0">
            <a:spAutoFit/>
          </a:bodyPr>
          <a:lstStyle/>
          <a:p>
            <a:pPr marL="12700">
              <a:lnSpc>
                <a:spcPct val="100000"/>
              </a:lnSpc>
              <a:spcBef>
                <a:spcPts val="100"/>
              </a:spcBef>
            </a:pPr>
            <a:r>
              <a:rPr sz="3500" spc="5" dirty="0">
                <a:solidFill>
                  <a:srgbClr val="FFFFFF"/>
                </a:solidFill>
                <a:latin typeface="Arial"/>
                <a:cs typeface="Arial"/>
              </a:rPr>
              <a:t>1.ĐẶT VẤN</a:t>
            </a:r>
            <a:r>
              <a:rPr sz="3500" spc="-30" dirty="0">
                <a:solidFill>
                  <a:srgbClr val="FFFFFF"/>
                </a:solidFill>
                <a:latin typeface="Arial"/>
                <a:cs typeface="Arial"/>
              </a:rPr>
              <a:t> </a:t>
            </a:r>
            <a:r>
              <a:rPr sz="3500" spc="10" dirty="0">
                <a:solidFill>
                  <a:srgbClr val="FFFFFF"/>
                </a:solidFill>
                <a:latin typeface="Arial"/>
                <a:cs typeface="Arial"/>
              </a:rPr>
              <a:t>ĐỀ</a:t>
            </a:r>
            <a:endParaRPr sz="3500" dirty="0">
              <a:latin typeface="Arial"/>
              <a:cs typeface="Arial"/>
            </a:endParaRPr>
          </a:p>
          <a:p>
            <a:pPr marL="1524000" indent="-533400">
              <a:lnSpc>
                <a:spcPct val="100000"/>
              </a:lnSpc>
              <a:spcBef>
                <a:spcPts val="2500"/>
              </a:spcBef>
              <a:buClr>
                <a:srgbClr val="EC402A"/>
              </a:buClr>
              <a:buFont typeface="DejaVu Sans"/>
              <a:buChar char="❖"/>
              <a:tabLst>
                <a:tab pos="1523365" algn="l"/>
                <a:tab pos="1524000" algn="l"/>
              </a:tabLst>
            </a:pPr>
            <a:r>
              <a:rPr sz="2200" dirty="0">
                <a:latin typeface="Times New Roman"/>
                <a:cs typeface="Times New Roman"/>
              </a:rPr>
              <a:t>Nhu cầu </a:t>
            </a:r>
            <a:r>
              <a:rPr lang="en-US" sz="2200" dirty="0" smtClean="0">
                <a:latin typeface="Times New Roman"/>
                <a:cs typeface="Times New Roman"/>
              </a:rPr>
              <a:t>Người dùng muốn thiết kế một căn phòng nhỏ, tiện ích</a:t>
            </a:r>
            <a:r>
              <a:rPr sz="2200" spc="5" dirty="0" smtClean="0">
                <a:latin typeface="Times New Roman"/>
                <a:cs typeface="Times New Roman"/>
              </a:rPr>
              <a:t>.</a:t>
            </a:r>
            <a:endParaRPr sz="2200" dirty="0">
              <a:latin typeface="Times New Roman"/>
              <a:cs typeface="Times New Roman"/>
            </a:endParaRPr>
          </a:p>
          <a:p>
            <a:pPr marL="1524000" marR="6350" indent="-533400" algn="just">
              <a:lnSpc>
                <a:spcPct val="125000"/>
              </a:lnSpc>
              <a:spcBef>
                <a:spcPts val="1200"/>
              </a:spcBef>
              <a:buClr>
                <a:srgbClr val="EC402A"/>
              </a:buClr>
              <a:buFont typeface="DejaVu Sans"/>
              <a:buChar char="❖"/>
              <a:tabLst>
                <a:tab pos="1524000" algn="l"/>
              </a:tabLst>
            </a:pPr>
            <a:r>
              <a:rPr sz="2200" dirty="0">
                <a:latin typeface="Times New Roman"/>
                <a:cs typeface="Times New Roman"/>
              </a:rPr>
              <a:t>Cần có </a:t>
            </a:r>
            <a:r>
              <a:rPr lang="en-US" sz="2200" dirty="0" smtClean="0">
                <a:latin typeface="Times New Roman"/>
                <a:cs typeface="Times New Roman"/>
              </a:rPr>
              <a:t>sự</a:t>
            </a:r>
            <a:r>
              <a:rPr sz="2200" dirty="0" smtClean="0">
                <a:latin typeface="Times New Roman"/>
                <a:cs typeface="Times New Roman"/>
              </a:rPr>
              <a:t> </a:t>
            </a:r>
            <a:r>
              <a:rPr sz="2200" dirty="0">
                <a:latin typeface="Times New Roman"/>
                <a:cs typeface="Times New Roman"/>
              </a:rPr>
              <a:t>liên kết </a:t>
            </a:r>
            <a:r>
              <a:rPr lang="en-US" sz="2200" dirty="0" smtClean="0">
                <a:latin typeface="Times New Roman"/>
                <a:cs typeface="Times New Roman"/>
              </a:rPr>
              <a:t>giữa người dùng và ứng dụng đang được phát triển</a:t>
            </a:r>
            <a:r>
              <a:rPr sz="2200" spc="5" dirty="0" smtClean="0">
                <a:latin typeface="Times New Roman"/>
                <a:cs typeface="Times New Roman"/>
              </a:rPr>
              <a:t>.</a:t>
            </a:r>
            <a:endParaRPr sz="2200" dirty="0">
              <a:latin typeface="Times New Roman"/>
              <a:cs typeface="Times New Roman"/>
            </a:endParaRPr>
          </a:p>
        </p:txBody>
      </p:sp>
      <p:sp>
        <p:nvSpPr>
          <p:cNvPr id="12" name="object 10"/>
          <p:cNvSpPr txBox="1"/>
          <p:nvPr/>
        </p:nvSpPr>
        <p:spPr>
          <a:xfrm>
            <a:off x="2612571" y="4386807"/>
            <a:ext cx="7321550" cy="392415"/>
          </a:xfrm>
          <a:prstGeom prst="rect">
            <a:avLst/>
          </a:prstGeom>
        </p:spPr>
        <p:txBody>
          <a:bodyPr vert="horz" wrap="square" lIns="0" tIns="12700" rIns="0" bIns="0" rtlCol="0">
            <a:spAutoFit/>
          </a:bodyPr>
          <a:lstStyle/>
          <a:p>
            <a:pPr marL="12700" marR="5080">
              <a:lnSpc>
                <a:spcPct val="121200"/>
              </a:lnSpc>
              <a:spcBef>
                <a:spcPts val="100"/>
              </a:spcBef>
            </a:pPr>
            <a:r>
              <a:rPr lang="vi-VN" sz="2200" dirty="0"/>
              <a:t>Cái nhìn tổng quan và chi tiết nội thất trước khi thực hiện</a:t>
            </a:r>
            <a:endParaRPr lang="en-US" sz="2200" spc="-15" dirty="0" smtClean="0">
              <a:cs typeface="Arial"/>
            </a:endParaRPr>
          </a:p>
        </p:txBody>
      </p:sp>
      <p:sp>
        <p:nvSpPr>
          <p:cNvPr id="13" name="object 9"/>
          <p:cNvSpPr txBox="1"/>
          <p:nvPr/>
        </p:nvSpPr>
        <p:spPr>
          <a:xfrm>
            <a:off x="2117090" y="4402675"/>
            <a:ext cx="245110" cy="360680"/>
          </a:xfrm>
          <a:prstGeom prst="rect">
            <a:avLst/>
          </a:prstGeom>
        </p:spPr>
        <p:txBody>
          <a:bodyPr vert="horz" wrap="square" lIns="0" tIns="12700" rIns="0" bIns="0" rtlCol="0">
            <a:spAutoFit/>
          </a:bodyPr>
          <a:lstStyle/>
          <a:p>
            <a:pPr marL="12700">
              <a:lnSpc>
                <a:spcPct val="100000"/>
              </a:lnSpc>
              <a:spcBef>
                <a:spcPts val="100"/>
              </a:spcBef>
            </a:pPr>
            <a:r>
              <a:rPr sz="2200" spc="-250" dirty="0">
                <a:solidFill>
                  <a:srgbClr val="EC402A"/>
                </a:solidFill>
                <a:latin typeface="DejaVu Sans"/>
                <a:cs typeface="DejaVu Sans"/>
              </a:rPr>
              <a:t>❖</a:t>
            </a:r>
            <a:endParaRPr sz="2200" dirty="0">
              <a:latin typeface="DejaVu Sans"/>
              <a:cs typeface="DejaVu Sans"/>
            </a:endParaRPr>
          </a:p>
        </p:txBody>
      </p:sp>
      <p:sp>
        <p:nvSpPr>
          <p:cNvPr id="14" name="object 10"/>
          <p:cNvSpPr txBox="1"/>
          <p:nvPr/>
        </p:nvSpPr>
        <p:spPr>
          <a:xfrm>
            <a:off x="2612571" y="4909026"/>
            <a:ext cx="7321550" cy="392415"/>
          </a:xfrm>
          <a:prstGeom prst="rect">
            <a:avLst/>
          </a:prstGeom>
        </p:spPr>
        <p:txBody>
          <a:bodyPr vert="horz" wrap="square" lIns="0" tIns="12700" rIns="0" bIns="0" rtlCol="0">
            <a:spAutoFit/>
          </a:bodyPr>
          <a:lstStyle/>
          <a:p>
            <a:pPr marL="12700" marR="5080">
              <a:lnSpc>
                <a:spcPct val="121200"/>
              </a:lnSpc>
              <a:spcBef>
                <a:spcPts val="100"/>
              </a:spcBef>
            </a:pPr>
            <a:r>
              <a:rPr lang="vi-VN" sz="2200" dirty="0"/>
              <a:t>Cảm giác thoải mái và tự do của người dùng khi sử dụng</a:t>
            </a:r>
            <a:endParaRPr lang="en-US" sz="2200" spc="-15" dirty="0" smtClean="0">
              <a:cs typeface="Arial"/>
            </a:endParaRPr>
          </a:p>
        </p:txBody>
      </p:sp>
      <p:sp>
        <p:nvSpPr>
          <p:cNvPr id="15" name="object 9"/>
          <p:cNvSpPr txBox="1"/>
          <p:nvPr/>
        </p:nvSpPr>
        <p:spPr>
          <a:xfrm>
            <a:off x="2117090" y="4940761"/>
            <a:ext cx="245110" cy="360680"/>
          </a:xfrm>
          <a:prstGeom prst="rect">
            <a:avLst/>
          </a:prstGeom>
        </p:spPr>
        <p:txBody>
          <a:bodyPr vert="horz" wrap="square" lIns="0" tIns="12700" rIns="0" bIns="0" rtlCol="0">
            <a:spAutoFit/>
          </a:bodyPr>
          <a:lstStyle/>
          <a:p>
            <a:pPr marL="12700">
              <a:lnSpc>
                <a:spcPct val="100000"/>
              </a:lnSpc>
              <a:spcBef>
                <a:spcPts val="100"/>
              </a:spcBef>
            </a:pPr>
            <a:r>
              <a:rPr sz="2200" spc="-250" dirty="0">
                <a:solidFill>
                  <a:srgbClr val="EC402A"/>
                </a:solidFill>
                <a:latin typeface="DejaVu Sans"/>
                <a:cs typeface="DejaVu Sans"/>
              </a:rPr>
              <a:t>❖</a:t>
            </a:r>
            <a:endParaRPr sz="2200" dirty="0">
              <a:latin typeface="DejaVu Sans"/>
              <a:cs typeface="DejaVu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p:bldP spid="7" grpId="0" animBg="1"/>
      <p:bldP spid="8" grpId="0" animBg="1"/>
      <p:bldP spid="9" grpId="0"/>
      <p:bldP spid="12" grpId="0"/>
      <p:bldP spid="13"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60493" y="1108684"/>
            <a:ext cx="10314940" cy="106045"/>
          </a:xfrm>
          <a:custGeom>
            <a:avLst/>
            <a:gdLst/>
            <a:ahLst/>
            <a:cxnLst/>
            <a:rect l="l" t="t" r="r" b="b"/>
            <a:pathLst>
              <a:path w="10314940" h="106044">
                <a:moveTo>
                  <a:pt x="10314553" y="0"/>
                </a:moveTo>
                <a:lnTo>
                  <a:pt x="0" y="0"/>
                </a:lnTo>
                <a:lnTo>
                  <a:pt x="0" y="105829"/>
                </a:lnTo>
                <a:lnTo>
                  <a:pt x="10314553" y="105829"/>
                </a:lnTo>
                <a:lnTo>
                  <a:pt x="10314553" y="0"/>
                </a:lnTo>
                <a:close/>
              </a:path>
            </a:pathLst>
          </a:custGeom>
          <a:solidFill>
            <a:srgbClr val="6F6F74"/>
          </a:solidFill>
        </p:spPr>
        <p:txBody>
          <a:bodyPr wrap="square" lIns="0" tIns="0" rIns="0" bIns="0" rtlCol="0"/>
          <a:lstStyle/>
          <a:p>
            <a:endParaRPr/>
          </a:p>
        </p:txBody>
      </p:sp>
      <p:sp>
        <p:nvSpPr>
          <p:cNvPr id="3" name="object 3"/>
          <p:cNvSpPr/>
          <p:nvPr/>
        </p:nvSpPr>
        <p:spPr>
          <a:xfrm>
            <a:off x="960493" y="1267421"/>
            <a:ext cx="10314940" cy="106045"/>
          </a:xfrm>
          <a:custGeom>
            <a:avLst/>
            <a:gdLst/>
            <a:ahLst/>
            <a:cxnLst/>
            <a:rect l="l" t="t" r="r" b="b"/>
            <a:pathLst>
              <a:path w="10314940" h="106044">
                <a:moveTo>
                  <a:pt x="10314553" y="0"/>
                </a:moveTo>
                <a:lnTo>
                  <a:pt x="0" y="0"/>
                </a:lnTo>
                <a:lnTo>
                  <a:pt x="0" y="105829"/>
                </a:lnTo>
                <a:lnTo>
                  <a:pt x="10314553" y="105829"/>
                </a:lnTo>
                <a:lnTo>
                  <a:pt x="10314553" y="0"/>
                </a:lnTo>
                <a:close/>
              </a:path>
            </a:pathLst>
          </a:custGeom>
          <a:solidFill>
            <a:srgbClr val="6F6F74"/>
          </a:solidFill>
        </p:spPr>
        <p:txBody>
          <a:bodyPr wrap="square" lIns="0" tIns="0" rIns="0" bIns="0" rtlCol="0"/>
          <a:lstStyle/>
          <a:p>
            <a:endParaRPr/>
          </a:p>
        </p:txBody>
      </p:sp>
      <p:sp>
        <p:nvSpPr>
          <p:cNvPr id="4" name="object 4"/>
          <p:cNvSpPr/>
          <p:nvPr/>
        </p:nvSpPr>
        <p:spPr>
          <a:xfrm>
            <a:off x="960493" y="1108684"/>
            <a:ext cx="10314940" cy="106045"/>
          </a:xfrm>
          <a:custGeom>
            <a:avLst/>
            <a:gdLst/>
            <a:ahLst/>
            <a:cxnLst/>
            <a:rect l="l" t="t" r="r" b="b"/>
            <a:pathLst>
              <a:path w="10314940" h="106044">
                <a:moveTo>
                  <a:pt x="0" y="0"/>
                </a:moveTo>
                <a:lnTo>
                  <a:pt x="10314546" y="0"/>
                </a:lnTo>
                <a:lnTo>
                  <a:pt x="10314546" y="105826"/>
                </a:lnTo>
                <a:lnTo>
                  <a:pt x="0" y="105826"/>
                </a:lnTo>
                <a:lnTo>
                  <a:pt x="0" y="0"/>
                </a:lnTo>
                <a:close/>
              </a:path>
            </a:pathLst>
          </a:custGeom>
          <a:ln w="13970">
            <a:solidFill>
              <a:srgbClr val="515155"/>
            </a:solidFill>
          </a:ln>
        </p:spPr>
        <p:txBody>
          <a:bodyPr wrap="square" lIns="0" tIns="0" rIns="0" bIns="0" rtlCol="0"/>
          <a:lstStyle/>
          <a:p>
            <a:endParaRPr/>
          </a:p>
        </p:txBody>
      </p:sp>
      <p:sp>
        <p:nvSpPr>
          <p:cNvPr id="5" name="object 5"/>
          <p:cNvSpPr/>
          <p:nvPr/>
        </p:nvSpPr>
        <p:spPr>
          <a:xfrm>
            <a:off x="960493" y="1267424"/>
            <a:ext cx="10314940" cy="106045"/>
          </a:xfrm>
          <a:custGeom>
            <a:avLst/>
            <a:gdLst/>
            <a:ahLst/>
            <a:cxnLst/>
            <a:rect l="l" t="t" r="r" b="b"/>
            <a:pathLst>
              <a:path w="10314940" h="106044">
                <a:moveTo>
                  <a:pt x="0" y="0"/>
                </a:moveTo>
                <a:lnTo>
                  <a:pt x="10314546" y="0"/>
                </a:lnTo>
                <a:lnTo>
                  <a:pt x="10314546" y="105826"/>
                </a:lnTo>
                <a:lnTo>
                  <a:pt x="0" y="105826"/>
                </a:lnTo>
                <a:lnTo>
                  <a:pt x="0" y="0"/>
                </a:lnTo>
                <a:close/>
              </a:path>
            </a:pathLst>
          </a:custGeom>
          <a:ln w="13969">
            <a:solidFill>
              <a:srgbClr val="515155"/>
            </a:solidFill>
          </a:ln>
        </p:spPr>
        <p:txBody>
          <a:bodyPr wrap="square" lIns="0" tIns="0" rIns="0" bIns="0" rtlCol="0"/>
          <a:lstStyle/>
          <a:p>
            <a:endParaRPr/>
          </a:p>
        </p:txBody>
      </p:sp>
      <p:sp>
        <p:nvSpPr>
          <p:cNvPr id="6" name="object 6"/>
          <p:cNvSpPr txBox="1">
            <a:spLocks noGrp="1"/>
          </p:cNvSpPr>
          <p:nvPr>
            <p:ph type="title"/>
          </p:nvPr>
        </p:nvSpPr>
        <p:spPr>
          <a:xfrm>
            <a:off x="2540000" y="228600"/>
            <a:ext cx="7030084" cy="695960"/>
          </a:xfrm>
          <a:prstGeom prst="rect">
            <a:avLst/>
          </a:prstGeom>
        </p:spPr>
        <p:txBody>
          <a:bodyPr vert="horz" wrap="square" lIns="0" tIns="12700" rIns="0" bIns="0" rtlCol="0">
            <a:spAutoFit/>
          </a:bodyPr>
          <a:lstStyle/>
          <a:p>
            <a:pPr marL="12700">
              <a:lnSpc>
                <a:spcPct val="100000"/>
              </a:lnSpc>
              <a:spcBef>
                <a:spcPts val="100"/>
              </a:spcBef>
            </a:pPr>
            <a:r>
              <a:rPr spc="-75" dirty="0"/>
              <a:t>PHẦN</a:t>
            </a:r>
            <a:r>
              <a:rPr spc="-220" dirty="0"/>
              <a:t> </a:t>
            </a:r>
            <a:r>
              <a:rPr spc="-55" dirty="0"/>
              <a:t>1.</a:t>
            </a:r>
            <a:r>
              <a:rPr spc="-225" dirty="0"/>
              <a:t> </a:t>
            </a:r>
            <a:r>
              <a:rPr spc="-80" dirty="0"/>
              <a:t>GIỚI</a:t>
            </a:r>
            <a:r>
              <a:rPr spc="-290" dirty="0"/>
              <a:t> </a:t>
            </a:r>
            <a:r>
              <a:rPr spc="-80" dirty="0"/>
              <a:t>THIỆU</a:t>
            </a:r>
            <a:r>
              <a:rPr spc="-220" dirty="0"/>
              <a:t> </a:t>
            </a:r>
            <a:r>
              <a:rPr spc="-55" dirty="0"/>
              <a:t>ĐỀ</a:t>
            </a:r>
            <a:r>
              <a:rPr spc="-295" dirty="0"/>
              <a:t> </a:t>
            </a:r>
            <a:r>
              <a:rPr spc="-100" dirty="0"/>
              <a:t>TÀI</a:t>
            </a:r>
          </a:p>
        </p:txBody>
      </p:sp>
      <p:sp>
        <p:nvSpPr>
          <p:cNvPr id="7" name="object 7"/>
          <p:cNvSpPr txBox="1"/>
          <p:nvPr/>
        </p:nvSpPr>
        <p:spPr>
          <a:xfrm>
            <a:off x="1778000" y="3238500"/>
            <a:ext cx="245110" cy="360680"/>
          </a:xfrm>
          <a:prstGeom prst="rect">
            <a:avLst/>
          </a:prstGeom>
        </p:spPr>
        <p:txBody>
          <a:bodyPr vert="horz" wrap="square" lIns="0" tIns="12700" rIns="0" bIns="0" rtlCol="0">
            <a:spAutoFit/>
          </a:bodyPr>
          <a:lstStyle/>
          <a:p>
            <a:pPr marL="12700">
              <a:lnSpc>
                <a:spcPct val="100000"/>
              </a:lnSpc>
              <a:spcBef>
                <a:spcPts val="100"/>
              </a:spcBef>
            </a:pPr>
            <a:r>
              <a:rPr sz="2200" spc="-250" dirty="0">
                <a:solidFill>
                  <a:srgbClr val="EC402A"/>
                </a:solidFill>
                <a:latin typeface="DejaVu Sans"/>
                <a:cs typeface="DejaVu Sans"/>
              </a:rPr>
              <a:t>❖</a:t>
            </a:r>
            <a:endParaRPr sz="2200">
              <a:latin typeface="DejaVu Sans"/>
              <a:cs typeface="DejaVu Sans"/>
            </a:endParaRPr>
          </a:p>
        </p:txBody>
      </p:sp>
      <p:sp>
        <p:nvSpPr>
          <p:cNvPr id="8" name="object 8"/>
          <p:cNvSpPr txBox="1"/>
          <p:nvPr/>
        </p:nvSpPr>
        <p:spPr>
          <a:xfrm>
            <a:off x="2311400" y="3180079"/>
            <a:ext cx="7322184" cy="384272"/>
          </a:xfrm>
          <a:prstGeom prst="rect">
            <a:avLst/>
          </a:prstGeom>
        </p:spPr>
        <p:txBody>
          <a:bodyPr vert="horz" wrap="square" lIns="0" tIns="12700" rIns="0" bIns="0" rtlCol="0">
            <a:spAutoFit/>
          </a:bodyPr>
          <a:lstStyle/>
          <a:p>
            <a:pPr marL="12700" marR="5080">
              <a:lnSpc>
                <a:spcPct val="121200"/>
              </a:lnSpc>
              <a:spcBef>
                <a:spcPts val="100"/>
              </a:spcBef>
              <a:tabLst>
                <a:tab pos="642620" algn="l"/>
                <a:tab pos="1242695" algn="l"/>
                <a:tab pos="1764030" algn="l"/>
                <a:tab pos="2364105" algn="l"/>
                <a:tab pos="2947670" algn="l"/>
                <a:tab pos="4063365" algn="l"/>
                <a:tab pos="4507230" algn="l"/>
                <a:tab pos="5090795" algn="l"/>
                <a:tab pos="5690870" algn="l"/>
                <a:tab pos="6493510" algn="l"/>
                <a:tab pos="6921500" algn="l"/>
              </a:tabLst>
            </a:pPr>
            <a:r>
              <a:rPr lang="en-US" sz="2200" spc="5" dirty="0" smtClean="0">
                <a:latin typeface="Arial"/>
                <a:cs typeface="Arial"/>
              </a:rPr>
              <a:t>Giúp người dùng thoải mái khi sử dụng ứng dụng</a:t>
            </a:r>
            <a:endParaRPr sz="2200" dirty="0">
              <a:latin typeface="Arial"/>
              <a:cs typeface="Arial"/>
            </a:endParaRPr>
          </a:p>
        </p:txBody>
      </p:sp>
      <p:sp>
        <p:nvSpPr>
          <p:cNvPr id="9" name="object 9"/>
          <p:cNvSpPr txBox="1"/>
          <p:nvPr/>
        </p:nvSpPr>
        <p:spPr>
          <a:xfrm>
            <a:off x="1778000" y="4229100"/>
            <a:ext cx="245110" cy="360680"/>
          </a:xfrm>
          <a:prstGeom prst="rect">
            <a:avLst/>
          </a:prstGeom>
        </p:spPr>
        <p:txBody>
          <a:bodyPr vert="horz" wrap="square" lIns="0" tIns="12700" rIns="0" bIns="0" rtlCol="0">
            <a:spAutoFit/>
          </a:bodyPr>
          <a:lstStyle/>
          <a:p>
            <a:pPr marL="12700">
              <a:lnSpc>
                <a:spcPct val="100000"/>
              </a:lnSpc>
              <a:spcBef>
                <a:spcPts val="100"/>
              </a:spcBef>
            </a:pPr>
            <a:r>
              <a:rPr sz="2200" spc="-250" dirty="0">
                <a:solidFill>
                  <a:srgbClr val="EC402A"/>
                </a:solidFill>
                <a:latin typeface="DejaVu Sans"/>
                <a:cs typeface="DejaVu Sans"/>
              </a:rPr>
              <a:t>❖</a:t>
            </a:r>
            <a:endParaRPr sz="2200" dirty="0">
              <a:latin typeface="DejaVu Sans"/>
              <a:cs typeface="DejaVu Sans"/>
            </a:endParaRPr>
          </a:p>
        </p:txBody>
      </p:sp>
      <p:sp>
        <p:nvSpPr>
          <p:cNvPr id="10" name="object 10"/>
          <p:cNvSpPr txBox="1"/>
          <p:nvPr/>
        </p:nvSpPr>
        <p:spPr>
          <a:xfrm>
            <a:off x="2311400" y="4170679"/>
            <a:ext cx="7321550" cy="422488"/>
          </a:xfrm>
          <a:prstGeom prst="rect">
            <a:avLst/>
          </a:prstGeom>
        </p:spPr>
        <p:txBody>
          <a:bodyPr vert="horz" wrap="square" lIns="0" tIns="12700" rIns="0" bIns="0" rtlCol="0">
            <a:spAutoFit/>
          </a:bodyPr>
          <a:lstStyle/>
          <a:p>
            <a:pPr marL="12700" marR="5080">
              <a:lnSpc>
                <a:spcPct val="121200"/>
              </a:lnSpc>
              <a:spcBef>
                <a:spcPts val="100"/>
              </a:spcBef>
            </a:pPr>
            <a:r>
              <a:rPr lang="en-US" sz="2200" dirty="0" smtClean="0">
                <a:latin typeface="Arial"/>
                <a:cs typeface="Arial"/>
              </a:rPr>
              <a:t>Giúp người dùng nhìn tổng quan được chi tiết nội thất </a:t>
            </a:r>
            <a:endParaRPr lang="en-US" sz="2200" spc="-15" dirty="0" smtClean="0">
              <a:latin typeface="Arial"/>
              <a:cs typeface="Arial"/>
            </a:endParaRPr>
          </a:p>
        </p:txBody>
      </p:sp>
      <p:sp>
        <p:nvSpPr>
          <p:cNvPr id="11" name="object 11"/>
          <p:cNvSpPr/>
          <p:nvPr/>
        </p:nvSpPr>
        <p:spPr>
          <a:xfrm>
            <a:off x="954313" y="1656295"/>
            <a:ext cx="9826625" cy="842644"/>
          </a:xfrm>
          <a:custGeom>
            <a:avLst/>
            <a:gdLst/>
            <a:ahLst/>
            <a:cxnLst/>
            <a:rect l="l" t="t" r="r" b="b"/>
            <a:pathLst>
              <a:path w="9826625" h="842644">
                <a:moveTo>
                  <a:pt x="9685771" y="0"/>
                </a:moveTo>
                <a:lnTo>
                  <a:pt x="140403" y="0"/>
                </a:lnTo>
                <a:lnTo>
                  <a:pt x="96025" y="7158"/>
                </a:lnTo>
                <a:lnTo>
                  <a:pt x="57483" y="27091"/>
                </a:lnTo>
                <a:lnTo>
                  <a:pt x="27089" y="57486"/>
                </a:lnTo>
                <a:lnTo>
                  <a:pt x="7157" y="96030"/>
                </a:lnTo>
                <a:lnTo>
                  <a:pt x="0" y="140411"/>
                </a:lnTo>
                <a:lnTo>
                  <a:pt x="0" y="702005"/>
                </a:lnTo>
                <a:lnTo>
                  <a:pt x="7157" y="746379"/>
                </a:lnTo>
                <a:lnTo>
                  <a:pt x="27089" y="784919"/>
                </a:lnTo>
                <a:lnTo>
                  <a:pt x="57483" y="815313"/>
                </a:lnTo>
                <a:lnTo>
                  <a:pt x="96025" y="835245"/>
                </a:lnTo>
                <a:lnTo>
                  <a:pt x="140403" y="842403"/>
                </a:lnTo>
                <a:lnTo>
                  <a:pt x="9685771" y="842403"/>
                </a:lnTo>
                <a:lnTo>
                  <a:pt x="9730146" y="835245"/>
                </a:lnTo>
                <a:lnTo>
                  <a:pt x="9768686" y="815313"/>
                </a:lnTo>
                <a:lnTo>
                  <a:pt x="9799079" y="784919"/>
                </a:lnTo>
                <a:lnTo>
                  <a:pt x="9819012" y="746379"/>
                </a:lnTo>
                <a:lnTo>
                  <a:pt x="9826170" y="702005"/>
                </a:lnTo>
                <a:lnTo>
                  <a:pt x="9826170" y="140411"/>
                </a:lnTo>
                <a:lnTo>
                  <a:pt x="9819012" y="96030"/>
                </a:lnTo>
                <a:lnTo>
                  <a:pt x="9799079" y="57486"/>
                </a:lnTo>
                <a:lnTo>
                  <a:pt x="9768686" y="27091"/>
                </a:lnTo>
                <a:lnTo>
                  <a:pt x="9730146" y="7158"/>
                </a:lnTo>
                <a:lnTo>
                  <a:pt x="9685771" y="0"/>
                </a:lnTo>
                <a:close/>
              </a:path>
            </a:pathLst>
          </a:custGeom>
          <a:solidFill>
            <a:srgbClr val="595959"/>
          </a:solidFill>
        </p:spPr>
        <p:txBody>
          <a:bodyPr wrap="square" lIns="0" tIns="0" rIns="0" bIns="0" rtlCol="0"/>
          <a:lstStyle/>
          <a:p>
            <a:endParaRPr/>
          </a:p>
        </p:txBody>
      </p:sp>
      <p:sp>
        <p:nvSpPr>
          <p:cNvPr id="12" name="object 12"/>
          <p:cNvSpPr/>
          <p:nvPr/>
        </p:nvSpPr>
        <p:spPr>
          <a:xfrm>
            <a:off x="995434" y="1697418"/>
            <a:ext cx="9744075" cy="760730"/>
          </a:xfrm>
          <a:custGeom>
            <a:avLst/>
            <a:gdLst/>
            <a:ahLst/>
            <a:cxnLst/>
            <a:rect l="l" t="t" r="r" b="b"/>
            <a:pathLst>
              <a:path w="9744075" h="760730">
                <a:moveTo>
                  <a:pt x="0" y="0"/>
                </a:moveTo>
                <a:lnTo>
                  <a:pt x="9743926" y="0"/>
                </a:lnTo>
                <a:lnTo>
                  <a:pt x="9743926" y="760158"/>
                </a:lnTo>
                <a:lnTo>
                  <a:pt x="0" y="760158"/>
                </a:lnTo>
                <a:lnTo>
                  <a:pt x="0" y="0"/>
                </a:lnTo>
                <a:close/>
              </a:path>
            </a:pathLst>
          </a:custGeom>
          <a:solidFill>
            <a:srgbClr val="595959"/>
          </a:solidFill>
        </p:spPr>
        <p:txBody>
          <a:bodyPr wrap="square" lIns="0" tIns="0" rIns="0" bIns="0" rtlCol="0"/>
          <a:lstStyle/>
          <a:p>
            <a:endParaRPr/>
          </a:p>
        </p:txBody>
      </p:sp>
      <p:sp>
        <p:nvSpPr>
          <p:cNvPr id="13" name="object 13"/>
          <p:cNvSpPr txBox="1"/>
          <p:nvPr/>
        </p:nvSpPr>
        <p:spPr>
          <a:xfrm>
            <a:off x="1117600" y="1778000"/>
            <a:ext cx="4739005" cy="558800"/>
          </a:xfrm>
          <a:prstGeom prst="rect">
            <a:avLst/>
          </a:prstGeom>
        </p:spPr>
        <p:txBody>
          <a:bodyPr vert="horz" wrap="square" lIns="0" tIns="12700" rIns="0" bIns="0" rtlCol="0">
            <a:spAutoFit/>
          </a:bodyPr>
          <a:lstStyle/>
          <a:p>
            <a:pPr marL="12700">
              <a:lnSpc>
                <a:spcPct val="100000"/>
              </a:lnSpc>
              <a:spcBef>
                <a:spcPts val="100"/>
              </a:spcBef>
            </a:pPr>
            <a:r>
              <a:rPr sz="3500" spc="5" dirty="0">
                <a:solidFill>
                  <a:srgbClr val="FFFFFF"/>
                </a:solidFill>
                <a:latin typeface="Arial"/>
                <a:cs typeface="Arial"/>
              </a:rPr>
              <a:t>2.GIẢI QUYẾT VẤN</a:t>
            </a:r>
            <a:r>
              <a:rPr sz="3500" spc="-70" dirty="0">
                <a:solidFill>
                  <a:srgbClr val="FFFFFF"/>
                </a:solidFill>
                <a:latin typeface="Arial"/>
                <a:cs typeface="Arial"/>
              </a:rPr>
              <a:t> </a:t>
            </a:r>
            <a:r>
              <a:rPr sz="3500" spc="10" dirty="0">
                <a:solidFill>
                  <a:srgbClr val="FFFFFF"/>
                </a:solidFill>
                <a:latin typeface="Arial"/>
                <a:cs typeface="Arial"/>
              </a:rPr>
              <a:t>ĐỀ</a:t>
            </a:r>
            <a:endParaRPr sz="350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p:bldP spid="7" grpId="0"/>
      <p:bldP spid="8" grpId="0"/>
      <p:bldP spid="9" grpId="0"/>
      <p:bldP spid="10" grpId="0"/>
      <p:bldP spid="11" grpId="0" animBg="1"/>
      <p:bldP spid="12" grpId="0" animBg="1"/>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0986" y="2175078"/>
            <a:ext cx="10893425" cy="0"/>
          </a:xfrm>
          <a:custGeom>
            <a:avLst/>
            <a:gdLst/>
            <a:ahLst/>
            <a:cxnLst/>
            <a:rect l="l" t="t" r="r" b="b"/>
            <a:pathLst>
              <a:path w="10893425">
                <a:moveTo>
                  <a:pt x="0" y="0"/>
                </a:moveTo>
                <a:lnTo>
                  <a:pt x="10893310" y="0"/>
                </a:lnTo>
              </a:path>
            </a:pathLst>
          </a:custGeom>
          <a:ln w="9525">
            <a:solidFill>
              <a:srgbClr val="415665"/>
            </a:solidFill>
          </a:ln>
        </p:spPr>
        <p:txBody>
          <a:bodyPr wrap="square" lIns="0" tIns="0" rIns="0" bIns="0" rtlCol="0"/>
          <a:lstStyle/>
          <a:p>
            <a:endParaRPr/>
          </a:p>
        </p:txBody>
      </p:sp>
      <p:sp>
        <p:nvSpPr>
          <p:cNvPr id="3" name="object 3"/>
          <p:cNvSpPr/>
          <p:nvPr/>
        </p:nvSpPr>
        <p:spPr>
          <a:xfrm>
            <a:off x="1123801" y="2"/>
            <a:ext cx="10173335" cy="1193800"/>
          </a:xfrm>
          <a:custGeom>
            <a:avLst/>
            <a:gdLst/>
            <a:ahLst/>
            <a:cxnLst/>
            <a:rect l="l" t="t" r="r" b="b"/>
            <a:pathLst>
              <a:path w="10173335" h="1193800">
                <a:moveTo>
                  <a:pt x="0" y="0"/>
                </a:moveTo>
                <a:lnTo>
                  <a:pt x="10173000" y="0"/>
                </a:lnTo>
                <a:lnTo>
                  <a:pt x="10173000" y="1193391"/>
                </a:lnTo>
                <a:lnTo>
                  <a:pt x="0" y="1193391"/>
                </a:lnTo>
                <a:lnTo>
                  <a:pt x="0" y="0"/>
                </a:lnTo>
                <a:close/>
              </a:path>
            </a:pathLst>
          </a:custGeom>
          <a:solidFill>
            <a:srgbClr val="415665"/>
          </a:solidFill>
        </p:spPr>
        <p:txBody>
          <a:bodyPr wrap="square" lIns="0" tIns="0" rIns="0" bIns="0" rtlCol="0"/>
          <a:lstStyle/>
          <a:p>
            <a:endParaRPr/>
          </a:p>
        </p:txBody>
      </p:sp>
      <p:sp>
        <p:nvSpPr>
          <p:cNvPr id="4" name="object 4"/>
          <p:cNvSpPr txBox="1">
            <a:spLocks noGrp="1"/>
          </p:cNvSpPr>
          <p:nvPr>
            <p:ph type="title"/>
          </p:nvPr>
        </p:nvSpPr>
        <p:spPr>
          <a:xfrm>
            <a:off x="1094106" y="177800"/>
            <a:ext cx="10034270" cy="689932"/>
          </a:xfrm>
          <a:prstGeom prst="rect">
            <a:avLst/>
          </a:prstGeom>
        </p:spPr>
        <p:txBody>
          <a:bodyPr vert="horz" wrap="square" lIns="0" tIns="12700" rIns="0" bIns="0" rtlCol="0">
            <a:spAutoFit/>
          </a:bodyPr>
          <a:lstStyle/>
          <a:p>
            <a:pPr marL="12700">
              <a:lnSpc>
                <a:spcPct val="100000"/>
              </a:lnSpc>
              <a:spcBef>
                <a:spcPts val="100"/>
              </a:spcBef>
            </a:pPr>
            <a:r>
              <a:rPr spc="5" dirty="0" smtClean="0">
                <a:solidFill>
                  <a:srgbClr val="FFFFFF"/>
                </a:solidFill>
              </a:rPr>
              <a:t>PHẦN</a:t>
            </a:r>
            <a:r>
              <a:rPr lang="en-US" spc="5" dirty="0" smtClean="0">
                <a:solidFill>
                  <a:srgbClr val="FFFFFF"/>
                </a:solidFill>
              </a:rPr>
              <a:t> </a:t>
            </a:r>
            <a:r>
              <a:rPr spc="5" dirty="0" smtClean="0">
                <a:solidFill>
                  <a:srgbClr val="FFFFFF"/>
                </a:solidFill>
              </a:rPr>
              <a:t>2</a:t>
            </a:r>
            <a:r>
              <a:rPr spc="5" dirty="0">
                <a:solidFill>
                  <a:srgbClr val="FFFFFF"/>
                </a:solidFill>
              </a:rPr>
              <a:t>. CÁC CÔNG NGHỆ SỬ</a:t>
            </a:r>
            <a:r>
              <a:rPr spc="50" dirty="0">
                <a:solidFill>
                  <a:srgbClr val="FFFFFF"/>
                </a:solidFill>
              </a:rPr>
              <a:t> </a:t>
            </a:r>
            <a:r>
              <a:rPr spc="10" dirty="0">
                <a:solidFill>
                  <a:srgbClr val="FFFFFF"/>
                </a:solidFill>
              </a:rPr>
              <a:t>DỤNG</a:t>
            </a:r>
          </a:p>
        </p:txBody>
      </p:sp>
      <p:sp>
        <p:nvSpPr>
          <p:cNvPr id="5" name="object 5"/>
          <p:cNvSpPr/>
          <p:nvPr/>
        </p:nvSpPr>
        <p:spPr>
          <a:xfrm>
            <a:off x="222373" y="1270380"/>
            <a:ext cx="9029700" cy="774700"/>
          </a:xfrm>
          <a:custGeom>
            <a:avLst/>
            <a:gdLst/>
            <a:ahLst/>
            <a:cxnLst/>
            <a:rect l="l" t="t" r="r" b="b"/>
            <a:pathLst>
              <a:path w="9029700" h="774700">
                <a:moveTo>
                  <a:pt x="8900430" y="0"/>
                </a:moveTo>
                <a:lnTo>
                  <a:pt x="129019" y="0"/>
                </a:lnTo>
                <a:lnTo>
                  <a:pt x="78799" y="10138"/>
                </a:lnTo>
                <a:lnTo>
                  <a:pt x="37789" y="37787"/>
                </a:lnTo>
                <a:lnTo>
                  <a:pt x="10139" y="78797"/>
                </a:lnTo>
                <a:lnTo>
                  <a:pt x="0" y="129019"/>
                </a:lnTo>
                <a:lnTo>
                  <a:pt x="0" y="645071"/>
                </a:lnTo>
                <a:lnTo>
                  <a:pt x="10139" y="695293"/>
                </a:lnTo>
                <a:lnTo>
                  <a:pt x="37789" y="736303"/>
                </a:lnTo>
                <a:lnTo>
                  <a:pt x="78799" y="763952"/>
                </a:lnTo>
                <a:lnTo>
                  <a:pt x="129019" y="774090"/>
                </a:lnTo>
                <a:lnTo>
                  <a:pt x="8900430" y="774090"/>
                </a:lnTo>
                <a:lnTo>
                  <a:pt x="8950652" y="763952"/>
                </a:lnTo>
                <a:lnTo>
                  <a:pt x="8991662" y="736303"/>
                </a:lnTo>
                <a:lnTo>
                  <a:pt x="9019311" y="695293"/>
                </a:lnTo>
                <a:lnTo>
                  <a:pt x="9029449" y="645071"/>
                </a:lnTo>
                <a:lnTo>
                  <a:pt x="9029449" y="129019"/>
                </a:lnTo>
                <a:lnTo>
                  <a:pt x="9019311" y="78797"/>
                </a:lnTo>
                <a:lnTo>
                  <a:pt x="8991662" y="37787"/>
                </a:lnTo>
                <a:lnTo>
                  <a:pt x="8950652" y="10138"/>
                </a:lnTo>
                <a:lnTo>
                  <a:pt x="8900430" y="0"/>
                </a:lnTo>
                <a:close/>
              </a:path>
            </a:pathLst>
          </a:custGeom>
          <a:solidFill>
            <a:srgbClr val="595959"/>
          </a:solidFill>
        </p:spPr>
        <p:txBody>
          <a:bodyPr wrap="square" lIns="0" tIns="0" rIns="0" bIns="0" rtlCol="0"/>
          <a:lstStyle/>
          <a:p>
            <a:endParaRPr/>
          </a:p>
        </p:txBody>
      </p:sp>
      <p:sp>
        <p:nvSpPr>
          <p:cNvPr id="6" name="object 6"/>
          <p:cNvSpPr/>
          <p:nvPr/>
        </p:nvSpPr>
        <p:spPr>
          <a:xfrm>
            <a:off x="260160" y="1308163"/>
            <a:ext cx="8954135" cy="699135"/>
          </a:xfrm>
          <a:custGeom>
            <a:avLst/>
            <a:gdLst/>
            <a:ahLst/>
            <a:cxnLst/>
            <a:rect l="l" t="t" r="r" b="b"/>
            <a:pathLst>
              <a:path w="8954135" h="699135">
                <a:moveTo>
                  <a:pt x="0" y="0"/>
                </a:moveTo>
                <a:lnTo>
                  <a:pt x="8953879" y="0"/>
                </a:lnTo>
                <a:lnTo>
                  <a:pt x="8953879" y="698525"/>
                </a:lnTo>
                <a:lnTo>
                  <a:pt x="0" y="698525"/>
                </a:lnTo>
                <a:lnTo>
                  <a:pt x="0" y="0"/>
                </a:lnTo>
                <a:close/>
              </a:path>
            </a:pathLst>
          </a:custGeom>
          <a:solidFill>
            <a:srgbClr val="595959"/>
          </a:solidFill>
        </p:spPr>
        <p:txBody>
          <a:bodyPr wrap="square" lIns="0" tIns="0" rIns="0" bIns="0" rtlCol="0"/>
          <a:lstStyle/>
          <a:p>
            <a:endParaRPr dirty="0"/>
          </a:p>
        </p:txBody>
      </p:sp>
      <p:sp>
        <p:nvSpPr>
          <p:cNvPr id="7" name="object 7"/>
          <p:cNvSpPr txBox="1"/>
          <p:nvPr/>
        </p:nvSpPr>
        <p:spPr>
          <a:xfrm>
            <a:off x="381000" y="1384300"/>
            <a:ext cx="10363200" cy="551433"/>
          </a:xfrm>
          <a:prstGeom prst="rect">
            <a:avLst/>
          </a:prstGeom>
        </p:spPr>
        <p:txBody>
          <a:bodyPr vert="horz" wrap="square" lIns="0" tIns="12700" rIns="0" bIns="0" rtlCol="0">
            <a:spAutoFit/>
          </a:bodyPr>
          <a:lstStyle/>
          <a:p>
            <a:pPr marL="12700">
              <a:lnSpc>
                <a:spcPct val="100000"/>
              </a:lnSpc>
              <a:spcBef>
                <a:spcPts val="100"/>
              </a:spcBef>
            </a:pPr>
            <a:r>
              <a:rPr sz="3500" spc="5" dirty="0" smtClean="0">
                <a:solidFill>
                  <a:srgbClr val="FFFFFF"/>
                </a:solidFill>
                <a:latin typeface="Arial"/>
                <a:cs typeface="Arial"/>
              </a:rPr>
              <a:t>1.</a:t>
            </a:r>
            <a:r>
              <a:rPr lang="en-US" sz="3500" spc="5" dirty="0" smtClean="0">
                <a:solidFill>
                  <a:srgbClr val="FFFFFF"/>
                </a:solidFill>
                <a:latin typeface="Arial"/>
                <a:cs typeface="Arial"/>
              </a:rPr>
              <a:t> SỬ DỤNG CÔNG NGHỆ UNITY </a:t>
            </a:r>
            <a:endParaRPr sz="3500" dirty="0">
              <a:latin typeface="Arial"/>
              <a:cs typeface="Arial"/>
            </a:endParaRPr>
          </a:p>
        </p:txBody>
      </p:sp>
      <p:sp>
        <p:nvSpPr>
          <p:cNvPr id="8" name="object 8"/>
          <p:cNvSpPr/>
          <p:nvPr/>
        </p:nvSpPr>
        <p:spPr>
          <a:xfrm>
            <a:off x="548147" y="2095531"/>
            <a:ext cx="1073785" cy="1042669"/>
          </a:xfrm>
          <a:custGeom>
            <a:avLst/>
            <a:gdLst/>
            <a:ahLst/>
            <a:cxnLst/>
            <a:rect l="l" t="t" r="r" b="b"/>
            <a:pathLst>
              <a:path w="1073785" h="1042669">
                <a:moveTo>
                  <a:pt x="536727" y="0"/>
                </a:moveTo>
                <a:lnTo>
                  <a:pt x="490985" y="1884"/>
                </a:lnTo>
                <a:lnTo>
                  <a:pt x="445511" y="7538"/>
                </a:lnTo>
                <a:lnTo>
                  <a:pt x="400572" y="16960"/>
                </a:lnTo>
                <a:lnTo>
                  <a:pt x="356438" y="30152"/>
                </a:lnTo>
                <a:lnTo>
                  <a:pt x="313376" y="47113"/>
                </a:lnTo>
                <a:lnTo>
                  <a:pt x="271653" y="67843"/>
                </a:lnTo>
                <a:lnTo>
                  <a:pt x="231538" y="92342"/>
                </a:lnTo>
                <a:lnTo>
                  <a:pt x="193299" y="120610"/>
                </a:lnTo>
                <a:lnTo>
                  <a:pt x="157204" y="152647"/>
                </a:lnTo>
                <a:lnTo>
                  <a:pt x="124210" y="187694"/>
                </a:lnTo>
                <a:lnTo>
                  <a:pt x="95098" y="224823"/>
                </a:lnTo>
                <a:lnTo>
                  <a:pt x="69868" y="263774"/>
                </a:lnTo>
                <a:lnTo>
                  <a:pt x="48519" y="304286"/>
                </a:lnTo>
                <a:lnTo>
                  <a:pt x="31052" y="346099"/>
                </a:lnTo>
                <a:lnTo>
                  <a:pt x="17467" y="388952"/>
                </a:lnTo>
                <a:lnTo>
                  <a:pt x="7763" y="432587"/>
                </a:lnTo>
                <a:lnTo>
                  <a:pt x="1940" y="476742"/>
                </a:lnTo>
                <a:lnTo>
                  <a:pt x="0" y="521157"/>
                </a:lnTo>
                <a:lnTo>
                  <a:pt x="1940" y="565572"/>
                </a:lnTo>
                <a:lnTo>
                  <a:pt x="7763" y="609727"/>
                </a:lnTo>
                <a:lnTo>
                  <a:pt x="17467" y="653361"/>
                </a:lnTo>
                <a:lnTo>
                  <a:pt x="31052" y="696215"/>
                </a:lnTo>
                <a:lnTo>
                  <a:pt x="48519" y="738028"/>
                </a:lnTo>
                <a:lnTo>
                  <a:pt x="69868" y="778540"/>
                </a:lnTo>
                <a:lnTo>
                  <a:pt x="95098" y="817490"/>
                </a:lnTo>
                <a:lnTo>
                  <a:pt x="124210" y="854619"/>
                </a:lnTo>
                <a:lnTo>
                  <a:pt x="157204" y="889666"/>
                </a:lnTo>
                <a:lnTo>
                  <a:pt x="193299" y="921703"/>
                </a:lnTo>
                <a:lnTo>
                  <a:pt x="231538" y="949971"/>
                </a:lnTo>
                <a:lnTo>
                  <a:pt x="271653" y="974471"/>
                </a:lnTo>
                <a:lnTo>
                  <a:pt x="313376" y="995200"/>
                </a:lnTo>
                <a:lnTo>
                  <a:pt x="356438" y="1012161"/>
                </a:lnTo>
                <a:lnTo>
                  <a:pt x="400572" y="1025353"/>
                </a:lnTo>
                <a:lnTo>
                  <a:pt x="445511" y="1034776"/>
                </a:lnTo>
                <a:lnTo>
                  <a:pt x="490985" y="1040429"/>
                </a:lnTo>
                <a:lnTo>
                  <a:pt x="536727" y="1042314"/>
                </a:lnTo>
                <a:lnTo>
                  <a:pt x="582469" y="1040429"/>
                </a:lnTo>
                <a:lnTo>
                  <a:pt x="627943" y="1034776"/>
                </a:lnTo>
                <a:lnTo>
                  <a:pt x="672882" y="1025353"/>
                </a:lnTo>
                <a:lnTo>
                  <a:pt x="717016" y="1012161"/>
                </a:lnTo>
                <a:lnTo>
                  <a:pt x="760079" y="995200"/>
                </a:lnTo>
                <a:lnTo>
                  <a:pt x="801801" y="974471"/>
                </a:lnTo>
                <a:lnTo>
                  <a:pt x="841916" y="949971"/>
                </a:lnTo>
                <a:lnTo>
                  <a:pt x="880156" y="921703"/>
                </a:lnTo>
                <a:lnTo>
                  <a:pt x="916251" y="889666"/>
                </a:lnTo>
                <a:lnTo>
                  <a:pt x="949244" y="854619"/>
                </a:lnTo>
                <a:lnTo>
                  <a:pt x="978355" y="817490"/>
                </a:lnTo>
                <a:lnTo>
                  <a:pt x="1003585" y="778540"/>
                </a:lnTo>
                <a:lnTo>
                  <a:pt x="1024933" y="738028"/>
                </a:lnTo>
                <a:lnTo>
                  <a:pt x="1042400" y="696215"/>
                </a:lnTo>
                <a:lnTo>
                  <a:pt x="1055985" y="653361"/>
                </a:lnTo>
                <a:lnTo>
                  <a:pt x="1065689" y="609727"/>
                </a:lnTo>
                <a:lnTo>
                  <a:pt x="1071511" y="565572"/>
                </a:lnTo>
                <a:lnTo>
                  <a:pt x="1073452" y="521157"/>
                </a:lnTo>
                <a:lnTo>
                  <a:pt x="1071511" y="476742"/>
                </a:lnTo>
                <a:lnTo>
                  <a:pt x="1065689" y="432587"/>
                </a:lnTo>
                <a:lnTo>
                  <a:pt x="1055985" y="388952"/>
                </a:lnTo>
                <a:lnTo>
                  <a:pt x="1042400" y="346099"/>
                </a:lnTo>
                <a:lnTo>
                  <a:pt x="1024933" y="304286"/>
                </a:lnTo>
                <a:lnTo>
                  <a:pt x="1003585" y="263774"/>
                </a:lnTo>
                <a:lnTo>
                  <a:pt x="978355" y="224823"/>
                </a:lnTo>
                <a:lnTo>
                  <a:pt x="949244" y="187694"/>
                </a:lnTo>
                <a:lnTo>
                  <a:pt x="916251" y="152647"/>
                </a:lnTo>
                <a:lnTo>
                  <a:pt x="880156" y="120610"/>
                </a:lnTo>
                <a:lnTo>
                  <a:pt x="841916" y="92342"/>
                </a:lnTo>
                <a:lnTo>
                  <a:pt x="801801" y="67843"/>
                </a:lnTo>
                <a:lnTo>
                  <a:pt x="760079" y="47113"/>
                </a:lnTo>
                <a:lnTo>
                  <a:pt x="717016" y="30152"/>
                </a:lnTo>
                <a:lnTo>
                  <a:pt x="672882" y="16960"/>
                </a:lnTo>
                <a:lnTo>
                  <a:pt x="627943" y="7538"/>
                </a:lnTo>
                <a:lnTo>
                  <a:pt x="582469" y="1884"/>
                </a:lnTo>
                <a:lnTo>
                  <a:pt x="536727" y="0"/>
                </a:lnTo>
                <a:close/>
              </a:path>
            </a:pathLst>
          </a:custGeom>
          <a:solidFill>
            <a:srgbClr val="46464A"/>
          </a:solidFill>
        </p:spPr>
        <p:txBody>
          <a:bodyPr wrap="square" lIns="0" tIns="0" rIns="0" bIns="0" rtlCol="0"/>
          <a:lstStyle/>
          <a:p>
            <a:endParaRPr/>
          </a:p>
        </p:txBody>
      </p:sp>
      <p:sp>
        <p:nvSpPr>
          <p:cNvPr id="9" name="object 9"/>
          <p:cNvSpPr/>
          <p:nvPr/>
        </p:nvSpPr>
        <p:spPr>
          <a:xfrm>
            <a:off x="548147" y="2095537"/>
            <a:ext cx="1073785" cy="1042669"/>
          </a:xfrm>
          <a:custGeom>
            <a:avLst/>
            <a:gdLst/>
            <a:ahLst/>
            <a:cxnLst/>
            <a:rect l="l" t="t" r="r" b="b"/>
            <a:pathLst>
              <a:path w="1073785" h="1042669">
                <a:moveTo>
                  <a:pt x="916250" y="152642"/>
                </a:moveTo>
                <a:lnTo>
                  <a:pt x="949243" y="187690"/>
                </a:lnTo>
                <a:lnTo>
                  <a:pt x="978355" y="224820"/>
                </a:lnTo>
                <a:lnTo>
                  <a:pt x="1003585" y="263771"/>
                </a:lnTo>
                <a:lnTo>
                  <a:pt x="1024934" y="304283"/>
                </a:lnTo>
                <a:lnTo>
                  <a:pt x="1042401" y="346096"/>
                </a:lnTo>
                <a:lnTo>
                  <a:pt x="1055986" y="388950"/>
                </a:lnTo>
                <a:lnTo>
                  <a:pt x="1065690" y="432585"/>
                </a:lnTo>
                <a:lnTo>
                  <a:pt x="1071513" y="476740"/>
                </a:lnTo>
                <a:lnTo>
                  <a:pt x="1073453" y="521155"/>
                </a:lnTo>
                <a:lnTo>
                  <a:pt x="1071513" y="565570"/>
                </a:lnTo>
                <a:lnTo>
                  <a:pt x="1065690" y="609725"/>
                </a:lnTo>
                <a:lnTo>
                  <a:pt x="1055986" y="653359"/>
                </a:lnTo>
                <a:lnTo>
                  <a:pt x="1042401" y="696213"/>
                </a:lnTo>
                <a:lnTo>
                  <a:pt x="1024934" y="738026"/>
                </a:lnTo>
                <a:lnTo>
                  <a:pt x="1003585" y="778539"/>
                </a:lnTo>
                <a:lnTo>
                  <a:pt x="978355" y="817490"/>
                </a:lnTo>
                <a:lnTo>
                  <a:pt x="949243" y="854619"/>
                </a:lnTo>
                <a:lnTo>
                  <a:pt x="916250" y="889668"/>
                </a:lnTo>
                <a:lnTo>
                  <a:pt x="880155" y="921704"/>
                </a:lnTo>
                <a:lnTo>
                  <a:pt x="841916" y="949971"/>
                </a:lnTo>
                <a:lnTo>
                  <a:pt x="801801" y="974469"/>
                </a:lnTo>
                <a:lnTo>
                  <a:pt x="760078" y="995198"/>
                </a:lnTo>
                <a:lnTo>
                  <a:pt x="717016" y="1012159"/>
                </a:lnTo>
                <a:lnTo>
                  <a:pt x="672881" y="1025350"/>
                </a:lnTo>
                <a:lnTo>
                  <a:pt x="627943" y="1034772"/>
                </a:lnTo>
                <a:lnTo>
                  <a:pt x="582469" y="1040426"/>
                </a:lnTo>
                <a:lnTo>
                  <a:pt x="536727" y="1042310"/>
                </a:lnTo>
                <a:lnTo>
                  <a:pt x="490985" y="1040426"/>
                </a:lnTo>
                <a:lnTo>
                  <a:pt x="445510" y="1034772"/>
                </a:lnTo>
                <a:lnTo>
                  <a:pt x="400572" y="1025350"/>
                </a:lnTo>
                <a:lnTo>
                  <a:pt x="356438" y="1012159"/>
                </a:lnTo>
                <a:lnTo>
                  <a:pt x="313375" y="995198"/>
                </a:lnTo>
                <a:lnTo>
                  <a:pt x="271652" y="974469"/>
                </a:lnTo>
                <a:lnTo>
                  <a:pt x="231537" y="949971"/>
                </a:lnTo>
                <a:lnTo>
                  <a:pt x="193298" y="921704"/>
                </a:lnTo>
                <a:lnTo>
                  <a:pt x="157203" y="889668"/>
                </a:lnTo>
                <a:lnTo>
                  <a:pt x="124209" y="854619"/>
                </a:lnTo>
                <a:lnTo>
                  <a:pt x="95098" y="817490"/>
                </a:lnTo>
                <a:lnTo>
                  <a:pt x="69867" y="778539"/>
                </a:lnTo>
                <a:lnTo>
                  <a:pt x="48519" y="738026"/>
                </a:lnTo>
                <a:lnTo>
                  <a:pt x="31052" y="696213"/>
                </a:lnTo>
                <a:lnTo>
                  <a:pt x="17466" y="653359"/>
                </a:lnTo>
                <a:lnTo>
                  <a:pt x="7762" y="609725"/>
                </a:lnTo>
                <a:lnTo>
                  <a:pt x="1940" y="565570"/>
                </a:lnTo>
                <a:lnTo>
                  <a:pt x="0" y="521155"/>
                </a:lnTo>
                <a:lnTo>
                  <a:pt x="1940" y="476740"/>
                </a:lnTo>
                <a:lnTo>
                  <a:pt x="7762" y="432585"/>
                </a:lnTo>
                <a:lnTo>
                  <a:pt x="17466" y="388950"/>
                </a:lnTo>
                <a:lnTo>
                  <a:pt x="31052" y="346096"/>
                </a:lnTo>
                <a:lnTo>
                  <a:pt x="48519" y="304283"/>
                </a:lnTo>
                <a:lnTo>
                  <a:pt x="69867" y="263771"/>
                </a:lnTo>
                <a:lnTo>
                  <a:pt x="95098" y="224820"/>
                </a:lnTo>
                <a:lnTo>
                  <a:pt x="124209" y="187690"/>
                </a:lnTo>
                <a:lnTo>
                  <a:pt x="157203" y="152642"/>
                </a:lnTo>
                <a:lnTo>
                  <a:pt x="193298" y="120606"/>
                </a:lnTo>
                <a:lnTo>
                  <a:pt x="231537" y="92339"/>
                </a:lnTo>
                <a:lnTo>
                  <a:pt x="271652" y="67841"/>
                </a:lnTo>
                <a:lnTo>
                  <a:pt x="313375" y="47111"/>
                </a:lnTo>
                <a:lnTo>
                  <a:pt x="356438" y="30151"/>
                </a:lnTo>
                <a:lnTo>
                  <a:pt x="400572" y="16960"/>
                </a:lnTo>
                <a:lnTo>
                  <a:pt x="445510" y="7537"/>
                </a:lnTo>
                <a:lnTo>
                  <a:pt x="490985" y="1884"/>
                </a:lnTo>
                <a:lnTo>
                  <a:pt x="536727" y="0"/>
                </a:lnTo>
                <a:lnTo>
                  <a:pt x="582469" y="1884"/>
                </a:lnTo>
                <a:lnTo>
                  <a:pt x="627943" y="7537"/>
                </a:lnTo>
                <a:lnTo>
                  <a:pt x="672881" y="16960"/>
                </a:lnTo>
                <a:lnTo>
                  <a:pt x="717016" y="30151"/>
                </a:lnTo>
                <a:lnTo>
                  <a:pt x="760078" y="47111"/>
                </a:lnTo>
                <a:lnTo>
                  <a:pt x="801801" y="67841"/>
                </a:lnTo>
                <a:lnTo>
                  <a:pt x="841916" y="92339"/>
                </a:lnTo>
                <a:lnTo>
                  <a:pt x="880155" y="120606"/>
                </a:lnTo>
                <a:lnTo>
                  <a:pt x="916250" y="152642"/>
                </a:lnTo>
                <a:close/>
              </a:path>
            </a:pathLst>
          </a:custGeom>
          <a:ln w="13970">
            <a:solidFill>
              <a:srgbClr val="D6D3CC"/>
            </a:solidFill>
          </a:ln>
        </p:spPr>
        <p:txBody>
          <a:bodyPr wrap="square" lIns="0" tIns="0" rIns="0" bIns="0" rtlCol="0"/>
          <a:lstStyle/>
          <a:p>
            <a:endParaRPr/>
          </a:p>
        </p:txBody>
      </p:sp>
      <p:sp>
        <p:nvSpPr>
          <p:cNvPr id="10" name="object 10"/>
          <p:cNvSpPr txBox="1"/>
          <p:nvPr/>
        </p:nvSpPr>
        <p:spPr>
          <a:xfrm>
            <a:off x="641201" y="2425787"/>
            <a:ext cx="965200" cy="382156"/>
          </a:xfrm>
          <a:prstGeom prst="rect">
            <a:avLst/>
          </a:prstGeom>
        </p:spPr>
        <p:txBody>
          <a:bodyPr vert="horz" wrap="square" lIns="0" tIns="12700" rIns="0" bIns="0" rtlCol="0">
            <a:spAutoFit/>
          </a:bodyPr>
          <a:lstStyle/>
          <a:p>
            <a:pPr marL="12700">
              <a:lnSpc>
                <a:spcPct val="100000"/>
              </a:lnSpc>
              <a:spcBef>
                <a:spcPts val="100"/>
              </a:spcBef>
            </a:pPr>
            <a:r>
              <a:rPr lang="en-US" sz="2400" b="1" spc="5" dirty="0" smtClean="0">
                <a:solidFill>
                  <a:srgbClr val="FFFFFF"/>
                </a:solidFill>
                <a:latin typeface="Arial"/>
                <a:cs typeface="Arial"/>
              </a:rPr>
              <a:t>UNITY</a:t>
            </a:r>
            <a:endParaRPr sz="2400" dirty="0">
              <a:latin typeface="Arial"/>
              <a:cs typeface="Arial"/>
            </a:endParaRPr>
          </a:p>
        </p:txBody>
      </p:sp>
      <p:sp>
        <p:nvSpPr>
          <p:cNvPr id="12" name="object 12"/>
          <p:cNvSpPr/>
          <p:nvPr/>
        </p:nvSpPr>
        <p:spPr>
          <a:xfrm>
            <a:off x="132784" y="3840734"/>
            <a:ext cx="597535" cy="2284095"/>
          </a:xfrm>
          <a:custGeom>
            <a:avLst/>
            <a:gdLst/>
            <a:ahLst/>
            <a:cxnLst/>
            <a:rect l="l" t="t" r="r" b="b"/>
            <a:pathLst>
              <a:path w="597535" h="2284095">
                <a:moveTo>
                  <a:pt x="597199" y="0"/>
                </a:moveTo>
                <a:lnTo>
                  <a:pt x="0" y="2283600"/>
                </a:lnTo>
                <a:lnTo>
                  <a:pt x="597199" y="2283600"/>
                </a:lnTo>
                <a:lnTo>
                  <a:pt x="597199" y="0"/>
                </a:lnTo>
                <a:close/>
              </a:path>
            </a:pathLst>
          </a:custGeom>
          <a:solidFill>
            <a:srgbClr val="FF0000">
              <a:alpha val="53079"/>
            </a:srgbClr>
          </a:solidFill>
        </p:spPr>
        <p:txBody>
          <a:bodyPr wrap="square" lIns="0" tIns="0" rIns="0" bIns="0" rtlCol="0"/>
          <a:lstStyle/>
          <a:p>
            <a:endParaRPr/>
          </a:p>
        </p:txBody>
      </p:sp>
      <p:sp>
        <p:nvSpPr>
          <p:cNvPr id="13" name="object 13"/>
          <p:cNvSpPr/>
          <p:nvPr/>
        </p:nvSpPr>
        <p:spPr>
          <a:xfrm>
            <a:off x="786274" y="3840734"/>
            <a:ext cx="597535" cy="2284095"/>
          </a:xfrm>
          <a:custGeom>
            <a:avLst/>
            <a:gdLst/>
            <a:ahLst/>
            <a:cxnLst/>
            <a:rect l="l" t="t" r="r" b="b"/>
            <a:pathLst>
              <a:path w="597535" h="2284095">
                <a:moveTo>
                  <a:pt x="0" y="0"/>
                </a:moveTo>
                <a:lnTo>
                  <a:pt x="0" y="2283600"/>
                </a:lnTo>
                <a:lnTo>
                  <a:pt x="597199" y="2283600"/>
                </a:lnTo>
                <a:lnTo>
                  <a:pt x="0" y="0"/>
                </a:lnTo>
                <a:close/>
              </a:path>
            </a:pathLst>
          </a:custGeom>
          <a:solidFill>
            <a:srgbClr val="FFC000">
              <a:alpha val="42689"/>
            </a:srgbClr>
          </a:solidFill>
        </p:spPr>
        <p:txBody>
          <a:bodyPr wrap="square" lIns="0" tIns="0" rIns="0" bIns="0" rtlCol="0"/>
          <a:lstStyle/>
          <a:p>
            <a:endParaRPr/>
          </a:p>
        </p:txBody>
      </p:sp>
      <p:sp>
        <p:nvSpPr>
          <p:cNvPr id="14" name="object 14"/>
          <p:cNvSpPr txBox="1"/>
          <p:nvPr/>
        </p:nvSpPr>
        <p:spPr>
          <a:xfrm>
            <a:off x="1679937" y="4740490"/>
            <a:ext cx="224790" cy="330200"/>
          </a:xfrm>
          <a:prstGeom prst="rect">
            <a:avLst/>
          </a:prstGeom>
        </p:spPr>
        <p:txBody>
          <a:bodyPr vert="horz" wrap="square" lIns="0" tIns="12700" rIns="0" bIns="0" rtlCol="0">
            <a:spAutoFit/>
          </a:bodyPr>
          <a:lstStyle/>
          <a:p>
            <a:pPr marL="12700">
              <a:lnSpc>
                <a:spcPct val="100000"/>
              </a:lnSpc>
              <a:spcBef>
                <a:spcPts val="100"/>
              </a:spcBef>
            </a:pPr>
            <a:r>
              <a:rPr sz="2000" spc="-225" dirty="0">
                <a:solidFill>
                  <a:srgbClr val="EC402A"/>
                </a:solidFill>
                <a:latin typeface="DejaVu Sans"/>
                <a:cs typeface="DejaVu Sans"/>
              </a:rPr>
              <a:t>❖</a:t>
            </a:r>
            <a:endParaRPr sz="2000" dirty="0">
              <a:latin typeface="DejaVu Sans"/>
              <a:cs typeface="DejaVu Sans"/>
            </a:endParaRPr>
          </a:p>
        </p:txBody>
      </p:sp>
      <p:sp>
        <p:nvSpPr>
          <p:cNvPr id="15" name="object 15"/>
          <p:cNvSpPr txBox="1"/>
          <p:nvPr/>
        </p:nvSpPr>
        <p:spPr>
          <a:xfrm>
            <a:off x="2197100" y="4738676"/>
            <a:ext cx="3210560" cy="330200"/>
          </a:xfrm>
          <a:prstGeom prst="rect">
            <a:avLst/>
          </a:prstGeom>
        </p:spPr>
        <p:txBody>
          <a:bodyPr vert="horz" wrap="square" lIns="0" tIns="12700" rIns="0" bIns="0" rtlCol="0">
            <a:spAutoFit/>
          </a:bodyPr>
          <a:lstStyle/>
          <a:p>
            <a:pPr marL="12700">
              <a:lnSpc>
                <a:spcPct val="100000"/>
              </a:lnSpc>
              <a:spcBef>
                <a:spcPts val="100"/>
              </a:spcBef>
            </a:pPr>
            <a:r>
              <a:rPr lang="en-US" sz="2000" spc="-15" dirty="0" smtClean="0">
                <a:latin typeface="Arial"/>
                <a:cs typeface="Arial"/>
              </a:rPr>
              <a:t>Tạo mô hình 3D dễ dàng</a:t>
            </a:r>
            <a:endParaRPr sz="2000" dirty="0">
              <a:latin typeface="Arial"/>
              <a:cs typeface="Arial"/>
            </a:endParaRPr>
          </a:p>
        </p:txBody>
      </p:sp>
      <p:sp>
        <p:nvSpPr>
          <p:cNvPr id="16" name="object 16"/>
          <p:cNvSpPr txBox="1"/>
          <p:nvPr/>
        </p:nvSpPr>
        <p:spPr>
          <a:xfrm>
            <a:off x="1674585" y="5179803"/>
            <a:ext cx="224790" cy="330200"/>
          </a:xfrm>
          <a:prstGeom prst="rect">
            <a:avLst/>
          </a:prstGeom>
        </p:spPr>
        <p:txBody>
          <a:bodyPr vert="horz" wrap="square" lIns="0" tIns="12700" rIns="0" bIns="0" rtlCol="0">
            <a:spAutoFit/>
          </a:bodyPr>
          <a:lstStyle/>
          <a:p>
            <a:pPr marL="12700">
              <a:lnSpc>
                <a:spcPct val="100000"/>
              </a:lnSpc>
              <a:spcBef>
                <a:spcPts val="100"/>
              </a:spcBef>
            </a:pPr>
            <a:r>
              <a:rPr sz="2000" spc="-225" dirty="0">
                <a:solidFill>
                  <a:srgbClr val="EC402A"/>
                </a:solidFill>
                <a:latin typeface="DejaVu Sans"/>
                <a:cs typeface="DejaVu Sans"/>
              </a:rPr>
              <a:t>❖</a:t>
            </a:r>
            <a:endParaRPr sz="2000" dirty="0">
              <a:latin typeface="DejaVu Sans"/>
              <a:cs typeface="DejaVu Sans"/>
            </a:endParaRPr>
          </a:p>
        </p:txBody>
      </p:sp>
      <p:sp>
        <p:nvSpPr>
          <p:cNvPr id="17" name="object 17"/>
          <p:cNvSpPr txBox="1"/>
          <p:nvPr/>
        </p:nvSpPr>
        <p:spPr>
          <a:xfrm>
            <a:off x="2197099" y="5183432"/>
            <a:ext cx="3414395" cy="733021"/>
          </a:xfrm>
          <a:prstGeom prst="rect">
            <a:avLst/>
          </a:prstGeom>
        </p:spPr>
        <p:txBody>
          <a:bodyPr vert="horz" wrap="square" lIns="0" tIns="12700" rIns="0" bIns="0" rtlCol="0">
            <a:spAutoFit/>
          </a:bodyPr>
          <a:lstStyle/>
          <a:p>
            <a:pPr marL="12700" marR="5080">
              <a:lnSpc>
                <a:spcPct val="116700"/>
              </a:lnSpc>
              <a:spcBef>
                <a:spcPts val="100"/>
              </a:spcBef>
              <a:tabLst>
                <a:tab pos="604520" algn="l"/>
                <a:tab pos="1310640" algn="l"/>
                <a:tab pos="2003425" algn="l"/>
                <a:tab pos="2709545" algn="l"/>
                <a:tab pos="3117850" algn="l"/>
              </a:tabLst>
            </a:pPr>
            <a:r>
              <a:rPr lang="en-US" sz="2000" dirty="0">
                <a:latin typeface="Arial" pitchFamily="34" charset="0"/>
                <a:cs typeface="Arial" pitchFamily="34" charset="0"/>
              </a:rPr>
              <a:t>C</a:t>
            </a:r>
            <a:r>
              <a:rPr lang="en-US" sz="2000" dirty="0" smtClean="0">
                <a:latin typeface="Arial" pitchFamily="34" charset="0"/>
                <a:cs typeface="Arial" pitchFamily="34" charset="0"/>
              </a:rPr>
              <a:t>ó </a:t>
            </a:r>
            <a:r>
              <a:rPr lang="en-US" sz="2000" dirty="0">
                <a:latin typeface="Arial" pitchFamily="34" charset="0"/>
                <a:cs typeface="Arial" pitchFamily="34" charset="0"/>
              </a:rPr>
              <a:t>thể import trực tiếp các file mô hình </a:t>
            </a:r>
            <a:r>
              <a:rPr lang="en-US" sz="2000" dirty="0" smtClean="0">
                <a:latin typeface="Arial" pitchFamily="34" charset="0"/>
                <a:cs typeface="Arial" pitchFamily="34" charset="0"/>
              </a:rPr>
              <a:t>3D.</a:t>
            </a:r>
            <a:endParaRPr sz="2000" dirty="0">
              <a:latin typeface="Arial" pitchFamily="34" charset="0"/>
              <a:cs typeface="Arial" pitchFamily="34" charset="0"/>
            </a:endParaRPr>
          </a:p>
        </p:txBody>
      </p:sp>
      <p:sp>
        <p:nvSpPr>
          <p:cNvPr id="18" name="object 18"/>
          <p:cNvSpPr txBox="1"/>
          <p:nvPr/>
        </p:nvSpPr>
        <p:spPr>
          <a:xfrm>
            <a:off x="1663699" y="5916453"/>
            <a:ext cx="4366895" cy="936154"/>
          </a:xfrm>
          <a:prstGeom prst="rect">
            <a:avLst/>
          </a:prstGeom>
        </p:spPr>
        <p:txBody>
          <a:bodyPr vert="horz" wrap="square" lIns="0" tIns="12700" rIns="0" bIns="0" rtlCol="0">
            <a:spAutoFit/>
          </a:bodyPr>
          <a:lstStyle/>
          <a:p>
            <a:pPr marL="546100" indent="-533400">
              <a:lnSpc>
                <a:spcPct val="100000"/>
              </a:lnSpc>
              <a:spcBef>
                <a:spcPts val="100"/>
              </a:spcBef>
              <a:buClr>
                <a:srgbClr val="EC402A"/>
              </a:buClr>
              <a:buFont typeface="DejaVu Sans"/>
              <a:buChar char="❖"/>
              <a:tabLst>
                <a:tab pos="545465" algn="l"/>
                <a:tab pos="546100" algn="l"/>
              </a:tabLst>
            </a:pPr>
            <a:r>
              <a:rPr lang="en-US" sz="2000" dirty="0">
                <a:latin typeface="Arial" pitchFamily="34" charset="0"/>
                <a:cs typeface="Arial" pitchFamily="34" charset="0"/>
              </a:rPr>
              <a:t>Việc đặt các thuộc tính vật lý trong Unity cũng cực kỳ dễ dàng và hỗ trợ sẵn nhiều chức năng</a:t>
            </a:r>
            <a:endParaRPr sz="2000" dirty="0">
              <a:latin typeface="Arial" pitchFamily="34" charset="0"/>
              <a:cs typeface="Arial" pitchFamily="34" charset="0"/>
            </a:endParaRPr>
          </a:p>
        </p:txBody>
      </p:sp>
      <p:sp>
        <p:nvSpPr>
          <p:cNvPr id="19" name="object 19"/>
          <p:cNvSpPr txBox="1"/>
          <p:nvPr/>
        </p:nvSpPr>
        <p:spPr>
          <a:xfrm>
            <a:off x="114300" y="6286500"/>
            <a:ext cx="1774189" cy="375920"/>
          </a:xfrm>
          <a:prstGeom prst="rect">
            <a:avLst/>
          </a:prstGeom>
        </p:spPr>
        <p:txBody>
          <a:bodyPr vert="horz" wrap="square" lIns="0" tIns="12700" rIns="0" bIns="0" rtlCol="0">
            <a:spAutoFit/>
          </a:bodyPr>
          <a:lstStyle/>
          <a:p>
            <a:pPr marL="12700">
              <a:lnSpc>
                <a:spcPct val="100000"/>
              </a:lnSpc>
              <a:spcBef>
                <a:spcPts val="100"/>
              </a:spcBef>
            </a:pPr>
            <a:r>
              <a:rPr sz="2300" b="1" dirty="0">
                <a:solidFill>
                  <a:srgbClr val="FF6600"/>
                </a:solidFill>
                <a:latin typeface="Verdana"/>
                <a:cs typeface="Verdana"/>
              </a:rPr>
              <a:t>ƯU ĐIỂM</a:t>
            </a:r>
            <a:r>
              <a:rPr sz="2300" b="1" spc="-210" dirty="0">
                <a:solidFill>
                  <a:srgbClr val="FF6600"/>
                </a:solidFill>
                <a:latin typeface="Verdana"/>
                <a:cs typeface="Verdana"/>
              </a:rPr>
              <a:t> </a:t>
            </a:r>
            <a:endParaRPr sz="3000" baseline="-25000" dirty="0">
              <a:latin typeface="DejaVu Sans"/>
              <a:cs typeface="DejaVu Sans"/>
            </a:endParaRPr>
          </a:p>
        </p:txBody>
      </p:sp>
      <p:sp>
        <p:nvSpPr>
          <p:cNvPr id="21" name="object 21"/>
          <p:cNvSpPr txBox="1"/>
          <p:nvPr/>
        </p:nvSpPr>
        <p:spPr>
          <a:xfrm>
            <a:off x="1663700" y="2191407"/>
            <a:ext cx="9480711" cy="1490152"/>
          </a:xfrm>
          <a:prstGeom prst="rect">
            <a:avLst/>
          </a:prstGeom>
        </p:spPr>
        <p:txBody>
          <a:bodyPr vert="horz" wrap="square" lIns="0" tIns="12700" rIns="0" bIns="0" rtlCol="0">
            <a:spAutoFit/>
          </a:bodyPr>
          <a:lstStyle/>
          <a:p>
            <a:pPr marL="12700">
              <a:lnSpc>
                <a:spcPct val="100000"/>
              </a:lnSpc>
              <a:spcBef>
                <a:spcPts val="100"/>
              </a:spcBef>
            </a:pPr>
            <a:r>
              <a:rPr lang="en-US" sz="2400" dirty="0" smtClean="0"/>
              <a:t>là </a:t>
            </a:r>
            <a:r>
              <a:rPr lang="en-US" sz="2400" dirty="0"/>
              <a:t>một trong những engine được giới làm game không chuyên cực kỳ ưa chuộng bởi khả năng tuyệt vời của nó là phát triển trò chơi đa nền. Trình biên tập có thể chạy trên Windows và Mac OS, và có thể xuất ra game cho Windows, Mac, Wii, iOS, Android.</a:t>
            </a:r>
            <a:endParaRPr sz="2500" dirty="0" smtClean="0">
              <a:latin typeface="Times New Roman"/>
              <a:cs typeface="Times New Roman"/>
            </a:endParaRPr>
          </a:p>
        </p:txBody>
      </p:sp>
      <p:sp>
        <p:nvSpPr>
          <p:cNvPr id="22" name="object 22"/>
          <p:cNvSpPr txBox="1"/>
          <p:nvPr/>
        </p:nvSpPr>
        <p:spPr>
          <a:xfrm>
            <a:off x="6030594" y="5052042"/>
            <a:ext cx="3709670" cy="692497"/>
          </a:xfrm>
          <a:prstGeom prst="rect">
            <a:avLst/>
          </a:prstGeom>
        </p:spPr>
        <p:txBody>
          <a:bodyPr vert="horz" wrap="square" lIns="0" tIns="76200" rIns="0" bIns="0" rtlCol="0">
            <a:spAutoFit/>
          </a:bodyPr>
          <a:lstStyle/>
          <a:p>
            <a:pPr marL="444500" indent="-431800">
              <a:lnSpc>
                <a:spcPct val="100000"/>
              </a:lnSpc>
              <a:spcBef>
                <a:spcPts val="600"/>
              </a:spcBef>
              <a:buClr>
                <a:srgbClr val="007A37"/>
              </a:buClr>
              <a:buFont typeface="DejaVu Sans"/>
              <a:buChar char="❖"/>
              <a:tabLst>
                <a:tab pos="443865" algn="l"/>
                <a:tab pos="444500" algn="l"/>
              </a:tabLst>
            </a:pPr>
            <a:r>
              <a:rPr lang="en-US" sz="2000" dirty="0" smtClean="0">
                <a:latin typeface="Arial"/>
                <a:cs typeface="Arial"/>
              </a:rPr>
              <a:t>Build Android có dung lướng lớn</a:t>
            </a:r>
            <a:endParaRPr sz="2000" dirty="0">
              <a:latin typeface="Arial"/>
              <a:cs typeface="Arial"/>
            </a:endParaRPr>
          </a:p>
        </p:txBody>
      </p:sp>
      <p:sp>
        <p:nvSpPr>
          <p:cNvPr id="25" name="object 25"/>
          <p:cNvSpPr/>
          <p:nvPr/>
        </p:nvSpPr>
        <p:spPr>
          <a:xfrm>
            <a:off x="9684054" y="4488764"/>
            <a:ext cx="596265" cy="1237615"/>
          </a:xfrm>
          <a:custGeom>
            <a:avLst/>
            <a:gdLst/>
            <a:ahLst/>
            <a:cxnLst/>
            <a:rect l="l" t="t" r="r" b="b"/>
            <a:pathLst>
              <a:path w="596265" h="1237614">
                <a:moveTo>
                  <a:pt x="595998" y="0"/>
                </a:moveTo>
                <a:lnTo>
                  <a:pt x="0" y="1237194"/>
                </a:lnTo>
                <a:lnTo>
                  <a:pt x="595998" y="1237194"/>
                </a:lnTo>
                <a:lnTo>
                  <a:pt x="595998" y="0"/>
                </a:lnTo>
                <a:close/>
              </a:path>
            </a:pathLst>
          </a:custGeom>
          <a:solidFill>
            <a:srgbClr val="92D050">
              <a:alpha val="53079"/>
            </a:srgbClr>
          </a:solidFill>
        </p:spPr>
        <p:txBody>
          <a:bodyPr wrap="square" lIns="0" tIns="0" rIns="0" bIns="0" rtlCol="0"/>
          <a:lstStyle/>
          <a:p>
            <a:endParaRPr/>
          </a:p>
        </p:txBody>
      </p:sp>
      <p:sp>
        <p:nvSpPr>
          <p:cNvPr id="26" name="object 26"/>
          <p:cNvSpPr/>
          <p:nvPr/>
        </p:nvSpPr>
        <p:spPr>
          <a:xfrm>
            <a:off x="10307497" y="4488764"/>
            <a:ext cx="596265" cy="1237615"/>
          </a:xfrm>
          <a:custGeom>
            <a:avLst/>
            <a:gdLst/>
            <a:ahLst/>
            <a:cxnLst/>
            <a:rect l="l" t="t" r="r" b="b"/>
            <a:pathLst>
              <a:path w="596265" h="1237614">
                <a:moveTo>
                  <a:pt x="0" y="0"/>
                </a:moveTo>
                <a:lnTo>
                  <a:pt x="0" y="1237194"/>
                </a:lnTo>
                <a:lnTo>
                  <a:pt x="595998" y="1237194"/>
                </a:lnTo>
                <a:lnTo>
                  <a:pt x="0" y="0"/>
                </a:lnTo>
                <a:close/>
              </a:path>
            </a:pathLst>
          </a:custGeom>
          <a:solidFill>
            <a:srgbClr val="56633D">
              <a:alpha val="42689"/>
            </a:srgbClr>
          </a:solidFill>
        </p:spPr>
        <p:txBody>
          <a:bodyPr wrap="square" lIns="0" tIns="0" rIns="0" bIns="0" rtlCol="0"/>
          <a:lstStyle/>
          <a:p>
            <a:endParaRPr/>
          </a:p>
        </p:txBody>
      </p:sp>
      <p:sp>
        <p:nvSpPr>
          <p:cNvPr id="27" name="object 27"/>
          <p:cNvSpPr/>
          <p:nvPr/>
        </p:nvSpPr>
        <p:spPr>
          <a:xfrm>
            <a:off x="728682" y="3467861"/>
            <a:ext cx="9298940" cy="852805"/>
          </a:xfrm>
          <a:custGeom>
            <a:avLst/>
            <a:gdLst/>
            <a:ahLst/>
            <a:cxnLst/>
            <a:rect l="l" t="t" r="r" b="b"/>
            <a:pathLst>
              <a:path w="9298940" h="852804">
                <a:moveTo>
                  <a:pt x="0" y="11613"/>
                </a:moveTo>
                <a:lnTo>
                  <a:pt x="50436" y="25075"/>
                </a:lnTo>
                <a:lnTo>
                  <a:pt x="100871" y="38529"/>
                </a:lnTo>
                <a:lnTo>
                  <a:pt x="151303" y="51965"/>
                </a:lnTo>
                <a:lnTo>
                  <a:pt x="201731" y="65375"/>
                </a:lnTo>
                <a:lnTo>
                  <a:pt x="252154" y="78750"/>
                </a:lnTo>
                <a:lnTo>
                  <a:pt x="302570" y="92081"/>
                </a:lnTo>
                <a:lnTo>
                  <a:pt x="352979" y="105360"/>
                </a:lnTo>
                <a:lnTo>
                  <a:pt x="403378" y="118578"/>
                </a:lnTo>
                <a:lnTo>
                  <a:pt x="453767" y="131726"/>
                </a:lnTo>
                <a:lnTo>
                  <a:pt x="504143" y="144795"/>
                </a:lnTo>
                <a:lnTo>
                  <a:pt x="554507" y="157778"/>
                </a:lnTo>
                <a:lnTo>
                  <a:pt x="604856" y="170664"/>
                </a:lnTo>
                <a:lnTo>
                  <a:pt x="655189" y="183445"/>
                </a:lnTo>
                <a:lnTo>
                  <a:pt x="705505" y="196113"/>
                </a:lnTo>
                <a:lnTo>
                  <a:pt x="755802" y="208659"/>
                </a:lnTo>
                <a:lnTo>
                  <a:pt x="806080" y="221074"/>
                </a:lnTo>
                <a:lnTo>
                  <a:pt x="856336" y="233349"/>
                </a:lnTo>
                <a:lnTo>
                  <a:pt x="906571" y="245476"/>
                </a:lnTo>
                <a:lnTo>
                  <a:pt x="956781" y="257446"/>
                </a:lnTo>
                <a:lnTo>
                  <a:pt x="1006966" y="269250"/>
                </a:lnTo>
                <a:lnTo>
                  <a:pt x="1057125" y="280879"/>
                </a:lnTo>
                <a:lnTo>
                  <a:pt x="1107256" y="292325"/>
                </a:lnTo>
                <a:lnTo>
                  <a:pt x="1157358" y="303579"/>
                </a:lnTo>
                <a:lnTo>
                  <a:pt x="1207429" y="314632"/>
                </a:lnTo>
                <a:lnTo>
                  <a:pt x="1257469" y="325476"/>
                </a:lnTo>
                <a:lnTo>
                  <a:pt x="1307476" y="336102"/>
                </a:lnTo>
                <a:lnTo>
                  <a:pt x="1357449" y="346500"/>
                </a:lnTo>
                <a:lnTo>
                  <a:pt x="1407386" y="356663"/>
                </a:lnTo>
                <a:lnTo>
                  <a:pt x="1457286" y="366582"/>
                </a:lnTo>
                <a:lnTo>
                  <a:pt x="1507147" y="376247"/>
                </a:lnTo>
                <a:lnTo>
                  <a:pt x="1556969" y="385651"/>
                </a:lnTo>
                <a:lnTo>
                  <a:pt x="1606750" y="394784"/>
                </a:lnTo>
                <a:lnTo>
                  <a:pt x="1656489" y="403638"/>
                </a:lnTo>
                <a:lnTo>
                  <a:pt x="1706185" y="412204"/>
                </a:lnTo>
                <a:lnTo>
                  <a:pt x="1755835" y="420473"/>
                </a:lnTo>
                <a:lnTo>
                  <a:pt x="1805439" y="428436"/>
                </a:lnTo>
                <a:lnTo>
                  <a:pt x="1854996" y="436086"/>
                </a:lnTo>
                <a:lnTo>
                  <a:pt x="1904504" y="443412"/>
                </a:lnTo>
                <a:lnTo>
                  <a:pt x="1953961" y="450407"/>
                </a:lnTo>
                <a:lnTo>
                  <a:pt x="2003368" y="457061"/>
                </a:lnTo>
                <a:lnTo>
                  <a:pt x="2052721" y="463366"/>
                </a:lnTo>
                <a:lnTo>
                  <a:pt x="2102020" y="469313"/>
                </a:lnTo>
                <a:lnTo>
                  <a:pt x="2151264" y="474894"/>
                </a:lnTo>
                <a:lnTo>
                  <a:pt x="2200451" y="480100"/>
                </a:lnTo>
                <a:lnTo>
                  <a:pt x="2249580" y="484921"/>
                </a:lnTo>
                <a:lnTo>
                  <a:pt x="2298649" y="489350"/>
                </a:lnTo>
                <a:lnTo>
                  <a:pt x="2347658" y="493377"/>
                </a:lnTo>
                <a:lnTo>
                  <a:pt x="2398740" y="497132"/>
                </a:lnTo>
                <a:lnTo>
                  <a:pt x="2449692" y="500421"/>
                </a:lnTo>
                <a:lnTo>
                  <a:pt x="2500520" y="503253"/>
                </a:lnTo>
                <a:lnTo>
                  <a:pt x="2551230" y="505643"/>
                </a:lnTo>
                <a:lnTo>
                  <a:pt x="2601829" y="507601"/>
                </a:lnTo>
                <a:lnTo>
                  <a:pt x="2652322" y="509140"/>
                </a:lnTo>
                <a:lnTo>
                  <a:pt x="2702715" y="510272"/>
                </a:lnTo>
                <a:lnTo>
                  <a:pt x="2753015" y="511009"/>
                </a:lnTo>
                <a:lnTo>
                  <a:pt x="2803227" y="511363"/>
                </a:lnTo>
                <a:lnTo>
                  <a:pt x="2853357" y="511346"/>
                </a:lnTo>
                <a:lnTo>
                  <a:pt x="2903412" y="510970"/>
                </a:lnTo>
                <a:lnTo>
                  <a:pt x="2953398" y="510248"/>
                </a:lnTo>
                <a:lnTo>
                  <a:pt x="3003320" y="509191"/>
                </a:lnTo>
                <a:lnTo>
                  <a:pt x="3053184" y="507812"/>
                </a:lnTo>
                <a:lnTo>
                  <a:pt x="3102998" y="506122"/>
                </a:lnTo>
                <a:lnTo>
                  <a:pt x="3152766" y="504134"/>
                </a:lnTo>
                <a:lnTo>
                  <a:pt x="3202494" y="501860"/>
                </a:lnTo>
                <a:lnTo>
                  <a:pt x="3252190" y="499311"/>
                </a:lnTo>
                <a:lnTo>
                  <a:pt x="3301858" y="496501"/>
                </a:lnTo>
                <a:lnTo>
                  <a:pt x="3351505" y="493440"/>
                </a:lnTo>
                <a:lnTo>
                  <a:pt x="3401137" y="490142"/>
                </a:lnTo>
                <a:lnTo>
                  <a:pt x="3450760" y="486617"/>
                </a:lnTo>
                <a:lnTo>
                  <a:pt x="3500380" y="482879"/>
                </a:lnTo>
                <a:lnTo>
                  <a:pt x="3550003" y="478940"/>
                </a:lnTo>
                <a:lnTo>
                  <a:pt x="3599635" y="474810"/>
                </a:lnTo>
                <a:lnTo>
                  <a:pt x="3649283" y="470503"/>
                </a:lnTo>
                <a:lnTo>
                  <a:pt x="3698951" y="466031"/>
                </a:lnTo>
                <a:lnTo>
                  <a:pt x="3748647" y="461406"/>
                </a:lnTo>
                <a:lnTo>
                  <a:pt x="3798375" y="456639"/>
                </a:lnTo>
                <a:lnTo>
                  <a:pt x="3848143" y="451743"/>
                </a:lnTo>
                <a:lnTo>
                  <a:pt x="3897957" y="446730"/>
                </a:lnTo>
                <a:lnTo>
                  <a:pt x="3947821" y="441612"/>
                </a:lnTo>
                <a:lnTo>
                  <a:pt x="3997743" y="436401"/>
                </a:lnTo>
                <a:lnTo>
                  <a:pt x="4047729" y="431109"/>
                </a:lnTo>
                <a:lnTo>
                  <a:pt x="4097784" y="425749"/>
                </a:lnTo>
                <a:lnTo>
                  <a:pt x="4147914" y="420332"/>
                </a:lnTo>
                <a:lnTo>
                  <a:pt x="4198126" y="414870"/>
                </a:lnTo>
                <a:lnTo>
                  <a:pt x="4248426" y="409376"/>
                </a:lnTo>
                <a:lnTo>
                  <a:pt x="4298819" y="403861"/>
                </a:lnTo>
                <a:lnTo>
                  <a:pt x="4349312" y="398339"/>
                </a:lnTo>
                <a:lnTo>
                  <a:pt x="4399910" y="392820"/>
                </a:lnTo>
                <a:lnTo>
                  <a:pt x="4450621" y="387316"/>
                </a:lnTo>
                <a:lnTo>
                  <a:pt x="4501449" y="381841"/>
                </a:lnTo>
                <a:lnTo>
                  <a:pt x="4552401" y="376406"/>
                </a:lnTo>
                <a:lnTo>
                  <a:pt x="4603483" y="371022"/>
                </a:lnTo>
                <a:lnTo>
                  <a:pt x="4651474" y="365647"/>
                </a:lnTo>
                <a:lnTo>
                  <a:pt x="4699543" y="359584"/>
                </a:lnTo>
                <a:lnTo>
                  <a:pt x="4747687" y="352873"/>
                </a:lnTo>
                <a:lnTo>
                  <a:pt x="4795903" y="345551"/>
                </a:lnTo>
                <a:lnTo>
                  <a:pt x="4844190" y="337658"/>
                </a:lnTo>
                <a:lnTo>
                  <a:pt x="4892543" y="329234"/>
                </a:lnTo>
                <a:lnTo>
                  <a:pt x="4940962" y="320317"/>
                </a:lnTo>
                <a:lnTo>
                  <a:pt x="4989443" y="310946"/>
                </a:lnTo>
                <a:lnTo>
                  <a:pt x="5037983" y="301160"/>
                </a:lnTo>
                <a:lnTo>
                  <a:pt x="5086582" y="290998"/>
                </a:lnTo>
                <a:lnTo>
                  <a:pt x="5135235" y="280499"/>
                </a:lnTo>
                <a:lnTo>
                  <a:pt x="5183940" y="269702"/>
                </a:lnTo>
                <a:lnTo>
                  <a:pt x="5232695" y="258647"/>
                </a:lnTo>
                <a:lnTo>
                  <a:pt x="5281498" y="247371"/>
                </a:lnTo>
                <a:lnTo>
                  <a:pt x="5330346" y="235915"/>
                </a:lnTo>
                <a:lnTo>
                  <a:pt x="5379236" y="224317"/>
                </a:lnTo>
                <a:lnTo>
                  <a:pt x="5428166" y="212616"/>
                </a:lnTo>
                <a:lnTo>
                  <a:pt x="5477133" y="200851"/>
                </a:lnTo>
                <a:lnTo>
                  <a:pt x="5526136" y="189061"/>
                </a:lnTo>
                <a:lnTo>
                  <a:pt x="5575170" y="177285"/>
                </a:lnTo>
                <a:lnTo>
                  <a:pt x="5624235" y="165562"/>
                </a:lnTo>
                <a:lnTo>
                  <a:pt x="5673327" y="153932"/>
                </a:lnTo>
                <a:lnTo>
                  <a:pt x="5722444" y="142432"/>
                </a:lnTo>
                <a:lnTo>
                  <a:pt x="5771583" y="131103"/>
                </a:lnTo>
                <a:lnTo>
                  <a:pt x="5820742" y="119982"/>
                </a:lnTo>
                <a:lnTo>
                  <a:pt x="5869918" y="109110"/>
                </a:lnTo>
                <a:lnTo>
                  <a:pt x="5919110" y="98525"/>
                </a:lnTo>
                <a:lnTo>
                  <a:pt x="5968314" y="88265"/>
                </a:lnTo>
                <a:lnTo>
                  <a:pt x="6017527" y="78371"/>
                </a:lnTo>
                <a:lnTo>
                  <a:pt x="6066748" y="68881"/>
                </a:lnTo>
                <a:lnTo>
                  <a:pt x="6115974" y="59834"/>
                </a:lnTo>
                <a:lnTo>
                  <a:pt x="6165203" y="51269"/>
                </a:lnTo>
                <a:lnTo>
                  <a:pt x="6214431" y="43226"/>
                </a:lnTo>
                <a:lnTo>
                  <a:pt x="6263657" y="35742"/>
                </a:lnTo>
                <a:lnTo>
                  <a:pt x="6312877" y="28857"/>
                </a:lnTo>
                <a:lnTo>
                  <a:pt x="6362090" y="22610"/>
                </a:lnTo>
                <a:lnTo>
                  <a:pt x="6411293" y="17041"/>
                </a:lnTo>
                <a:lnTo>
                  <a:pt x="6460483" y="12187"/>
                </a:lnTo>
                <a:lnTo>
                  <a:pt x="6509658" y="8089"/>
                </a:lnTo>
                <a:lnTo>
                  <a:pt x="6558816" y="4784"/>
                </a:lnTo>
                <a:lnTo>
                  <a:pt x="6607953" y="2313"/>
                </a:lnTo>
                <a:lnTo>
                  <a:pt x="6657068" y="713"/>
                </a:lnTo>
                <a:lnTo>
                  <a:pt x="6706157" y="25"/>
                </a:lnTo>
                <a:lnTo>
                  <a:pt x="6755219" y="286"/>
                </a:lnTo>
                <a:lnTo>
                  <a:pt x="6804251" y="1537"/>
                </a:lnTo>
                <a:lnTo>
                  <a:pt x="6853251" y="3816"/>
                </a:lnTo>
                <a:lnTo>
                  <a:pt x="6902215" y="7161"/>
                </a:lnTo>
                <a:lnTo>
                  <a:pt x="6951141" y="11613"/>
                </a:lnTo>
                <a:lnTo>
                  <a:pt x="7648121" y="176923"/>
                </a:lnTo>
                <a:lnTo>
                  <a:pt x="8418468" y="462315"/>
                </a:lnTo>
                <a:lnTo>
                  <a:pt x="9042081" y="732651"/>
                </a:lnTo>
                <a:lnTo>
                  <a:pt x="9298863" y="852793"/>
                </a:lnTo>
              </a:path>
            </a:pathLst>
          </a:custGeom>
          <a:ln w="19050">
            <a:solidFill>
              <a:srgbClr val="29555D"/>
            </a:solidFill>
            <a:prstDash val="sysDash"/>
          </a:ln>
        </p:spPr>
        <p:txBody>
          <a:bodyPr wrap="square" lIns="0" tIns="0" rIns="0" bIns="0" rtlCol="0"/>
          <a:lstStyle/>
          <a:p>
            <a:endParaRPr/>
          </a:p>
        </p:txBody>
      </p:sp>
      <p:sp>
        <p:nvSpPr>
          <p:cNvPr id="28" name="object 28"/>
          <p:cNvSpPr txBox="1"/>
          <p:nvPr/>
        </p:nvSpPr>
        <p:spPr>
          <a:xfrm>
            <a:off x="9148746" y="5412408"/>
            <a:ext cx="1932305" cy="894715"/>
          </a:xfrm>
          <a:prstGeom prst="rect">
            <a:avLst/>
          </a:prstGeom>
        </p:spPr>
        <p:txBody>
          <a:bodyPr vert="horz" wrap="square" lIns="0" tIns="111760" rIns="0" bIns="0" rtlCol="0">
            <a:spAutoFit/>
          </a:bodyPr>
          <a:lstStyle/>
          <a:p>
            <a:pPr marL="12700">
              <a:lnSpc>
                <a:spcPct val="100000"/>
              </a:lnSpc>
              <a:spcBef>
                <a:spcPts val="880"/>
              </a:spcBef>
            </a:pPr>
            <a:endParaRPr sz="2000" dirty="0">
              <a:latin typeface="Arial"/>
              <a:cs typeface="Arial"/>
            </a:endParaRPr>
          </a:p>
          <a:p>
            <a:pPr marL="439420">
              <a:lnSpc>
                <a:spcPct val="100000"/>
              </a:lnSpc>
              <a:spcBef>
                <a:spcPts val="900"/>
              </a:spcBef>
            </a:pPr>
            <a:r>
              <a:rPr sz="2300" b="1" dirty="0">
                <a:solidFill>
                  <a:srgbClr val="92D050"/>
                </a:solidFill>
                <a:latin typeface="Verdana"/>
                <a:cs typeface="Verdana"/>
              </a:rPr>
              <a:t>HẠN</a:t>
            </a:r>
            <a:r>
              <a:rPr sz="2300" b="1" spc="-60" dirty="0">
                <a:solidFill>
                  <a:srgbClr val="92D050"/>
                </a:solidFill>
                <a:latin typeface="Verdana"/>
                <a:cs typeface="Verdana"/>
              </a:rPr>
              <a:t> </a:t>
            </a:r>
            <a:r>
              <a:rPr sz="2300" b="1" dirty="0">
                <a:solidFill>
                  <a:srgbClr val="92D050"/>
                </a:solidFill>
                <a:latin typeface="Verdana"/>
                <a:cs typeface="Verdana"/>
              </a:rPr>
              <a:t>CHẾ</a:t>
            </a:r>
            <a:endParaRPr sz="2300" dirty="0">
              <a:latin typeface="Verdana"/>
              <a:cs typeface="Verdana"/>
            </a:endParaRPr>
          </a:p>
        </p:txBody>
      </p:sp>
      <p:sp>
        <p:nvSpPr>
          <p:cNvPr id="29" name="object 18"/>
          <p:cNvSpPr txBox="1"/>
          <p:nvPr/>
        </p:nvSpPr>
        <p:spPr>
          <a:xfrm>
            <a:off x="1698830" y="3884183"/>
            <a:ext cx="5405631" cy="936154"/>
          </a:xfrm>
          <a:prstGeom prst="rect">
            <a:avLst/>
          </a:prstGeom>
        </p:spPr>
        <p:txBody>
          <a:bodyPr vert="horz" wrap="square" lIns="0" tIns="12700" rIns="0" bIns="0" rtlCol="0">
            <a:spAutoFit/>
          </a:bodyPr>
          <a:lstStyle/>
          <a:p>
            <a:pPr marL="546100" indent="-533400">
              <a:lnSpc>
                <a:spcPct val="100000"/>
              </a:lnSpc>
              <a:spcBef>
                <a:spcPts val="100"/>
              </a:spcBef>
              <a:buClr>
                <a:srgbClr val="EC402A"/>
              </a:buClr>
              <a:buFont typeface="DejaVu Sans"/>
              <a:buChar char="❖"/>
              <a:tabLst>
                <a:tab pos="545465" algn="l"/>
                <a:tab pos="546100" algn="l"/>
              </a:tabLst>
            </a:pPr>
            <a:r>
              <a:rPr lang="en-US" sz="2000" dirty="0" smtClean="0">
                <a:latin typeface="Arial" pitchFamily="34" charset="0"/>
                <a:cs typeface="Arial" pitchFamily="34" charset="0"/>
              </a:rPr>
              <a:t>Có thể </a:t>
            </a:r>
            <a:r>
              <a:rPr lang="en-US" sz="2000" dirty="0">
                <a:latin typeface="Arial" pitchFamily="34" charset="0"/>
                <a:cs typeface="Arial" pitchFamily="34" charset="0"/>
              </a:rPr>
              <a:t>tạo </a:t>
            </a:r>
            <a:r>
              <a:rPr lang="en-US" sz="2000" dirty="0" smtClean="0">
                <a:latin typeface="Arial" pitchFamily="34" charset="0"/>
                <a:cs typeface="Arial" pitchFamily="34" charset="0"/>
              </a:rPr>
              <a:t>nhiều </a:t>
            </a:r>
            <a:r>
              <a:rPr lang="en-US" sz="2000" dirty="0">
                <a:latin typeface="Arial" pitchFamily="34" charset="0"/>
                <a:cs typeface="Arial" pitchFamily="34" charset="0"/>
              </a:rPr>
              <a:t>loại game 3D đa dạng, dễ sử </a:t>
            </a:r>
            <a:r>
              <a:rPr lang="en-US" sz="2000" dirty="0" smtClean="0">
                <a:latin typeface="Arial" pitchFamily="34" charset="0"/>
                <a:cs typeface="Arial" pitchFamily="34" charset="0"/>
              </a:rPr>
              <a:t>dụng, </a:t>
            </a:r>
            <a:r>
              <a:rPr lang="en-US" sz="2000" dirty="0">
                <a:latin typeface="Arial" pitchFamily="34" charset="0"/>
                <a:cs typeface="Arial" pitchFamily="34" charset="0"/>
              </a:rPr>
              <a:t>chạy hầu hết trên các hệ điều hành</a:t>
            </a:r>
            <a:endParaRPr sz="2000" dirty="0">
              <a:latin typeface="Arial" pitchFamily="34" charset="0"/>
              <a:cs typeface="Arial" pitchFamily="34" charset="0"/>
            </a:endParaRPr>
          </a:p>
        </p:txBody>
      </p:sp>
      <p:sp>
        <p:nvSpPr>
          <p:cNvPr id="30" name="object 22"/>
          <p:cNvSpPr txBox="1"/>
          <p:nvPr/>
        </p:nvSpPr>
        <p:spPr>
          <a:xfrm>
            <a:off x="6068603" y="5803442"/>
            <a:ext cx="3709670" cy="384721"/>
          </a:xfrm>
          <a:prstGeom prst="rect">
            <a:avLst/>
          </a:prstGeom>
        </p:spPr>
        <p:txBody>
          <a:bodyPr vert="horz" wrap="square" lIns="0" tIns="76200" rIns="0" bIns="0" rtlCol="0">
            <a:spAutoFit/>
          </a:bodyPr>
          <a:lstStyle/>
          <a:p>
            <a:pPr marL="444500" indent="-431800">
              <a:lnSpc>
                <a:spcPct val="100000"/>
              </a:lnSpc>
              <a:spcBef>
                <a:spcPts val="600"/>
              </a:spcBef>
              <a:buClr>
                <a:srgbClr val="007A37"/>
              </a:buClr>
              <a:buFont typeface="DejaVu Sans"/>
              <a:buChar char="❖"/>
              <a:tabLst>
                <a:tab pos="443865" algn="l"/>
                <a:tab pos="444500" algn="l"/>
              </a:tabLst>
            </a:pPr>
            <a:r>
              <a:rPr lang="en-US" sz="2000" dirty="0" smtClean="0">
                <a:latin typeface="Arial"/>
                <a:cs typeface="Arial"/>
              </a:rPr>
              <a:t>Chạy tốn bộ nhớ máy tính</a:t>
            </a:r>
            <a:endParaRPr sz="20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500"/>
                                        <p:tgtEl>
                                          <p:spTgt spid="2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fade">
                                      <p:cBhvr>
                                        <p:cTn id="70" dur="500"/>
                                        <p:tgtEl>
                                          <p:spTgt spid="2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fade">
                                      <p:cBhvr>
                                        <p:cTn id="73" dur="500"/>
                                        <p:tgtEl>
                                          <p:spTgt spid="2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fade">
                                      <p:cBhvr>
                                        <p:cTn id="76" dur="500"/>
                                        <p:tgtEl>
                                          <p:spTgt spid="29"/>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fade">
                                      <p:cBhvr>
                                        <p:cTn id="7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animBg="1"/>
      <p:bldP spid="6" grpId="0" animBg="1"/>
      <p:bldP spid="7" grpId="0"/>
      <p:bldP spid="8" grpId="0" animBg="1"/>
      <p:bldP spid="9" grpId="0" animBg="1"/>
      <p:bldP spid="10" grpId="0"/>
      <p:bldP spid="12" grpId="0" animBg="1"/>
      <p:bldP spid="13" grpId="0" animBg="1"/>
      <p:bldP spid="14" grpId="0"/>
      <p:bldP spid="15" grpId="0"/>
      <p:bldP spid="16" grpId="0"/>
      <p:bldP spid="17" grpId="0"/>
      <p:bldP spid="18" grpId="0"/>
      <p:bldP spid="19" grpId="0"/>
      <p:bldP spid="21" grpId="0"/>
      <p:bldP spid="22" grpId="0"/>
      <p:bldP spid="25" grpId="0" animBg="1"/>
      <p:bldP spid="26" grpId="0" animBg="1"/>
      <p:bldP spid="27" grpId="0" animBg="1"/>
      <p:bldP spid="28" grpId="0"/>
      <p:bldP spid="29"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0986" y="2175078"/>
            <a:ext cx="10893425" cy="0"/>
          </a:xfrm>
          <a:custGeom>
            <a:avLst/>
            <a:gdLst/>
            <a:ahLst/>
            <a:cxnLst/>
            <a:rect l="l" t="t" r="r" b="b"/>
            <a:pathLst>
              <a:path w="10893425">
                <a:moveTo>
                  <a:pt x="0" y="0"/>
                </a:moveTo>
                <a:lnTo>
                  <a:pt x="10893310" y="0"/>
                </a:lnTo>
              </a:path>
            </a:pathLst>
          </a:custGeom>
          <a:ln w="9525">
            <a:solidFill>
              <a:srgbClr val="415665"/>
            </a:solidFill>
          </a:ln>
        </p:spPr>
        <p:txBody>
          <a:bodyPr wrap="square" lIns="0" tIns="0" rIns="0" bIns="0" rtlCol="0"/>
          <a:lstStyle/>
          <a:p>
            <a:endParaRPr/>
          </a:p>
        </p:txBody>
      </p:sp>
      <p:sp>
        <p:nvSpPr>
          <p:cNvPr id="3" name="object 3"/>
          <p:cNvSpPr/>
          <p:nvPr/>
        </p:nvSpPr>
        <p:spPr>
          <a:xfrm>
            <a:off x="1924189" y="1"/>
            <a:ext cx="9376410" cy="1144905"/>
          </a:xfrm>
          <a:custGeom>
            <a:avLst/>
            <a:gdLst/>
            <a:ahLst/>
            <a:cxnLst/>
            <a:rect l="l" t="t" r="r" b="b"/>
            <a:pathLst>
              <a:path w="9376410" h="1144905">
                <a:moveTo>
                  <a:pt x="0" y="0"/>
                </a:moveTo>
                <a:lnTo>
                  <a:pt x="9376270" y="0"/>
                </a:lnTo>
                <a:lnTo>
                  <a:pt x="9376270" y="1144535"/>
                </a:lnTo>
                <a:lnTo>
                  <a:pt x="0" y="1144535"/>
                </a:lnTo>
                <a:lnTo>
                  <a:pt x="0" y="0"/>
                </a:lnTo>
                <a:close/>
              </a:path>
            </a:pathLst>
          </a:custGeom>
          <a:solidFill>
            <a:srgbClr val="415665"/>
          </a:solidFill>
        </p:spPr>
        <p:txBody>
          <a:bodyPr wrap="square" lIns="0" tIns="0" rIns="0" bIns="0" rtlCol="0"/>
          <a:lstStyle/>
          <a:p>
            <a:endParaRPr/>
          </a:p>
        </p:txBody>
      </p:sp>
      <p:sp>
        <p:nvSpPr>
          <p:cNvPr id="4" name="object 4"/>
          <p:cNvSpPr txBox="1">
            <a:spLocks noGrp="1"/>
          </p:cNvSpPr>
          <p:nvPr>
            <p:ph type="title"/>
          </p:nvPr>
        </p:nvSpPr>
        <p:spPr>
          <a:xfrm>
            <a:off x="2476500" y="190500"/>
            <a:ext cx="8276590" cy="6959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FFFFFF"/>
                </a:solidFill>
              </a:rPr>
              <a:t>2. CÁC CÔNG NGHỆ SỬ</a:t>
            </a:r>
            <a:r>
              <a:rPr spc="30" dirty="0">
                <a:solidFill>
                  <a:srgbClr val="FFFFFF"/>
                </a:solidFill>
              </a:rPr>
              <a:t> </a:t>
            </a:r>
            <a:r>
              <a:rPr spc="10" dirty="0">
                <a:solidFill>
                  <a:srgbClr val="FFFFFF"/>
                </a:solidFill>
              </a:rPr>
              <a:t>DỤNG</a:t>
            </a:r>
          </a:p>
        </p:txBody>
      </p:sp>
      <p:sp>
        <p:nvSpPr>
          <p:cNvPr id="5" name="object 5"/>
          <p:cNvSpPr/>
          <p:nvPr/>
        </p:nvSpPr>
        <p:spPr>
          <a:xfrm>
            <a:off x="235073" y="1371917"/>
            <a:ext cx="9029700" cy="774700"/>
          </a:xfrm>
          <a:custGeom>
            <a:avLst/>
            <a:gdLst/>
            <a:ahLst/>
            <a:cxnLst/>
            <a:rect l="l" t="t" r="r" b="b"/>
            <a:pathLst>
              <a:path w="9029700" h="774700">
                <a:moveTo>
                  <a:pt x="8900430" y="0"/>
                </a:moveTo>
                <a:lnTo>
                  <a:pt x="129019" y="0"/>
                </a:lnTo>
                <a:lnTo>
                  <a:pt x="78799" y="10138"/>
                </a:lnTo>
                <a:lnTo>
                  <a:pt x="37789" y="37787"/>
                </a:lnTo>
                <a:lnTo>
                  <a:pt x="10139" y="78797"/>
                </a:lnTo>
                <a:lnTo>
                  <a:pt x="0" y="129019"/>
                </a:lnTo>
                <a:lnTo>
                  <a:pt x="0" y="645083"/>
                </a:lnTo>
                <a:lnTo>
                  <a:pt x="10139" y="695300"/>
                </a:lnTo>
                <a:lnTo>
                  <a:pt x="37789" y="736311"/>
                </a:lnTo>
                <a:lnTo>
                  <a:pt x="78799" y="763962"/>
                </a:lnTo>
                <a:lnTo>
                  <a:pt x="129019" y="774103"/>
                </a:lnTo>
                <a:lnTo>
                  <a:pt x="8900430" y="774103"/>
                </a:lnTo>
                <a:lnTo>
                  <a:pt x="8950652" y="763962"/>
                </a:lnTo>
                <a:lnTo>
                  <a:pt x="8991662" y="736311"/>
                </a:lnTo>
                <a:lnTo>
                  <a:pt x="9019311" y="695300"/>
                </a:lnTo>
                <a:lnTo>
                  <a:pt x="9029449" y="645083"/>
                </a:lnTo>
                <a:lnTo>
                  <a:pt x="9029449" y="129019"/>
                </a:lnTo>
                <a:lnTo>
                  <a:pt x="9019311" y="78797"/>
                </a:lnTo>
                <a:lnTo>
                  <a:pt x="8991662" y="37787"/>
                </a:lnTo>
                <a:lnTo>
                  <a:pt x="8950652" y="10138"/>
                </a:lnTo>
                <a:lnTo>
                  <a:pt x="8900430" y="0"/>
                </a:lnTo>
                <a:close/>
              </a:path>
            </a:pathLst>
          </a:custGeom>
          <a:solidFill>
            <a:srgbClr val="595959"/>
          </a:solidFill>
        </p:spPr>
        <p:txBody>
          <a:bodyPr wrap="square" lIns="0" tIns="0" rIns="0" bIns="0" rtlCol="0"/>
          <a:lstStyle/>
          <a:p>
            <a:endParaRPr/>
          </a:p>
        </p:txBody>
      </p:sp>
      <p:sp>
        <p:nvSpPr>
          <p:cNvPr id="6" name="object 6"/>
          <p:cNvSpPr/>
          <p:nvPr/>
        </p:nvSpPr>
        <p:spPr>
          <a:xfrm>
            <a:off x="272860" y="1409700"/>
            <a:ext cx="8954135" cy="699135"/>
          </a:xfrm>
          <a:custGeom>
            <a:avLst/>
            <a:gdLst/>
            <a:ahLst/>
            <a:cxnLst/>
            <a:rect l="l" t="t" r="r" b="b"/>
            <a:pathLst>
              <a:path w="8954135" h="699135">
                <a:moveTo>
                  <a:pt x="0" y="0"/>
                </a:moveTo>
                <a:lnTo>
                  <a:pt x="8953879" y="0"/>
                </a:lnTo>
                <a:lnTo>
                  <a:pt x="8953879" y="698525"/>
                </a:lnTo>
                <a:lnTo>
                  <a:pt x="0" y="698525"/>
                </a:lnTo>
                <a:lnTo>
                  <a:pt x="0" y="0"/>
                </a:lnTo>
                <a:close/>
              </a:path>
            </a:pathLst>
          </a:custGeom>
          <a:solidFill>
            <a:srgbClr val="595959"/>
          </a:solidFill>
        </p:spPr>
        <p:txBody>
          <a:bodyPr wrap="square" lIns="0" tIns="0" rIns="0" bIns="0" rtlCol="0"/>
          <a:lstStyle/>
          <a:p>
            <a:endParaRPr/>
          </a:p>
        </p:txBody>
      </p:sp>
      <p:sp>
        <p:nvSpPr>
          <p:cNvPr id="7" name="object 7"/>
          <p:cNvSpPr txBox="1"/>
          <p:nvPr/>
        </p:nvSpPr>
        <p:spPr>
          <a:xfrm>
            <a:off x="393699" y="1485900"/>
            <a:ext cx="8833295" cy="1102866"/>
          </a:xfrm>
          <a:prstGeom prst="rect">
            <a:avLst/>
          </a:prstGeom>
        </p:spPr>
        <p:txBody>
          <a:bodyPr vert="horz" wrap="square" lIns="0" tIns="12700" rIns="0" bIns="0" rtlCol="0">
            <a:spAutoFit/>
          </a:bodyPr>
          <a:lstStyle/>
          <a:p>
            <a:pPr marL="12700">
              <a:spcBef>
                <a:spcPts val="100"/>
              </a:spcBef>
            </a:pPr>
            <a:r>
              <a:rPr lang="en-US" sz="3500" spc="5" dirty="0">
                <a:solidFill>
                  <a:srgbClr val="FFFFFF"/>
                </a:solidFill>
                <a:latin typeface="Arial"/>
                <a:cs typeface="Arial"/>
              </a:rPr>
              <a:t>1. SỬ DỤNG CÔNG NGHỆ UNITY </a:t>
            </a:r>
            <a:endParaRPr lang="en-US" sz="3500" dirty="0">
              <a:latin typeface="Arial"/>
              <a:cs typeface="Arial"/>
            </a:endParaRPr>
          </a:p>
          <a:p>
            <a:pPr marL="12700">
              <a:lnSpc>
                <a:spcPct val="100000"/>
              </a:lnSpc>
              <a:spcBef>
                <a:spcPts val="100"/>
              </a:spcBef>
            </a:pPr>
            <a:endParaRPr sz="3500" dirty="0">
              <a:latin typeface="Arial"/>
              <a:cs typeface="Arial"/>
            </a:endParaRPr>
          </a:p>
        </p:txBody>
      </p:sp>
      <p:sp>
        <p:nvSpPr>
          <p:cNvPr id="8" name="object 8"/>
          <p:cNvSpPr txBox="1"/>
          <p:nvPr/>
        </p:nvSpPr>
        <p:spPr>
          <a:xfrm>
            <a:off x="368300" y="2260600"/>
            <a:ext cx="7404100" cy="3706143"/>
          </a:xfrm>
          <a:prstGeom prst="rect">
            <a:avLst/>
          </a:prstGeom>
        </p:spPr>
        <p:txBody>
          <a:bodyPr vert="horz" wrap="square" lIns="0" tIns="12700" rIns="0" bIns="0" rtlCol="0">
            <a:spAutoFit/>
          </a:bodyPr>
          <a:lstStyle/>
          <a:p>
            <a:pPr lvl="0"/>
            <a:r>
              <a:rPr lang="en-US" sz="2000" dirty="0" smtClean="0">
                <a:latin typeface="Arial" pitchFamily="34" charset="0"/>
                <a:cs typeface="Arial" pitchFamily="34" charset="0"/>
              </a:rPr>
              <a:t>UNITY là môi </a:t>
            </a:r>
            <a:r>
              <a:rPr lang="en-US" sz="2000" dirty="0">
                <a:latin typeface="Arial" pitchFamily="34" charset="0"/>
                <a:cs typeface="Arial" pitchFamily="34" charset="0"/>
              </a:rPr>
              <a:t>trường phát triển được tích hợp với tính năng kế thừa, khả năng chỉnh sửa đồ họa, chức năng kiểm tra chi tiết, và đặc biệt tính năng xem trước game ngay trong lúc xây dựng (live game preview</a:t>
            </a:r>
            <a:r>
              <a:rPr lang="en-US" sz="2000" dirty="0" smtClean="0">
                <a:latin typeface="Arial" pitchFamily="34" charset="0"/>
                <a:cs typeface="Arial" pitchFamily="34" charset="0"/>
              </a:rPr>
              <a:t>).</a:t>
            </a:r>
          </a:p>
          <a:p>
            <a:pPr lvl="0"/>
            <a:endParaRPr lang="en-US" sz="2000" dirty="0" smtClean="0">
              <a:latin typeface="Arial" pitchFamily="34" charset="0"/>
              <a:cs typeface="Arial" pitchFamily="34" charset="0"/>
            </a:endParaRPr>
          </a:p>
          <a:p>
            <a:r>
              <a:rPr lang="vi-VN" sz="2000" dirty="0"/>
              <a:t>Chức năng cốt lõi đa dạng bao gồm: cung cấp công cụ dựng hình (kết xuất đồ họa) cho các hình ảnh 2D hoặc 3D, công cụ vật lý (tính toán và phát hiện va chạm), âm thanh, mã nguồn, hình ảnh động, trí tuệ nhân tạo, phân </a:t>
            </a:r>
            <a:r>
              <a:rPr lang="vi-VN" sz="2000" dirty="0" smtClean="0"/>
              <a:t>luồng</a:t>
            </a:r>
            <a:r>
              <a:rPr lang="vi-VN" sz="2000" dirty="0"/>
              <a:t>, tạo dò ng dữ liệu xử lý, quản lý bộ nhớ, dựng ảnh đồ thị và kết nối mạng. Nhờ có các engine mà công việc làm game trở nên ít tốn kém và đơn giản hơn</a:t>
            </a:r>
            <a:r>
              <a:rPr lang="vi-VN" sz="2000" dirty="0" smtClean="0"/>
              <a:t>.</a:t>
            </a:r>
            <a:endParaRPr lang="en-US" sz="2000" dirty="0" smtClean="0"/>
          </a:p>
          <a:p>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animBg="1"/>
      <p:bldP spid="6" grpId="0" animBg="1"/>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0986" y="2175078"/>
            <a:ext cx="10893425" cy="0"/>
          </a:xfrm>
          <a:custGeom>
            <a:avLst/>
            <a:gdLst/>
            <a:ahLst/>
            <a:cxnLst/>
            <a:rect l="l" t="t" r="r" b="b"/>
            <a:pathLst>
              <a:path w="10893425">
                <a:moveTo>
                  <a:pt x="0" y="0"/>
                </a:moveTo>
                <a:lnTo>
                  <a:pt x="10893310" y="0"/>
                </a:lnTo>
              </a:path>
            </a:pathLst>
          </a:custGeom>
          <a:ln w="9525">
            <a:solidFill>
              <a:srgbClr val="415665"/>
            </a:solidFill>
          </a:ln>
        </p:spPr>
        <p:txBody>
          <a:bodyPr wrap="square" lIns="0" tIns="0" rIns="0" bIns="0" rtlCol="0"/>
          <a:lstStyle/>
          <a:p>
            <a:endParaRPr/>
          </a:p>
        </p:txBody>
      </p:sp>
      <p:sp>
        <p:nvSpPr>
          <p:cNvPr id="3" name="object 3"/>
          <p:cNvSpPr/>
          <p:nvPr/>
        </p:nvSpPr>
        <p:spPr>
          <a:xfrm>
            <a:off x="1924189" y="1"/>
            <a:ext cx="9376410" cy="1144905"/>
          </a:xfrm>
          <a:custGeom>
            <a:avLst/>
            <a:gdLst/>
            <a:ahLst/>
            <a:cxnLst/>
            <a:rect l="l" t="t" r="r" b="b"/>
            <a:pathLst>
              <a:path w="9376410" h="1144905">
                <a:moveTo>
                  <a:pt x="0" y="0"/>
                </a:moveTo>
                <a:lnTo>
                  <a:pt x="9376270" y="0"/>
                </a:lnTo>
                <a:lnTo>
                  <a:pt x="9376270" y="1144535"/>
                </a:lnTo>
                <a:lnTo>
                  <a:pt x="0" y="1144535"/>
                </a:lnTo>
                <a:lnTo>
                  <a:pt x="0" y="0"/>
                </a:lnTo>
                <a:close/>
              </a:path>
            </a:pathLst>
          </a:custGeom>
          <a:solidFill>
            <a:srgbClr val="415665"/>
          </a:solidFill>
        </p:spPr>
        <p:txBody>
          <a:bodyPr wrap="square" lIns="0" tIns="0" rIns="0" bIns="0" rtlCol="0"/>
          <a:lstStyle/>
          <a:p>
            <a:endParaRPr/>
          </a:p>
        </p:txBody>
      </p:sp>
      <p:sp>
        <p:nvSpPr>
          <p:cNvPr id="4" name="object 4"/>
          <p:cNvSpPr txBox="1">
            <a:spLocks noGrp="1"/>
          </p:cNvSpPr>
          <p:nvPr>
            <p:ph type="title"/>
          </p:nvPr>
        </p:nvSpPr>
        <p:spPr>
          <a:xfrm>
            <a:off x="2476500" y="190500"/>
            <a:ext cx="8276590" cy="6959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FFFFFF"/>
                </a:solidFill>
              </a:rPr>
              <a:t>2. CÁC CÔNG NGHỆ SỬ</a:t>
            </a:r>
            <a:r>
              <a:rPr spc="30" dirty="0">
                <a:solidFill>
                  <a:srgbClr val="FFFFFF"/>
                </a:solidFill>
              </a:rPr>
              <a:t> </a:t>
            </a:r>
            <a:r>
              <a:rPr spc="10" dirty="0">
                <a:solidFill>
                  <a:srgbClr val="FFFFFF"/>
                </a:solidFill>
              </a:rPr>
              <a:t>DỤNG</a:t>
            </a:r>
          </a:p>
        </p:txBody>
      </p:sp>
      <p:sp>
        <p:nvSpPr>
          <p:cNvPr id="5" name="object 5"/>
          <p:cNvSpPr/>
          <p:nvPr/>
        </p:nvSpPr>
        <p:spPr>
          <a:xfrm>
            <a:off x="235073" y="1371917"/>
            <a:ext cx="9029700" cy="774700"/>
          </a:xfrm>
          <a:custGeom>
            <a:avLst/>
            <a:gdLst/>
            <a:ahLst/>
            <a:cxnLst/>
            <a:rect l="l" t="t" r="r" b="b"/>
            <a:pathLst>
              <a:path w="9029700" h="774700">
                <a:moveTo>
                  <a:pt x="8900430" y="0"/>
                </a:moveTo>
                <a:lnTo>
                  <a:pt x="129019" y="0"/>
                </a:lnTo>
                <a:lnTo>
                  <a:pt x="78799" y="10138"/>
                </a:lnTo>
                <a:lnTo>
                  <a:pt x="37789" y="37787"/>
                </a:lnTo>
                <a:lnTo>
                  <a:pt x="10139" y="78797"/>
                </a:lnTo>
                <a:lnTo>
                  <a:pt x="0" y="129019"/>
                </a:lnTo>
                <a:lnTo>
                  <a:pt x="0" y="645083"/>
                </a:lnTo>
                <a:lnTo>
                  <a:pt x="10139" y="695300"/>
                </a:lnTo>
                <a:lnTo>
                  <a:pt x="37789" y="736311"/>
                </a:lnTo>
                <a:lnTo>
                  <a:pt x="78799" y="763962"/>
                </a:lnTo>
                <a:lnTo>
                  <a:pt x="129019" y="774103"/>
                </a:lnTo>
                <a:lnTo>
                  <a:pt x="8900430" y="774103"/>
                </a:lnTo>
                <a:lnTo>
                  <a:pt x="8950652" y="763962"/>
                </a:lnTo>
                <a:lnTo>
                  <a:pt x="8991662" y="736311"/>
                </a:lnTo>
                <a:lnTo>
                  <a:pt x="9019311" y="695300"/>
                </a:lnTo>
                <a:lnTo>
                  <a:pt x="9029449" y="645083"/>
                </a:lnTo>
                <a:lnTo>
                  <a:pt x="9029449" y="129019"/>
                </a:lnTo>
                <a:lnTo>
                  <a:pt x="9019311" y="78797"/>
                </a:lnTo>
                <a:lnTo>
                  <a:pt x="8991662" y="37787"/>
                </a:lnTo>
                <a:lnTo>
                  <a:pt x="8950652" y="10138"/>
                </a:lnTo>
                <a:lnTo>
                  <a:pt x="8900430" y="0"/>
                </a:lnTo>
                <a:close/>
              </a:path>
            </a:pathLst>
          </a:custGeom>
          <a:solidFill>
            <a:srgbClr val="595959"/>
          </a:solidFill>
        </p:spPr>
        <p:txBody>
          <a:bodyPr wrap="square" lIns="0" tIns="0" rIns="0" bIns="0" rtlCol="0"/>
          <a:lstStyle/>
          <a:p>
            <a:endParaRPr/>
          </a:p>
        </p:txBody>
      </p:sp>
      <p:sp>
        <p:nvSpPr>
          <p:cNvPr id="6" name="object 6"/>
          <p:cNvSpPr/>
          <p:nvPr/>
        </p:nvSpPr>
        <p:spPr>
          <a:xfrm>
            <a:off x="272860" y="1409700"/>
            <a:ext cx="8954135" cy="699135"/>
          </a:xfrm>
          <a:custGeom>
            <a:avLst/>
            <a:gdLst/>
            <a:ahLst/>
            <a:cxnLst/>
            <a:rect l="l" t="t" r="r" b="b"/>
            <a:pathLst>
              <a:path w="8954135" h="699135">
                <a:moveTo>
                  <a:pt x="0" y="0"/>
                </a:moveTo>
                <a:lnTo>
                  <a:pt x="8953879" y="0"/>
                </a:lnTo>
                <a:lnTo>
                  <a:pt x="8953879" y="698525"/>
                </a:lnTo>
                <a:lnTo>
                  <a:pt x="0" y="698525"/>
                </a:lnTo>
                <a:lnTo>
                  <a:pt x="0" y="0"/>
                </a:lnTo>
                <a:close/>
              </a:path>
            </a:pathLst>
          </a:custGeom>
          <a:solidFill>
            <a:srgbClr val="595959"/>
          </a:solidFill>
        </p:spPr>
        <p:txBody>
          <a:bodyPr wrap="square" lIns="0" tIns="0" rIns="0" bIns="0" rtlCol="0"/>
          <a:lstStyle/>
          <a:p>
            <a:endParaRPr/>
          </a:p>
        </p:txBody>
      </p:sp>
      <p:sp>
        <p:nvSpPr>
          <p:cNvPr id="7" name="object 7"/>
          <p:cNvSpPr txBox="1"/>
          <p:nvPr/>
        </p:nvSpPr>
        <p:spPr>
          <a:xfrm>
            <a:off x="393699" y="1485900"/>
            <a:ext cx="8833295" cy="1102866"/>
          </a:xfrm>
          <a:prstGeom prst="rect">
            <a:avLst/>
          </a:prstGeom>
        </p:spPr>
        <p:txBody>
          <a:bodyPr vert="horz" wrap="square" lIns="0" tIns="12700" rIns="0" bIns="0" rtlCol="0">
            <a:spAutoFit/>
          </a:bodyPr>
          <a:lstStyle/>
          <a:p>
            <a:pPr marL="12700">
              <a:spcBef>
                <a:spcPts val="100"/>
              </a:spcBef>
            </a:pPr>
            <a:r>
              <a:rPr lang="en-US" sz="3500" spc="5" dirty="0">
                <a:solidFill>
                  <a:srgbClr val="FFFFFF"/>
                </a:solidFill>
                <a:latin typeface="Arial"/>
                <a:cs typeface="Arial"/>
              </a:rPr>
              <a:t>1. SỬ DỤNG CÔNG NGHỆ UNITY </a:t>
            </a:r>
            <a:endParaRPr lang="en-US" sz="3500" dirty="0">
              <a:latin typeface="Arial"/>
              <a:cs typeface="Arial"/>
            </a:endParaRPr>
          </a:p>
          <a:p>
            <a:pPr marL="12700">
              <a:lnSpc>
                <a:spcPct val="100000"/>
              </a:lnSpc>
              <a:spcBef>
                <a:spcPts val="100"/>
              </a:spcBef>
            </a:pPr>
            <a:endParaRPr sz="3500" dirty="0">
              <a:latin typeface="Arial"/>
              <a:cs typeface="Arial"/>
            </a:endParaRPr>
          </a:p>
        </p:txBody>
      </p:sp>
      <p:sp>
        <p:nvSpPr>
          <p:cNvPr id="8" name="object 8"/>
          <p:cNvSpPr txBox="1"/>
          <p:nvPr/>
        </p:nvSpPr>
        <p:spPr>
          <a:xfrm>
            <a:off x="368300" y="2260600"/>
            <a:ext cx="7404100" cy="3706143"/>
          </a:xfrm>
          <a:prstGeom prst="rect">
            <a:avLst/>
          </a:prstGeom>
        </p:spPr>
        <p:txBody>
          <a:bodyPr vert="horz" wrap="square" lIns="0" tIns="12700" rIns="0" bIns="0" rtlCol="0">
            <a:spAutoFit/>
          </a:bodyPr>
          <a:lstStyle/>
          <a:p>
            <a:pPr lvl="0"/>
            <a:r>
              <a:rPr lang="vi-VN" sz="2000" dirty="0"/>
              <a:t>Hỗ trợ đa nền tảng: Một trong các thế mạnh của Unity3D chính là khả năng hỗ trợ gần như toàn bộ các nền tảng hiện có bao gồm: PlayStation 3, Xbox 360, Wii U, iOS, Android, Windows, Blackberry 10, OS X, Linux, trình duyệt Web và cả Flash. Nói cách khác, chỉ với một gói engine, các studio có thể làm game cho bất kỳ hệ điều hành nào và dễ dàng convert chúng sang những hệ điều hành khác nhau. Đồng thời, đây cũng là giải pháp cho các game online đa nền tảng – có thể chơi đồng thời trên nhiều hệ điều hành, phần cứng khác nhau như Web, PC, Mobile, Tablet….</a:t>
            </a:r>
            <a:endParaRPr lang="en-US" sz="2000" dirty="0"/>
          </a:p>
          <a:p>
            <a:endParaRPr lang="vi-VN" sz="2000" dirty="0"/>
          </a:p>
          <a:p>
            <a:endParaRPr lang="vi-VN" sz="2000" dirty="0"/>
          </a:p>
        </p:txBody>
      </p:sp>
      <p:pic>
        <p:nvPicPr>
          <p:cNvPr id="2050" name="Picture 2" descr="https://images.viblo.asia/1600/f7e18f7a-9050-4686-b900-1ae24a433a6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7262" y="2625052"/>
            <a:ext cx="3355292" cy="4012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4689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nodeType="withEffect">
                                  <p:stCondLst>
                                    <p:cond delay="0"/>
                                  </p:stCondLst>
                                  <p:childTnLst>
                                    <p:set>
                                      <p:cBhvr>
                                        <p:cTn id="27" dur="1" fill="hold">
                                          <p:stCondLst>
                                            <p:cond delay="0"/>
                                          </p:stCondLst>
                                        </p:cTn>
                                        <p:tgtEl>
                                          <p:spTgt spid="2050"/>
                                        </p:tgtEl>
                                        <p:attrNameLst>
                                          <p:attrName>style.visibility</p:attrName>
                                        </p:attrNameLst>
                                      </p:cBhvr>
                                      <p:to>
                                        <p:strVal val="visible"/>
                                      </p:to>
                                    </p:set>
                                    <p:animEffect transition="in" filter="fade">
                                      <p:cBhvr>
                                        <p:cTn id="28"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animBg="1"/>
      <p:bldP spid="6" grpId="0" animBg="1"/>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0986" y="2175078"/>
            <a:ext cx="10893425" cy="0"/>
          </a:xfrm>
          <a:custGeom>
            <a:avLst/>
            <a:gdLst/>
            <a:ahLst/>
            <a:cxnLst/>
            <a:rect l="l" t="t" r="r" b="b"/>
            <a:pathLst>
              <a:path w="10893425">
                <a:moveTo>
                  <a:pt x="0" y="0"/>
                </a:moveTo>
                <a:lnTo>
                  <a:pt x="10893310" y="0"/>
                </a:lnTo>
              </a:path>
            </a:pathLst>
          </a:custGeom>
          <a:ln w="9525">
            <a:solidFill>
              <a:srgbClr val="415665"/>
            </a:solidFill>
          </a:ln>
        </p:spPr>
        <p:txBody>
          <a:bodyPr wrap="square" lIns="0" tIns="0" rIns="0" bIns="0" rtlCol="0"/>
          <a:lstStyle/>
          <a:p>
            <a:endParaRPr/>
          </a:p>
        </p:txBody>
      </p:sp>
      <p:sp>
        <p:nvSpPr>
          <p:cNvPr id="3" name="object 3"/>
          <p:cNvSpPr/>
          <p:nvPr/>
        </p:nvSpPr>
        <p:spPr>
          <a:xfrm>
            <a:off x="1911489" y="0"/>
            <a:ext cx="9376410" cy="1144905"/>
          </a:xfrm>
          <a:custGeom>
            <a:avLst/>
            <a:gdLst/>
            <a:ahLst/>
            <a:cxnLst/>
            <a:rect l="l" t="t" r="r" b="b"/>
            <a:pathLst>
              <a:path w="9376410" h="1144905">
                <a:moveTo>
                  <a:pt x="0" y="0"/>
                </a:moveTo>
                <a:lnTo>
                  <a:pt x="9376270" y="0"/>
                </a:lnTo>
                <a:lnTo>
                  <a:pt x="9376270" y="1144536"/>
                </a:lnTo>
                <a:lnTo>
                  <a:pt x="0" y="1144536"/>
                </a:lnTo>
                <a:lnTo>
                  <a:pt x="0" y="0"/>
                </a:lnTo>
                <a:close/>
              </a:path>
            </a:pathLst>
          </a:custGeom>
          <a:solidFill>
            <a:srgbClr val="415665"/>
          </a:solidFill>
        </p:spPr>
        <p:txBody>
          <a:bodyPr wrap="square" lIns="0" tIns="0" rIns="0" bIns="0" rtlCol="0"/>
          <a:lstStyle/>
          <a:p>
            <a:endParaRPr/>
          </a:p>
        </p:txBody>
      </p:sp>
      <p:sp>
        <p:nvSpPr>
          <p:cNvPr id="4" name="object 4"/>
          <p:cNvSpPr txBox="1">
            <a:spLocks noGrp="1"/>
          </p:cNvSpPr>
          <p:nvPr>
            <p:ph type="title"/>
          </p:nvPr>
        </p:nvSpPr>
        <p:spPr>
          <a:xfrm>
            <a:off x="2463800" y="190500"/>
            <a:ext cx="8276590" cy="6959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FFFFFF"/>
                </a:solidFill>
              </a:rPr>
              <a:t>2. CÁC CÔNG NGHỆ SỬ</a:t>
            </a:r>
            <a:r>
              <a:rPr spc="30" dirty="0">
                <a:solidFill>
                  <a:srgbClr val="FFFFFF"/>
                </a:solidFill>
              </a:rPr>
              <a:t> </a:t>
            </a:r>
            <a:r>
              <a:rPr spc="10" dirty="0">
                <a:solidFill>
                  <a:srgbClr val="FFFFFF"/>
                </a:solidFill>
              </a:rPr>
              <a:t>DỤNG</a:t>
            </a:r>
          </a:p>
        </p:txBody>
      </p:sp>
      <p:sp>
        <p:nvSpPr>
          <p:cNvPr id="5" name="object 5"/>
          <p:cNvSpPr/>
          <p:nvPr/>
        </p:nvSpPr>
        <p:spPr>
          <a:xfrm>
            <a:off x="235073" y="1371917"/>
            <a:ext cx="9029700" cy="774700"/>
          </a:xfrm>
          <a:custGeom>
            <a:avLst/>
            <a:gdLst/>
            <a:ahLst/>
            <a:cxnLst/>
            <a:rect l="l" t="t" r="r" b="b"/>
            <a:pathLst>
              <a:path w="9029700" h="774700">
                <a:moveTo>
                  <a:pt x="8900430" y="0"/>
                </a:moveTo>
                <a:lnTo>
                  <a:pt x="129019" y="0"/>
                </a:lnTo>
                <a:lnTo>
                  <a:pt x="78799" y="10138"/>
                </a:lnTo>
                <a:lnTo>
                  <a:pt x="37789" y="37787"/>
                </a:lnTo>
                <a:lnTo>
                  <a:pt x="10139" y="78797"/>
                </a:lnTo>
                <a:lnTo>
                  <a:pt x="0" y="129019"/>
                </a:lnTo>
                <a:lnTo>
                  <a:pt x="0" y="645083"/>
                </a:lnTo>
                <a:lnTo>
                  <a:pt x="10139" y="695300"/>
                </a:lnTo>
                <a:lnTo>
                  <a:pt x="37789" y="736311"/>
                </a:lnTo>
                <a:lnTo>
                  <a:pt x="78799" y="763962"/>
                </a:lnTo>
                <a:lnTo>
                  <a:pt x="129019" y="774103"/>
                </a:lnTo>
                <a:lnTo>
                  <a:pt x="8900430" y="774103"/>
                </a:lnTo>
                <a:lnTo>
                  <a:pt x="8950652" y="763962"/>
                </a:lnTo>
                <a:lnTo>
                  <a:pt x="8991662" y="736311"/>
                </a:lnTo>
                <a:lnTo>
                  <a:pt x="9019311" y="695300"/>
                </a:lnTo>
                <a:lnTo>
                  <a:pt x="9029449" y="645083"/>
                </a:lnTo>
                <a:lnTo>
                  <a:pt x="9029449" y="129019"/>
                </a:lnTo>
                <a:lnTo>
                  <a:pt x="9019311" y="78797"/>
                </a:lnTo>
                <a:lnTo>
                  <a:pt x="8991662" y="37787"/>
                </a:lnTo>
                <a:lnTo>
                  <a:pt x="8950652" y="10138"/>
                </a:lnTo>
                <a:lnTo>
                  <a:pt x="8900430" y="0"/>
                </a:lnTo>
                <a:close/>
              </a:path>
            </a:pathLst>
          </a:custGeom>
          <a:solidFill>
            <a:srgbClr val="595959"/>
          </a:solidFill>
        </p:spPr>
        <p:txBody>
          <a:bodyPr wrap="square" lIns="0" tIns="0" rIns="0" bIns="0" rtlCol="0"/>
          <a:lstStyle/>
          <a:p>
            <a:endParaRPr/>
          </a:p>
        </p:txBody>
      </p:sp>
      <p:sp>
        <p:nvSpPr>
          <p:cNvPr id="6" name="object 6"/>
          <p:cNvSpPr/>
          <p:nvPr/>
        </p:nvSpPr>
        <p:spPr>
          <a:xfrm>
            <a:off x="272860" y="1409700"/>
            <a:ext cx="8954135" cy="699135"/>
          </a:xfrm>
          <a:custGeom>
            <a:avLst/>
            <a:gdLst/>
            <a:ahLst/>
            <a:cxnLst/>
            <a:rect l="l" t="t" r="r" b="b"/>
            <a:pathLst>
              <a:path w="8954135" h="699135">
                <a:moveTo>
                  <a:pt x="0" y="0"/>
                </a:moveTo>
                <a:lnTo>
                  <a:pt x="8953879" y="0"/>
                </a:lnTo>
                <a:lnTo>
                  <a:pt x="8953879" y="698525"/>
                </a:lnTo>
                <a:lnTo>
                  <a:pt x="0" y="698525"/>
                </a:lnTo>
                <a:lnTo>
                  <a:pt x="0" y="0"/>
                </a:lnTo>
                <a:close/>
              </a:path>
            </a:pathLst>
          </a:custGeom>
          <a:solidFill>
            <a:srgbClr val="595959"/>
          </a:solidFill>
        </p:spPr>
        <p:txBody>
          <a:bodyPr wrap="square" lIns="0" tIns="0" rIns="0" bIns="0" rtlCol="0"/>
          <a:lstStyle/>
          <a:p>
            <a:endParaRPr/>
          </a:p>
        </p:txBody>
      </p:sp>
      <p:sp>
        <p:nvSpPr>
          <p:cNvPr id="7" name="object 7"/>
          <p:cNvSpPr txBox="1"/>
          <p:nvPr/>
        </p:nvSpPr>
        <p:spPr>
          <a:xfrm>
            <a:off x="393700" y="1485900"/>
            <a:ext cx="3451860" cy="558800"/>
          </a:xfrm>
          <a:prstGeom prst="rect">
            <a:avLst/>
          </a:prstGeom>
        </p:spPr>
        <p:txBody>
          <a:bodyPr vert="horz" wrap="square" lIns="0" tIns="12700" rIns="0" bIns="0" rtlCol="0">
            <a:spAutoFit/>
          </a:bodyPr>
          <a:lstStyle/>
          <a:p>
            <a:pPr marL="12700">
              <a:lnSpc>
                <a:spcPct val="100000"/>
              </a:lnSpc>
              <a:spcBef>
                <a:spcPts val="100"/>
              </a:spcBef>
            </a:pPr>
            <a:r>
              <a:rPr sz="3500" spc="5" dirty="0">
                <a:solidFill>
                  <a:srgbClr val="FFFFFF"/>
                </a:solidFill>
                <a:latin typeface="Arial"/>
                <a:cs typeface="Arial"/>
              </a:rPr>
              <a:t>1.MÔ HÌNH</a:t>
            </a:r>
            <a:r>
              <a:rPr sz="3500" spc="-45" dirty="0">
                <a:solidFill>
                  <a:srgbClr val="FFFFFF"/>
                </a:solidFill>
                <a:latin typeface="Arial"/>
                <a:cs typeface="Arial"/>
              </a:rPr>
              <a:t> </a:t>
            </a:r>
            <a:r>
              <a:rPr sz="3500" spc="10" dirty="0">
                <a:solidFill>
                  <a:srgbClr val="FFFFFF"/>
                </a:solidFill>
                <a:latin typeface="Arial"/>
                <a:cs typeface="Arial"/>
              </a:rPr>
              <a:t>MVC</a:t>
            </a:r>
            <a:endParaRPr sz="3500">
              <a:latin typeface="Arial"/>
              <a:cs typeface="Arial"/>
            </a:endParaRPr>
          </a:p>
        </p:txBody>
      </p:sp>
      <p:sp>
        <p:nvSpPr>
          <p:cNvPr id="8" name="object 8"/>
          <p:cNvSpPr txBox="1"/>
          <p:nvPr/>
        </p:nvSpPr>
        <p:spPr>
          <a:xfrm>
            <a:off x="368300" y="2247900"/>
            <a:ext cx="10543540" cy="1320800"/>
          </a:xfrm>
          <a:prstGeom prst="rect">
            <a:avLst/>
          </a:prstGeom>
        </p:spPr>
        <p:txBody>
          <a:bodyPr vert="horz" wrap="square" lIns="0" tIns="12700" rIns="0" bIns="0" rtlCol="0">
            <a:spAutoFit/>
          </a:bodyPr>
          <a:lstStyle/>
          <a:p>
            <a:pPr marL="12700" marR="5080" algn="just">
              <a:lnSpc>
                <a:spcPct val="141700"/>
              </a:lnSpc>
              <a:spcBef>
                <a:spcPts val="100"/>
              </a:spcBef>
            </a:pPr>
            <a:r>
              <a:rPr sz="2000" spc="-5" dirty="0">
                <a:latin typeface="Times New Roman"/>
                <a:cs typeface="Times New Roman"/>
              </a:rPr>
              <a:t>Model-View-Controller </a:t>
            </a:r>
            <a:r>
              <a:rPr sz="2000" dirty="0">
                <a:latin typeface="Times New Roman"/>
                <a:cs typeface="Times New Roman"/>
              </a:rPr>
              <a:t>(MVC) là một trong những design pattern thường hay sử dụng và nhiều người  biết đến nhất. Nó phân loại đối tượng theo những quy tắc chung và khuyến khích chia code theo chức  năng của từng phần: Model, </a:t>
            </a:r>
            <a:r>
              <a:rPr sz="2000" spc="-25" dirty="0">
                <a:latin typeface="Times New Roman"/>
                <a:cs typeface="Times New Roman"/>
              </a:rPr>
              <a:t>view,</a:t>
            </a:r>
            <a:r>
              <a:rPr sz="2000" spc="60" dirty="0">
                <a:latin typeface="Times New Roman"/>
                <a:cs typeface="Times New Roman"/>
              </a:rPr>
              <a:t> </a:t>
            </a:r>
            <a:r>
              <a:rPr sz="2000" spc="-10" dirty="0">
                <a:latin typeface="Times New Roman"/>
                <a:cs typeface="Times New Roman"/>
              </a:rPr>
              <a:t>controller.</a:t>
            </a:r>
            <a:endParaRPr sz="2000" dirty="0">
              <a:latin typeface="Times New Roman"/>
              <a:cs typeface="Times New Roman"/>
            </a:endParaRPr>
          </a:p>
        </p:txBody>
      </p:sp>
      <p:sp>
        <p:nvSpPr>
          <p:cNvPr id="9" name="object 9"/>
          <p:cNvSpPr/>
          <p:nvPr/>
        </p:nvSpPr>
        <p:spPr>
          <a:xfrm>
            <a:off x="1756500" y="4067123"/>
            <a:ext cx="7217720" cy="246458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animBg="1"/>
      <p:bldP spid="6" grpId="0" animBg="1"/>
      <p:bldP spid="7" grpId="0"/>
      <p:bldP spid="8" grpId="0"/>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0986" y="2175078"/>
            <a:ext cx="10893425" cy="0"/>
          </a:xfrm>
          <a:custGeom>
            <a:avLst/>
            <a:gdLst/>
            <a:ahLst/>
            <a:cxnLst/>
            <a:rect l="l" t="t" r="r" b="b"/>
            <a:pathLst>
              <a:path w="10893425">
                <a:moveTo>
                  <a:pt x="0" y="0"/>
                </a:moveTo>
                <a:lnTo>
                  <a:pt x="10893310" y="0"/>
                </a:lnTo>
              </a:path>
            </a:pathLst>
          </a:custGeom>
          <a:ln w="9525">
            <a:solidFill>
              <a:srgbClr val="415665"/>
            </a:solidFill>
          </a:ln>
        </p:spPr>
        <p:txBody>
          <a:bodyPr wrap="square" lIns="0" tIns="0" rIns="0" bIns="0" rtlCol="0"/>
          <a:lstStyle/>
          <a:p>
            <a:endParaRPr/>
          </a:p>
        </p:txBody>
      </p:sp>
      <p:sp>
        <p:nvSpPr>
          <p:cNvPr id="3" name="object 3"/>
          <p:cNvSpPr/>
          <p:nvPr/>
        </p:nvSpPr>
        <p:spPr>
          <a:xfrm>
            <a:off x="1924189" y="0"/>
            <a:ext cx="9376410" cy="1144905"/>
          </a:xfrm>
          <a:custGeom>
            <a:avLst/>
            <a:gdLst/>
            <a:ahLst/>
            <a:cxnLst/>
            <a:rect l="l" t="t" r="r" b="b"/>
            <a:pathLst>
              <a:path w="9376410" h="1144905">
                <a:moveTo>
                  <a:pt x="0" y="0"/>
                </a:moveTo>
                <a:lnTo>
                  <a:pt x="9376270" y="0"/>
                </a:lnTo>
                <a:lnTo>
                  <a:pt x="9376270" y="1144536"/>
                </a:lnTo>
                <a:lnTo>
                  <a:pt x="0" y="1144536"/>
                </a:lnTo>
                <a:lnTo>
                  <a:pt x="0" y="0"/>
                </a:lnTo>
                <a:close/>
              </a:path>
            </a:pathLst>
          </a:custGeom>
          <a:solidFill>
            <a:srgbClr val="415665"/>
          </a:solidFill>
        </p:spPr>
        <p:txBody>
          <a:bodyPr wrap="square" lIns="0" tIns="0" rIns="0" bIns="0" rtlCol="0"/>
          <a:lstStyle/>
          <a:p>
            <a:endParaRPr/>
          </a:p>
        </p:txBody>
      </p:sp>
      <p:sp>
        <p:nvSpPr>
          <p:cNvPr id="4" name="object 4"/>
          <p:cNvSpPr txBox="1">
            <a:spLocks noGrp="1"/>
          </p:cNvSpPr>
          <p:nvPr>
            <p:ph type="title"/>
          </p:nvPr>
        </p:nvSpPr>
        <p:spPr>
          <a:xfrm>
            <a:off x="2476500" y="190500"/>
            <a:ext cx="8276590" cy="6959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FFFFFF"/>
                </a:solidFill>
              </a:rPr>
              <a:t>2. CÁC CÔNG NGHỆ SỬ</a:t>
            </a:r>
            <a:r>
              <a:rPr spc="30" dirty="0">
                <a:solidFill>
                  <a:srgbClr val="FFFFFF"/>
                </a:solidFill>
              </a:rPr>
              <a:t> </a:t>
            </a:r>
            <a:r>
              <a:rPr spc="10" dirty="0">
                <a:solidFill>
                  <a:srgbClr val="FFFFFF"/>
                </a:solidFill>
              </a:rPr>
              <a:t>DỤNG</a:t>
            </a:r>
          </a:p>
        </p:txBody>
      </p:sp>
      <p:sp>
        <p:nvSpPr>
          <p:cNvPr id="5" name="object 5"/>
          <p:cNvSpPr/>
          <p:nvPr/>
        </p:nvSpPr>
        <p:spPr>
          <a:xfrm>
            <a:off x="235073" y="1371917"/>
            <a:ext cx="9029700" cy="774700"/>
          </a:xfrm>
          <a:custGeom>
            <a:avLst/>
            <a:gdLst/>
            <a:ahLst/>
            <a:cxnLst/>
            <a:rect l="l" t="t" r="r" b="b"/>
            <a:pathLst>
              <a:path w="9029700" h="774700">
                <a:moveTo>
                  <a:pt x="8900430" y="0"/>
                </a:moveTo>
                <a:lnTo>
                  <a:pt x="129019" y="0"/>
                </a:lnTo>
                <a:lnTo>
                  <a:pt x="78799" y="10138"/>
                </a:lnTo>
                <a:lnTo>
                  <a:pt x="37789" y="37787"/>
                </a:lnTo>
                <a:lnTo>
                  <a:pt x="10139" y="78797"/>
                </a:lnTo>
                <a:lnTo>
                  <a:pt x="0" y="129019"/>
                </a:lnTo>
                <a:lnTo>
                  <a:pt x="0" y="645083"/>
                </a:lnTo>
                <a:lnTo>
                  <a:pt x="10139" y="695300"/>
                </a:lnTo>
                <a:lnTo>
                  <a:pt x="37789" y="736311"/>
                </a:lnTo>
                <a:lnTo>
                  <a:pt x="78799" y="763962"/>
                </a:lnTo>
                <a:lnTo>
                  <a:pt x="129019" y="774103"/>
                </a:lnTo>
                <a:lnTo>
                  <a:pt x="8900430" y="774103"/>
                </a:lnTo>
                <a:lnTo>
                  <a:pt x="8950652" y="763962"/>
                </a:lnTo>
                <a:lnTo>
                  <a:pt x="8991662" y="736311"/>
                </a:lnTo>
                <a:lnTo>
                  <a:pt x="9019311" y="695300"/>
                </a:lnTo>
                <a:lnTo>
                  <a:pt x="9029449" y="645083"/>
                </a:lnTo>
                <a:lnTo>
                  <a:pt x="9029449" y="129019"/>
                </a:lnTo>
                <a:lnTo>
                  <a:pt x="9019311" y="78797"/>
                </a:lnTo>
                <a:lnTo>
                  <a:pt x="8991662" y="37787"/>
                </a:lnTo>
                <a:lnTo>
                  <a:pt x="8950652" y="10138"/>
                </a:lnTo>
                <a:lnTo>
                  <a:pt x="8900430" y="0"/>
                </a:lnTo>
                <a:close/>
              </a:path>
            </a:pathLst>
          </a:custGeom>
          <a:solidFill>
            <a:srgbClr val="595959"/>
          </a:solidFill>
        </p:spPr>
        <p:txBody>
          <a:bodyPr wrap="square" lIns="0" tIns="0" rIns="0" bIns="0" rtlCol="0"/>
          <a:lstStyle/>
          <a:p>
            <a:endParaRPr/>
          </a:p>
        </p:txBody>
      </p:sp>
      <p:sp>
        <p:nvSpPr>
          <p:cNvPr id="6" name="object 6"/>
          <p:cNvSpPr/>
          <p:nvPr/>
        </p:nvSpPr>
        <p:spPr>
          <a:xfrm>
            <a:off x="272860" y="1409700"/>
            <a:ext cx="8954135" cy="699135"/>
          </a:xfrm>
          <a:custGeom>
            <a:avLst/>
            <a:gdLst/>
            <a:ahLst/>
            <a:cxnLst/>
            <a:rect l="l" t="t" r="r" b="b"/>
            <a:pathLst>
              <a:path w="8954135" h="699135">
                <a:moveTo>
                  <a:pt x="0" y="0"/>
                </a:moveTo>
                <a:lnTo>
                  <a:pt x="8953879" y="0"/>
                </a:lnTo>
                <a:lnTo>
                  <a:pt x="8953879" y="698525"/>
                </a:lnTo>
                <a:lnTo>
                  <a:pt x="0" y="698525"/>
                </a:lnTo>
                <a:lnTo>
                  <a:pt x="0" y="0"/>
                </a:lnTo>
                <a:close/>
              </a:path>
            </a:pathLst>
          </a:custGeom>
          <a:solidFill>
            <a:srgbClr val="595959"/>
          </a:solidFill>
        </p:spPr>
        <p:txBody>
          <a:bodyPr wrap="square" lIns="0" tIns="0" rIns="0" bIns="0" rtlCol="0"/>
          <a:lstStyle/>
          <a:p>
            <a:endParaRPr/>
          </a:p>
        </p:txBody>
      </p:sp>
      <p:sp>
        <p:nvSpPr>
          <p:cNvPr id="7" name="object 7"/>
          <p:cNvSpPr txBox="1"/>
          <p:nvPr/>
        </p:nvSpPr>
        <p:spPr>
          <a:xfrm>
            <a:off x="393700" y="1485900"/>
            <a:ext cx="3451860" cy="558800"/>
          </a:xfrm>
          <a:prstGeom prst="rect">
            <a:avLst/>
          </a:prstGeom>
        </p:spPr>
        <p:txBody>
          <a:bodyPr vert="horz" wrap="square" lIns="0" tIns="12700" rIns="0" bIns="0" rtlCol="0">
            <a:spAutoFit/>
          </a:bodyPr>
          <a:lstStyle/>
          <a:p>
            <a:pPr marL="12700">
              <a:lnSpc>
                <a:spcPct val="100000"/>
              </a:lnSpc>
              <a:spcBef>
                <a:spcPts val="100"/>
              </a:spcBef>
            </a:pPr>
            <a:r>
              <a:rPr sz="3500" spc="5" dirty="0">
                <a:solidFill>
                  <a:srgbClr val="FFFFFF"/>
                </a:solidFill>
                <a:latin typeface="Arial"/>
                <a:cs typeface="Arial"/>
              </a:rPr>
              <a:t>1.MÔ HÌNH</a:t>
            </a:r>
            <a:r>
              <a:rPr sz="3500" spc="-45" dirty="0">
                <a:solidFill>
                  <a:srgbClr val="FFFFFF"/>
                </a:solidFill>
                <a:latin typeface="Arial"/>
                <a:cs typeface="Arial"/>
              </a:rPr>
              <a:t> </a:t>
            </a:r>
            <a:r>
              <a:rPr sz="3500" spc="10" dirty="0">
                <a:solidFill>
                  <a:srgbClr val="FFFFFF"/>
                </a:solidFill>
                <a:latin typeface="Arial"/>
                <a:cs typeface="Arial"/>
              </a:rPr>
              <a:t>MVC</a:t>
            </a:r>
            <a:endParaRPr sz="3500" dirty="0">
              <a:latin typeface="Arial"/>
              <a:cs typeface="Arial"/>
            </a:endParaRPr>
          </a:p>
        </p:txBody>
      </p:sp>
      <p:sp>
        <p:nvSpPr>
          <p:cNvPr id="8" name="object 8"/>
          <p:cNvSpPr txBox="1"/>
          <p:nvPr/>
        </p:nvSpPr>
        <p:spPr>
          <a:xfrm>
            <a:off x="368300" y="2374900"/>
            <a:ext cx="1830705"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a:cs typeface="Times New Roman"/>
              </a:rPr>
              <a:t>MVC trong</a:t>
            </a:r>
            <a:r>
              <a:rPr sz="2000" spc="-45" dirty="0">
                <a:latin typeface="Times New Roman"/>
                <a:cs typeface="Times New Roman"/>
              </a:rPr>
              <a:t> </a:t>
            </a:r>
            <a:r>
              <a:rPr lang="en-US" sz="2000" spc="5" dirty="0" smtClean="0">
                <a:latin typeface="Times New Roman"/>
                <a:cs typeface="Times New Roman"/>
              </a:rPr>
              <a:t>Unity</a:t>
            </a:r>
            <a:endParaRPr sz="2000" dirty="0">
              <a:latin typeface="Times New Roman"/>
              <a:cs typeface="Times New Roman"/>
            </a:endParaRPr>
          </a:p>
        </p:txBody>
      </p:sp>
      <p:sp>
        <p:nvSpPr>
          <p:cNvPr id="9" name="object 9"/>
          <p:cNvSpPr/>
          <p:nvPr/>
        </p:nvSpPr>
        <p:spPr>
          <a:xfrm>
            <a:off x="2163532" y="3251290"/>
            <a:ext cx="5683821" cy="302887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animBg="1"/>
      <p:bldP spid="6" grpId="0" animBg="1"/>
      <p:bldP spid="7" grpId="0"/>
      <p:bldP spid="8" grpId="0"/>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TotalTime>
  <Words>1021</Words>
  <Application>Microsoft Office PowerPoint</Application>
  <PresentationFormat>Custom</PresentationFormat>
  <Paragraphs>93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BÁO CÁO TIỂU LUẬN CHUYÊN NGÀNH</vt:lpstr>
      <vt:lpstr>NỘI DUNG</vt:lpstr>
      <vt:lpstr>PHẦN 1. GIỚI THIỆU ĐỀ TÀI</vt:lpstr>
      <vt:lpstr>PHẦN 1. GIỚI THIỆU ĐỀ TÀI</vt:lpstr>
      <vt:lpstr>PHẦN 2. CÁC CÔNG NGHỆ SỬ DỤNG</vt:lpstr>
      <vt:lpstr>2. CÁC CÔNG NGHỆ SỬ DỤNG</vt:lpstr>
      <vt:lpstr>2. CÁC CÔNG NGHỆ SỬ DỤNG</vt:lpstr>
      <vt:lpstr>2. CÁC CÔNG NGHỆ SỬ DỤNG</vt:lpstr>
      <vt:lpstr>2. CÁC CÔNG NGHỆ SỬ DỤNG</vt:lpstr>
      <vt:lpstr>3. XÂY DỰNG ỨNG DỤNG</vt:lpstr>
      <vt:lpstr>3. XÂY DỰNG ỨNG DỤNG</vt:lpstr>
      <vt:lpstr>PowerPoint Presentation</vt:lpstr>
      <vt:lpstr>ĐĂNG NHẬP</vt:lpstr>
      <vt:lpstr>ĐĂNG KÍ</vt:lpstr>
      <vt:lpstr>PowerPoint Presentation</vt:lpstr>
      <vt:lpstr>PHẦN 3. XÂY DỰNG ỨNG DỤNG</vt:lpstr>
      <vt:lpstr>PHẦN 5: KẾT LUẬN</vt:lpstr>
      <vt:lpstr>PHẦN 5: KẾT LUẬN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TIỂU LUẬN CHUYÊN NGÀNH</dc:title>
  <cp:lastModifiedBy>Windows User</cp:lastModifiedBy>
  <cp:revision>15</cp:revision>
  <dcterms:created xsi:type="dcterms:W3CDTF">2018-12-20T13:08:14Z</dcterms:created>
  <dcterms:modified xsi:type="dcterms:W3CDTF">2018-12-21T01:27:01Z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2018-12-20T00:00:00Z</vt:filetime>
  </property>
</Properties>
</file>