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9"/>
  </p:notesMasterIdLst>
  <p:sldIdLst>
    <p:sldId id="256" r:id="rId2"/>
    <p:sldId id="261" r:id="rId3"/>
    <p:sldId id="283" r:id="rId4"/>
    <p:sldId id="257" r:id="rId5"/>
    <p:sldId id="258" r:id="rId6"/>
    <p:sldId id="259" r:id="rId7"/>
    <p:sldId id="303" r:id="rId8"/>
    <p:sldId id="304" r:id="rId9"/>
    <p:sldId id="305" r:id="rId10"/>
    <p:sldId id="262" r:id="rId11"/>
    <p:sldId id="266" r:id="rId12"/>
    <p:sldId id="260" r:id="rId13"/>
    <p:sldId id="284" r:id="rId14"/>
    <p:sldId id="263" r:id="rId15"/>
    <p:sldId id="286" r:id="rId16"/>
    <p:sldId id="287" r:id="rId17"/>
    <p:sldId id="290" r:id="rId18"/>
    <p:sldId id="295" r:id="rId19"/>
    <p:sldId id="296" r:id="rId20"/>
    <p:sldId id="294" r:id="rId21"/>
    <p:sldId id="292" r:id="rId22"/>
    <p:sldId id="264" r:id="rId23"/>
    <p:sldId id="301" r:id="rId24"/>
    <p:sldId id="300" r:id="rId25"/>
    <p:sldId id="298" r:id="rId26"/>
    <p:sldId id="297" r:id="rId27"/>
    <p:sldId id="278" r:id="rId28"/>
  </p:sldIdLst>
  <p:sldSz cx="9144000" cy="5143500" type="screen16x9"/>
  <p:notesSz cx="6858000" cy="9144000"/>
  <p:embeddedFontLst>
    <p:embeddedFont>
      <p:font typeface="Poppins Light" panose="020B0604020202020204" charset="0"/>
      <p:regular r:id="rId30"/>
      <p:bold r:id="rId31"/>
      <p:italic r:id="rId32"/>
      <p:boldItalic r:id="rId33"/>
    </p:embeddedFont>
    <p:embeddedFont>
      <p:font typeface=".VnHelvetInsH" panose="020B7200000000000000"/>
      <p:regular r:id="rId34"/>
    </p:embeddedFont>
    <p:embeddedFont>
      <p:font typeface="Myanmar Text" panose="020B0502040204020203" pitchFamily="34" charset="0"/>
      <p:regular r:id="rId35"/>
      <p:bold r:id="rId36"/>
    </p:embeddedFont>
    <p:embeddedFont>
      <p:font typeface="Dubai Medium" panose="020B0603030403030204" pitchFamily="34" charset="-78"/>
      <p:regular r:id="rId37"/>
    </p:embeddedFont>
    <p:embeddedFont>
      <p:font typeface="Poppins"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BEF349-DA93-49B3-835E-C8364FF25E02}">
  <a:tblStyle styleId="{EDBEF349-DA93-49B3-835E-C8364FF25E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94660"/>
  </p:normalViewPr>
  <p:slideViewPr>
    <p:cSldViewPr snapToGrid="0">
      <p:cViewPr varScale="1">
        <p:scale>
          <a:sx n="93" d="100"/>
          <a:sy n="93" d="100"/>
        </p:scale>
        <p:origin x="66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0D0B41-5EF3-4225-8CA9-B809E753E5DF}" type="doc">
      <dgm:prSet loTypeId="urn:microsoft.com/office/officeart/2011/layout/TabList" loCatId="list" qsTypeId="urn:microsoft.com/office/officeart/2005/8/quickstyle/simple2" qsCatId="simple" csTypeId="urn:microsoft.com/office/officeart/2005/8/colors/accent0_2" csCatId="mainScheme" phldr="1"/>
      <dgm:spPr/>
      <dgm:t>
        <a:bodyPr/>
        <a:lstStyle/>
        <a:p>
          <a:endParaRPr lang="en-US"/>
        </a:p>
      </dgm:t>
    </dgm:pt>
    <dgm:pt modelId="{F112843F-2B54-4087-A532-702135616466}">
      <dgm:prSet phldrT="[Text]" custT="1"/>
      <dgm:spPr/>
      <dgm:t>
        <a:bodyPr/>
        <a:lstStyle/>
        <a:p>
          <a:pPr algn="ctr"/>
          <a:r>
            <a:rPr lang="en-US" sz="2800" b="1" cap="none" spc="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1</a:t>
          </a:r>
          <a:endPar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61737AA3-E6DF-4ADD-979C-A53E5904BDF9}" type="parTrans" cxnId="{F3A7F64B-91BC-4D60-8DB0-45B182CA9E2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7EBC1883-AA3B-49B3-9DA7-39E43F35E1F4}" type="sibTrans" cxnId="{F3A7F64B-91BC-4D60-8DB0-45B182CA9E2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7C197399-55F8-46C5-BB8A-DE3AB456F222}">
      <dgm:prSet phldrT="[Text]" custT="1"/>
      <dgm:spPr/>
      <dgm:t>
        <a:bodyPr/>
        <a:lstStyle/>
        <a:p>
          <a:pPr algn="ctr">
            <a:buFont typeface="+mj-lt"/>
            <a:buAutoNum type="romanUcPeriod"/>
          </a:pPr>
          <a:r>
            <a:rPr lang="en-US" sz="2800" b="1"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Giới</a:t>
          </a:r>
          <a:r>
            <a:rPr lang="en-US" sz="2800" b="1" cap="none" spc="0" dirty="0"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thiệu</a:t>
          </a:r>
          <a:r>
            <a:rPr lang="en-US" sz="2800" b="1" cap="none" spc="0" dirty="0"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Dự</a:t>
          </a:r>
          <a:r>
            <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Án</a:t>
          </a:r>
          <a:endPar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21B39B65-9A51-429A-BA8C-2164CB2643CA}" type="parTrans" cxnId="{9D5C9451-1838-46BC-A529-D339953A1D18}">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06341463-7D44-4643-9ED6-188A7C479B2E}" type="sibTrans" cxnId="{9D5C9451-1838-46BC-A529-D339953A1D18}">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89836214-BD4F-4F66-97E0-B98B8ED93E26}">
      <dgm:prSet phldrT="[Text]" custT="1"/>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4AF3C9BE-C00F-4B94-8808-DD7AC096BC4B}" type="parTrans" cxnId="{BCFDE6C7-DD74-4556-BD9F-95CF4C91108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8C4A6C5B-18BD-4403-AF2A-FEFB2488367C}" type="sibTrans" cxnId="{BCFDE6C7-DD74-4556-BD9F-95CF4C91108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6012D5C7-F9A7-4085-8ACB-8FCF6320E0D2}">
      <dgm:prSet phldrT="[Text]" custT="1"/>
      <dgm:spPr/>
      <dgm:t>
        <a:bodyPr/>
        <a:lstStyle/>
        <a:p>
          <a:pPr algn="ctr"/>
          <a:r>
            <a:rPr lang="en-US" sz="2800" b="1" cap="none" spc="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2</a:t>
          </a:r>
          <a:endPar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8BD720F0-836D-4D79-8CFA-9E03A12EE11E}" type="parTrans" cxnId="{D62C914D-2C8E-495E-9596-C57673C26BA3}">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AC43B5E7-F5DB-423D-934E-912E557B44DB}" type="sibTrans" cxnId="{D62C914D-2C8E-495E-9596-C57673C26BA3}">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927AC9DE-C70E-475A-8795-C0CC4EE5443A}">
      <dgm:prSet phldrT="[Text]" custT="1"/>
      <dgm:spPr/>
      <dgm:t>
        <a:bodyPr/>
        <a:lstStyle/>
        <a:p>
          <a:pPr algn="ctr">
            <a:buFont typeface="+mj-lt"/>
            <a:buAutoNum type="romanUcPeriod"/>
          </a:pPr>
          <a:r>
            <a:rPr lang="en-US" sz="2800" b="1"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Thuật</a:t>
          </a:r>
          <a:r>
            <a:rPr lang="en-US" sz="2800" b="1"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toán</a:t>
          </a:r>
          <a:r>
            <a:rPr lang="en-US" sz="2800" b="1"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áp</a:t>
          </a:r>
          <a:r>
            <a:rPr lang="en-US" sz="2800" b="1"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dụng</a:t>
          </a:r>
          <a:endPar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B277BCAB-07A5-4123-86F2-563ECEC3DAD8}" type="parTrans" cxnId="{15313388-6BFB-4A8B-9C60-B4FBF67A1401}">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8714A75C-D9C2-44D9-B127-B3917C17874B}" type="sibTrans" cxnId="{15313388-6BFB-4A8B-9C60-B4FBF67A1401}">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4DDD6037-1069-448F-A3AC-788A07BB5590}">
      <dgm:prSet phldrT="[Text]" custT="1"/>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F8D33790-2EA6-4B49-90A5-1C5AF58553D6}" type="parTrans" cxnId="{E79E5A5A-8F30-4374-ABFD-80620E7298A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09DA9764-53AD-42C3-9708-E78668D8A47E}" type="sibTrans" cxnId="{E79E5A5A-8F30-4374-ABFD-80620E7298A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C05C021D-EA5A-4243-B7C9-CA8860A89081}">
      <dgm:prSet phldrT="[Text]" custT="1"/>
      <dgm:spPr/>
      <dgm:t>
        <a:bodyPr/>
        <a:lstStyle/>
        <a:p>
          <a:pPr algn="ctr"/>
          <a:r>
            <a:rPr lang="en-US" sz="2800" b="1" cap="none" spc="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3</a:t>
          </a:r>
          <a:endPar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7B50C4AB-B9C2-4CDC-88A1-3C33A76278D0}" type="parTrans" cxnId="{796B629A-B229-4D9C-93BE-EBB01108CB15}">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DAC8B3FB-6839-4FCD-A05C-E44A03DF4E45}" type="sibTrans" cxnId="{796B629A-B229-4D9C-93BE-EBB01108CB15}">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C50327DC-EE05-4E98-B344-14E88A6E60A8}">
      <dgm:prSet phldrT="[Text]" custT="1"/>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D2AD2352-DDC1-4A8C-8DF5-B518271BAF95}" type="parTrans" cxnId="{E2EC0E15-0376-4EEA-90EC-41794BE8FDC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90DB3B49-8A5F-451C-98C6-F8DDB7E92BAD}" type="sibTrans" cxnId="{E2EC0E15-0376-4EEA-90EC-41794BE8FDC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7467B908-2A35-4091-8CD9-677DD4935BA9}">
      <dgm:prSet phldrT="[Text]" custT="1"/>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4A22BFAA-78E5-41EF-840E-D2F68B082786}" type="parTrans" cxnId="{B1B12B05-0149-4B76-B3DD-1D296E561772}">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532564DE-133E-4245-A1B3-699EC8DBBE35}" type="sibTrans" cxnId="{B1B12B05-0149-4B76-B3DD-1D296E561772}">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D6CC0E34-335F-40CC-B86E-D51CA4B3D23C}">
      <dgm:prSet phldrT="[Text]" custT="1"/>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9E18B94C-2C54-44FF-B33F-F97693A18C71}" type="parTrans" cxnId="{9EB23008-9843-45EA-845B-56BECC521D4E}">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6CE8C3E2-4C9C-4E7B-ADD9-4D8621AF484E}" type="sibTrans" cxnId="{9EB23008-9843-45EA-845B-56BECC521D4E}">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309D967C-6675-49F6-807C-75CE16E43C86}">
      <dgm:prSet phldrT="[Text]" custT="1"/>
      <dgm:spPr/>
      <dgm:t>
        <a:bodyPr/>
        <a:lstStyle/>
        <a:p>
          <a:pPr algn="ctr"/>
          <a:r>
            <a:rPr lang="en-US" sz="2800" b="1" cap="none" spc="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4</a:t>
          </a:r>
          <a:endPar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0875D5AD-3A63-421E-B1F0-72E559283C13}" type="parTrans" cxnId="{7767E1CD-0F28-4C7A-BF6E-5804904005A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F04708C0-6371-488A-A7BF-E62F9E9DE7BB}" type="sibTrans" cxnId="{7767E1CD-0F28-4C7A-BF6E-5804904005A9}">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1850DFB6-4067-4088-A8D5-70165EDE5954}">
      <dgm:prSet phldrT="[Text]" custT="1"/>
      <dgm:spPr/>
      <dgm:t>
        <a:bodyPr/>
        <a:lstStyle/>
        <a:p>
          <a:pPr algn="ctr">
            <a:buFont typeface="+mj-lt"/>
            <a:buAutoNum type="romanUcPeriod"/>
          </a:pPr>
          <a:r>
            <a:rPr lang="en-US" sz="2800" b="1"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Thiết</a:t>
          </a:r>
          <a:r>
            <a:rPr lang="en-US" sz="2800" b="1" cap="none" spc="0" dirty="0"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kế</a:t>
          </a:r>
          <a:r>
            <a:rPr lang="en-US" sz="2800" b="1" cap="none" spc="0" dirty="0"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 </a:t>
          </a:r>
          <a:r>
            <a:rPr lang="en-US" sz="2800" b="1"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Thực</a:t>
          </a:r>
          <a:r>
            <a:rPr lang="en-US" sz="2800" b="1" cap="none" spc="0" dirty="0"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thi</a:t>
          </a:r>
          <a:endPar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32098FBF-D696-420F-A191-2290936860B4}" type="parTrans" cxnId="{2DBDC924-3E66-4276-9E79-7BF91FC57E75}">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A835C892-353A-4579-88AB-A557CC902939}" type="sibTrans" cxnId="{2DBDC924-3E66-4276-9E79-7BF91FC57E75}">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D8B89D1A-7EF8-46E5-AE60-FCDFD8BDB1B6}">
      <dgm:prSet phldrT="[Text]" custT="1"/>
      <dgm:spPr/>
      <dgm:t>
        <a:bodyPr/>
        <a:lstStyle/>
        <a:p>
          <a:pPr algn="ctr"/>
          <a:r>
            <a:rPr lang="en-US" sz="2800" b="1"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Thư</a:t>
          </a:r>
          <a:r>
            <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Viện</a:t>
          </a:r>
          <a:r>
            <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 Tool </a:t>
          </a:r>
          <a:r>
            <a:rPr lang="en-US" sz="2800" b="1"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Hỗ</a:t>
          </a:r>
          <a:r>
            <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Trợ</a:t>
          </a:r>
          <a:endParaRPr lang="en-US" sz="2800" b="1"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DC095C91-515B-4F45-8493-6770D58CAAFD}" type="sibTrans" cxnId="{5FFE3A92-D478-4124-B637-32AA7172695A}">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F876A350-A6D3-4D37-9833-A7E8FD22FE8E}" type="parTrans" cxnId="{5FFE3A92-D478-4124-B637-32AA7172695A}">
      <dgm:prSet/>
      <dgm:spPr/>
      <dgm:t>
        <a:bodyPr/>
        <a:lstStyle/>
        <a:p>
          <a:pPr algn="ct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gm:t>
    </dgm:pt>
    <dgm:pt modelId="{663978B9-93CA-4ACA-8458-70DAE7C2C9CD}" type="pres">
      <dgm:prSet presAssocID="{400D0B41-5EF3-4225-8CA9-B809E753E5DF}" presName="Name0" presStyleCnt="0">
        <dgm:presLayoutVars>
          <dgm:chMax/>
          <dgm:chPref val="3"/>
          <dgm:dir/>
          <dgm:animOne val="branch"/>
          <dgm:animLvl val="lvl"/>
        </dgm:presLayoutVars>
      </dgm:prSet>
      <dgm:spPr/>
      <dgm:t>
        <a:bodyPr/>
        <a:lstStyle/>
        <a:p>
          <a:endParaRPr lang="en-US"/>
        </a:p>
      </dgm:t>
    </dgm:pt>
    <dgm:pt modelId="{36230153-9E7E-43CB-9D46-35386A68B544}" type="pres">
      <dgm:prSet presAssocID="{F112843F-2B54-4087-A532-702135616466}" presName="composite" presStyleCnt="0"/>
      <dgm:spPr/>
    </dgm:pt>
    <dgm:pt modelId="{82ABECD0-70F2-45A3-B70E-649721679BE5}" type="pres">
      <dgm:prSet presAssocID="{F112843F-2B54-4087-A532-702135616466}" presName="FirstChild" presStyleLbl="revTx" presStyleIdx="0" presStyleCnt="7" custLinFactNeighborX="-286" custLinFactNeighborY="-10023">
        <dgm:presLayoutVars>
          <dgm:chMax val="0"/>
          <dgm:chPref val="0"/>
          <dgm:bulletEnabled val="1"/>
        </dgm:presLayoutVars>
      </dgm:prSet>
      <dgm:spPr/>
      <dgm:t>
        <a:bodyPr/>
        <a:lstStyle/>
        <a:p>
          <a:endParaRPr lang="en-US"/>
        </a:p>
      </dgm:t>
    </dgm:pt>
    <dgm:pt modelId="{0D72D714-97A8-4DC9-9641-30C68FA784C5}" type="pres">
      <dgm:prSet presAssocID="{F112843F-2B54-4087-A532-702135616466}" presName="Parent" presStyleLbl="alignNode1" presStyleIdx="0" presStyleCnt="4">
        <dgm:presLayoutVars>
          <dgm:chMax val="3"/>
          <dgm:chPref val="3"/>
          <dgm:bulletEnabled val="1"/>
        </dgm:presLayoutVars>
      </dgm:prSet>
      <dgm:spPr/>
      <dgm:t>
        <a:bodyPr/>
        <a:lstStyle/>
        <a:p>
          <a:endParaRPr lang="en-US"/>
        </a:p>
      </dgm:t>
    </dgm:pt>
    <dgm:pt modelId="{B57EF7F0-AC45-4C16-B727-01BA8F6C50CE}" type="pres">
      <dgm:prSet presAssocID="{F112843F-2B54-4087-A532-702135616466}" presName="Accent" presStyleLbl="parChTrans1D1" presStyleIdx="0" presStyleCnt="4"/>
      <dgm:spPr/>
    </dgm:pt>
    <dgm:pt modelId="{5EF3E400-3266-4530-B7A7-59621084D591}" type="pres">
      <dgm:prSet presAssocID="{F112843F-2B54-4087-A532-702135616466}" presName="Child" presStyleLbl="revTx" presStyleIdx="1" presStyleCnt="7">
        <dgm:presLayoutVars>
          <dgm:chMax val="0"/>
          <dgm:chPref val="0"/>
          <dgm:bulletEnabled val="1"/>
        </dgm:presLayoutVars>
      </dgm:prSet>
      <dgm:spPr/>
      <dgm:t>
        <a:bodyPr/>
        <a:lstStyle/>
        <a:p>
          <a:endParaRPr lang="en-US"/>
        </a:p>
      </dgm:t>
    </dgm:pt>
    <dgm:pt modelId="{E0390C85-DAF7-4C7D-B670-DC6932EB14A2}" type="pres">
      <dgm:prSet presAssocID="{7EBC1883-AA3B-49B3-9DA7-39E43F35E1F4}" presName="sibTrans" presStyleCnt="0"/>
      <dgm:spPr/>
    </dgm:pt>
    <dgm:pt modelId="{81E4A0F6-68D9-417E-95FF-05DA419A9BA0}" type="pres">
      <dgm:prSet presAssocID="{6012D5C7-F9A7-4085-8ACB-8FCF6320E0D2}" presName="composite" presStyleCnt="0"/>
      <dgm:spPr/>
    </dgm:pt>
    <dgm:pt modelId="{5F9F954C-7947-4F72-B787-5CDB09C219BD}" type="pres">
      <dgm:prSet presAssocID="{6012D5C7-F9A7-4085-8ACB-8FCF6320E0D2}" presName="FirstChild" presStyleLbl="revTx" presStyleIdx="2" presStyleCnt="7" custLinFactNeighborX="3149" custLinFactNeighborY="-18279">
        <dgm:presLayoutVars>
          <dgm:chMax val="0"/>
          <dgm:chPref val="0"/>
          <dgm:bulletEnabled val="1"/>
        </dgm:presLayoutVars>
      </dgm:prSet>
      <dgm:spPr/>
      <dgm:t>
        <a:bodyPr/>
        <a:lstStyle/>
        <a:p>
          <a:endParaRPr lang="en-US"/>
        </a:p>
      </dgm:t>
    </dgm:pt>
    <dgm:pt modelId="{4BBE2525-59F2-4D3D-804E-99F520BB6CBB}" type="pres">
      <dgm:prSet presAssocID="{6012D5C7-F9A7-4085-8ACB-8FCF6320E0D2}" presName="Parent" presStyleLbl="alignNode1" presStyleIdx="1" presStyleCnt="4">
        <dgm:presLayoutVars>
          <dgm:chMax val="3"/>
          <dgm:chPref val="3"/>
          <dgm:bulletEnabled val="1"/>
        </dgm:presLayoutVars>
      </dgm:prSet>
      <dgm:spPr/>
      <dgm:t>
        <a:bodyPr/>
        <a:lstStyle/>
        <a:p>
          <a:endParaRPr lang="en-US"/>
        </a:p>
      </dgm:t>
    </dgm:pt>
    <dgm:pt modelId="{9046E031-317E-449D-8538-4F79E2957C0B}" type="pres">
      <dgm:prSet presAssocID="{6012D5C7-F9A7-4085-8ACB-8FCF6320E0D2}" presName="Accent" presStyleLbl="parChTrans1D1" presStyleIdx="1" presStyleCnt="4"/>
      <dgm:spPr/>
    </dgm:pt>
    <dgm:pt modelId="{4DB81580-41A1-472F-9562-DD4681E4BEC7}" type="pres">
      <dgm:prSet presAssocID="{6012D5C7-F9A7-4085-8ACB-8FCF6320E0D2}" presName="Child" presStyleLbl="revTx" presStyleIdx="3" presStyleCnt="7">
        <dgm:presLayoutVars>
          <dgm:chMax val="0"/>
          <dgm:chPref val="0"/>
          <dgm:bulletEnabled val="1"/>
        </dgm:presLayoutVars>
      </dgm:prSet>
      <dgm:spPr/>
      <dgm:t>
        <a:bodyPr/>
        <a:lstStyle/>
        <a:p>
          <a:endParaRPr lang="en-US"/>
        </a:p>
      </dgm:t>
    </dgm:pt>
    <dgm:pt modelId="{F629E956-B846-480F-9BD6-C82000507033}" type="pres">
      <dgm:prSet presAssocID="{AC43B5E7-F5DB-423D-934E-912E557B44DB}" presName="sibTrans" presStyleCnt="0"/>
      <dgm:spPr/>
    </dgm:pt>
    <dgm:pt modelId="{E9A7E0F0-72DA-450A-8A2B-19C128167FA1}" type="pres">
      <dgm:prSet presAssocID="{C05C021D-EA5A-4243-B7C9-CA8860A89081}" presName="composite" presStyleCnt="0"/>
      <dgm:spPr/>
    </dgm:pt>
    <dgm:pt modelId="{AB5AABDC-D754-496F-A4EF-DD37E3B7471C}" type="pres">
      <dgm:prSet presAssocID="{C05C021D-EA5A-4243-B7C9-CA8860A89081}" presName="FirstChild" presStyleLbl="revTx" presStyleIdx="4" presStyleCnt="7">
        <dgm:presLayoutVars>
          <dgm:chMax val="0"/>
          <dgm:chPref val="0"/>
          <dgm:bulletEnabled val="1"/>
        </dgm:presLayoutVars>
      </dgm:prSet>
      <dgm:spPr/>
      <dgm:t>
        <a:bodyPr/>
        <a:lstStyle/>
        <a:p>
          <a:endParaRPr lang="en-US"/>
        </a:p>
      </dgm:t>
    </dgm:pt>
    <dgm:pt modelId="{264F9B00-1565-432D-9B14-E11C9D458C54}" type="pres">
      <dgm:prSet presAssocID="{C05C021D-EA5A-4243-B7C9-CA8860A89081}" presName="Parent" presStyleLbl="alignNode1" presStyleIdx="2" presStyleCnt="4">
        <dgm:presLayoutVars>
          <dgm:chMax val="3"/>
          <dgm:chPref val="3"/>
          <dgm:bulletEnabled val="1"/>
        </dgm:presLayoutVars>
      </dgm:prSet>
      <dgm:spPr/>
      <dgm:t>
        <a:bodyPr/>
        <a:lstStyle/>
        <a:p>
          <a:endParaRPr lang="en-US"/>
        </a:p>
      </dgm:t>
    </dgm:pt>
    <dgm:pt modelId="{3FBA7C21-6E56-44F9-8562-69249DCC4659}" type="pres">
      <dgm:prSet presAssocID="{C05C021D-EA5A-4243-B7C9-CA8860A89081}" presName="Accent" presStyleLbl="parChTrans1D1" presStyleIdx="2" presStyleCnt="4"/>
      <dgm:spPr/>
    </dgm:pt>
    <dgm:pt modelId="{21A130BC-8C30-4092-9B1D-9FA4964DF68A}" type="pres">
      <dgm:prSet presAssocID="{C05C021D-EA5A-4243-B7C9-CA8860A89081}" presName="Child" presStyleLbl="revTx" presStyleIdx="5" presStyleCnt="7">
        <dgm:presLayoutVars>
          <dgm:chMax val="0"/>
          <dgm:chPref val="0"/>
          <dgm:bulletEnabled val="1"/>
        </dgm:presLayoutVars>
      </dgm:prSet>
      <dgm:spPr/>
      <dgm:t>
        <a:bodyPr/>
        <a:lstStyle/>
        <a:p>
          <a:endParaRPr lang="en-US"/>
        </a:p>
      </dgm:t>
    </dgm:pt>
    <dgm:pt modelId="{0232B677-4716-48C5-916D-74D8AB613799}" type="pres">
      <dgm:prSet presAssocID="{DAC8B3FB-6839-4FCD-A05C-E44A03DF4E45}" presName="sibTrans" presStyleCnt="0"/>
      <dgm:spPr/>
    </dgm:pt>
    <dgm:pt modelId="{9662A9B8-C471-4C57-BB20-3BECFC101314}" type="pres">
      <dgm:prSet presAssocID="{309D967C-6675-49F6-807C-75CE16E43C86}" presName="composite" presStyleCnt="0"/>
      <dgm:spPr/>
    </dgm:pt>
    <dgm:pt modelId="{DD7C49A5-C224-492E-95A2-D9EE70C46205}" type="pres">
      <dgm:prSet presAssocID="{309D967C-6675-49F6-807C-75CE16E43C86}" presName="FirstChild" presStyleLbl="revTx" presStyleIdx="6" presStyleCnt="7">
        <dgm:presLayoutVars>
          <dgm:chMax val="0"/>
          <dgm:chPref val="0"/>
          <dgm:bulletEnabled val="1"/>
        </dgm:presLayoutVars>
      </dgm:prSet>
      <dgm:spPr/>
      <dgm:t>
        <a:bodyPr/>
        <a:lstStyle/>
        <a:p>
          <a:endParaRPr lang="en-US"/>
        </a:p>
      </dgm:t>
    </dgm:pt>
    <dgm:pt modelId="{857997A1-F2C0-4882-B56C-CD02C5869192}" type="pres">
      <dgm:prSet presAssocID="{309D967C-6675-49F6-807C-75CE16E43C86}" presName="Parent" presStyleLbl="alignNode1" presStyleIdx="3" presStyleCnt="4">
        <dgm:presLayoutVars>
          <dgm:chMax val="3"/>
          <dgm:chPref val="3"/>
          <dgm:bulletEnabled val="1"/>
        </dgm:presLayoutVars>
      </dgm:prSet>
      <dgm:spPr/>
      <dgm:t>
        <a:bodyPr/>
        <a:lstStyle/>
        <a:p>
          <a:endParaRPr lang="en-US"/>
        </a:p>
      </dgm:t>
    </dgm:pt>
    <dgm:pt modelId="{0BB6F91D-D631-4CAB-BDCE-0352966E7CE3}" type="pres">
      <dgm:prSet presAssocID="{309D967C-6675-49F6-807C-75CE16E43C86}" presName="Accent" presStyleLbl="parChTrans1D1" presStyleIdx="3" presStyleCnt="4"/>
      <dgm:spPr/>
    </dgm:pt>
  </dgm:ptLst>
  <dgm:cxnLst>
    <dgm:cxn modelId="{0DA68D8C-C3ED-4F44-8F13-7F52091E32C0}" type="presOf" srcId="{F112843F-2B54-4087-A532-702135616466}" destId="{0D72D714-97A8-4DC9-9641-30C68FA784C5}" srcOrd="0" destOrd="0" presId="urn:microsoft.com/office/officeart/2011/layout/TabList"/>
    <dgm:cxn modelId="{15313388-6BFB-4A8B-9C60-B4FBF67A1401}" srcId="{6012D5C7-F9A7-4085-8ACB-8FCF6320E0D2}" destId="{927AC9DE-C70E-475A-8795-C0CC4EE5443A}" srcOrd="0" destOrd="0" parTransId="{B277BCAB-07A5-4123-86F2-563ECEC3DAD8}" sibTransId="{8714A75C-D9C2-44D9-B127-B3917C17874B}"/>
    <dgm:cxn modelId="{70E67FCE-D606-4A66-B082-EFC80CD5C564}" type="presOf" srcId="{C50327DC-EE05-4E98-B344-14E88A6E60A8}" destId="{21A130BC-8C30-4092-9B1D-9FA4964DF68A}" srcOrd="0" destOrd="0" presId="urn:microsoft.com/office/officeart/2011/layout/TabList"/>
    <dgm:cxn modelId="{F55ECBD6-6756-488B-BA5B-8D3342161E7C}" type="presOf" srcId="{927AC9DE-C70E-475A-8795-C0CC4EE5443A}" destId="{5F9F954C-7947-4F72-B787-5CDB09C219BD}" srcOrd="0" destOrd="0" presId="urn:microsoft.com/office/officeart/2011/layout/TabList"/>
    <dgm:cxn modelId="{E79E5A5A-8F30-4374-ABFD-80620E7298A9}" srcId="{6012D5C7-F9A7-4085-8ACB-8FCF6320E0D2}" destId="{4DDD6037-1069-448F-A3AC-788A07BB5590}" srcOrd="1" destOrd="0" parTransId="{F8D33790-2EA6-4B49-90A5-1C5AF58553D6}" sibTransId="{09DA9764-53AD-42C3-9708-E78668D8A47E}"/>
    <dgm:cxn modelId="{B1B12B05-0149-4B76-B3DD-1D296E561772}" srcId="{F112843F-2B54-4087-A532-702135616466}" destId="{7467B908-2A35-4091-8CD9-677DD4935BA9}" srcOrd="1" destOrd="0" parTransId="{4A22BFAA-78E5-41EF-840E-D2F68B082786}" sibTransId="{532564DE-133E-4245-A1B3-699EC8DBBE35}"/>
    <dgm:cxn modelId="{1C1F2D3B-7769-4C73-9382-4F189DFD58C0}" type="presOf" srcId="{400D0B41-5EF3-4225-8CA9-B809E753E5DF}" destId="{663978B9-93CA-4ACA-8458-70DAE7C2C9CD}" srcOrd="0" destOrd="0" presId="urn:microsoft.com/office/officeart/2011/layout/TabList"/>
    <dgm:cxn modelId="{7B783387-B71B-4CF0-BD33-440FD287A14D}" type="presOf" srcId="{4DDD6037-1069-448F-A3AC-788A07BB5590}" destId="{4DB81580-41A1-472F-9562-DD4681E4BEC7}" srcOrd="0" destOrd="0" presId="urn:microsoft.com/office/officeart/2011/layout/TabList"/>
    <dgm:cxn modelId="{C5AAF7BC-FC19-4D3B-8E77-603AB6468FF8}" type="presOf" srcId="{D6CC0E34-335F-40CC-B86E-D51CA4B3D23C}" destId="{5EF3E400-3266-4530-B7A7-59621084D591}" srcOrd="0" destOrd="1" presId="urn:microsoft.com/office/officeart/2011/layout/TabList"/>
    <dgm:cxn modelId="{BCFDE6C7-DD74-4556-BD9F-95CF4C911089}" srcId="{F112843F-2B54-4087-A532-702135616466}" destId="{89836214-BD4F-4F66-97E0-B98B8ED93E26}" srcOrd="2" destOrd="0" parTransId="{4AF3C9BE-C00F-4B94-8808-DD7AC096BC4B}" sibTransId="{8C4A6C5B-18BD-4403-AF2A-FEFB2488367C}"/>
    <dgm:cxn modelId="{E2EC0E15-0376-4EEA-90EC-41794BE8FDC9}" srcId="{C05C021D-EA5A-4243-B7C9-CA8860A89081}" destId="{C50327DC-EE05-4E98-B344-14E88A6E60A8}" srcOrd="1" destOrd="0" parTransId="{D2AD2352-DDC1-4A8C-8DF5-B518271BAF95}" sibTransId="{90DB3B49-8A5F-451C-98C6-F8DDB7E92BAD}"/>
    <dgm:cxn modelId="{BCE4689D-AB0C-4944-B1DC-1831BDB98563}" type="presOf" srcId="{1850DFB6-4067-4088-A8D5-70165EDE5954}" destId="{DD7C49A5-C224-492E-95A2-D9EE70C46205}" srcOrd="0" destOrd="0" presId="urn:microsoft.com/office/officeart/2011/layout/TabList"/>
    <dgm:cxn modelId="{8B9F6047-A1A9-42E4-A2B2-D23DFFBDB3CD}" type="presOf" srcId="{7467B908-2A35-4091-8CD9-677DD4935BA9}" destId="{5EF3E400-3266-4530-B7A7-59621084D591}" srcOrd="0" destOrd="0" presId="urn:microsoft.com/office/officeart/2011/layout/TabList"/>
    <dgm:cxn modelId="{255A433C-F9F9-4F2A-8B24-CC2C5429A891}" type="presOf" srcId="{D8B89D1A-7EF8-46E5-AE60-FCDFD8BDB1B6}" destId="{AB5AABDC-D754-496F-A4EF-DD37E3B7471C}" srcOrd="0" destOrd="0" presId="urn:microsoft.com/office/officeart/2011/layout/TabList"/>
    <dgm:cxn modelId="{5FFE3A92-D478-4124-B637-32AA7172695A}" srcId="{C05C021D-EA5A-4243-B7C9-CA8860A89081}" destId="{D8B89D1A-7EF8-46E5-AE60-FCDFD8BDB1B6}" srcOrd="0" destOrd="0" parTransId="{F876A350-A6D3-4D37-9833-A7E8FD22FE8E}" sibTransId="{DC095C91-515B-4F45-8493-6770D58CAAFD}"/>
    <dgm:cxn modelId="{51F11DBA-C699-4AE2-AD86-BBC1463B0ED9}" type="presOf" srcId="{89836214-BD4F-4F66-97E0-B98B8ED93E26}" destId="{5EF3E400-3266-4530-B7A7-59621084D591}" srcOrd="0" destOrd="2" presId="urn:microsoft.com/office/officeart/2011/layout/TabList"/>
    <dgm:cxn modelId="{D62C914D-2C8E-495E-9596-C57673C26BA3}" srcId="{400D0B41-5EF3-4225-8CA9-B809E753E5DF}" destId="{6012D5C7-F9A7-4085-8ACB-8FCF6320E0D2}" srcOrd="1" destOrd="0" parTransId="{8BD720F0-836D-4D79-8CFA-9E03A12EE11E}" sibTransId="{AC43B5E7-F5DB-423D-934E-912E557B44DB}"/>
    <dgm:cxn modelId="{54093333-BC61-47DF-8854-336389CF5E00}" type="presOf" srcId="{6012D5C7-F9A7-4085-8ACB-8FCF6320E0D2}" destId="{4BBE2525-59F2-4D3D-804E-99F520BB6CBB}" srcOrd="0" destOrd="0" presId="urn:microsoft.com/office/officeart/2011/layout/TabList"/>
    <dgm:cxn modelId="{F3A7F64B-91BC-4D60-8DB0-45B182CA9E29}" srcId="{400D0B41-5EF3-4225-8CA9-B809E753E5DF}" destId="{F112843F-2B54-4087-A532-702135616466}" srcOrd="0" destOrd="0" parTransId="{61737AA3-E6DF-4ADD-979C-A53E5904BDF9}" sibTransId="{7EBC1883-AA3B-49B3-9DA7-39E43F35E1F4}"/>
    <dgm:cxn modelId="{A633551A-B39C-4D4F-802A-3359052F7317}" type="presOf" srcId="{C05C021D-EA5A-4243-B7C9-CA8860A89081}" destId="{264F9B00-1565-432D-9B14-E11C9D458C54}" srcOrd="0" destOrd="0" presId="urn:microsoft.com/office/officeart/2011/layout/TabList"/>
    <dgm:cxn modelId="{72C61212-5553-4827-89B7-931D910633F6}" type="presOf" srcId="{7C197399-55F8-46C5-BB8A-DE3AB456F222}" destId="{82ABECD0-70F2-45A3-B70E-649721679BE5}" srcOrd="0" destOrd="0" presId="urn:microsoft.com/office/officeart/2011/layout/TabList"/>
    <dgm:cxn modelId="{7767E1CD-0F28-4C7A-BF6E-5804904005A9}" srcId="{400D0B41-5EF3-4225-8CA9-B809E753E5DF}" destId="{309D967C-6675-49F6-807C-75CE16E43C86}" srcOrd="3" destOrd="0" parTransId="{0875D5AD-3A63-421E-B1F0-72E559283C13}" sibTransId="{F04708C0-6371-488A-A7BF-E62F9E9DE7BB}"/>
    <dgm:cxn modelId="{9EB23008-9843-45EA-845B-56BECC521D4E}" srcId="{7467B908-2A35-4091-8CD9-677DD4935BA9}" destId="{D6CC0E34-335F-40CC-B86E-D51CA4B3D23C}" srcOrd="0" destOrd="0" parTransId="{9E18B94C-2C54-44FF-B33F-F97693A18C71}" sibTransId="{6CE8C3E2-4C9C-4E7B-ADD9-4D8621AF484E}"/>
    <dgm:cxn modelId="{796B629A-B229-4D9C-93BE-EBB01108CB15}" srcId="{400D0B41-5EF3-4225-8CA9-B809E753E5DF}" destId="{C05C021D-EA5A-4243-B7C9-CA8860A89081}" srcOrd="2" destOrd="0" parTransId="{7B50C4AB-B9C2-4CDC-88A1-3C33A76278D0}" sibTransId="{DAC8B3FB-6839-4FCD-A05C-E44A03DF4E45}"/>
    <dgm:cxn modelId="{9D5C9451-1838-46BC-A529-D339953A1D18}" srcId="{F112843F-2B54-4087-A532-702135616466}" destId="{7C197399-55F8-46C5-BB8A-DE3AB456F222}" srcOrd="0" destOrd="0" parTransId="{21B39B65-9A51-429A-BA8C-2164CB2643CA}" sibTransId="{06341463-7D44-4643-9ED6-188A7C479B2E}"/>
    <dgm:cxn modelId="{A8AC9A54-2A80-4DC4-8B32-3FC30CE2EA12}" type="presOf" srcId="{309D967C-6675-49F6-807C-75CE16E43C86}" destId="{857997A1-F2C0-4882-B56C-CD02C5869192}" srcOrd="0" destOrd="0" presId="urn:microsoft.com/office/officeart/2011/layout/TabList"/>
    <dgm:cxn modelId="{2DBDC924-3E66-4276-9E79-7BF91FC57E75}" srcId="{309D967C-6675-49F6-807C-75CE16E43C86}" destId="{1850DFB6-4067-4088-A8D5-70165EDE5954}" srcOrd="0" destOrd="0" parTransId="{32098FBF-D696-420F-A191-2290936860B4}" sibTransId="{A835C892-353A-4579-88AB-A557CC902939}"/>
    <dgm:cxn modelId="{0A89B15E-AED0-4BE5-9089-7B3071F173B7}" type="presParOf" srcId="{663978B9-93CA-4ACA-8458-70DAE7C2C9CD}" destId="{36230153-9E7E-43CB-9D46-35386A68B544}" srcOrd="0" destOrd="0" presId="urn:microsoft.com/office/officeart/2011/layout/TabList"/>
    <dgm:cxn modelId="{9CBAA69B-9467-45BD-96B0-C8AD83A8B505}" type="presParOf" srcId="{36230153-9E7E-43CB-9D46-35386A68B544}" destId="{82ABECD0-70F2-45A3-B70E-649721679BE5}" srcOrd="0" destOrd="0" presId="urn:microsoft.com/office/officeart/2011/layout/TabList"/>
    <dgm:cxn modelId="{EE7B0A47-061D-4774-AFAB-0B6100E50A3C}" type="presParOf" srcId="{36230153-9E7E-43CB-9D46-35386A68B544}" destId="{0D72D714-97A8-4DC9-9641-30C68FA784C5}" srcOrd="1" destOrd="0" presId="urn:microsoft.com/office/officeart/2011/layout/TabList"/>
    <dgm:cxn modelId="{5906242E-F4DD-4299-99B6-41BED882EE65}" type="presParOf" srcId="{36230153-9E7E-43CB-9D46-35386A68B544}" destId="{B57EF7F0-AC45-4C16-B727-01BA8F6C50CE}" srcOrd="2" destOrd="0" presId="urn:microsoft.com/office/officeart/2011/layout/TabList"/>
    <dgm:cxn modelId="{871D4EF1-4095-4693-9C0E-01DADDBA7A1F}" type="presParOf" srcId="{663978B9-93CA-4ACA-8458-70DAE7C2C9CD}" destId="{5EF3E400-3266-4530-B7A7-59621084D591}" srcOrd="1" destOrd="0" presId="urn:microsoft.com/office/officeart/2011/layout/TabList"/>
    <dgm:cxn modelId="{8B86F1AF-D058-4E49-AF52-441A71E720AF}" type="presParOf" srcId="{663978B9-93CA-4ACA-8458-70DAE7C2C9CD}" destId="{E0390C85-DAF7-4C7D-B670-DC6932EB14A2}" srcOrd="2" destOrd="0" presId="urn:microsoft.com/office/officeart/2011/layout/TabList"/>
    <dgm:cxn modelId="{19DB4698-7E91-4B93-999C-0FEFA0BC4844}" type="presParOf" srcId="{663978B9-93CA-4ACA-8458-70DAE7C2C9CD}" destId="{81E4A0F6-68D9-417E-95FF-05DA419A9BA0}" srcOrd="3" destOrd="0" presId="urn:microsoft.com/office/officeart/2011/layout/TabList"/>
    <dgm:cxn modelId="{F7A230BB-BF20-4341-AE6F-83DF3C9E20F2}" type="presParOf" srcId="{81E4A0F6-68D9-417E-95FF-05DA419A9BA0}" destId="{5F9F954C-7947-4F72-B787-5CDB09C219BD}" srcOrd="0" destOrd="0" presId="urn:microsoft.com/office/officeart/2011/layout/TabList"/>
    <dgm:cxn modelId="{96D435DC-42AA-4B47-AB3D-B684DBE17917}" type="presParOf" srcId="{81E4A0F6-68D9-417E-95FF-05DA419A9BA0}" destId="{4BBE2525-59F2-4D3D-804E-99F520BB6CBB}" srcOrd="1" destOrd="0" presId="urn:microsoft.com/office/officeart/2011/layout/TabList"/>
    <dgm:cxn modelId="{5056EC41-CB9C-4E9F-882E-FB79E6A10A4B}" type="presParOf" srcId="{81E4A0F6-68D9-417E-95FF-05DA419A9BA0}" destId="{9046E031-317E-449D-8538-4F79E2957C0B}" srcOrd="2" destOrd="0" presId="urn:microsoft.com/office/officeart/2011/layout/TabList"/>
    <dgm:cxn modelId="{DC89771D-EE76-43AD-B90B-6D09AED48406}" type="presParOf" srcId="{663978B9-93CA-4ACA-8458-70DAE7C2C9CD}" destId="{4DB81580-41A1-472F-9562-DD4681E4BEC7}" srcOrd="4" destOrd="0" presId="urn:microsoft.com/office/officeart/2011/layout/TabList"/>
    <dgm:cxn modelId="{35B871D4-7684-44F5-9A27-B249C35A4613}" type="presParOf" srcId="{663978B9-93CA-4ACA-8458-70DAE7C2C9CD}" destId="{F629E956-B846-480F-9BD6-C82000507033}" srcOrd="5" destOrd="0" presId="urn:microsoft.com/office/officeart/2011/layout/TabList"/>
    <dgm:cxn modelId="{E2AFE4AE-3EAF-4FBD-A09A-95F6555DFFA3}" type="presParOf" srcId="{663978B9-93CA-4ACA-8458-70DAE7C2C9CD}" destId="{E9A7E0F0-72DA-450A-8A2B-19C128167FA1}" srcOrd="6" destOrd="0" presId="urn:microsoft.com/office/officeart/2011/layout/TabList"/>
    <dgm:cxn modelId="{1A76D35F-4D1A-49D1-9484-D2D36A0874E1}" type="presParOf" srcId="{E9A7E0F0-72DA-450A-8A2B-19C128167FA1}" destId="{AB5AABDC-D754-496F-A4EF-DD37E3B7471C}" srcOrd="0" destOrd="0" presId="urn:microsoft.com/office/officeart/2011/layout/TabList"/>
    <dgm:cxn modelId="{FFF0C6B7-7B8A-44AE-8C6D-7B21CEF3A230}" type="presParOf" srcId="{E9A7E0F0-72DA-450A-8A2B-19C128167FA1}" destId="{264F9B00-1565-432D-9B14-E11C9D458C54}" srcOrd="1" destOrd="0" presId="urn:microsoft.com/office/officeart/2011/layout/TabList"/>
    <dgm:cxn modelId="{24526DE2-DF68-48B6-BA43-8B8288225AF4}" type="presParOf" srcId="{E9A7E0F0-72DA-450A-8A2B-19C128167FA1}" destId="{3FBA7C21-6E56-44F9-8562-69249DCC4659}" srcOrd="2" destOrd="0" presId="urn:microsoft.com/office/officeart/2011/layout/TabList"/>
    <dgm:cxn modelId="{D2DB3B5E-E6CC-45ED-B75E-8F1D5D6146B5}" type="presParOf" srcId="{663978B9-93CA-4ACA-8458-70DAE7C2C9CD}" destId="{21A130BC-8C30-4092-9B1D-9FA4964DF68A}" srcOrd="7" destOrd="0" presId="urn:microsoft.com/office/officeart/2011/layout/TabList"/>
    <dgm:cxn modelId="{8491D283-1DA7-4904-B45F-FC001158BB09}" type="presParOf" srcId="{663978B9-93CA-4ACA-8458-70DAE7C2C9CD}" destId="{0232B677-4716-48C5-916D-74D8AB613799}" srcOrd="8" destOrd="0" presId="urn:microsoft.com/office/officeart/2011/layout/TabList"/>
    <dgm:cxn modelId="{2C8C3CC8-8F24-4481-9452-848ECEF2927D}" type="presParOf" srcId="{663978B9-93CA-4ACA-8458-70DAE7C2C9CD}" destId="{9662A9B8-C471-4C57-BB20-3BECFC101314}" srcOrd="9" destOrd="0" presId="urn:microsoft.com/office/officeart/2011/layout/TabList"/>
    <dgm:cxn modelId="{23854F34-3F51-4EDB-9AF9-539C9DEBEBD3}" type="presParOf" srcId="{9662A9B8-C471-4C57-BB20-3BECFC101314}" destId="{DD7C49A5-C224-492E-95A2-D9EE70C46205}" srcOrd="0" destOrd="0" presId="urn:microsoft.com/office/officeart/2011/layout/TabList"/>
    <dgm:cxn modelId="{F255B22C-B1DC-405D-BBBA-AB01BB2D2BC4}" type="presParOf" srcId="{9662A9B8-C471-4C57-BB20-3BECFC101314}" destId="{857997A1-F2C0-4882-B56C-CD02C5869192}" srcOrd="1" destOrd="0" presId="urn:microsoft.com/office/officeart/2011/layout/TabList"/>
    <dgm:cxn modelId="{3AE4E1B7-EB9F-4278-A1BE-D10B5FA05AF4}" type="presParOf" srcId="{9662A9B8-C471-4C57-BB20-3BECFC101314}" destId="{0BB6F91D-D631-4CAB-BDCE-0352966E7CE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6F91D-D631-4CAB-BDCE-0352966E7CE3}">
      <dsp:nvSpPr>
        <dsp:cNvPr id="0" name=""/>
        <dsp:cNvSpPr/>
      </dsp:nvSpPr>
      <dsp:spPr>
        <a:xfrm>
          <a:off x="0" y="3455446"/>
          <a:ext cx="5018568"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BA7C21-6E56-44F9-8562-69249DCC4659}">
      <dsp:nvSpPr>
        <dsp:cNvPr id="0" name=""/>
        <dsp:cNvSpPr/>
      </dsp:nvSpPr>
      <dsp:spPr>
        <a:xfrm>
          <a:off x="0" y="2417380"/>
          <a:ext cx="5018568"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46E031-317E-449D-8538-4F79E2957C0B}">
      <dsp:nvSpPr>
        <dsp:cNvPr id="0" name=""/>
        <dsp:cNvSpPr/>
      </dsp:nvSpPr>
      <dsp:spPr>
        <a:xfrm>
          <a:off x="0" y="1379315"/>
          <a:ext cx="5018568"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7EF7F0-AC45-4C16-B727-01BA8F6C50CE}">
      <dsp:nvSpPr>
        <dsp:cNvPr id="0" name=""/>
        <dsp:cNvSpPr/>
      </dsp:nvSpPr>
      <dsp:spPr>
        <a:xfrm>
          <a:off x="0" y="341249"/>
          <a:ext cx="5018568"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ABECD0-70F2-45A3-B70E-649721679BE5}">
      <dsp:nvSpPr>
        <dsp:cNvPr id="0" name=""/>
        <dsp:cNvSpPr/>
      </dsp:nvSpPr>
      <dsp:spPr>
        <a:xfrm>
          <a:off x="1294206" y="0"/>
          <a:ext cx="3713741" cy="340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ctr" defTabSz="1244600">
            <a:lnSpc>
              <a:spcPct val="90000"/>
            </a:lnSpc>
            <a:spcBef>
              <a:spcPct val="0"/>
            </a:spcBef>
            <a:spcAft>
              <a:spcPct val="35000"/>
            </a:spcAft>
            <a:buFont typeface="+mj-lt"/>
            <a:buAutoNum type="romanUcPeriod"/>
          </a:pPr>
          <a:r>
            <a:rPr lang="en-US" sz="2800" b="1" kern="1200"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Giới</a:t>
          </a:r>
          <a:r>
            <a:rPr lang="en-US" sz="2800" b="1" kern="1200" cap="none" spc="0" dirty="0"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kern="1200"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thiệu</a:t>
          </a:r>
          <a:r>
            <a:rPr lang="en-US" sz="2800" b="1" kern="1200" cap="none" spc="0" dirty="0"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kern="1200"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Dự</a:t>
          </a:r>
          <a:r>
            <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kern="1200"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Án</a:t>
          </a:r>
          <a:endPar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sp:txBody>
      <dsp:txXfrm>
        <a:off x="1294206" y="0"/>
        <a:ext cx="3713741" cy="340315"/>
      </dsp:txXfrm>
    </dsp:sp>
    <dsp:sp modelId="{0D72D714-97A8-4DC9-9641-30C68FA784C5}">
      <dsp:nvSpPr>
        <dsp:cNvPr id="0" name=""/>
        <dsp:cNvSpPr/>
      </dsp:nvSpPr>
      <dsp:spPr>
        <a:xfrm>
          <a:off x="0" y="933"/>
          <a:ext cx="1304827" cy="340315"/>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b="1" kern="1200" cap="none" spc="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1</a:t>
          </a:r>
          <a:endPar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sp:txBody>
      <dsp:txXfrm>
        <a:off x="16616" y="17549"/>
        <a:ext cx="1271595" cy="323699"/>
      </dsp:txXfrm>
    </dsp:sp>
    <dsp:sp modelId="{5EF3E400-3266-4530-B7A7-59621084D591}">
      <dsp:nvSpPr>
        <dsp:cNvPr id="0" name=""/>
        <dsp:cNvSpPr/>
      </dsp:nvSpPr>
      <dsp:spPr>
        <a:xfrm>
          <a:off x="0" y="341249"/>
          <a:ext cx="5018568" cy="68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ctr" defTabSz="889000">
            <a:lnSpc>
              <a:spcPct val="90000"/>
            </a:lnSpc>
            <a:spcBef>
              <a:spcPct val="0"/>
            </a:spcBef>
            <a:spcAft>
              <a:spcPct val="15000"/>
            </a:spcAft>
            <a:buChar char="••"/>
          </a:pPr>
          <a:endParaRPr lang="en-US" sz="20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a:p>
          <a:pPr marL="457200" lvl="2" indent="-228600" algn="ctr" defTabSz="889000">
            <a:lnSpc>
              <a:spcPct val="90000"/>
            </a:lnSpc>
            <a:spcBef>
              <a:spcPct val="0"/>
            </a:spcBef>
            <a:spcAft>
              <a:spcPct val="15000"/>
            </a:spcAft>
            <a:buChar char="••"/>
          </a:pPr>
          <a:endParaRPr lang="en-US" sz="20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a:p>
          <a:pPr marL="228600" lvl="1" indent="-228600" algn="ctr" defTabSz="889000">
            <a:lnSpc>
              <a:spcPct val="90000"/>
            </a:lnSpc>
            <a:spcBef>
              <a:spcPct val="0"/>
            </a:spcBef>
            <a:spcAft>
              <a:spcPct val="15000"/>
            </a:spcAft>
            <a:buChar char="••"/>
          </a:pPr>
          <a:endParaRPr lang="en-US" sz="20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sp:txBody>
      <dsp:txXfrm>
        <a:off x="0" y="341249"/>
        <a:ext cx="5018568" cy="680733"/>
      </dsp:txXfrm>
    </dsp:sp>
    <dsp:sp modelId="{5F9F954C-7947-4F72-B787-5CDB09C219BD}">
      <dsp:nvSpPr>
        <dsp:cNvPr id="0" name=""/>
        <dsp:cNvSpPr/>
      </dsp:nvSpPr>
      <dsp:spPr>
        <a:xfrm>
          <a:off x="1304827" y="976792"/>
          <a:ext cx="3713741" cy="340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ctr" defTabSz="1244600">
            <a:lnSpc>
              <a:spcPct val="90000"/>
            </a:lnSpc>
            <a:spcBef>
              <a:spcPct val="0"/>
            </a:spcBef>
            <a:spcAft>
              <a:spcPct val="35000"/>
            </a:spcAft>
            <a:buFont typeface="+mj-lt"/>
            <a:buAutoNum type="romanUcPeriod"/>
          </a:pPr>
          <a:r>
            <a:rPr lang="en-US" sz="2800" b="1" kern="120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Thuật</a:t>
          </a:r>
          <a:r>
            <a:rPr lang="en-US" sz="2800" b="1" kern="120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kern="120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toán</a:t>
          </a:r>
          <a:r>
            <a:rPr lang="en-US" sz="2800" b="1" kern="120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kern="120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áp</a:t>
          </a:r>
          <a:r>
            <a:rPr lang="en-US" sz="2800" b="1" kern="120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kern="120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dụng</a:t>
          </a:r>
          <a:endPar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sp:txBody>
      <dsp:txXfrm>
        <a:off x="1304827" y="976792"/>
        <a:ext cx="3713741" cy="340315"/>
      </dsp:txXfrm>
    </dsp:sp>
    <dsp:sp modelId="{4BBE2525-59F2-4D3D-804E-99F520BB6CBB}">
      <dsp:nvSpPr>
        <dsp:cNvPr id="0" name=""/>
        <dsp:cNvSpPr/>
      </dsp:nvSpPr>
      <dsp:spPr>
        <a:xfrm>
          <a:off x="0" y="1038999"/>
          <a:ext cx="1304827" cy="340315"/>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b="1" kern="1200" cap="none" spc="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2</a:t>
          </a:r>
          <a:endPar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sp:txBody>
      <dsp:txXfrm>
        <a:off x="16616" y="1055615"/>
        <a:ext cx="1271595" cy="323699"/>
      </dsp:txXfrm>
    </dsp:sp>
    <dsp:sp modelId="{4DB81580-41A1-472F-9562-DD4681E4BEC7}">
      <dsp:nvSpPr>
        <dsp:cNvPr id="0" name=""/>
        <dsp:cNvSpPr/>
      </dsp:nvSpPr>
      <dsp:spPr>
        <a:xfrm>
          <a:off x="0" y="1379315"/>
          <a:ext cx="5018568" cy="68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ctr" defTabSz="889000">
            <a:lnSpc>
              <a:spcPct val="90000"/>
            </a:lnSpc>
            <a:spcBef>
              <a:spcPct val="0"/>
            </a:spcBef>
            <a:spcAft>
              <a:spcPct val="15000"/>
            </a:spcAft>
            <a:buChar char="••"/>
          </a:pPr>
          <a:endParaRPr lang="en-US" sz="20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sp:txBody>
      <dsp:txXfrm>
        <a:off x="0" y="1379315"/>
        <a:ext cx="5018568" cy="680733"/>
      </dsp:txXfrm>
    </dsp:sp>
    <dsp:sp modelId="{AB5AABDC-D754-496F-A4EF-DD37E3B7471C}">
      <dsp:nvSpPr>
        <dsp:cNvPr id="0" name=""/>
        <dsp:cNvSpPr/>
      </dsp:nvSpPr>
      <dsp:spPr>
        <a:xfrm>
          <a:off x="1304827" y="2077064"/>
          <a:ext cx="3713741" cy="340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ctr" defTabSz="1244600">
            <a:lnSpc>
              <a:spcPct val="90000"/>
            </a:lnSpc>
            <a:spcBef>
              <a:spcPct val="0"/>
            </a:spcBef>
            <a:spcAft>
              <a:spcPct val="35000"/>
            </a:spcAft>
          </a:pPr>
          <a:r>
            <a:rPr lang="en-US" sz="2800" b="1" kern="1200"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Thư</a:t>
          </a:r>
          <a:r>
            <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kern="1200"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Viện</a:t>
          </a:r>
          <a:r>
            <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 Tool </a:t>
          </a:r>
          <a:r>
            <a:rPr lang="en-US" sz="2800" b="1" kern="1200"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Hỗ</a:t>
          </a:r>
          <a:r>
            <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kern="1200" cap="none" spc="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Trợ</a:t>
          </a:r>
          <a:endPar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sp:txBody>
      <dsp:txXfrm>
        <a:off x="1304827" y="2077064"/>
        <a:ext cx="3713741" cy="340315"/>
      </dsp:txXfrm>
    </dsp:sp>
    <dsp:sp modelId="{264F9B00-1565-432D-9B14-E11C9D458C54}">
      <dsp:nvSpPr>
        <dsp:cNvPr id="0" name=""/>
        <dsp:cNvSpPr/>
      </dsp:nvSpPr>
      <dsp:spPr>
        <a:xfrm>
          <a:off x="0" y="2077064"/>
          <a:ext cx="1304827" cy="340315"/>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b="1" kern="1200" cap="none" spc="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3</a:t>
          </a:r>
          <a:endPar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sp:txBody>
      <dsp:txXfrm>
        <a:off x="16616" y="2093680"/>
        <a:ext cx="1271595" cy="323699"/>
      </dsp:txXfrm>
    </dsp:sp>
    <dsp:sp modelId="{21A130BC-8C30-4092-9B1D-9FA4964DF68A}">
      <dsp:nvSpPr>
        <dsp:cNvPr id="0" name=""/>
        <dsp:cNvSpPr/>
      </dsp:nvSpPr>
      <dsp:spPr>
        <a:xfrm>
          <a:off x="0" y="2417380"/>
          <a:ext cx="5018568" cy="68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ctr" defTabSz="889000">
            <a:lnSpc>
              <a:spcPct val="90000"/>
            </a:lnSpc>
            <a:spcBef>
              <a:spcPct val="0"/>
            </a:spcBef>
            <a:spcAft>
              <a:spcPct val="15000"/>
            </a:spcAft>
            <a:buChar char="••"/>
          </a:pPr>
          <a:endParaRPr lang="en-US" sz="20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sp:txBody>
      <dsp:txXfrm>
        <a:off x="0" y="2417380"/>
        <a:ext cx="5018568" cy="680733"/>
      </dsp:txXfrm>
    </dsp:sp>
    <dsp:sp modelId="{DD7C49A5-C224-492E-95A2-D9EE70C46205}">
      <dsp:nvSpPr>
        <dsp:cNvPr id="0" name=""/>
        <dsp:cNvSpPr/>
      </dsp:nvSpPr>
      <dsp:spPr>
        <a:xfrm>
          <a:off x="1304827" y="3115130"/>
          <a:ext cx="3713741" cy="340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ctr" defTabSz="1244600">
            <a:lnSpc>
              <a:spcPct val="90000"/>
            </a:lnSpc>
            <a:spcBef>
              <a:spcPct val="0"/>
            </a:spcBef>
            <a:spcAft>
              <a:spcPct val="35000"/>
            </a:spcAft>
            <a:buFont typeface="+mj-lt"/>
            <a:buAutoNum type="romanUcPeriod"/>
          </a:pPr>
          <a:r>
            <a:rPr lang="en-US" sz="2800" b="1" kern="1200"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Thiết</a:t>
          </a:r>
          <a:r>
            <a:rPr lang="en-US" sz="2800" b="1" kern="1200" cap="none" spc="0" dirty="0"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kern="1200"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kế</a:t>
          </a:r>
          <a:r>
            <a:rPr lang="en-US" sz="2800" b="1" kern="1200" cap="none" spc="0" dirty="0"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 </a:t>
          </a:r>
          <a:r>
            <a:rPr lang="en-US" sz="2800" b="1" kern="1200"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Thực</a:t>
          </a:r>
          <a:r>
            <a:rPr lang="en-US" sz="2800" b="1" kern="1200" cap="none" spc="0" dirty="0"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2800" b="1" kern="1200" cap="none" spc="0" dirty="0" err="1" smtClean="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thi</a:t>
          </a:r>
          <a:endPar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sp:txBody>
      <dsp:txXfrm>
        <a:off x="1304827" y="3115130"/>
        <a:ext cx="3713741" cy="340315"/>
      </dsp:txXfrm>
    </dsp:sp>
    <dsp:sp modelId="{857997A1-F2C0-4882-B56C-CD02C5869192}">
      <dsp:nvSpPr>
        <dsp:cNvPr id="0" name=""/>
        <dsp:cNvSpPr/>
      </dsp:nvSpPr>
      <dsp:spPr>
        <a:xfrm>
          <a:off x="0" y="3115130"/>
          <a:ext cx="1304827" cy="340315"/>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b="1" kern="1200" cap="none" spc="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4</a:t>
          </a:r>
          <a:endParaRPr lang="en-US" sz="2800" b="1" kern="1200" cap="none" spc="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dsp:txBody>
      <dsp:txXfrm>
        <a:off x="16616" y="3131746"/>
        <a:ext cx="1271595" cy="323699"/>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540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872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217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11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788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 A" type="blank">
  <p:cSld name="BLANK">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name="adj" fmla="val 104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764000" y="-1236275"/>
            <a:ext cx="7616100" cy="7616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198300" y="-801975"/>
            <a:ext cx="6747000" cy="6747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267900" y="267625"/>
            <a:ext cx="4608300" cy="46083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lstStyle>
            <a:lvl1pPr marL="457200" lvl="0" indent="-330200">
              <a:spcBef>
                <a:spcPts val="60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7" r:id="rId7"/>
    <p:sldLayoutId id="2147483658"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Lazy_learning"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s://machinelearningcoban.com/2016/12/27/categories/#regression-hoi-quy" TargetMode="External"/><Relationship Id="rId4" Type="http://schemas.openxmlformats.org/officeDocument/2006/relationships/hyperlink" Target="https://machinelearningcoban.com/2016/12/27/categories/#classification-phan-lo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1994417" y="1914991"/>
            <a:ext cx="5560800" cy="1159800"/>
          </a:xfrm>
          <a:prstGeom prst="rect">
            <a:avLst/>
          </a:prstGeom>
        </p:spPr>
        <p:txBody>
          <a:bodyPr spcFirstLastPara="1" wrap="square" lIns="91425" tIns="91425" rIns="91425" bIns="91425" anchor="ctr" anchorCtr="0">
            <a:noAutofit/>
          </a:bodyPr>
          <a:lstStyle/>
          <a:p>
            <a:pPr lvl="0"/>
            <a:r>
              <a:rPr lang="en-US" sz="6000" dirty="0"/>
              <a:t>Predicting House Prices</a:t>
            </a:r>
            <a:endParaRPr sz="6000" dirty="0"/>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pSp>
        <p:nvGrpSpPr>
          <p:cNvPr id="207" name="Google Shape;207;p20"/>
          <p:cNvGrpSpPr/>
          <p:nvPr/>
        </p:nvGrpSpPr>
        <p:grpSpPr>
          <a:xfrm>
            <a:off x="6836188" y="74132"/>
            <a:ext cx="1030721" cy="958698"/>
            <a:chOff x="6643075" y="3664250"/>
            <a:chExt cx="407950" cy="407975"/>
          </a:xfrm>
        </p:grpSpPr>
        <p:sp>
          <p:nvSpPr>
            <p:cNvPr id="208" name="Google Shape;208;p2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0"/>
          <p:cNvGrpSpPr/>
          <p:nvPr/>
        </p:nvGrpSpPr>
        <p:grpSpPr>
          <a:xfrm rot="-587313">
            <a:off x="350485" y="261919"/>
            <a:ext cx="782781" cy="837812"/>
            <a:chOff x="576250" y="4319402"/>
            <a:chExt cx="442075" cy="442050"/>
          </a:xfrm>
        </p:grpSpPr>
        <p:sp>
          <p:nvSpPr>
            <p:cNvPr id="211" name="Google Shape;211;p20"/>
            <p:cNvSpPr/>
            <p:nvPr/>
          </p:nvSpPr>
          <p:spPr>
            <a:xfrm>
              <a:off x="576250" y="4319402"/>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0"/>
          <p:cNvSpPr/>
          <p:nvPr/>
        </p:nvSpPr>
        <p:spPr>
          <a:xfrm>
            <a:off x="6471578" y="373203"/>
            <a:ext cx="271742" cy="25947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rot="2697553">
            <a:off x="8615886" y="617245"/>
            <a:ext cx="310189" cy="31346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8085375" y="428967"/>
            <a:ext cx="165205" cy="15781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rot="1280074">
            <a:off x="7593730" y="1164033"/>
            <a:ext cx="165200" cy="1577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2" name="Google Shape;175;p17">
            <a:extLst>
              <a:ext uri="{FF2B5EF4-FFF2-40B4-BE49-F238E27FC236}">
                <a16:creationId xmlns:a16="http://schemas.microsoft.com/office/drawing/2014/main" id="{570107B5-AEAC-43E8-9D8C-5D01A4885B4E}"/>
              </a:ext>
            </a:extLst>
          </p:cNvPr>
          <p:cNvSpPr txBox="1">
            <a:spLocks/>
          </p:cNvSpPr>
          <p:nvPr/>
        </p:nvSpPr>
        <p:spPr>
          <a:xfrm>
            <a:off x="152525" y="284813"/>
            <a:ext cx="7497011" cy="106166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en-US" sz="4400" b="1"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Thư</a:t>
            </a:r>
            <a:r>
              <a:rPr lang="en-US" sz="4400" b="1"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4400" b="1"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Viện</a:t>
            </a:r>
            <a:r>
              <a:rPr lang="en-US" sz="4400" b="1"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 Tool </a:t>
            </a:r>
            <a:r>
              <a:rPr lang="en-US" sz="4400" b="1"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Hỗ</a:t>
            </a:r>
            <a:r>
              <a:rPr lang="en-US" sz="4400" b="1"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4400" b="1"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Trợ</a:t>
            </a:r>
            <a:endParaRPr lang="en-US" sz="4400" b="1"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p:txBody>
      </p:sp>
      <p:pic>
        <p:nvPicPr>
          <p:cNvPr id="1026" name="Picture 2" descr="Káº¿t quáº£ hÃ¬nh áº£nh cho python  numpy">
            <a:extLst>
              <a:ext uri="{FF2B5EF4-FFF2-40B4-BE49-F238E27FC236}">
                <a16:creationId xmlns:a16="http://schemas.microsoft.com/office/drawing/2014/main" id="{19AF71EE-8872-4F51-A089-D6DEC6A34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57" y="1455124"/>
            <a:ext cx="2820950" cy="11166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matplotlib">
            <a:extLst>
              <a:ext uri="{FF2B5EF4-FFF2-40B4-BE49-F238E27FC236}">
                <a16:creationId xmlns:a16="http://schemas.microsoft.com/office/drawing/2014/main" id="{848511D6-D4DC-4D37-A519-FAB7944DAE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481" y="1614995"/>
            <a:ext cx="3016199" cy="7234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a:extLst>
              <a:ext uri="{FF2B5EF4-FFF2-40B4-BE49-F238E27FC236}">
                <a16:creationId xmlns:a16="http://schemas.microsoft.com/office/drawing/2014/main" id="{1D447EFF-CD4B-4342-8AD0-F06A96E261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6715" y="2372337"/>
            <a:ext cx="2304125" cy="18631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Ã¬nh áº£nh cÃ³ liÃªn quan">
            <a:extLst>
              <a:ext uri="{FF2B5EF4-FFF2-40B4-BE49-F238E27FC236}">
                <a16:creationId xmlns:a16="http://schemas.microsoft.com/office/drawing/2014/main" id="{7A595BD2-EA06-417A-9679-26AF045CA8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8305" y="4302868"/>
            <a:ext cx="2304125" cy="5558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áº¿t quáº£ hÃ¬nh áº£nh cho sklearn">
            <a:extLst>
              <a:ext uri="{FF2B5EF4-FFF2-40B4-BE49-F238E27FC236}">
                <a16:creationId xmlns:a16="http://schemas.microsoft.com/office/drawing/2014/main" id="{04B6870F-373F-402C-BEDF-3B5B2481BE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4109" y="2721684"/>
            <a:ext cx="2162921" cy="116444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Káº¿t quáº£ hÃ¬nh áº£nh cho scipy">
            <a:extLst>
              <a:ext uri="{FF2B5EF4-FFF2-40B4-BE49-F238E27FC236}">
                <a16:creationId xmlns:a16="http://schemas.microsoft.com/office/drawing/2014/main" id="{41830C87-1D00-4F71-BE95-5AFD86C4FC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2698" y="4148162"/>
            <a:ext cx="2155876" cy="856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4" name="Google Shape;264;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 name="Rectangle 1">
            <a:extLst>
              <a:ext uri="{FF2B5EF4-FFF2-40B4-BE49-F238E27FC236}">
                <a16:creationId xmlns:a16="http://schemas.microsoft.com/office/drawing/2014/main" id="{9B5164CE-C868-4DED-8EF5-A738E311C03C}"/>
              </a:ext>
            </a:extLst>
          </p:cNvPr>
          <p:cNvSpPr/>
          <p:nvPr/>
        </p:nvSpPr>
        <p:spPr>
          <a:xfrm>
            <a:off x="627321" y="1786920"/>
            <a:ext cx="4708399" cy="1569660"/>
          </a:xfrm>
          <a:prstGeom prst="rect">
            <a:avLst/>
          </a:prstGeom>
          <a:noFill/>
        </p:spPr>
        <p:txBody>
          <a:bodyPr wrap="square" lIns="91440" tIns="45720" rIns="91440" bIns="45720">
            <a:spAutoFit/>
          </a:bodyPr>
          <a:lstStyle/>
          <a:p>
            <a:pPr algn="ctr"/>
            <a:r>
              <a:rPr lang="en-US" sz="9600" b="1" dirty="0">
                <a:ln w="6600">
                  <a:solidFill>
                    <a:schemeClr val="tx2"/>
                  </a:solidFill>
                  <a:prstDash val="solid"/>
                </a:ln>
                <a:solidFill>
                  <a:srgbClr val="FFFFFF"/>
                </a:solidFill>
                <a:effectLst>
                  <a:outerShdw dist="38100" dir="2700000" algn="tl" rotWithShape="0">
                    <a:schemeClr val="accent2"/>
                  </a:outerShdw>
                </a:effectLst>
                <a:latin typeface=".VnHelvetInsH" panose="020B7200000000000000" pitchFamily="34" charset="0"/>
                <a:cs typeface="Myanmar Text" panose="020B0502040204020203" pitchFamily="34" charset="0"/>
              </a:rPr>
              <a:t>MODEL</a:t>
            </a:r>
          </a:p>
        </p:txBody>
      </p:sp>
      <p:sp>
        <p:nvSpPr>
          <p:cNvPr id="5" name="Google Shape;153;p15">
            <a:extLst>
              <a:ext uri="{FF2B5EF4-FFF2-40B4-BE49-F238E27FC236}">
                <a16:creationId xmlns:a16="http://schemas.microsoft.com/office/drawing/2014/main" id="{53F5E336-3874-4C0D-86B5-EC63A47C79A9}"/>
              </a:ext>
            </a:extLst>
          </p:cNvPr>
          <p:cNvSpPr txBox="1">
            <a:spLocks/>
          </p:cNvSpPr>
          <p:nvPr/>
        </p:nvSpPr>
        <p:spPr>
          <a:xfrm>
            <a:off x="1673114" y="2894074"/>
            <a:ext cx="6644727" cy="9250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nHelvetInsH" panose="020B7200000000000000" pitchFamily="34" charset="0"/>
                <a:cs typeface="Myanmar Text" panose="020B0502040204020203" pitchFamily="34" charset="0"/>
              </a:rPr>
              <a:t>FLOWCHART DIAGRAMC</a:t>
            </a:r>
          </a:p>
        </p:txBody>
      </p:sp>
      <p:sp>
        <p:nvSpPr>
          <p:cNvPr id="7" name="Google Shape;153;p15">
            <a:extLst>
              <a:ext uri="{FF2B5EF4-FFF2-40B4-BE49-F238E27FC236}">
                <a16:creationId xmlns:a16="http://schemas.microsoft.com/office/drawing/2014/main" id="{C366B66D-1982-44AD-A6C5-4B35A9416766}"/>
              </a:ext>
            </a:extLst>
          </p:cNvPr>
          <p:cNvSpPr txBox="1">
            <a:spLocks/>
          </p:cNvSpPr>
          <p:nvPr/>
        </p:nvSpPr>
        <p:spPr>
          <a:xfrm>
            <a:off x="659219" y="1142154"/>
            <a:ext cx="3643165" cy="9250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nHelvetInsH" panose="020B7200000000000000" pitchFamily="34" charset="0"/>
                <a:cs typeface="Myanmar Text" panose="020B0502040204020203" pitchFamily="34" charset="0"/>
              </a:rPr>
              <a:t>BLOCKED DIAGRAMC</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5" name="Picture 4">
            <a:extLst>
              <a:ext uri="{FF2B5EF4-FFF2-40B4-BE49-F238E27FC236}">
                <a16:creationId xmlns:a16="http://schemas.microsoft.com/office/drawing/2014/main" id="{D9754DCC-83B0-4336-BA3D-E347807E9A85}"/>
              </a:ext>
            </a:extLst>
          </p:cNvPr>
          <p:cNvPicPr>
            <a:picLocks noChangeAspect="1"/>
          </p:cNvPicPr>
          <p:nvPr/>
        </p:nvPicPr>
        <p:blipFill>
          <a:blip r:embed="rId3"/>
          <a:stretch>
            <a:fillRect/>
          </a:stretch>
        </p:blipFill>
        <p:spPr>
          <a:xfrm>
            <a:off x="0" y="67184"/>
            <a:ext cx="5677786" cy="5076316"/>
          </a:xfrm>
          <a:prstGeom prst="rect">
            <a:avLst/>
          </a:prstGeom>
        </p:spPr>
      </p:pic>
      <p:sp>
        <p:nvSpPr>
          <p:cNvPr id="8" name="Google Shape;153;p15">
            <a:extLst>
              <a:ext uri="{FF2B5EF4-FFF2-40B4-BE49-F238E27FC236}">
                <a16:creationId xmlns:a16="http://schemas.microsoft.com/office/drawing/2014/main" id="{D0EF0BED-1565-4DD6-8425-2EA898D52FAB}"/>
              </a:ext>
            </a:extLst>
          </p:cNvPr>
          <p:cNvSpPr txBox="1">
            <a:spLocks/>
          </p:cNvSpPr>
          <p:nvPr/>
        </p:nvSpPr>
        <p:spPr>
          <a:xfrm>
            <a:off x="2038404" y="131450"/>
            <a:ext cx="6644727" cy="9250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ln w="0"/>
                <a:solidFill>
                  <a:schemeClr val="tx1"/>
                </a:solidFill>
                <a:effectLst>
                  <a:outerShdw blurRad="38100" dist="19050" dir="2700000" algn="tl" rotWithShape="0">
                    <a:schemeClr val="dk1">
                      <a:alpha val="40000"/>
                    </a:schemeClr>
                  </a:outerShdw>
                </a:effectLst>
              </a:rPr>
              <a:t>FLOWCHART DIAGRAM</a:t>
            </a:r>
          </a:p>
        </p:txBody>
      </p:sp>
    </p:spTree>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 name="Picture 2">
            <a:extLst>
              <a:ext uri="{FF2B5EF4-FFF2-40B4-BE49-F238E27FC236}">
                <a16:creationId xmlns:a16="http://schemas.microsoft.com/office/drawing/2014/main" id="{6DC72D2C-9C24-499C-A4AE-928083A8FE1A}"/>
              </a:ext>
            </a:extLst>
          </p:cNvPr>
          <p:cNvPicPr>
            <a:picLocks noChangeAspect="1"/>
          </p:cNvPicPr>
          <p:nvPr/>
        </p:nvPicPr>
        <p:blipFill>
          <a:blip r:embed="rId3"/>
          <a:stretch>
            <a:fillRect/>
          </a:stretch>
        </p:blipFill>
        <p:spPr>
          <a:xfrm>
            <a:off x="2977116" y="0"/>
            <a:ext cx="6496492" cy="5143500"/>
          </a:xfrm>
          <a:prstGeom prst="rect">
            <a:avLst/>
          </a:prstGeom>
        </p:spPr>
      </p:pic>
      <p:sp>
        <p:nvSpPr>
          <p:cNvPr id="5" name="Google Shape;153;p15">
            <a:extLst>
              <a:ext uri="{FF2B5EF4-FFF2-40B4-BE49-F238E27FC236}">
                <a16:creationId xmlns:a16="http://schemas.microsoft.com/office/drawing/2014/main" id="{E44185F3-4547-45C6-A95C-08AB920A46DD}"/>
              </a:ext>
            </a:extLst>
          </p:cNvPr>
          <p:cNvSpPr txBox="1">
            <a:spLocks/>
          </p:cNvSpPr>
          <p:nvPr/>
        </p:nvSpPr>
        <p:spPr>
          <a:xfrm>
            <a:off x="92645" y="163348"/>
            <a:ext cx="6644727" cy="9250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ln w="0"/>
                <a:solidFill>
                  <a:schemeClr val="tx1"/>
                </a:solidFill>
                <a:effectLst>
                  <a:outerShdw blurRad="38100" dist="19050" dir="2700000" algn="tl" rotWithShape="0">
                    <a:schemeClr val="dk1">
                      <a:alpha val="40000"/>
                    </a:schemeClr>
                  </a:outerShdw>
                </a:effectLst>
              </a:rPr>
              <a:t>BLOCKED DIAGRAM</a:t>
            </a:r>
          </a:p>
        </p:txBody>
      </p:sp>
    </p:spTree>
    <p:extLst>
      <p:ext uri="{BB962C8B-B14F-4D97-AF65-F5344CB8AC3E}">
        <p14:creationId xmlns:p14="http://schemas.microsoft.com/office/powerpoint/2010/main" val="3942935061"/>
      </p:ext>
    </p:extLst>
  </p:cSld>
  <p:clrMapOvr>
    <a:masterClrMapping/>
  </p:clrMapOvr>
  <p:transition spd="slow">
    <p:comb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228" name="Google Shape;228;p21"/>
          <p:cNvPicPr preferRelativeResize="0"/>
          <p:nvPr/>
        </p:nvPicPr>
        <p:blipFill rotWithShape="1">
          <a:blip r:embed="rId3">
            <a:alphaModFix/>
          </a:blip>
          <a:srcRect/>
          <a:stretch/>
        </p:blipFill>
        <p:spPr>
          <a:xfrm>
            <a:off x="6421696" y="1054500"/>
            <a:ext cx="3034500" cy="3034500"/>
          </a:xfrm>
          <a:prstGeom prst="ellipse">
            <a:avLst/>
          </a:prstGeom>
          <a:noFill/>
          <a:ln>
            <a:noFill/>
          </a:ln>
        </p:spPr>
      </p:pic>
      <p:sp>
        <p:nvSpPr>
          <p:cNvPr id="18" name="Google Shape;225;p21">
            <a:extLst>
              <a:ext uri="{FF2B5EF4-FFF2-40B4-BE49-F238E27FC236}">
                <a16:creationId xmlns:a16="http://schemas.microsoft.com/office/drawing/2014/main" id="{9D1A19E5-75C0-4D8E-BBF0-3632DE0D9750}"/>
              </a:ext>
            </a:extLst>
          </p:cNvPr>
          <p:cNvSpPr txBox="1">
            <a:spLocks/>
          </p:cNvSpPr>
          <p:nvPr/>
        </p:nvSpPr>
        <p:spPr>
          <a:xfrm>
            <a:off x="4452858" y="393041"/>
            <a:ext cx="5097112" cy="7864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pPr algn="ctr"/>
            <a:r>
              <a:rPr lang="en-US" sz="6000" dirty="0">
                <a:latin typeface="Myanmar Text" panose="020B0502040204020203" pitchFamily="34" charset="0"/>
                <a:cs typeface="Myanmar Text" panose="020B0502040204020203" pitchFamily="34" charset="0"/>
              </a:rPr>
              <a:t>DATA</a:t>
            </a:r>
            <a:endParaRPr lang="vi-VN" sz="6000" dirty="0">
              <a:latin typeface="Myanmar Text" panose="020B0502040204020203" pitchFamily="34" charset="0"/>
              <a:cs typeface="Myanmar Text" panose="020B0502040204020203" pitchFamily="34" charset="0"/>
            </a:endParaRPr>
          </a:p>
        </p:txBody>
      </p:sp>
      <p:grpSp>
        <p:nvGrpSpPr>
          <p:cNvPr id="19" name="Google Shape;229;p21">
            <a:extLst>
              <a:ext uri="{FF2B5EF4-FFF2-40B4-BE49-F238E27FC236}">
                <a16:creationId xmlns:a16="http://schemas.microsoft.com/office/drawing/2014/main" id="{7BE54CF1-1867-45D1-8E40-07D05CD76D0C}"/>
              </a:ext>
            </a:extLst>
          </p:cNvPr>
          <p:cNvGrpSpPr/>
          <p:nvPr/>
        </p:nvGrpSpPr>
        <p:grpSpPr>
          <a:xfrm>
            <a:off x="7839381" y="393150"/>
            <a:ext cx="1432988" cy="1487573"/>
            <a:chOff x="6680825" y="2549350"/>
            <a:chExt cx="1539600" cy="1539600"/>
          </a:xfrm>
        </p:grpSpPr>
        <p:sp>
          <p:nvSpPr>
            <p:cNvPr id="20" name="Google Shape;230;p21">
              <a:extLst>
                <a:ext uri="{FF2B5EF4-FFF2-40B4-BE49-F238E27FC236}">
                  <a16:creationId xmlns:a16="http://schemas.microsoft.com/office/drawing/2014/main" id="{3D078B24-2F45-41A8-96DD-1CFE19B8296E}"/>
                </a:ext>
              </a:extLst>
            </p:cNvPr>
            <p:cNvSpPr/>
            <p:nvPr/>
          </p:nvSpPr>
          <p:spPr>
            <a:xfrm>
              <a:off x="6825669" y="2694194"/>
              <a:ext cx="1249800" cy="1249800"/>
            </a:xfrm>
            <a:prstGeom prst="ellipse">
              <a:avLst/>
            </a:prstGeom>
            <a:solidFill>
              <a:schemeClr val="accent2">
                <a:lumMod val="75000"/>
              </a:schemeClr>
            </a:solidFill>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1">
              <a:extLst>
                <a:ext uri="{FF2B5EF4-FFF2-40B4-BE49-F238E27FC236}">
                  <a16:creationId xmlns:a16="http://schemas.microsoft.com/office/drawing/2014/main" id="{FD0C3007-CD93-4444-8E62-1DC59EE44FC5}"/>
                </a:ext>
              </a:extLst>
            </p:cNvPr>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2;p21">
              <a:extLst>
                <a:ext uri="{FF2B5EF4-FFF2-40B4-BE49-F238E27FC236}">
                  <a16:creationId xmlns:a16="http://schemas.microsoft.com/office/drawing/2014/main" id="{696C7DDC-928B-4F65-82FE-27479FBFD3B5}"/>
                </a:ext>
              </a:extLst>
            </p:cNvPr>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3;p21">
            <a:extLst>
              <a:ext uri="{FF2B5EF4-FFF2-40B4-BE49-F238E27FC236}">
                <a16:creationId xmlns:a16="http://schemas.microsoft.com/office/drawing/2014/main" id="{E5E0DD5A-C5D0-4FA1-884E-F699B17E111E}"/>
              </a:ext>
            </a:extLst>
          </p:cNvPr>
          <p:cNvSpPr/>
          <p:nvPr/>
        </p:nvSpPr>
        <p:spPr>
          <a:xfrm>
            <a:off x="8283493" y="810109"/>
            <a:ext cx="590843" cy="653318"/>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7B8D3630-3CF4-486B-A70D-7739580F2C48}"/>
              </a:ext>
            </a:extLst>
          </p:cNvPr>
          <p:cNvSpPr/>
          <p:nvPr/>
        </p:nvSpPr>
        <p:spPr>
          <a:xfrm>
            <a:off x="77464" y="152675"/>
            <a:ext cx="1515438" cy="4832092"/>
          </a:xfrm>
          <a:prstGeom prst="rect">
            <a:avLst/>
          </a:prstGeom>
        </p:spPr>
        <p:txBody>
          <a:bodyPr wrap="square">
            <a:spAutoFit/>
          </a:bodyPr>
          <a:lstStyle/>
          <a:p>
            <a:pPr fontAlgn="base"/>
            <a:r>
              <a:rPr lang="en-US" b="1" dirty="0">
                <a:solidFill>
                  <a:schemeClr val="tx1"/>
                </a:solidFill>
                <a:latin typeface="inherit"/>
              </a:rPr>
              <a:t>Id</a:t>
            </a:r>
          </a:p>
          <a:p>
            <a:pPr fontAlgn="base"/>
            <a:r>
              <a:rPr lang="en-US" b="1" dirty="0" err="1">
                <a:solidFill>
                  <a:schemeClr val="tx1"/>
                </a:solidFill>
                <a:latin typeface="inherit"/>
              </a:rPr>
              <a:t>MSSubClass</a:t>
            </a:r>
            <a:endParaRPr lang="en-US" b="1" dirty="0">
              <a:solidFill>
                <a:schemeClr val="tx1"/>
              </a:solidFill>
              <a:latin typeface="inherit"/>
            </a:endParaRPr>
          </a:p>
          <a:p>
            <a:pPr fontAlgn="base"/>
            <a:r>
              <a:rPr lang="en-US" b="1" dirty="0" err="1">
                <a:solidFill>
                  <a:schemeClr val="tx1"/>
                </a:solidFill>
                <a:latin typeface="inherit"/>
              </a:rPr>
              <a:t>MSZoning</a:t>
            </a:r>
            <a:endParaRPr lang="en-US" b="1" dirty="0">
              <a:solidFill>
                <a:schemeClr val="tx1"/>
              </a:solidFill>
              <a:latin typeface="inherit"/>
            </a:endParaRPr>
          </a:p>
          <a:p>
            <a:pPr fontAlgn="base"/>
            <a:r>
              <a:rPr lang="en-US" b="1" dirty="0" err="1">
                <a:solidFill>
                  <a:schemeClr val="tx1"/>
                </a:solidFill>
                <a:latin typeface="inherit"/>
              </a:rPr>
              <a:t>LotFrontage</a:t>
            </a:r>
            <a:endParaRPr lang="en-US" b="1" dirty="0">
              <a:solidFill>
                <a:schemeClr val="tx1"/>
              </a:solidFill>
              <a:latin typeface="inherit"/>
            </a:endParaRPr>
          </a:p>
          <a:p>
            <a:pPr fontAlgn="base"/>
            <a:r>
              <a:rPr lang="en-US" b="1" dirty="0" err="1">
                <a:solidFill>
                  <a:schemeClr val="tx1"/>
                </a:solidFill>
                <a:latin typeface="inherit"/>
              </a:rPr>
              <a:t>LotArea</a:t>
            </a:r>
            <a:endParaRPr lang="en-US" b="1" dirty="0">
              <a:solidFill>
                <a:schemeClr val="tx1"/>
              </a:solidFill>
              <a:latin typeface="inherit"/>
            </a:endParaRPr>
          </a:p>
          <a:p>
            <a:pPr fontAlgn="base"/>
            <a:r>
              <a:rPr lang="en-US" b="1" dirty="0">
                <a:solidFill>
                  <a:schemeClr val="tx1"/>
                </a:solidFill>
                <a:latin typeface="inherit"/>
              </a:rPr>
              <a:t>Street</a:t>
            </a:r>
          </a:p>
          <a:p>
            <a:pPr fontAlgn="base"/>
            <a:r>
              <a:rPr lang="en-US" b="1" dirty="0">
                <a:solidFill>
                  <a:schemeClr val="tx1"/>
                </a:solidFill>
                <a:latin typeface="inherit"/>
              </a:rPr>
              <a:t>Alley</a:t>
            </a:r>
          </a:p>
          <a:p>
            <a:pPr fontAlgn="base"/>
            <a:r>
              <a:rPr lang="en-US" b="1" dirty="0" err="1">
                <a:solidFill>
                  <a:schemeClr val="tx1"/>
                </a:solidFill>
                <a:latin typeface="inherit"/>
              </a:rPr>
              <a:t>LotShape</a:t>
            </a:r>
            <a:endParaRPr lang="en-US" b="1" dirty="0">
              <a:solidFill>
                <a:schemeClr val="tx1"/>
              </a:solidFill>
              <a:latin typeface="inherit"/>
            </a:endParaRPr>
          </a:p>
          <a:p>
            <a:pPr fontAlgn="base"/>
            <a:r>
              <a:rPr lang="en-US" b="1" dirty="0" err="1">
                <a:solidFill>
                  <a:schemeClr val="tx1"/>
                </a:solidFill>
                <a:latin typeface="inherit"/>
              </a:rPr>
              <a:t>LandContour</a:t>
            </a:r>
            <a:endParaRPr lang="en-US" b="1" dirty="0">
              <a:solidFill>
                <a:schemeClr val="tx1"/>
              </a:solidFill>
              <a:latin typeface="inherit"/>
            </a:endParaRPr>
          </a:p>
          <a:p>
            <a:pPr fontAlgn="base"/>
            <a:r>
              <a:rPr lang="en-US" b="1" dirty="0">
                <a:solidFill>
                  <a:schemeClr val="tx1"/>
                </a:solidFill>
                <a:latin typeface="inherit"/>
              </a:rPr>
              <a:t>Utilities</a:t>
            </a:r>
          </a:p>
          <a:p>
            <a:pPr fontAlgn="base"/>
            <a:r>
              <a:rPr lang="en-US" b="1" dirty="0" err="1">
                <a:solidFill>
                  <a:schemeClr val="tx1"/>
                </a:solidFill>
                <a:latin typeface="inherit"/>
              </a:rPr>
              <a:t>LotConfig</a:t>
            </a:r>
            <a:endParaRPr lang="en-US" b="1" dirty="0">
              <a:solidFill>
                <a:schemeClr val="tx1"/>
              </a:solidFill>
              <a:latin typeface="inherit"/>
            </a:endParaRPr>
          </a:p>
          <a:p>
            <a:pPr fontAlgn="base"/>
            <a:r>
              <a:rPr lang="en-US" b="1" dirty="0" err="1">
                <a:solidFill>
                  <a:schemeClr val="tx1"/>
                </a:solidFill>
                <a:latin typeface="inherit"/>
              </a:rPr>
              <a:t>LandSlope</a:t>
            </a:r>
            <a:endParaRPr lang="en-US" b="1" dirty="0">
              <a:solidFill>
                <a:schemeClr val="tx1"/>
              </a:solidFill>
              <a:latin typeface="inherit"/>
            </a:endParaRPr>
          </a:p>
          <a:p>
            <a:pPr fontAlgn="base"/>
            <a:r>
              <a:rPr lang="en-US" b="1" dirty="0">
                <a:solidFill>
                  <a:schemeClr val="tx1"/>
                </a:solidFill>
                <a:latin typeface="inherit"/>
              </a:rPr>
              <a:t>Neighborhood</a:t>
            </a:r>
          </a:p>
          <a:p>
            <a:pPr fontAlgn="base"/>
            <a:r>
              <a:rPr lang="en-US" b="1" dirty="0">
                <a:solidFill>
                  <a:schemeClr val="tx1"/>
                </a:solidFill>
                <a:latin typeface="inherit"/>
              </a:rPr>
              <a:t>Condition1</a:t>
            </a:r>
          </a:p>
          <a:p>
            <a:pPr fontAlgn="base"/>
            <a:r>
              <a:rPr lang="en-US" b="1" dirty="0">
                <a:solidFill>
                  <a:schemeClr val="tx1"/>
                </a:solidFill>
                <a:latin typeface="inherit"/>
              </a:rPr>
              <a:t>Condition2</a:t>
            </a:r>
          </a:p>
          <a:p>
            <a:pPr fontAlgn="base"/>
            <a:r>
              <a:rPr lang="en-US" b="1" dirty="0" err="1">
                <a:solidFill>
                  <a:schemeClr val="tx1"/>
                </a:solidFill>
                <a:latin typeface="inherit"/>
              </a:rPr>
              <a:t>BldgType</a:t>
            </a:r>
            <a:endParaRPr lang="en-US" b="1" dirty="0">
              <a:solidFill>
                <a:schemeClr val="tx1"/>
              </a:solidFill>
              <a:latin typeface="inherit"/>
            </a:endParaRPr>
          </a:p>
          <a:p>
            <a:pPr fontAlgn="base"/>
            <a:r>
              <a:rPr lang="en-US" b="1" dirty="0" err="1">
                <a:solidFill>
                  <a:schemeClr val="tx1"/>
                </a:solidFill>
                <a:latin typeface="inherit"/>
              </a:rPr>
              <a:t>HouseStyle</a:t>
            </a:r>
            <a:endParaRPr lang="en-US" b="1" dirty="0">
              <a:solidFill>
                <a:schemeClr val="tx1"/>
              </a:solidFill>
              <a:latin typeface="inherit"/>
            </a:endParaRPr>
          </a:p>
          <a:p>
            <a:pPr fontAlgn="base"/>
            <a:r>
              <a:rPr lang="en-US" b="1" dirty="0" err="1">
                <a:solidFill>
                  <a:schemeClr val="tx1"/>
                </a:solidFill>
                <a:latin typeface="inherit"/>
              </a:rPr>
              <a:t>OverallQual</a:t>
            </a:r>
            <a:endParaRPr lang="en-US" b="1" dirty="0">
              <a:solidFill>
                <a:schemeClr val="tx1"/>
              </a:solidFill>
              <a:latin typeface="inherit"/>
            </a:endParaRPr>
          </a:p>
          <a:p>
            <a:pPr fontAlgn="base"/>
            <a:r>
              <a:rPr lang="en-US" b="1" dirty="0" err="1">
                <a:solidFill>
                  <a:schemeClr val="tx1"/>
                </a:solidFill>
                <a:latin typeface="inherit"/>
              </a:rPr>
              <a:t>OverallCond</a:t>
            </a:r>
            <a:endParaRPr lang="en-US" b="1" dirty="0">
              <a:solidFill>
                <a:schemeClr val="tx1"/>
              </a:solidFill>
              <a:latin typeface="inherit"/>
            </a:endParaRPr>
          </a:p>
          <a:p>
            <a:pPr fontAlgn="base"/>
            <a:r>
              <a:rPr lang="en-US" b="1" dirty="0" err="1">
                <a:solidFill>
                  <a:schemeClr val="tx1"/>
                </a:solidFill>
                <a:latin typeface="inherit"/>
              </a:rPr>
              <a:t>YearBuilt</a:t>
            </a:r>
            <a:endParaRPr lang="en-US" b="1" dirty="0">
              <a:solidFill>
                <a:schemeClr val="tx1"/>
              </a:solidFill>
              <a:latin typeface="inherit"/>
            </a:endParaRPr>
          </a:p>
          <a:p>
            <a:pPr fontAlgn="base"/>
            <a:r>
              <a:rPr lang="en-US" b="1" dirty="0" err="1">
                <a:solidFill>
                  <a:schemeClr val="tx1"/>
                </a:solidFill>
                <a:latin typeface="inherit"/>
              </a:rPr>
              <a:t>YearRemodAdd</a:t>
            </a:r>
            <a:endParaRPr lang="en-US" b="1" dirty="0">
              <a:solidFill>
                <a:schemeClr val="tx1"/>
              </a:solidFill>
              <a:latin typeface="inherit"/>
            </a:endParaRPr>
          </a:p>
          <a:p>
            <a:pPr fontAlgn="base"/>
            <a:endParaRPr lang="en-US" b="1" dirty="0">
              <a:solidFill>
                <a:schemeClr val="tx1"/>
              </a:solidFill>
              <a:latin typeface="inherit"/>
            </a:endParaRPr>
          </a:p>
        </p:txBody>
      </p:sp>
      <p:sp>
        <p:nvSpPr>
          <p:cNvPr id="8" name="Rectangle 7">
            <a:extLst>
              <a:ext uri="{FF2B5EF4-FFF2-40B4-BE49-F238E27FC236}">
                <a16:creationId xmlns:a16="http://schemas.microsoft.com/office/drawing/2014/main" id="{5885490F-B763-41D8-BB13-F949914BC2F6}"/>
              </a:ext>
            </a:extLst>
          </p:cNvPr>
          <p:cNvSpPr/>
          <p:nvPr/>
        </p:nvSpPr>
        <p:spPr>
          <a:xfrm>
            <a:off x="3106836" y="157742"/>
            <a:ext cx="1515438" cy="4832092"/>
          </a:xfrm>
          <a:prstGeom prst="rect">
            <a:avLst/>
          </a:prstGeom>
        </p:spPr>
        <p:txBody>
          <a:bodyPr wrap="square">
            <a:spAutoFit/>
          </a:bodyPr>
          <a:lstStyle/>
          <a:p>
            <a:pPr fontAlgn="base"/>
            <a:r>
              <a:rPr lang="en-US" b="1" dirty="0" err="1">
                <a:solidFill>
                  <a:schemeClr val="tx1"/>
                </a:solidFill>
                <a:latin typeface="inherit"/>
              </a:rPr>
              <a:t>ExterCond</a:t>
            </a:r>
            <a:endParaRPr lang="en-US" b="1" dirty="0">
              <a:solidFill>
                <a:schemeClr val="tx1"/>
              </a:solidFill>
              <a:latin typeface="inherit"/>
            </a:endParaRPr>
          </a:p>
          <a:p>
            <a:pPr fontAlgn="base"/>
            <a:r>
              <a:rPr lang="en-US" b="1" dirty="0">
                <a:solidFill>
                  <a:schemeClr val="tx1"/>
                </a:solidFill>
                <a:latin typeface="inherit"/>
              </a:rPr>
              <a:t>Foundation</a:t>
            </a:r>
          </a:p>
          <a:p>
            <a:pPr fontAlgn="base"/>
            <a:r>
              <a:rPr lang="en-US" b="1" dirty="0" err="1">
                <a:solidFill>
                  <a:schemeClr val="tx1"/>
                </a:solidFill>
                <a:latin typeface="inherit"/>
              </a:rPr>
              <a:t>BsmtQual</a:t>
            </a:r>
            <a:endParaRPr lang="en-US" b="1" dirty="0">
              <a:solidFill>
                <a:schemeClr val="tx1"/>
              </a:solidFill>
              <a:latin typeface="inherit"/>
            </a:endParaRPr>
          </a:p>
          <a:p>
            <a:pPr fontAlgn="base"/>
            <a:r>
              <a:rPr lang="en-US" b="1" dirty="0" err="1">
                <a:solidFill>
                  <a:schemeClr val="tx1"/>
                </a:solidFill>
                <a:latin typeface="inherit"/>
              </a:rPr>
              <a:t>BsmtCond</a:t>
            </a:r>
            <a:endParaRPr lang="en-US" b="1" dirty="0">
              <a:solidFill>
                <a:schemeClr val="tx1"/>
              </a:solidFill>
              <a:latin typeface="inherit"/>
            </a:endParaRPr>
          </a:p>
          <a:p>
            <a:pPr fontAlgn="base"/>
            <a:r>
              <a:rPr lang="en-US" b="1" dirty="0" err="1">
                <a:solidFill>
                  <a:schemeClr val="tx1"/>
                </a:solidFill>
                <a:latin typeface="inherit"/>
              </a:rPr>
              <a:t>BsmtExposure</a:t>
            </a:r>
            <a:endParaRPr lang="en-US" b="1" dirty="0">
              <a:solidFill>
                <a:schemeClr val="tx1"/>
              </a:solidFill>
              <a:latin typeface="inherit"/>
            </a:endParaRPr>
          </a:p>
          <a:p>
            <a:pPr fontAlgn="base"/>
            <a:r>
              <a:rPr lang="en-US" b="1" dirty="0">
                <a:solidFill>
                  <a:schemeClr val="tx1"/>
                </a:solidFill>
                <a:latin typeface="inherit"/>
              </a:rPr>
              <a:t>BsmtFinType1</a:t>
            </a:r>
          </a:p>
          <a:p>
            <a:pPr fontAlgn="base"/>
            <a:r>
              <a:rPr lang="en-US" b="1" dirty="0">
                <a:solidFill>
                  <a:schemeClr val="tx1"/>
                </a:solidFill>
                <a:latin typeface="inherit"/>
              </a:rPr>
              <a:t>BsmtFinSF1</a:t>
            </a:r>
          </a:p>
          <a:p>
            <a:pPr fontAlgn="base"/>
            <a:r>
              <a:rPr lang="en-US" b="1" dirty="0">
                <a:solidFill>
                  <a:schemeClr val="tx1"/>
                </a:solidFill>
                <a:latin typeface="inherit"/>
              </a:rPr>
              <a:t>BsmtFinType2</a:t>
            </a:r>
          </a:p>
          <a:p>
            <a:pPr fontAlgn="base"/>
            <a:r>
              <a:rPr lang="en-US" b="1" dirty="0">
                <a:solidFill>
                  <a:schemeClr val="tx1"/>
                </a:solidFill>
                <a:latin typeface="inherit"/>
              </a:rPr>
              <a:t>BsmtFinSF2</a:t>
            </a:r>
          </a:p>
          <a:p>
            <a:pPr fontAlgn="base"/>
            <a:r>
              <a:rPr lang="en-US" b="1" dirty="0" err="1">
                <a:solidFill>
                  <a:schemeClr val="tx1"/>
                </a:solidFill>
                <a:latin typeface="inherit"/>
              </a:rPr>
              <a:t>BedroomAbvGr</a:t>
            </a:r>
            <a:endParaRPr lang="en-US" b="1" dirty="0">
              <a:solidFill>
                <a:schemeClr val="tx1"/>
              </a:solidFill>
              <a:latin typeface="inherit"/>
            </a:endParaRPr>
          </a:p>
          <a:p>
            <a:pPr fontAlgn="base"/>
            <a:r>
              <a:rPr lang="en-US" b="1" dirty="0" err="1">
                <a:solidFill>
                  <a:schemeClr val="tx1"/>
                </a:solidFill>
                <a:latin typeface="inherit"/>
              </a:rPr>
              <a:t>KitchenAbvGr</a:t>
            </a:r>
            <a:endParaRPr lang="en-US" b="1" dirty="0">
              <a:solidFill>
                <a:schemeClr val="tx1"/>
              </a:solidFill>
              <a:latin typeface="inherit"/>
            </a:endParaRPr>
          </a:p>
          <a:p>
            <a:pPr fontAlgn="base"/>
            <a:r>
              <a:rPr lang="en-US" b="1" dirty="0" err="1">
                <a:solidFill>
                  <a:schemeClr val="tx1"/>
                </a:solidFill>
                <a:latin typeface="inherit"/>
              </a:rPr>
              <a:t>KitchenQual</a:t>
            </a:r>
            <a:endParaRPr lang="en-US" b="1" dirty="0">
              <a:solidFill>
                <a:schemeClr val="tx1"/>
              </a:solidFill>
              <a:latin typeface="inherit"/>
            </a:endParaRPr>
          </a:p>
          <a:p>
            <a:pPr fontAlgn="base"/>
            <a:r>
              <a:rPr lang="en-US" b="1" dirty="0" err="1">
                <a:solidFill>
                  <a:schemeClr val="tx1"/>
                </a:solidFill>
                <a:latin typeface="inherit"/>
              </a:rPr>
              <a:t>TotRmsAbvGrd</a:t>
            </a:r>
            <a:endParaRPr lang="en-US" b="1" dirty="0">
              <a:solidFill>
                <a:schemeClr val="tx1"/>
              </a:solidFill>
              <a:latin typeface="inherit"/>
            </a:endParaRPr>
          </a:p>
          <a:p>
            <a:pPr fontAlgn="base"/>
            <a:r>
              <a:rPr lang="en-US" b="1" dirty="0">
                <a:solidFill>
                  <a:schemeClr val="tx1"/>
                </a:solidFill>
                <a:latin typeface="inherit"/>
              </a:rPr>
              <a:t>Functional</a:t>
            </a:r>
          </a:p>
          <a:p>
            <a:pPr fontAlgn="base"/>
            <a:r>
              <a:rPr lang="en-US" b="1" dirty="0">
                <a:solidFill>
                  <a:schemeClr val="tx1"/>
                </a:solidFill>
                <a:latin typeface="inherit"/>
              </a:rPr>
              <a:t>Fireplaces</a:t>
            </a:r>
          </a:p>
          <a:p>
            <a:pPr fontAlgn="base"/>
            <a:r>
              <a:rPr lang="en-US" b="1" dirty="0" err="1">
                <a:solidFill>
                  <a:schemeClr val="tx1"/>
                </a:solidFill>
                <a:latin typeface="inherit"/>
              </a:rPr>
              <a:t>FireplaceQu</a:t>
            </a:r>
            <a:endParaRPr lang="en-US" b="1" dirty="0">
              <a:solidFill>
                <a:schemeClr val="tx1"/>
              </a:solidFill>
              <a:latin typeface="inherit"/>
            </a:endParaRPr>
          </a:p>
          <a:p>
            <a:pPr fontAlgn="base"/>
            <a:r>
              <a:rPr lang="en-US" b="1" dirty="0" err="1">
                <a:solidFill>
                  <a:schemeClr val="tx1"/>
                </a:solidFill>
                <a:latin typeface="inherit"/>
              </a:rPr>
              <a:t>GarageType</a:t>
            </a:r>
            <a:endParaRPr lang="en-US" b="1" dirty="0">
              <a:solidFill>
                <a:schemeClr val="tx1"/>
              </a:solidFill>
              <a:latin typeface="inherit"/>
            </a:endParaRPr>
          </a:p>
          <a:p>
            <a:pPr fontAlgn="base"/>
            <a:r>
              <a:rPr lang="en-US" b="1" dirty="0" err="1">
                <a:solidFill>
                  <a:schemeClr val="tx1"/>
                </a:solidFill>
                <a:latin typeface="inherit"/>
              </a:rPr>
              <a:t>GarageYrBlt</a:t>
            </a:r>
            <a:endParaRPr lang="en-US" b="1" dirty="0">
              <a:solidFill>
                <a:schemeClr val="tx1"/>
              </a:solidFill>
              <a:latin typeface="inherit"/>
            </a:endParaRPr>
          </a:p>
          <a:p>
            <a:pPr fontAlgn="base"/>
            <a:r>
              <a:rPr lang="en-US" b="1" dirty="0" err="1">
                <a:solidFill>
                  <a:schemeClr val="tx1"/>
                </a:solidFill>
                <a:latin typeface="inherit"/>
              </a:rPr>
              <a:t>GarageFinish</a:t>
            </a:r>
            <a:endParaRPr lang="en-US" b="1" dirty="0">
              <a:solidFill>
                <a:schemeClr val="tx1"/>
              </a:solidFill>
              <a:latin typeface="inherit"/>
            </a:endParaRPr>
          </a:p>
          <a:p>
            <a:pPr fontAlgn="base"/>
            <a:r>
              <a:rPr lang="en-US" b="1" dirty="0" err="1">
                <a:solidFill>
                  <a:schemeClr val="tx1"/>
                </a:solidFill>
                <a:latin typeface="inherit"/>
              </a:rPr>
              <a:t>GarageCars</a:t>
            </a:r>
            <a:endParaRPr lang="en-US" b="1" dirty="0">
              <a:solidFill>
                <a:schemeClr val="tx1"/>
              </a:solidFill>
              <a:latin typeface="inherit"/>
            </a:endParaRPr>
          </a:p>
          <a:p>
            <a:pPr fontAlgn="base"/>
            <a:r>
              <a:rPr lang="en-US" b="1" dirty="0" err="1">
                <a:solidFill>
                  <a:schemeClr val="tx1"/>
                </a:solidFill>
                <a:latin typeface="inherit"/>
              </a:rPr>
              <a:t>GarageArea</a:t>
            </a:r>
            <a:endParaRPr lang="en-US" b="1" dirty="0">
              <a:solidFill>
                <a:schemeClr val="tx1"/>
              </a:solidFill>
              <a:latin typeface="inherit"/>
            </a:endParaRPr>
          </a:p>
          <a:p>
            <a:pPr fontAlgn="base"/>
            <a:endParaRPr lang="en-US" b="1" dirty="0">
              <a:solidFill>
                <a:schemeClr val="tx1"/>
              </a:solidFill>
              <a:latin typeface="inherit"/>
            </a:endParaRPr>
          </a:p>
        </p:txBody>
      </p:sp>
      <p:sp>
        <p:nvSpPr>
          <p:cNvPr id="9" name="Rectangle 8">
            <a:extLst>
              <a:ext uri="{FF2B5EF4-FFF2-40B4-BE49-F238E27FC236}">
                <a16:creationId xmlns:a16="http://schemas.microsoft.com/office/drawing/2014/main" id="{A8DC69EE-B5CA-4B4B-AD82-C1C97C3F0E54}"/>
              </a:ext>
            </a:extLst>
          </p:cNvPr>
          <p:cNvSpPr/>
          <p:nvPr/>
        </p:nvSpPr>
        <p:spPr>
          <a:xfrm>
            <a:off x="1606671" y="152675"/>
            <a:ext cx="1649074" cy="4832092"/>
          </a:xfrm>
          <a:prstGeom prst="rect">
            <a:avLst/>
          </a:prstGeom>
        </p:spPr>
        <p:txBody>
          <a:bodyPr wrap="square">
            <a:spAutoFit/>
          </a:bodyPr>
          <a:lstStyle/>
          <a:p>
            <a:pPr fontAlgn="base"/>
            <a:r>
              <a:rPr lang="en-US" b="1" dirty="0" err="1">
                <a:solidFill>
                  <a:schemeClr val="tx1"/>
                </a:solidFill>
                <a:latin typeface="inherit"/>
              </a:rPr>
              <a:t>RoofStyle</a:t>
            </a:r>
            <a:endParaRPr lang="en-US" b="1" dirty="0">
              <a:solidFill>
                <a:schemeClr val="tx1"/>
              </a:solidFill>
              <a:latin typeface="inherit"/>
            </a:endParaRPr>
          </a:p>
          <a:p>
            <a:pPr fontAlgn="base"/>
            <a:r>
              <a:rPr lang="en-US" b="1" dirty="0" err="1">
                <a:solidFill>
                  <a:schemeClr val="tx1"/>
                </a:solidFill>
                <a:latin typeface="inherit"/>
              </a:rPr>
              <a:t>RoofMatl</a:t>
            </a:r>
            <a:endParaRPr lang="en-US" b="1" dirty="0">
              <a:solidFill>
                <a:schemeClr val="tx1"/>
              </a:solidFill>
              <a:latin typeface="inherit"/>
            </a:endParaRPr>
          </a:p>
          <a:p>
            <a:pPr fontAlgn="base"/>
            <a:r>
              <a:rPr lang="en-US" b="1" dirty="0">
                <a:solidFill>
                  <a:schemeClr val="tx1"/>
                </a:solidFill>
                <a:latin typeface="inherit"/>
              </a:rPr>
              <a:t>Exterior1st</a:t>
            </a:r>
          </a:p>
          <a:p>
            <a:pPr fontAlgn="base"/>
            <a:r>
              <a:rPr lang="en-US" b="1" dirty="0">
                <a:solidFill>
                  <a:schemeClr val="tx1"/>
                </a:solidFill>
                <a:latin typeface="inherit"/>
              </a:rPr>
              <a:t>Exterior2nd</a:t>
            </a:r>
          </a:p>
          <a:p>
            <a:pPr fontAlgn="base"/>
            <a:r>
              <a:rPr lang="en-US" b="1" dirty="0" err="1">
                <a:solidFill>
                  <a:schemeClr val="tx1"/>
                </a:solidFill>
                <a:latin typeface="inherit"/>
              </a:rPr>
              <a:t>MasVnrType</a:t>
            </a:r>
            <a:endParaRPr lang="en-US" b="1" dirty="0">
              <a:solidFill>
                <a:schemeClr val="tx1"/>
              </a:solidFill>
              <a:latin typeface="inherit"/>
            </a:endParaRPr>
          </a:p>
          <a:p>
            <a:pPr fontAlgn="base"/>
            <a:r>
              <a:rPr lang="en-US" b="1" dirty="0" err="1">
                <a:solidFill>
                  <a:schemeClr val="tx1"/>
                </a:solidFill>
                <a:latin typeface="inherit"/>
              </a:rPr>
              <a:t>BsmtUnfSF</a:t>
            </a:r>
            <a:endParaRPr lang="en-US" b="1" dirty="0">
              <a:solidFill>
                <a:schemeClr val="tx1"/>
              </a:solidFill>
              <a:latin typeface="inherit"/>
            </a:endParaRPr>
          </a:p>
          <a:p>
            <a:pPr fontAlgn="base"/>
            <a:r>
              <a:rPr lang="en-US" b="1" dirty="0" err="1">
                <a:solidFill>
                  <a:schemeClr val="tx1"/>
                </a:solidFill>
                <a:latin typeface="inherit"/>
              </a:rPr>
              <a:t>TotalBsmtSF</a:t>
            </a:r>
            <a:endParaRPr lang="en-US" b="1" dirty="0">
              <a:solidFill>
                <a:schemeClr val="tx1"/>
              </a:solidFill>
              <a:latin typeface="inherit"/>
            </a:endParaRPr>
          </a:p>
          <a:p>
            <a:pPr fontAlgn="base"/>
            <a:r>
              <a:rPr lang="en-US" b="1" dirty="0">
                <a:solidFill>
                  <a:schemeClr val="tx1"/>
                </a:solidFill>
                <a:latin typeface="inherit"/>
              </a:rPr>
              <a:t>Heating</a:t>
            </a:r>
          </a:p>
          <a:p>
            <a:pPr fontAlgn="base"/>
            <a:r>
              <a:rPr lang="en-US" b="1" dirty="0" err="1">
                <a:solidFill>
                  <a:schemeClr val="tx1"/>
                </a:solidFill>
                <a:latin typeface="inherit"/>
              </a:rPr>
              <a:t>HeatingQC</a:t>
            </a:r>
            <a:endParaRPr lang="en-US" b="1" dirty="0">
              <a:solidFill>
                <a:schemeClr val="tx1"/>
              </a:solidFill>
              <a:latin typeface="inherit"/>
            </a:endParaRPr>
          </a:p>
          <a:p>
            <a:pPr fontAlgn="base"/>
            <a:r>
              <a:rPr lang="en-US" b="1" dirty="0" err="1">
                <a:solidFill>
                  <a:schemeClr val="tx1"/>
                </a:solidFill>
                <a:latin typeface="inherit"/>
              </a:rPr>
              <a:t>CentralAir</a:t>
            </a:r>
            <a:endParaRPr lang="en-US" b="1" dirty="0">
              <a:solidFill>
                <a:schemeClr val="tx1"/>
              </a:solidFill>
              <a:latin typeface="inherit"/>
            </a:endParaRPr>
          </a:p>
          <a:p>
            <a:pPr fontAlgn="base"/>
            <a:r>
              <a:rPr lang="en-US" b="1" dirty="0">
                <a:solidFill>
                  <a:schemeClr val="tx1"/>
                </a:solidFill>
                <a:latin typeface="inherit"/>
              </a:rPr>
              <a:t>Electrical</a:t>
            </a:r>
          </a:p>
          <a:p>
            <a:pPr fontAlgn="base"/>
            <a:r>
              <a:rPr lang="en-US" b="1" dirty="0">
                <a:solidFill>
                  <a:schemeClr val="tx1"/>
                </a:solidFill>
                <a:latin typeface="inherit"/>
              </a:rPr>
              <a:t>1stFlrSF</a:t>
            </a:r>
          </a:p>
          <a:p>
            <a:pPr fontAlgn="base"/>
            <a:r>
              <a:rPr lang="en-US" b="1" dirty="0">
                <a:solidFill>
                  <a:schemeClr val="tx1"/>
                </a:solidFill>
                <a:latin typeface="inherit"/>
              </a:rPr>
              <a:t>2ndFlrSF</a:t>
            </a:r>
          </a:p>
          <a:p>
            <a:pPr fontAlgn="base"/>
            <a:r>
              <a:rPr lang="en-US" b="1" dirty="0" err="1">
                <a:solidFill>
                  <a:schemeClr val="tx1"/>
                </a:solidFill>
                <a:latin typeface="inherit"/>
              </a:rPr>
              <a:t>LowQualFinSF</a:t>
            </a:r>
            <a:endParaRPr lang="en-US" b="1" dirty="0">
              <a:solidFill>
                <a:schemeClr val="tx1"/>
              </a:solidFill>
              <a:latin typeface="inherit"/>
            </a:endParaRPr>
          </a:p>
          <a:p>
            <a:pPr fontAlgn="base"/>
            <a:r>
              <a:rPr lang="en-US" b="1" dirty="0" err="1">
                <a:solidFill>
                  <a:schemeClr val="tx1"/>
                </a:solidFill>
                <a:latin typeface="inherit"/>
              </a:rPr>
              <a:t>GrLivArea</a:t>
            </a:r>
            <a:endParaRPr lang="en-US" b="1" dirty="0">
              <a:solidFill>
                <a:schemeClr val="tx1"/>
              </a:solidFill>
              <a:latin typeface="inherit"/>
            </a:endParaRPr>
          </a:p>
          <a:p>
            <a:pPr fontAlgn="base"/>
            <a:r>
              <a:rPr lang="en-US" b="1" dirty="0" err="1">
                <a:solidFill>
                  <a:schemeClr val="tx1"/>
                </a:solidFill>
                <a:latin typeface="inherit"/>
              </a:rPr>
              <a:t>BsmtFullBath</a:t>
            </a:r>
            <a:endParaRPr lang="en-US" b="1" dirty="0">
              <a:solidFill>
                <a:schemeClr val="tx1"/>
              </a:solidFill>
              <a:latin typeface="inherit"/>
            </a:endParaRPr>
          </a:p>
          <a:p>
            <a:pPr fontAlgn="base"/>
            <a:r>
              <a:rPr lang="en-US" b="1" dirty="0" err="1">
                <a:solidFill>
                  <a:schemeClr val="tx1"/>
                </a:solidFill>
                <a:latin typeface="inherit"/>
              </a:rPr>
              <a:t>BsmtHalfBath</a:t>
            </a:r>
            <a:endParaRPr lang="en-US" b="1" dirty="0">
              <a:solidFill>
                <a:schemeClr val="tx1"/>
              </a:solidFill>
              <a:latin typeface="inherit"/>
            </a:endParaRPr>
          </a:p>
          <a:p>
            <a:pPr fontAlgn="base"/>
            <a:r>
              <a:rPr lang="en-US" b="1" dirty="0" err="1">
                <a:solidFill>
                  <a:schemeClr val="tx1"/>
                </a:solidFill>
                <a:latin typeface="inherit"/>
              </a:rPr>
              <a:t>FullBath</a:t>
            </a:r>
            <a:endParaRPr lang="en-US" b="1" dirty="0">
              <a:solidFill>
                <a:schemeClr val="tx1"/>
              </a:solidFill>
              <a:latin typeface="inherit"/>
            </a:endParaRPr>
          </a:p>
          <a:p>
            <a:pPr fontAlgn="base"/>
            <a:r>
              <a:rPr lang="en-US" b="1" dirty="0" err="1">
                <a:solidFill>
                  <a:schemeClr val="tx1"/>
                </a:solidFill>
                <a:latin typeface="inherit"/>
              </a:rPr>
              <a:t>HalfBath</a:t>
            </a:r>
            <a:endParaRPr lang="en-US" b="1" dirty="0">
              <a:solidFill>
                <a:schemeClr val="tx1"/>
              </a:solidFill>
              <a:latin typeface="inherit"/>
            </a:endParaRPr>
          </a:p>
          <a:p>
            <a:pPr fontAlgn="base"/>
            <a:r>
              <a:rPr lang="en-US" b="1" dirty="0" err="1">
                <a:solidFill>
                  <a:schemeClr val="tx1"/>
                </a:solidFill>
                <a:latin typeface="inherit"/>
              </a:rPr>
              <a:t>MasVnrArea</a:t>
            </a:r>
            <a:endParaRPr lang="en-US" b="1" dirty="0">
              <a:solidFill>
                <a:schemeClr val="tx1"/>
              </a:solidFill>
              <a:latin typeface="inherit"/>
            </a:endParaRPr>
          </a:p>
          <a:p>
            <a:pPr fontAlgn="base"/>
            <a:r>
              <a:rPr lang="en-US" b="1" dirty="0" err="1">
                <a:solidFill>
                  <a:schemeClr val="tx1"/>
                </a:solidFill>
                <a:latin typeface="inherit"/>
              </a:rPr>
              <a:t>ExterQual</a:t>
            </a:r>
            <a:endParaRPr lang="en-US" b="1" dirty="0">
              <a:solidFill>
                <a:schemeClr val="tx1"/>
              </a:solidFill>
              <a:latin typeface="inherit"/>
            </a:endParaRPr>
          </a:p>
          <a:p>
            <a:pPr fontAlgn="base"/>
            <a:endParaRPr lang="en-US" b="1" dirty="0">
              <a:solidFill>
                <a:schemeClr val="tx1"/>
              </a:solidFill>
              <a:latin typeface="inherit"/>
            </a:endParaRPr>
          </a:p>
        </p:txBody>
      </p:sp>
      <p:sp>
        <p:nvSpPr>
          <p:cNvPr id="13" name="Rectangle 12">
            <a:extLst>
              <a:ext uri="{FF2B5EF4-FFF2-40B4-BE49-F238E27FC236}">
                <a16:creationId xmlns:a16="http://schemas.microsoft.com/office/drawing/2014/main" id="{C78DF0B9-ABEE-4A9E-8999-5CFFD54D8B65}"/>
              </a:ext>
            </a:extLst>
          </p:cNvPr>
          <p:cNvSpPr/>
          <p:nvPr/>
        </p:nvSpPr>
        <p:spPr>
          <a:xfrm>
            <a:off x="4586102" y="152675"/>
            <a:ext cx="1426843" cy="3754874"/>
          </a:xfrm>
          <a:prstGeom prst="rect">
            <a:avLst/>
          </a:prstGeom>
        </p:spPr>
        <p:txBody>
          <a:bodyPr wrap="square">
            <a:spAutoFit/>
          </a:bodyPr>
          <a:lstStyle/>
          <a:p>
            <a:pPr fontAlgn="base"/>
            <a:r>
              <a:rPr lang="en-US" b="1" dirty="0" err="1">
                <a:solidFill>
                  <a:schemeClr val="tx1"/>
                </a:solidFill>
                <a:latin typeface="inherit"/>
              </a:rPr>
              <a:t>GarageQual</a:t>
            </a:r>
            <a:endParaRPr lang="en-US" b="1" dirty="0">
              <a:solidFill>
                <a:schemeClr val="tx1"/>
              </a:solidFill>
              <a:latin typeface="inherit"/>
            </a:endParaRPr>
          </a:p>
          <a:p>
            <a:pPr fontAlgn="base"/>
            <a:r>
              <a:rPr lang="en-US" b="1" dirty="0" err="1">
                <a:solidFill>
                  <a:schemeClr val="tx1"/>
                </a:solidFill>
                <a:latin typeface="inherit"/>
              </a:rPr>
              <a:t>GarageCond</a:t>
            </a:r>
            <a:endParaRPr lang="en-US" b="1" dirty="0">
              <a:solidFill>
                <a:schemeClr val="tx1"/>
              </a:solidFill>
              <a:latin typeface="inherit"/>
            </a:endParaRPr>
          </a:p>
          <a:p>
            <a:pPr fontAlgn="base"/>
            <a:r>
              <a:rPr lang="en-US" b="1" dirty="0" err="1">
                <a:solidFill>
                  <a:schemeClr val="tx1"/>
                </a:solidFill>
                <a:latin typeface="inherit"/>
              </a:rPr>
              <a:t>PavedDrive</a:t>
            </a:r>
            <a:endParaRPr lang="en-US" b="1" dirty="0">
              <a:solidFill>
                <a:schemeClr val="tx1"/>
              </a:solidFill>
              <a:latin typeface="inherit"/>
            </a:endParaRPr>
          </a:p>
          <a:p>
            <a:pPr fontAlgn="base"/>
            <a:r>
              <a:rPr lang="en-US" b="1" dirty="0" err="1">
                <a:solidFill>
                  <a:schemeClr val="tx1"/>
                </a:solidFill>
                <a:latin typeface="inherit"/>
              </a:rPr>
              <a:t>WoodDeckSF</a:t>
            </a:r>
            <a:endParaRPr lang="en-US" b="1" dirty="0">
              <a:solidFill>
                <a:schemeClr val="tx1"/>
              </a:solidFill>
              <a:latin typeface="inherit"/>
            </a:endParaRPr>
          </a:p>
          <a:p>
            <a:pPr fontAlgn="base"/>
            <a:r>
              <a:rPr lang="en-US" b="1" dirty="0" err="1">
                <a:solidFill>
                  <a:schemeClr val="tx1"/>
                </a:solidFill>
                <a:latin typeface="inherit"/>
              </a:rPr>
              <a:t>OpenPorchSF</a:t>
            </a:r>
            <a:endParaRPr lang="en-US" b="1" dirty="0">
              <a:solidFill>
                <a:schemeClr val="tx1"/>
              </a:solidFill>
              <a:latin typeface="inherit"/>
            </a:endParaRPr>
          </a:p>
          <a:p>
            <a:pPr fontAlgn="base"/>
            <a:r>
              <a:rPr lang="en-US" b="1" dirty="0" err="1">
                <a:solidFill>
                  <a:schemeClr val="tx1"/>
                </a:solidFill>
                <a:latin typeface="inherit"/>
              </a:rPr>
              <a:t>EnclosedPorch</a:t>
            </a:r>
            <a:endParaRPr lang="en-US" b="1" dirty="0">
              <a:solidFill>
                <a:schemeClr val="tx1"/>
              </a:solidFill>
              <a:latin typeface="inherit"/>
            </a:endParaRPr>
          </a:p>
          <a:p>
            <a:pPr fontAlgn="base"/>
            <a:r>
              <a:rPr lang="en-US" b="1" dirty="0">
                <a:solidFill>
                  <a:schemeClr val="tx1"/>
                </a:solidFill>
                <a:latin typeface="inherit"/>
              </a:rPr>
              <a:t>3SsnPorch</a:t>
            </a:r>
          </a:p>
          <a:p>
            <a:pPr fontAlgn="base"/>
            <a:r>
              <a:rPr lang="en-US" b="1" dirty="0" err="1">
                <a:solidFill>
                  <a:schemeClr val="tx1"/>
                </a:solidFill>
                <a:latin typeface="inherit"/>
              </a:rPr>
              <a:t>ScreenPorch</a:t>
            </a:r>
            <a:endParaRPr lang="en-US" b="1" dirty="0">
              <a:solidFill>
                <a:schemeClr val="tx1"/>
              </a:solidFill>
              <a:latin typeface="inherit"/>
            </a:endParaRPr>
          </a:p>
          <a:p>
            <a:pPr fontAlgn="base"/>
            <a:r>
              <a:rPr lang="en-US" b="1" dirty="0" err="1">
                <a:solidFill>
                  <a:schemeClr val="tx1"/>
                </a:solidFill>
                <a:latin typeface="inherit"/>
              </a:rPr>
              <a:t>PoolArea</a:t>
            </a:r>
            <a:endParaRPr lang="en-US" b="1" dirty="0">
              <a:solidFill>
                <a:schemeClr val="tx1"/>
              </a:solidFill>
              <a:latin typeface="inherit"/>
            </a:endParaRPr>
          </a:p>
          <a:p>
            <a:pPr fontAlgn="base"/>
            <a:r>
              <a:rPr lang="en-US" b="1" dirty="0" err="1">
                <a:solidFill>
                  <a:schemeClr val="tx1"/>
                </a:solidFill>
                <a:latin typeface="inherit"/>
              </a:rPr>
              <a:t>PoolQC</a:t>
            </a:r>
            <a:endParaRPr lang="en-US" b="1" dirty="0">
              <a:solidFill>
                <a:schemeClr val="tx1"/>
              </a:solidFill>
              <a:latin typeface="inherit"/>
            </a:endParaRPr>
          </a:p>
          <a:p>
            <a:pPr fontAlgn="base"/>
            <a:r>
              <a:rPr lang="en-US" b="1" dirty="0">
                <a:solidFill>
                  <a:schemeClr val="tx1"/>
                </a:solidFill>
                <a:latin typeface="inherit"/>
              </a:rPr>
              <a:t>Fence</a:t>
            </a:r>
          </a:p>
          <a:p>
            <a:pPr fontAlgn="base"/>
            <a:r>
              <a:rPr lang="en-US" b="1" dirty="0" err="1">
                <a:solidFill>
                  <a:schemeClr val="tx1"/>
                </a:solidFill>
                <a:latin typeface="inherit"/>
              </a:rPr>
              <a:t>MiscFeature</a:t>
            </a:r>
            <a:endParaRPr lang="en-US" b="1" dirty="0">
              <a:solidFill>
                <a:schemeClr val="tx1"/>
              </a:solidFill>
              <a:latin typeface="inherit"/>
            </a:endParaRPr>
          </a:p>
          <a:p>
            <a:pPr fontAlgn="base"/>
            <a:r>
              <a:rPr lang="en-US" b="1" dirty="0" err="1">
                <a:solidFill>
                  <a:schemeClr val="tx1"/>
                </a:solidFill>
                <a:latin typeface="inherit"/>
              </a:rPr>
              <a:t>MiscVal</a:t>
            </a:r>
            <a:endParaRPr lang="en-US" b="1" dirty="0">
              <a:solidFill>
                <a:schemeClr val="tx1"/>
              </a:solidFill>
              <a:latin typeface="inherit"/>
            </a:endParaRPr>
          </a:p>
          <a:p>
            <a:pPr fontAlgn="base"/>
            <a:r>
              <a:rPr lang="en-US" b="1" dirty="0" err="1">
                <a:solidFill>
                  <a:schemeClr val="tx1"/>
                </a:solidFill>
                <a:latin typeface="inherit"/>
              </a:rPr>
              <a:t>MoSold</a:t>
            </a:r>
            <a:endParaRPr lang="en-US" b="1" dirty="0">
              <a:solidFill>
                <a:schemeClr val="tx1"/>
              </a:solidFill>
              <a:latin typeface="inherit"/>
            </a:endParaRPr>
          </a:p>
          <a:p>
            <a:pPr fontAlgn="base"/>
            <a:r>
              <a:rPr lang="en-US" b="1" dirty="0" err="1">
                <a:solidFill>
                  <a:schemeClr val="tx1"/>
                </a:solidFill>
                <a:latin typeface="inherit"/>
              </a:rPr>
              <a:t>YrSold</a:t>
            </a:r>
            <a:endParaRPr lang="en-US" b="1" dirty="0">
              <a:solidFill>
                <a:schemeClr val="tx1"/>
              </a:solidFill>
              <a:latin typeface="inherit"/>
            </a:endParaRPr>
          </a:p>
          <a:p>
            <a:pPr fontAlgn="base"/>
            <a:r>
              <a:rPr lang="en-US" b="1" dirty="0" err="1">
                <a:solidFill>
                  <a:schemeClr val="tx1"/>
                </a:solidFill>
                <a:latin typeface="inherit"/>
              </a:rPr>
              <a:t>SaleType</a:t>
            </a:r>
            <a:endParaRPr lang="en-US" b="1" dirty="0">
              <a:solidFill>
                <a:schemeClr val="tx1"/>
              </a:solidFill>
              <a:latin typeface="inherit"/>
            </a:endParaRPr>
          </a:p>
          <a:p>
            <a:pPr fontAlgn="base"/>
            <a:r>
              <a:rPr lang="en-US" b="1" dirty="0" err="1">
                <a:solidFill>
                  <a:schemeClr val="tx1"/>
                </a:solidFill>
                <a:latin typeface="inherit"/>
              </a:rPr>
              <a:t>SaleCondition</a:t>
            </a:r>
            <a:endParaRPr lang="en-US" b="1" dirty="0">
              <a:solidFill>
                <a:schemeClr val="tx1"/>
              </a:solidFill>
              <a:latin typeface="inheri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0A90147-FE0C-4BA9-83DF-B08A0AADD2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E86D50CA-62E1-473E-8A93-11A80E4F6AB0}"/>
              </a:ext>
            </a:extLst>
          </p:cNvPr>
          <p:cNvPicPr>
            <a:picLocks noChangeAspect="1"/>
          </p:cNvPicPr>
          <p:nvPr/>
        </p:nvPicPr>
        <p:blipFill>
          <a:blip r:embed="rId2"/>
          <a:stretch>
            <a:fillRect/>
          </a:stretch>
        </p:blipFill>
        <p:spPr>
          <a:xfrm>
            <a:off x="0" y="567050"/>
            <a:ext cx="9144000" cy="3598069"/>
          </a:xfrm>
          <a:prstGeom prst="rect">
            <a:avLst/>
          </a:prstGeom>
        </p:spPr>
      </p:pic>
    </p:spTree>
    <p:extLst>
      <p:ext uri="{BB962C8B-B14F-4D97-AF65-F5344CB8AC3E}">
        <p14:creationId xmlns:p14="http://schemas.microsoft.com/office/powerpoint/2010/main" val="1464389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5B8DE37-0A7D-409C-81C8-C69ACFB440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21" name="Picture 20">
            <a:extLst>
              <a:ext uri="{FF2B5EF4-FFF2-40B4-BE49-F238E27FC236}">
                <a16:creationId xmlns:a16="http://schemas.microsoft.com/office/drawing/2014/main" id="{0FE6BA65-C6B3-4449-97FF-3ECE550939CA}"/>
              </a:ext>
            </a:extLst>
          </p:cNvPr>
          <p:cNvPicPr>
            <a:picLocks noChangeAspect="1"/>
          </p:cNvPicPr>
          <p:nvPr/>
        </p:nvPicPr>
        <p:blipFill>
          <a:blip r:embed="rId2"/>
          <a:stretch>
            <a:fillRect/>
          </a:stretch>
        </p:blipFill>
        <p:spPr>
          <a:xfrm>
            <a:off x="0" y="0"/>
            <a:ext cx="9166368" cy="3174715"/>
          </a:xfrm>
          <a:prstGeom prst="rect">
            <a:avLst/>
          </a:prstGeom>
        </p:spPr>
      </p:pic>
      <p:pic>
        <p:nvPicPr>
          <p:cNvPr id="30" name="Picture 29">
            <a:extLst>
              <a:ext uri="{FF2B5EF4-FFF2-40B4-BE49-F238E27FC236}">
                <a16:creationId xmlns:a16="http://schemas.microsoft.com/office/drawing/2014/main" id="{8B12047D-5C7C-4629-A9AE-502C713A75FA}"/>
              </a:ext>
            </a:extLst>
          </p:cNvPr>
          <p:cNvPicPr>
            <a:picLocks noChangeAspect="1"/>
          </p:cNvPicPr>
          <p:nvPr/>
        </p:nvPicPr>
        <p:blipFill rotWithShape="1">
          <a:blip r:embed="rId3"/>
          <a:srcRect b="53305"/>
          <a:stretch/>
        </p:blipFill>
        <p:spPr>
          <a:xfrm>
            <a:off x="0" y="3174715"/>
            <a:ext cx="9166368" cy="1968785"/>
          </a:xfrm>
          <a:prstGeom prst="rect">
            <a:avLst/>
          </a:prstGeom>
        </p:spPr>
      </p:pic>
    </p:spTree>
    <p:extLst>
      <p:ext uri="{BB962C8B-B14F-4D97-AF65-F5344CB8AC3E}">
        <p14:creationId xmlns:p14="http://schemas.microsoft.com/office/powerpoint/2010/main" val="2890487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A5C81EE-3696-459E-8C5B-4A24E92B3969}"/>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smtClean="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 sz="1000" b="1" i="0" u="none" strike="noStrike" kern="0" cap="none" spc="0" normalizeH="0" baseline="0" noProof="0">
              <a:ln>
                <a:noFill/>
              </a:ln>
              <a:solidFill>
                <a:srgbClr val="FFFFFF"/>
              </a:solidFill>
              <a:effectLst/>
              <a:uLnTx/>
              <a:uFillTx/>
              <a:latin typeface="Poppins"/>
              <a:cs typeface="Poppins"/>
              <a:sym typeface="Poppins"/>
            </a:endParaRPr>
          </a:p>
        </p:txBody>
      </p:sp>
      <p:pic>
        <p:nvPicPr>
          <p:cNvPr id="3" name="Picture 2">
            <a:extLst>
              <a:ext uri="{FF2B5EF4-FFF2-40B4-BE49-F238E27FC236}">
                <a16:creationId xmlns:a16="http://schemas.microsoft.com/office/drawing/2014/main" id="{49ECDA9D-1FB4-4DBE-9305-BBD097D14923}"/>
              </a:ext>
            </a:extLst>
          </p:cNvPr>
          <p:cNvPicPr>
            <a:picLocks noChangeAspect="1"/>
          </p:cNvPicPr>
          <p:nvPr/>
        </p:nvPicPr>
        <p:blipFill>
          <a:blip r:embed="rId2"/>
          <a:stretch>
            <a:fillRect/>
          </a:stretch>
        </p:blipFill>
        <p:spPr>
          <a:xfrm>
            <a:off x="0" y="435600"/>
            <a:ext cx="9144000" cy="4037744"/>
          </a:xfrm>
          <a:prstGeom prst="rect">
            <a:avLst/>
          </a:prstGeom>
        </p:spPr>
      </p:pic>
    </p:spTree>
    <p:extLst>
      <p:ext uri="{BB962C8B-B14F-4D97-AF65-F5344CB8AC3E}">
        <p14:creationId xmlns:p14="http://schemas.microsoft.com/office/powerpoint/2010/main" val="26377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14AF78-4A1B-466A-8DFD-F2AED81C6139}"/>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smtClean="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 sz="1000" b="1" i="0" u="none" strike="noStrike" kern="0" cap="none" spc="0" normalizeH="0" baseline="0" noProof="0">
              <a:ln>
                <a:noFill/>
              </a:ln>
              <a:solidFill>
                <a:srgbClr val="FFFFFF"/>
              </a:solidFill>
              <a:effectLst/>
              <a:uLnTx/>
              <a:uFillTx/>
              <a:latin typeface="Poppins"/>
              <a:cs typeface="Poppins"/>
              <a:sym typeface="Poppins"/>
            </a:endParaRPr>
          </a:p>
        </p:txBody>
      </p:sp>
      <p:pic>
        <p:nvPicPr>
          <p:cNvPr id="4" name="Picture 3">
            <a:extLst>
              <a:ext uri="{FF2B5EF4-FFF2-40B4-BE49-F238E27FC236}">
                <a16:creationId xmlns:a16="http://schemas.microsoft.com/office/drawing/2014/main" id="{91EFFA52-AC12-43F5-9F0B-E62CA7038584}"/>
              </a:ext>
            </a:extLst>
          </p:cNvPr>
          <p:cNvPicPr>
            <a:picLocks noChangeAspect="1"/>
          </p:cNvPicPr>
          <p:nvPr/>
        </p:nvPicPr>
        <p:blipFill rotWithShape="1">
          <a:blip r:embed="rId2"/>
          <a:srcRect t="50035"/>
          <a:stretch/>
        </p:blipFill>
        <p:spPr>
          <a:xfrm>
            <a:off x="-22368" y="0"/>
            <a:ext cx="9166368" cy="1965981"/>
          </a:xfrm>
          <a:prstGeom prst="rect">
            <a:avLst/>
          </a:prstGeom>
        </p:spPr>
      </p:pic>
      <p:pic>
        <p:nvPicPr>
          <p:cNvPr id="6" name="Picture 5">
            <a:extLst>
              <a:ext uri="{FF2B5EF4-FFF2-40B4-BE49-F238E27FC236}">
                <a16:creationId xmlns:a16="http://schemas.microsoft.com/office/drawing/2014/main" id="{AE90D1BF-B09B-4740-9ACF-9D3F30DB6A30}"/>
              </a:ext>
            </a:extLst>
          </p:cNvPr>
          <p:cNvPicPr>
            <a:picLocks noChangeAspect="1"/>
          </p:cNvPicPr>
          <p:nvPr/>
        </p:nvPicPr>
        <p:blipFill>
          <a:blip r:embed="rId3"/>
          <a:stretch>
            <a:fillRect/>
          </a:stretch>
        </p:blipFill>
        <p:spPr>
          <a:xfrm>
            <a:off x="-22368" y="1738495"/>
            <a:ext cx="9144000" cy="3407810"/>
          </a:xfrm>
          <a:prstGeom prst="rect">
            <a:avLst/>
          </a:prstGeom>
        </p:spPr>
      </p:pic>
    </p:spTree>
    <p:extLst>
      <p:ext uri="{BB962C8B-B14F-4D97-AF65-F5344CB8AC3E}">
        <p14:creationId xmlns:p14="http://schemas.microsoft.com/office/powerpoint/2010/main" val="493121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14AF78-4A1B-466A-8DFD-F2AED81C6139}"/>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smtClean="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 sz="1000" b="1" i="0" u="none" strike="noStrike" kern="0" cap="none" spc="0" normalizeH="0" baseline="0" noProof="0">
              <a:ln>
                <a:noFill/>
              </a:ln>
              <a:solidFill>
                <a:srgbClr val="FFFFFF"/>
              </a:solidFill>
              <a:effectLst/>
              <a:uLnTx/>
              <a:uFillTx/>
              <a:latin typeface="Poppins"/>
              <a:cs typeface="Poppins"/>
              <a:sym typeface="Poppins"/>
            </a:endParaRPr>
          </a:p>
        </p:txBody>
      </p:sp>
      <p:pic>
        <p:nvPicPr>
          <p:cNvPr id="4" name="Picture 3">
            <a:extLst>
              <a:ext uri="{FF2B5EF4-FFF2-40B4-BE49-F238E27FC236}">
                <a16:creationId xmlns:a16="http://schemas.microsoft.com/office/drawing/2014/main" id="{81AFE4BC-E81B-4AC2-ACDD-C4C344E670CF}"/>
              </a:ext>
            </a:extLst>
          </p:cNvPr>
          <p:cNvPicPr>
            <a:picLocks noChangeAspect="1"/>
          </p:cNvPicPr>
          <p:nvPr/>
        </p:nvPicPr>
        <p:blipFill>
          <a:blip r:embed="rId2"/>
          <a:stretch>
            <a:fillRect/>
          </a:stretch>
        </p:blipFill>
        <p:spPr>
          <a:xfrm>
            <a:off x="0" y="0"/>
            <a:ext cx="9144000" cy="3524036"/>
          </a:xfrm>
          <a:prstGeom prst="rect">
            <a:avLst/>
          </a:prstGeom>
        </p:spPr>
      </p:pic>
      <p:pic>
        <p:nvPicPr>
          <p:cNvPr id="6" name="Picture 5">
            <a:extLst>
              <a:ext uri="{FF2B5EF4-FFF2-40B4-BE49-F238E27FC236}">
                <a16:creationId xmlns:a16="http://schemas.microsoft.com/office/drawing/2014/main" id="{A4FEB84C-79AC-444B-A7B0-DB0C5E8BFD2F}"/>
              </a:ext>
            </a:extLst>
          </p:cNvPr>
          <p:cNvPicPr>
            <a:picLocks noChangeAspect="1"/>
          </p:cNvPicPr>
          <p:nvPr/>
        </p:nvPicPr>
        <p:blipFill rotWithShape="1">
          <a:blip r:embed="rId3"/>
          <a:srcRect b="50000"/>
          <a:stretch/>
        </p:blipFill>
        <p:spPr>
          <a:xfrm>
            <a:off x="0" y="3524036"/>
            <a:ext cx="9144000" cy="1737645"/>
          </a:xfrm>
          <a:prstGeom prst="rect">
            <a:avLst/>
          </a:prstGeom>
        </p:spPr>
      </p:pic>
    </p:spTree>
    <p:extLst>
      <p:ext uri="{BB962C8B-B14F-4D97-AF65-F5344CB8AC3E}">
        <p14:creationId xmlns:p14="http://schemas.microsoft.com/office/powerpoint/2010/main" val="1613313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457200" y="921577"/>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Planning</a:t>
            </a:r>
            <a:endParaRPr sz="4800" dirty="0"/>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FD8E9A08-E904-4437-8136-6D523B3D0FC0}"/>
              </a:ext>
            </a:extLst>
          </p:cNvPr>
          <p:cNvPicPr>
            <a:picLocks noChangeAspect="1"/>
          </p:cNvPicPr>
          <p:nvPr/>
        </p:nvPicPr>
        <p:blipFill>
          <a:blip r:embed="rId4"/>
          <a:stretch>
            <a:fillRect/>
          </a:stretch>
        </p:blipFill>
        <p:spPr>
          <a:xfrm>
            <a:off x="541998" y="1658205"/>
            <a:ext cx="4940392" cy="1995257"/>
          </a:xfrm>
          <a:prstGeom prst="rect">
            <a:avLst/>
          </a:prstGeom>
        </p:spPr>
      </p:pic>
      <p:sp>
        <p:nvSpPr>
          <p:cNvPr id="19" name="Google Shape;193;p19">
            <a:extLst>
              <a:ext uri="{FF2B5EF4-FFF2-40B4-BE49-F238E27FC236}">
                <a16:creationId xmlns:a16="http://schemas.microsoft.com/office/drawing/2014/main" id="{92F9724C-6A3C-4BC4-B553-F3DCD72035C4}"/>
              </a:ext>
            </a:extLst>
          </p:cNvPr>
          <p:cNvSpPr txBox="1">
            <a:spLocks/>
          </p:cNvSpPr>
          <p:nvPr/>
        </p:nvSpPr>
        <p:spPr>
          <a:xfrm>
            <a:off x="1154294" y="3511072"/>
            <a:ext cx="6262974" cy="68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tháng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14AF78-4A1B-466A-8DFD-F2AED81C6139}"/>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smtClean="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 sz="1000" b="1" i="0" u="none" strike="noStrike" kern="0" cap="none" spc="0" normalizeH="0" baseline="0" noProof="0">
              <a:ln>
                <a:noFill/>
              </a:ln>
              <a:solidFill>
                <a:srgbClr val="FFFFFF"/>
              </a:solidFill>
              <a:effectLst/>
              <a:uLnTx/>
              <a:uFillTx/>
              <a:latin typeface="Poppins"/>
              <a:cs typeface="Poppins"/>
              <a:sym typeface="Poppins"/>
            </a:endParaRPr>
          </a:p>
        </p:txBody>
      </p:sp>
      <p:pic>
        <p:nvPicPr>
          <p:cNvPr id="3" name="Picture 2">
            <a:extLst>
              <a:ext uri="{FF2B5EF4-FFF2-40B4-BE49-F238E27FC236}">
                <a16:creationId xmlns:a16="http://schemas.microsoft.com/office/drawing/2014/main" id="{F619D6C6-CD99-4D98-AE17-C712C3BA0EDF}"/>
              </a:ext>
            </a:extLst>
          </p:cNvPr>
          <p:cNvPicPr>
            <a:picLocks noChangeAspect="1"/>
          </p:cNvPicPr>
          <p:nvPr/>
        </p:nvPicPr>
        <p:blipFill rotWithShape="1">
          <a:blip r:embed="rId2"/>
          <a:srcRect t="50000"/>
          <a:stretch/>
        </p:blipFill>
        <p:spPr>
          <a:xfrm>
            <a:off x="0" y="0"/>
            <a:ext cx="9144000" cy="1737645"/>
          </a:xfrm>
          <a:prstGeom prst="rect">
            <a:avLst/>
          </a:prstGeom>
        </p:spPr>
      </p:pic>
      <p:pic>
        <p:nvPicPr>
          <p:cNvPr id="4" name="Picture 3">
            <a:extLst>
              <a:ext uri="{FF2B5EF4-FFF2-40B4-BE49-F238E27FC236}">
                <a16:creationId xmlns:a16="http://schemas.microsoft.com/office/drawing/2014/main" id="{395821ED-6AA5-408E-8A24-46380C1D0653}"/>
              </a:ext>
            </a:extLst>
          </p:cNvPr>
          <p:cNvPicPr>
            <a:picLocks noChangeAspect="1"/>
          </p:cNvPicPr>
          <p:nvPr/>
        </p:nvPicPr>
        <p:blipFill>
          <a:blip r:embed="rId3"/>
          <a:stretch>
            <a:fillRect/>
          </a:stretch>
        </p:blipFill>
        <p:spPr>
          <a:xfrm>
            <a:off x="0" y="1710137"/>
            <a:ext cx="9144000" cy="3391437"/>
          </a:xfrm>
          <a:prstGeom prst="rect">
            <a:avLst/>
          </a:prstGeom>
        </p:spPr>
      </p:pic>
    </p:spTree>
    <p:extLst>
      <p:ext uri="{BB962C8B-B14F-4D97-AF65-F5344CB8AC3E}">
        <p14:creationId xmlns:p14="http://schemas.microsoft.com/office/powerpoint/2010/main" val="451912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14AF78-4A1B-466A-8DFD-F2AED81C613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7529BF4B-34E9-4656-BE8E-0807DC5C3BF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060279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255181" y="0"/>
            <a:ext cx="5220300" cy="11793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CODE</a:t>
            </a:r>
            <a:endParaRPr sz="4000" dirty="0"/>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243" name="Google Shape;243;p22"/>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44" name="Google Shape;244;p22"/>
          <p:cNvGrpSpPr/>
          <p:nvPr/>
        </p:nvGrpSpPr>
        <p:grpSpPr>
          <a:xfrm>
            <a:off x="5853100" y="3068600"/>
            <a:ext cx="1539600" cy="1539600"/>
            <a:chOff x="6680825" y="2549350"/>
            <a:chExt cx="1539600" cy="1539600"/>
          </a:xfrm>
        </p:grpSpPr>
        <p:sp>
          <p:nvSpPr>
            <p:cNvPr id="245" name="Google Shape;245;p2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Káº¿t quáº£ hÃ¬nh áº£nh cho predict price house">
            <a:extLst>
              <a:ext uri="{FF2B5EF4-FFF2-40B4-BE49-F238E27FC236}">
                <a16:creationId xmlns:a16="http://schemas.microsoft.com/office/drawing/2014/main" id="{02B2F821-B337-47CB-BB0D-C3D03ABB9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25" y="1004982"/>
            <a:ext cx="5845181" cy="31868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2" name="Rectangle 1">
            <a:extLst>
              <a:ext uri="{FF2B5EF4-FFF2-40B4-BE49-F238E27FC236}">
                <a16:creationId xmlns:a16="http://schemas.microsoft.com/office/drawing/2014/main" id="{9B5164CE-C868-4DED-8EF5-A738E311C03C}"/>
              </a:ext>
            </a:extLst>
          </p:cNvPr>
          <p:cNvSpPr/>
          <p:nvPr/>
        </p:nvSpPr>
        <p:spPr>
          <a:xfrm>
            <a:off x="1911591" y="1879387"/>
            <a:ext cx="4708399" cy="1569660"/>
          </a:xfrm>
          <a:prstGeom prst="rect">
            <a:avLst/>
          </a:prstGeom>
          <a:noFill/>
        </p:spPr>
        <p:txBody>
          <a:bodyPr wrap="square" lIns="91440" tIns="45720" rIns="91440" bIns="45720">
            <a:spAutoFit/>
          </a:bodyPr>
          <a:lstStyle/>
          <a:p>
            <a:pPr algn="ctr"/>
            <a:r>
              <a:rPr lang="en-US" sz="9600" b="1" dirty="0">
                <a:ln w="6600">
                  <a:solidFill>
                    <a:schemeClr val="tx2"/>
                  </a:solidFill>
                  <a:prstDash val="solid"/>
                </a:ln>
                <a:solidFill>
                  <a:srgbClr val="FFFFFF"/>
                </a:solidFill>
                <a:effectLst>
                  <a:outerShdw dist="38100" dir="2700000" algn="tl" rotWithShape="0">
                    <a:schemeClr val="accent2"/>
                  </a:outerShdw>
                </a:effectLst>
                <a:latin typeface=".VnHelvetInsH" panose="020B7200000000000000" pitchFamily="34" charset="0"/>
                <a:cs typeface="Myanmar Text" panose="020B0502040204020203" pitchFamily="34" charset="0"/>
              </a:rPr>
              <a:t>RESULT</a:t>
            </a:r>
          </a:p>
        </p:txBody>
      </p:sp>
      <p:sp>
        <p:nvSpPr>
          <p:cNvPr id="5" name="Google Shape;153;p15">
            <a:extLst>
              <a:ext uri="{FF2B5EF4-FFF2-40B4-BE49-F238E27FC236}">
                <a16:creationId xmlns:a16="http://schemas.microsoft.com/office/drawing/2014/main" id="{53F5E336-3874-4C0D-86B5-EC63A47C79A9}"/>
              </a:ext>
            </a:extLst>
          </p:cNvPr>
          <p:cNvSpPr txBox="1">
            <a:spLocks/>
          </p:cNvSpPr>
          <p:nvPr/>
        </p:nvSpPr>
        <p:spPr>
          <a:xfrm>
            <a:off x="4265790" y="3014690"/>
            <a:ext cx="6644727" cy="9250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nHelvetInsH" panose="020B7200000000000000" pitchFamily="34" charset="0"/>
                <a:cs typeface="Myanmar Text" panose="020B0502040204020203" pitchFamily="34" charset="0"/>
              </a:rPr>
              <a:t>DISPLAY DIAGRAM</a:t>
            </a:r>
          </a:p>
        </p:txBody>
      </p:sp>
      <p:sp>
        <p:nvSpPr>
          <p:cNvPr id="7" name="Google Shape;153;p15">
            <a:extLst>
              <a:ext uri="{FF2B5EF4-FFF2-40B4-BE49-F238E27FC236}">
                <a16:creationId xmlns:a16="http://schemas.microsoft.com/office/drawing/2014/main" id="{C366B66D-1982-44AD-A6C5-4B35A9416766}"/>
              </a:ext>
            </a:extLst>
          </p:cNvPr>
          <p:cNvSpPr txBox="1">
            <a:spLocks/>
          </p:cNvSpPr>
          <p:nvPr/>
        </p:nvSpPr>
        <p:spPr>
          <a:xfrm>
            <a:off x="515381" y="1203799"/>
            <a:ext cx="4708399" cy="9250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nHelvetInsH" panose="020B7200000000000000" pitchFamily="34" charset="0"/>
                <a:cs typeface="Myanmar Text" panose="020B0502040204020203" pitchFamily="34" charset="0"/>
              </a:rPr>
              <a:t>HOUSE’S PRICE PREDICT</a:t>
            </a:r>
          </a:p>
        </p:txBody>
      </p:sp>
    </p:spTree>
    <p:extLst>
      <p:ext uri="{BB962C8B-B14F-4D97-AF65-F5344CB8AC3E}">
        <p14:creationId xmlns:p14="http://schemas.microsoft.com/office/powerpoint/2010/main" val="255406746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DA5E3D7-EA63-41C9-825D-12DF5FD4E1F2}"/>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smtClean="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lang="en" sz="1000" b="1" i="0" u="none" strike="noStrike" kern="0" cap="none" spc="0" normalizeH="0" baseline="0" noProof="0">
              <a:ln>
                <a:noFill/>
              </a:ln>
              <a:solidFill>
                <a:srgbClr val="FFFFFF"/>
              </a:solidFill>
              <a:effectLst/>
              <a:uLnTx/>
              <a:uFillTx/>
              <a:latin typeface="Poppins"/>
              <a:cs typeface="Poppins"/>
              <a:sym typeface="Poppins"/>
            </a:endParaRPr>
          </a:p>
        </p:txBody>
      </p:sp>
      <p:pic>
        <p:nvPicPr>
          <p:cNvPr id="5" name="Picture 4">
            <a:extLst>
              <a:ext uri="{FF2B5EF4-FFF2-40B4-BE49-F238E27FC236}">
                <a16:creationId xmlns:a16="http://schemas.microsoft.com/office/drawing/2014/main" id="{FA4910F8-18F2-4082-A349-9FECD6A84050}"/>
              </a:ext>
            </a:extLst>
          </p:cNvPr>
          <p:cNvPicPr>
            <a:picLocks noChangeAspect="1"/>
          </p:cNvPicPr>
          <p:nvPr/>
        </p:nvPicPr>
        <p:blipFill>
          <a:blip r:embed="rId2"/>
          <a:stretch>
            <a:fillRect/>
          </a:stretch>
        </p:blipFill>
        <p:spPr>
          <a:xfrm>
            <a:off x="0" y="0"/>
            <a:ext cx="9074612" cy="5012050"/>
          </a:xfrm>
          <a:prstGeom prst="rect">
            <a:avLst/>
          </a:prstGeom>
        </p:spPr>
      </p:pic>
    </p:spTree>
    <p:extLst>
      <p:ext uri="{BB962C8B-B14F-4D97-AF65-F5344CB8AC3E}">
        <p14:creationId xmlns:p14="http://schemas.microsoft.com/office/powerpoint/2010/main" val="23740278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DA5E3D7-EA63-41C9-825D-12DF5FD4E1F2}"/>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smtClean="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lang="en" sz="1000" b="1" i="0" u="none" strike="noStrike" kern="0" cap="none" spc="0" normalizeH="0" baseline="0" noProof="0">
              <a:ln>
                <a:noFill/>
              </a:ln>
              <a:solidFill>
                <a:srgbClr val="FFFFFF"/>
              </a:solidFill>
              <a:effectLst/>
              <a:uLnTx/>
              <a:uFillTx/>
              <a:latin typeface="Poppins"/>
              <a:cs typeface="Poppins"/>
              <a:sym typeface="Poppins"/>
            </a:endParaRPr>
          </a:p>
        </p:txBody>
      </p:sp>
      <p:pic>
        <p:nvPicPr>
          <p:cNvPr id="3" name="Picture 2">
            <a:extLst>
              <a:ext uri="{FF2B5EF4-FFF2-40B4-BE49-F238E27FC236}">
                <a16:creationId xmlns:a16="http://schemas.microsoft.com/office/drawing/2014/main" id="{E31CBA26-B3B0-4176-9FA5-88217476170D}"/>
              </a:ext>
            </a:extLst>
          </p:cNvPr>
          <p:cNvPicPr>
            <a:picLocks noChangeAspect="1"/>
          </p:cNvPicPr>
          <p:nvPr/>
        </p:nvPicPr>
        <p:blipFill rotWithShape="1">
          <a:blip r:embed="rId2"/>
          <a:srcRect l="5033" r="11941" b="5759"/>
          <a:stretch/>
        </p:blipFill>
        <p:spPr>
          <a:xfrm>
            <a:off x="4232953" y="302397"/>
            <a:ext cx="4911047" cy="4417887"/>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206C6900-8BEB-4611-8E06-3C2069401BCE}"/>
              </a:ext>
            </a:extLst>
          </p:cNvPr>
          <p:cNvPicPr>
            <a:picLocks noChangeAspect="1"/>
          </p:cNvPicPr>
          <p:nvPr/>
        </p:nvPicPr>
        <p:blipFill rotWithShape="1">
          <a:blip r:embed="rId3"/>
          <a:srcRect l="10666" t="12784" r="13524" b="4120"/>
          <a:stretch/>
        </p:blipFill>
        <p:spPr>
          <a:xfrm>
            <a:off x="0" y="308222"/>
            <a:ext cx="4089114" cy="4417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0885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DA5E3D7-EA63-41C9-825D-12DF5FD4E1F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pic>
        <p:nvPicPr>
          <p:cNvPr id="7" name="Picture 6">
            <a:extLst>
              <a:ext uri="{FF2B5EF4-FFF2-40B4-BE49-F238E27FC236}">
                <a16:creationId xmlns:a16="http://schemas.microsoft.com/office/drawing/2014/main" id="{D7668748-A447-4789-9DE8-EDAA2CA1DD85}"/>
              </a:ext>
            </a:extLst>
          </p:cNvPr>
          <p:cNvPicPr>
            <a:picLocks noChangeAspect="1"/>
          </p:cNvPicPr>
          <p:nvPr/>
        </p:nvPicPr>
        <p:blipFill>
          <a:blip r:embed="rId2"/>
          <a:stretch>
            <a:fillRect/>
          </a:stretch>
        </p:blipFill>
        <p:spPr>
          <a:xfrm>
            <a:off x="2702104" y="100973"/>
            <a:ext cx="3154166" cy="49415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55540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21" name="Google Shape;421;p36"/>
          <p:cNvSpPr txBox="1">
            <a:spLocks noGrp="1"/>
          </p:cNvSpPr>
          <p:nvPr>
            <p:ph type="ctrTitle" idx="4294967295"/>
          </p:nvPr>
        </p:nvSpPr>
        <p:spPr>
          <a:xfrm>
            <a:off x="2543173" y="2688583"/>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Thanks!</a:t>
            </a:r>
            <a:endParaRPr sz="8000" dirty="0"/>
          </a:p>
        </p:txBody>
      </p:sp>
      <p:grpSp>
        <p:nvGrpSpPr>
          <p:cNvPr id="423" name="Google Shape;423;p36"/>
          <p:cNvGrpSpPr/>
          <p:nvPr/>
        </p:nvGrpSpPr>
        <p:grpSpPr>
          <a:xfrm>
            <a:off x="1812552" y="1460659"/>
            <a:ext cx="345971" cy="325505"/>
            <a:chOff x="5972700" y="2330200"/>
            <a:chExt cx="411625" cy="387275"/>
          </a:xfrm>
        </p:grpSpPr>
        <p:sp>
          <p:nvSpPr>
            <p:cNvPr id="424" name="Google Shape;42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13724FFC-8F58-4A0D-8AE8-33399742EBFB}"/>
              </a:ext>
            </a:extLst>
          </p:cNvPr>
          <p:cNvSpPr/>
          <p:nvPr/>
        </p:nvSpPr>
        <p:spPr>
          <a:xfrm>
            <a:off x="3010772" y="1488254"/>
            <a:ext cx="3672801" cy="1200329"/>
          </a:xfrm>
          <a:prstGeom prst="rect">
            <a:avLst/>
          </a:prstGeom>
          <a:noFill/>
        </p:spPr>
        <p:txBody>
          <a:bodyPr wrap="none" lIns="91440" tIns="45720" rIns="91440" bIns="45720">
            <a:spAutoFit/>
          </a:bodyPr>
          <a:lstStyle/>
          <a:p>
            <a:pPr algn="ctr"/>
            <a:r>
              <a:rPr lang="en-US" sz="2400" dirty="0">
                <a:ln w="0"/>
                <a:solidFill>
                  <a:schemeClr val="tx1"/>
                </a:solidFill>
                <a:effectLst>
                  <a:outerShdw blurRad="38100" dist="19050" dir="2700000" algn="tl" rotWithShape="0">
                    <a:schemeClr val="dk1">
                      <a:alpha val="40000"/>
                    </a:schemeClr>
                  </a:outerShdw>
                </a:effectLst>
                <a:latin typeface="Poppins" panose="020B0604020202020204" charset="0"/>
                <a:cs typeface="Poppins" panose="020B0604020202020204" charset="0"/>
              </a:rPr>
              <a:t>CAO NGUYỄN VŨ TOÀN</a:t>
            </a:r>
          </a:p>
          <a:p>
            <a:pPr algn="ctr"/>
            <a:r>
              <a:rPr lang="en-US" sz="2400" cap="none" spc="0" dirty="0">
                <a:ln w="0"/>
                <a:solidFill>
                  <a:schemeClr val="tx1"/>
                </a:solidFill>
                <a:effectLst>
                  <a:outerShdw blurRad="38100" dist="19050" dir="2700000" algn="tl" rotWithShape="0">
                    <a:schemeClr val="dk1">
                      <a:alpha val="40000"/>
                    </a:schemeClr>
                  </a:outerShdw>
                </a:effectLst>
                <a:latin typeface="Poppins" panose="020B0604020202020204" charset="0"/>
                <a:cs typeface="Poppins" panose="020B0604020202020204" charset="0"/>
              </a:rPr>
              <a:t>PHẠM THU THẢO</a:t>
            </a:r>
          </a:p>
          <a:p>
            <a:pPr algn="ctr"/>
            <a:r>
              <a:rPr lang="en-US" sz="2400" dirty="0">
                <a:ln w="0"/>
                <a:solidFill>
                  <a:schemeClr val="tx1"/>
                </a:solidFill>
                <a:effectLst>
                  <a:outerShdw blurRad="38100" dist="19050" dir="2700000" algn="tl" rotWithShape="0">
                    <a:schemeClr val="dk1">
                      <a:alpha val="40000"/>
                    </a:schemeClr>
                  </a:outerShdw>
                </a:effectLst>
                <a:latin typeface="Poppins" panose="020B0604020202020204" charset="0"/>
                <a:cs typeface="Poppins" panose="020B0604020202020204" charset="0"/>
              </a:rPr>
              <a:t>NGUYỄN THỊ PHI VÂN</a:t>
            </a:r>
            <a:endParaRPr lang="en-US" sz="2400" cap="none" spc="0" dirty="0">
              <a:ln w="0"/>
              <a:solidFill>
                <a:schemeClr val="tx1"/>
              </a:solidFill>
              <a:effectLst>
                <a:outerShdw blurRad="38100" dist="19050" dir="2700000" algn="tl" rotWithShape="0">
                  <a:schemeClr val="dk1">
                    <a:alpha val="40000"/>
                  </a:schemeClr>
                </a:outerShdw>
              </a:effectLst>
              <a:latin typeface="Poppins" panose="020B0604020202020204" charset="0"/>
              <a:cs typeface="Poppins"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F78E2A-E706-42EC-AB2A-CA220046B6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7877563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255181" y="432478"/>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CONTENT</a:t>
            </a: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8" name="Diagram 17">
            <a:extLst>
              <a:ext uri="{FF2B5EF4-FFF2-40B4-BE49-F238E27FC236}">
                <a16:creationId xmlns:a16="http://schemas.microsoft.com/office/drawing/2014/main" id="{4230C24A-627B-4C02-AB6D-BBD3DBB2E190}"/>
              </a:ext>
            </a:extLst>
          </p:cNvPr>
          <p:cNvGraphicFramePr/>
          <p:nvPr>
            <p:extLst>
              <p:ext uri="{D42A27DB-BD31-4B8C-83A1-F6EECF244321}">
                <p14:modId xmlns:p14="http://schemas.microsoft.com/office/powerpoint/2010/main" val="3722831170"/>
              </p:ext>
            </p:extLst>
          </p:nvPr>
        </p:nvGraphicFramePr>
        <p:xfrm>
          <a:off x="1988287" y="1254643"/>
          <a:ext cx="5018569" cy="3456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ctrTitle" idx="4294967295"/>
          </p:nvPr>
        </p:nvSpPr>
        <p:spPr>
          <a:xfrm>
            <a:off x="5816009" y="406329"/>
            <a:ext cx="390014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err="1">
                <a:latin typeface="Dubai Medium" panose="020B0603030403030204" pitchFamily="34" charset="-78"/>
                <a:cs typeface="Dubai Medium" panose="020B0603030403030204" pitchFamily="34" charset="-78"/>
              </a:rPr>
              <a:t>Mục</a:t>
            </a:r>
            <a:r>
              <a:rPr lang="en-US" sz="6000" dirty="0">
                <a:latin typeface="Dubai Medium" panose="020B0603030403030204" pitchFamily="34" charset="-78"/>
                <a:cs typeface="Dubai Medium" panose="020B0603030403030204" pitchFamily="34" charset="-78"/>
              </a:rPr>
              <a:t> </a:t>
            </a:r>
            <a:r>
              <a:rPr lang="en-US" sz="6000" dirty="0" err="1">
                <a:latin typeface="Dubai Medium" panose="020B0603030403030204" pitchFamily="34" charset="-78"/>
                <a:cs typeface="Dubai Medium" panose="020B0603030403030204" pitchFamily="34" charset="-78"/>
              </a:rPr>
              <a:t>Tiêu</a:t>
            </a:r>
            <a:endParaRPr sz="6000" dirty="0">
              <a:latin typeface="Dubai Medium" panose="020B0603030403030204" pitchFamily="34" charset="-78"/>
              <a:cs typeface="Dubai Medium" panose="020B0603030403030204" pitchFamily="34" charset="-78"/>
            </a:endParaRPr>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170" name="Google Shape;170;p16"/>
          <p:cNvSpPr/>
          <p:nvPr/>
        </p:nvSpPr>
        <p:spPr>
          <a:xfrm>
            <a:off x="5497033" y="228556"/>
            <a:ext cx="3494442" cy="166928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FA39309D-1298-4592-96D5-354517670A23}"/>
              </a:ext>
            </a:extLst>
          </p:cNvPr>
          <p:cNvSpPr/>
          <p:nvPr/>
        </p:nvSpPr>
        <p:spPr>
          <a:xfrm>
            <a:off x="423022" y="1506373"/>
            <a:ext cx="4862137" cy="707886"/>
          </a:xfrm>
          <a:prstGeom prst="rect">
            <a:avLst/>
          </a:prstGeom>
          <a:noFill/>
        </p:spPr>
        <p:txBody>
          <a:bodyPr wrap="square" lIns="91440" tIns="45720" rIns="91440" bIns="45720">
            <a:spAutoFit/>
          </a:bodyPr>
          <a:lstStyle/>
          <a:p>
            <a:r>
              <a:rPr lang="vi-VN" sz="2000" dirty="0">
                <a:ln w="0"/>
                <a:effectLst>
                  <a:outerShdw blurRad="38100" dist="19050" dir="2700000" algn="tl" rotWithShape="0">
                    <a:schemeClr val="dk1">
                      <a:alpha val="40000"/>
                    </a:schemeClr>
                  </a:outerShdw>
                </a:effectLst>
              </a:rPr>
              <a:t>Mang đến cho người dùng một công cụ báo giá gần thực tế nhất, đáng tin cậy</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14AA2841-AB3D-48A8-827C-060F7CB45C4B}"/>
              </a:ext>
            </a:extLst>
          </p:cNvPr>
          <p:cNvSpPr/>
          <p:nvPr/>
        </p:nvSpPr>
        <p:spPr>
          <a:xfrm>
            <a:off x="423046" y="3721508"/>
            <a:ext cx="7009906" cy="1015663"/>
          </a:xfrm>
          <a:prstGeom prst="rect">
            <a:avLst/>
          </a:prstGeom>
          <a:noFill/>
        </p:spPr>
        <p:txBody>
          <a:bodyPr wrap="square" lIns="91440" tIns="45720" rIns="91440" bIns="45720">
            <a:spAutoFit/>
          </a:bodyPr>
          <a:lstStyle/>
          <a:p>
            <a:r>
              <a:rPr lang="vi-VN" sz="2000" dirty="0">
                <a:ln w="0"/>
                <a:effectLst>
                  <a:outerShdw blurRad="38100" dist="19050" dir="2700000" algn="tl" rotWithShape="0">
                    <a:schemeClr val="dk1">
                      <a:alpha val="40000"/>
                    </a:schemeClr>
                  </a:outerShdw>
                </a:effectLst>
              </a:rPr>
              <a:t>Dữ liệu cho việc dự đoán phải tinh gọn, không quá phức tạp</a:t>
            </a:r>
            <a:r>
              <a:rPr lang="en-US" sz="2000" dirty="0">
                <a:ln w="0"/>
                <a:effectLst>
                  <a:outerShdw blurRad="38100" dist="19050" dir="2700000" algn="tl" rotWithShape="0">
                    <a:schemeClr val="dk1">
                      <a:alpha val="40000"/>
                    </a:schemeClr>
                  </a:outerShdw>
                </a:effectLst>
              </a:rPr>
              <a:t>( </a:t>
            </a:r>
            <a:r>
              <a:rPr lang="vi-VN" sz="2000" dirty="0">
                <a:ln w="0"/>
                <a:effectLst>
                  <a:outerShdw blurRad="38100" dist="19050" dir="2700000" algn="tl" rotWithShape="0">
                    <a:schemeClr val="dk1">
                      <a:alpha val="40000"/>
                    </a:schemeClr>
                  </a:outerShdw>
                </a:effectLst>
              </a:rPr>
              <a:t>bất kỳ ngôi nhà cũng đáp ứng đầy đủ những yêu cầu cho việc dự đoán</a:t>
            </a:r>
            <a:r>
              <a:rPr lang="en-US" sz="2000" dirty="0">
                <a:ln w="0"/>
                <a:effectLst>
                  <a:outerShdw blurRad="38100" dist="19050" dir="2700000" algn="tl" rotWithShape="0">
                    <a:schemeClr val="dk1">
                      <a:alpha val="40000"/>
                    </a:schemeClr>
                  </a:outerShdw>
                </a:effectLst>
              </a:rPr>
              <a: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BDAFFCA3-8E16-42C5-8771-35BC4516C0B1}"/>
              </a:ext>
            </a:extLst>
          </p:cNvPr>
          <p:cNvSpPr/>
          <p:nvPr/>
        </p:nvSpPr>
        <p:spPr>
          <a:xfrm>
            <a:off x="423022" y="3245664"/>
            <a:ext cx="6716213" cy="400110"/>
          </a:xfrm>
          <a:prstGeom prst="rect">
            <a:avLst/>
          </a:prstGeom>
          <a:noFill/>
        </p:spPr>
        <p:txBody>
          <a:bodyPr wrap="square" lIns="91440" tIns="45720" rIns="91440" bIns="45720">
            <a:spAutoFit/>
          </a:bodyPr>
          <a:lstStyle/>
          <a:p>
            <a:r>
              <a:rPr lang="vi-VN" sz="2000" dirty="0">
                <a:ln w="0"/>
                <a:effectLst>
                  <a:outerShdw blurRad="38100" dist="19050" dir="2700000" algn="tl" rotWithShape="0">
                    <a:schemeClr val="dk1">
                      <a:alpha val="40000"/>
                    </a:schemeClr>
                  </a:outerShdw>
                </a:effectLst>
              </a:rPr>
              <a:t>Đáp ứng được nhu cầu phát triền đối với dữ liệu toàn cầu</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F0183276-AA5E-49A6-9CAB-7AEBCFA9406D}"/>
              </a:ext>
            </a:extLst>
          </p:cNvPr>
          <p:cNvSpPr/>
          <p:nvPr/>
        </p:nvSpPr>
        <p:spPr>
          <a:xfrm>
            <a:off x="423022" y="2311930"/>
            <a:ext cx="5985906" cy="707886"/>
          </a:xfrm>
          <a:prstGeom prst="rect">
            <a:avLst/>
          </a:prstGeom>
          <a:noFill/>
        </p:spPr>
        <p:txBody>
          <a:bodyPr wrap="square" lIns="91440" tIns="45720" rIns="91440" bIns="45720">
            <a:spAutoFit/>
          </a:bodyPr>
          <a:lstStyle/>
          <a:p>
            <a:r>
              <a:rPr lang="vi-VN" sz="2000" dirty="0">
                <a:ln w="0"/>
                <a:effectLst>
                  <a:outerShdw blurRad="38100" dist="19050" dir="2700000" algn="tl" rotWithShape="0">
                    <a:schemeClr val="dk1">
                      <a:alpha val="40000"/>
                    </a:schemeClr>
                  </a:outerShdw>
                </a:effectLst>
              </a:rPr>
              <a:t>Mang ứng dụng phổ biến đến người quan tâm đến mua bán nhà nói riêng và bất động sản nói chung.</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1531522" y="1501856"/>
            <a:ext cx="6496493" cy="1061664"/>
          </a:xfrm>
          <a:prstGeom prst="rect">
            <a:avLst/>
          </a:prstGeom>
        </p:spPr>
        <p:txBody>
          <a:bodyPr spcFirstLastPara="1" wrap="square" lIns="91425" tIns="91425" rIns="91425" bIns="91425" anchor="b" anchorCtr="0">
            <a:noAutofit/>
          </a:bodyPr>
          <a:lstStyle/>
          <a:p>
            <a:pPr lvl="0"/>
            <a:r>
              <a:rPr lang="en-US" sz="500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Thuật</a:t>
            </a:r>
            <a:r>
              <a:rPr lang="en-US" sz="500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500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toán</a:t>
            </a:r>
            <a:r>
              <a:rPr lang="en-US" sz="500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500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áp</a:t>
            </a:r>
            <a:r>
              <a:rPr lang="en-US" sz="500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 </a:t>
            </a:r>
            <a:r>
              <a:rPr lang="en-US" sz="5000" dirty="0" err="1">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rPr>
              <a:t>dụng</a:t>
            </a:r>
            <a:endParaRPr lang="en-US" sz="5000" dirty="0">
              <a:ln w="10160">
                <a:prstDash val="solid"/>
              </a:ln>
              <a:effectLst>
                <a:outerShdw blurRad="38100" dist="22860" dir="5400000" algn="tl" rotWithShape="0">
                  <a:srgbClr val="000000">
                    <a:alpha val="30000"/>
                  </a:srgbClr>
                </a:outerShdw>
              </a:effectLst>
              <a:latin typeface="Dubai Medium" panose="020B0603030403030204" pitchFamily="34" charset="-78"/>
              <a:cs typeface="Dubai Medium" panose="020B0603030403030204" pitchFamily="34" charset="-78"/>
            </a:endParaRPr>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rgbClr val="FFFFFF"/>
                </a:solidFill>
                <a:latin typeface="Poppins"/>
                <a:ea typeface="Poppins"/>
                <a:cs typeface="Poppins"/>
                <a:sym typeface="Poppins"/>
              </a:rPr>
              <a:t>1</a:t>
            </a:r>
            <a:endParaRPr sz="6000">
              <a:solidFill>
                <a:srgbClr val="FFFFFF"/>
              </a:solidFill>
            </a:endParaRPr>
          </a:p>
        </p:txBody>
      </p:sp>
      <p:sp>
        <p:nvSpPr>
          <p:cNvPr id="5" name="Text Placeholder 4">
            <a:extLst>
              <a:ext uri="{FF2B5EF4-FFF2-40B4-BE49-F238E27FC236}">
                <a16:creationId xmlns:a16="http://schemas.microsoft.com/office/drawing/2014/main" id="{95663BBC-517F-48F5-9C2C-893C49FDD732}"/>
              </a:ext>
            </a:extLst>
          </p:cNvPr>
          <p:cNvSpPr txBox="1">
            <a:spLocks/>
          </p:cNvSpPr>
          <p:nvPr/>
        </p:nvSpPr>
        <p:spPr>
          <a:xfrm>
            <a:off x="2113881" y="2369730"/>
            <a:ext cx="4916237" cy="174506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00000"/>
              </a:buClr>
              <a:buSzPts val="1400"/>
              <a:buFont typeface="Poppins Light"/>
              <a:buNone/>
              <a:defRPr sz="1400" b="0" i="0" u="none" strike="noStrike" cap="none">
                <a:solidFill>
                  <a:srgbClr val="000000"/>
                </a:solidFill>
                <a:latin typeface="Poppins Light"/>
                <a:ea typeface="Poppins Light"/>
                <a:cs typeface="Poppins Light"/>
                <a:sym typeface="Poppins Light"/>
              </a:defRPr>
            </a:lvl1pPr>
            <a:lvl2pPr marL="914400" marR="0" lvl="1" indent="-330200" algn="ctr" rtl="0">
              <a:lnSpc>
                <a:spcPct val="100000"/>
              </a:lnSpc>
              <a:spcBef>
                <a:spcPts val="0"/>
              </a:spcBef>
              <a:spcAft>
                <a:spcPts val="0"/>
              </a:spcAft>
              <a:buClr>
                <a:srgbClr val="000000"/>
              </a:buClr>
              <a:buSzPts val="1400"/>
              <a:buFont typeface="Poppins Light"/>
              <a:buNone/>
              <a:defRPr sz="1400" b="0" i="0" u="none" strike="noStrike" cap="none">
                <a:solidFill>
                  <a:srgbClr val="000000"/>
                </a:solidFill>
                <a:latin typeface="Poppins Light"/>
                <a:ea typeface="Poppins Light"/>
                <a:cs typeface="Poppins Light"/>
                <a:sym typeface="Poppins Light"/>
              </a:defRPr>
            </a:lvl2pPr>
            <a:lvl3pPr marL="1371600" marR="0" lvl="2" indent="-330200" algn="ctr" rtl="0">
              <a:lnSpc>
                <a:spcPct val="100000"/>
              </a:lnSpc>
              <a:spcBef>
                <a:spcPts val="0"/>
              </a:spcBef>
              <a:spcAft>
                <a:spcPts val="0"/>
              </a:spcAft>
              <a:buClr>
                <a:srgbClr val="000000"/>
              </a:buClr>
              <a:buSzPts val="1400"/>
              <a:buFont typeface="Poppins Light"/>
              <a:buNone/>
              <a:defRPr sz="1400" b="0" i="0" u="none" strike="noStrike" cap="none">
                <a:solidFill>
                  <a:srgbClr val="000000"/>
                </a:solidFill>
                <a:latin typeface="Poppins Light"/>
                <a:ea typeface="Poppins Light"/>
                <a:cs typeface="Poppins Light"/>
                <a:sym typeface="Poppins Light"/>
              </a:defRPr>
            </a:lvl3pPr>
            <a:lvl4pPr marL="1828800" marR="0" lvl="3" indent="-330200" algn="ctr" rtl="0">
              <a:lnSpc>
                <a:spcPct val="100000"/>
              </a:lnSpc>
              <a:spcBef>
                <a:spcPts val="0"/>
              </a:spcBef>
              <a:spcAft>
                <a:spcPts val="0"/>
              </a:spcAft>
              <a:buClr>
                <a:srgbClr val="000000"/>
              </a:buClr>
              <a:buSzPts val="1400"/>
              <a:buFont typeface="Poppins Light"/>
              <a:buNone/>
              <a:defRPr sz="1400" b="0" i="0" u="none" strike="noStrike" cap="none">
                <a:solidFill>
                  <a:srgbClr val="000000"/>
                </a:solidFill>
                <a:latin typeface="Poppins Light"/>
                <a:ea typeface="Poppins Light"/>
                <a:cs typeface="Poppins Light"/>
                <a:sym typeface="Poppins Light"/>
              </a:defRPr>
            </a:lvl4pPr>
            <a:lvl5pPr marL="2286000" marR="0" lvl="4" indent="-330200" algn="ctr" rtl="0">
              <a:lnSpc>
                <a:spcPct val="100000"/>
              </a:lnSpc>
              <a:spcBef>
                <a:spcPts val="0"/>
              </a:spcBef>
              <a:spcAft>
                <a:spcPts val="0"/>
              </a:spcAft>
              <a:buClr>
                <a:srgbClr val="000000"/>
              </a:buClr>
              <a:buSzPts val="1400"/>
              <a:buFont typeface="Poppins Light"/>
              <a:buNone/>
              <a:defRPr sz="1400" b="0" i="0" u="none" strike="noStrike" cap="none">
                <a:solidFill>
                  <a:srgbClr val="000000"/>
                </a:solidFill>
                <a:latin typeface="Poppins Light"/>
                <a:ea typeface="Poppins Light"/>
                <a:cs typeface="Poppins Light"/>
                <a:sym typeface="Poppins Light"/>
              </a:defRPr>
            </a:lvl5pPr>
            <a:lvl6pPr marL="2743200" marR="0" lvl="5" indent="-330200" algn="ctr" rtl="0">
              <a:lnSpc>
                <a:spcPct val="100000"/>
              </a:lnSpc>
              <a:spcBef>
                <a:spcPts val="0"/>
              </a:spcBef>
              <a:spcAft>
                <a:spcPts val="0"/>
              </a:spcAft>
              <a:buClr>
                <a:srgbClr val="000000"/>
              </a:buClr>
              <a:buSzPts val="1400"/>
              <a:buFont typeface="Poppins Light"/>
              <a:buNone/>
              <a:defRPr sz="1400" b="0" i="0" u="none" strike="noStrike" cap="none">
                <a:solidFill>
                  <a:srgbClr val="000000"/>
                </a:solidFill>
                <a:latin typeface="Poppins Light"/>
                <a:ea typeface="Poppins Light"/>
                <a:cs typeface="Poppins Light"/>
                <a:sym typeface="Poppins Light"/>
              </a:defRPr>
            </a:lvl6pPr>
            <a:lvl7pPr marL="3200400" marR="0" lvl="6" indent="-330200" algn="ctr" rtl="0">
              <a:lnSpc>
                <a:spcPct val="100000"/>
              </a:lnSpc>
              <a:spcBef>
                <a:spcPts val="0"/>
              </a:spcBef>
              <a:spcAft>
                <a:spcPts val="0"/>
              </a:spcAft>
              <a:buClr>
                <a:srgbClr val="000000"/>
              </a:buClr>
              <a:buSzPts val="1400"/>
              <a:buFont typeface="Poppins Light"/>
              <a:buNone/>
              <a:defRPr sz="1400" b="0" i="0" u="none" strike="noStrike" cap="none">
                <a:solidFill>
                  <a:srgbClr val="000000"/>
                </a:solidFill>
                <a:latin typeface="Poppins Light"/>
                <a:ea typeface="Poppins Light"/>
                <a:cs typeface="Poppins Light"/>
                <a:sym typeface="Poppins Light"/>
              </a:defRPr>
            </a:lvl7pPr>
            <a:lvl8pPr marL="3657600" marR="0" lvl="7" indent="-330200" algn="ctr" rtl="0">
              <a:lnSpc>
                <a:spcPct val="100000"/>
              </a:lnSpc>
              <a:spcBef>
                <a:spcPts val="0"/>
              </a:spcBef>
              <a:spcAft>
                <a:spcPts val="0"/>
              </a:spcAft>
              <a:buClr>
                <a:srgbClr val="000000"/>
              </a:buClr>
              <a:buSzPts val="1400"/>
              <a:buFont typeface="Poppins Light"/>
              <a:buNone/>
              <a:defRPr sz="1400" b="0" i="0" u="none" strike="noStrike" cap="none">
                <a:solidFill>
                  <a:srgbClr val="000000"/>
                </a:solidFill>
                <a:latin typeface="Poppins Light"/>
                <a:ea typeface="Poppins Light"/>
                <a:cs typeface="Poppins Light"/>
                <a:sym typeface="Poppins Light"/>
              </a:defRPr>
            </a:lvl8pPr>
            <a:lvl9pPr marL="4114800" marR="0" lvl="8" indent="-330200" algn="ctr" rtl="0">
              <a:lnSpc>
                <a:spcPct val="100000"/>
              </a:lnSpc>
              <a:spcBef>
                <a:spcPts val="0"/>
              </a:spcBef>
              <a:spcAft>
                <a:spcPts val="0"/>
              </a:spcAft>
              <a:buClr>
                <a:srgbClr val="000000"/>
              </a:buClr>
              <a:buSzPts val="1400"/>
              <a:buFont typeface="Poppins Light"/>
              <a:buNone/>
              <a:defRPr sz="1400" b="0" i="0" u="none" strike="noStrike" cap="none">
                <a:solidFill>
                  <a:srgbClr val="000000"/>
                </a:solidFill>
                <a:latin typeface="Poppins Light"/>
                <a:ea typeface="Poppins Light"/>
                <a:cs typeface="Poppins Light"/>
                <a:sym typeface="Poppins Light"/>
              </a:defRPr>
            </a:lvl9pPr>
          </a:lstStyle>
          <a:p>
            <a:pPr marL="0" indent="0"/>
            <a:r>
              <a:rPr lang="en-US" sz="3200" dirty="0"/>
              <a:t>Linear regression</a:t>
            </a:r>
          </a:p>
          <a:p>
            <a:pPr marL="0" indent="0"/>
            <a:r>
              <a:rPr lang="en-US" sz="3200" dirty="0"/>
              <a:t>  K-nearest neighbor</a:t>
            </a:r>
          </a:p>
          <a:p>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Rectangle 1"/>
          <p:cNvSpPr/>
          <p:nvPr/>
        </p:nvSpPr>
        <p:spPr>
          <a:xfrm>
            <a:off x="251863" y="1234990"/>
            <a:ext cx="8304012" cy="2585323"/>
          </a:xfrm>
          <a:prstGeom prst="rect">
            <a:avLst/>
          </a:prstGeom>
        </p:spPr>
        <p:txBody>
          <a:bodyPr wrap="square">
            <a:spAutoFit/>
          </a:bodyPr>
          <a:lstStyle/>
          <a:p>
            <a:r>
              <a:rPr lang="vi-VN" sz="1800" dirty="0" smtClean="0">
                <a:latin typeface="Arial" panose="020B0604020202020204" pitchFamily="34" charset="0"/>
              </a:rPr>
              <a:t>* Một </a:t>
            </a:r>
            <a:r>
              <a:rPr lang="vi-VN" sz="1800" dirty="0">
                <a:latin typeface="Arial" panose="020B0604020202020204" pitchFamily="34" charset="0"/>
              </a:rPr>
              <a:t>căn nhà rộng </a:t>
            </a:r>
            <a:r>
              <a:rPr lang="vi-VN" sz="1800" dirty="0">
                <a:latin typeface="MJXc-TeX-math-I"/>
              </a:rPr>
              <a:t>x</a:t>
            </a:r>
            <a:r>
              <a:rPr lang="vi-VN" sz="1800" dirty="0">
                <a:latin typeface="MJXc-TeX-main-R"/>
              </a:rPr>
              <a:t>1 </a:t>
            </a:r>
            <a:r>
              <a:rPr lang="vi-VN" sz="1800" dirty="0" smtClean="0">
                <a:latin typeface="Arial" panose="020B0604020202020204" pitchFamily="34" charset="0"/>
              </a:rPr>
              <a:t>, có x2</a:t>
            </a:r>
            <a:r>
              <a:rPr lang="vi-VN" sz="1800" dirty="0">
                <a:latin typeface="Arial" panose="020B0604020202020204" pitchFamily="34" charset="0"/>
              </a:rPr>
              <a:t> phòng ngủ và cách trung tâm thành phố </a:t>
            </a:r>
            <a:r>
              <a:rPr lang="vi-VN" sz="1800" dirty="0" smtClean="0">
                <a:latin typeface="MJXc-TeX-math-I"/>
              </a:rPr>
              <a:t>x</a:t>
            </a:r>
            <a:r>
              <a:rPr lang="vi-VN" sz="1800" dirty="0" smtClean="0">
                <a:latin typeface="MJXc-TeX-main-R"/>
              </a:rPr>
              <a:t>3 (</a:t>
            </a:r>
            <a:r>
              <a:rPr lang="vi-VN" sz="1800" dirty="0">
                <a:latin typeface="Arial" panose="020B0604020202020204" pitchFamily="34" charset="0"/>
              </a:rPr>
              <a:t> km </a:t>
            </a:r>
            <a:r>
              <a:rPr lang="vi-VN" sz="1800" dirty="0" smtClean="0">
                <a:latin typeface="Arial" panose="020B0604020202020204" pitchFamily="34" charset="0"/>
              </a:rPr>
              <a:t>) có </a:t>
            </a:r>
            <a:r>
              <a:rPr lang="vi-VN" sz="1800" dirty="0">
                <a:latin typeface="Arial" panose="020B0604020202020204" pitchFamily="34" charset="0"/>
              </a:rPr>
              <a:t>giá là bao </a:t>
            </a:r>
            <a:r>
              <a:rPr lang="vi-VN" sz="1800" dirty="0" smtClean="0">
                <a:latin typeface="Arial" panose="020B0604020202020204" pitchFamily="34" charset="0"/>
              </a:rPr>
              <a:t>nhiêu?</a:t>
            </a:r>
          </a:p>
          <a:p>
            <a:r>
              <a:rPr lang="vi-VN" sz="1800" dirty="0" smtClean="0">
                <a:latin typeface="Arial" panose="020B0604020202020204" pitchFamily="34" charset="0"/>
              </a:rPr>
              <a:t> * Giả </a:t>
            </a:r>
            <a:r>
              <a:rPr lang="vi-VN" sz="1800" dirty="0">
                <a:latin typeface="Arial" panose="020B0604020202020204" pitchFamily="34" charset="0"/>
              </a:rPr>
              <a:t>sử chúng ta đã có số liệu thống kê từ 1000 căn nhà trong thành phố đó, liệu rằng khi có một căn nhà mới với các thông số về diện tích, số phòng ngủ và khoảng cách tới trung tâm, chúng ta có thể dự đoán được giá của căn nhà đó không</a:t>
            </a:r>
            <a:r>
              <a:rPr lang="vi-VN" sz="1800" dirty="0" smtClean="0">
                <a:latin typeface="Arial" panose="020B0604020202020204" pitchFamily="34" charset="0"/>
              </a:rPr>
              <a:t>?</a:t>
            </a:r>
          </a:p>
          <a:p>
            <a:r>
              <a:rPr lang="vi-VN" sz="1800" dirty="0" smtClean="0">
                <a:latin typeface="Arial" panose="020B0604020202020204" pitchFamily="34" charset="0"/>
              </a:rPr>
              <a:t> * Nếu </a:t>
            </a:r>
            <a:r>
              <a:rPr lang="vi-VN" sz="1800" dirty="0">
                <a:latin typeface="Arial" panose="020B0604020202020204" pitchFamily="34" charset="0"/>
              </a:rPr>
              <a:t>có thì hàm dự đoán </a:t>
            </a:r>
            <a:r>
              <a:rPr lang="vi-VN" sz="1800" dirty="0" smtClean="0">
                <a:latin typeface="MJXc-TeX-math-I"/>
              </a:rPr>
              <a:t>y</a:t>
            </a:r>
            <a:r>
              <a:rPr lang="vi-VN" sz="1800" dirty="0" smtClean="0">
                <a:latin typeface="MJXc-TeX-main-R"/>
              </a:rPr>
              <a:t>=</a:t>
            </a:r>
            <a:r>
              <a:rPr lang="vi-VN" sz="1800" dirty="0" smtClean="0">
                <a:latin typeface="MJXc-TeX-math-I"/>
              </a:rPr>
              <a:t>f</a:t>
            </a:r>
            <a:r>
              <a:rPr lang="vi-VN" sz="1800" dirty="0" smtClean="0">
                <a:latin typeface="MJXc-TeX-main-R"/>
              </a:rPr>
              <a:t>(</a:t>
            </a:r>
            <a:r>
              <a:rPr lang="vi-VN" sz="1800" dirty="0" smtClean="0">
                <a:latin typeface="MJXc-TeX-main-B"/>
              </a:rPr>
              <a:t>x</a:t>
            </a:r>
            <a:r>
              <a:rPr lang="vi-VN" sz="1800" dirty="0" smtClean="0">
                <a:latin typeface="MJXc-TeX-main-R"/>
              </a:rPr>
              <a:t>)</a:t>
            </a:r>
            <a:r>
              <a:rPr lang="vi-VN" sz="1800" dirty="0">
                <a:latin typeface="Arial" panose="020B0604020202020204" pitchFamily="34" charset="0"/>
              </a:rPr>
              <a:t> </a:t>
            </a:r>
            <a:r>
              <a:rPr lang="vi-VN" sz="1800" dirty="0" smtClean="0">
                <a:latin typeface="Arial" panose="020B0604020202020204" pitchFamily="34" charset="0"/>
              </a:rPr>
              <a:t>sẽ </a:t>
            </a:r>
            <a:r>
              <a:rPr lang="vi-VN" sz="1800" dirty="0">
                <a:latin typeface="Arial" panose="020B0604020202020204" pitchFamily="34" charset="0"/>
              </a:rPr>
              <a:t>có dạng như thế </a:t>
            </a:r>
            <a:r>
              <a:rPr lang="vi-VN" sz="1800" dirty="0" smtClean="0">
                <a:latin typeface="Arial" panose="020B0604020202020204" pitchFamily="34" charset="0"/>
              </a:rPr>
              <a:t>nào?</a:t>
            </a:r>
          </a:p>
          <a:p>
            <a:r>
              <a:rPr lang="vi-VN" sz="1800" dirty="0" smtClean="0">
                <a:latin typeface="Arial" panose="020B0604020202020204" pitchFamily="34" charset="0"/>
              </a:rPr>
              <a:t> </a:t>
            </a:r>
            <a:r>
              <a:rPr lang="vi-VN" sz="1800" dirty="0">
                <a:latin typeface="Arial" panose="020B0604020202020204" pitchFamily="34" charset="0"/>
              </a:rPr>
              <a:t>Ở đây </a:t>
            </a:r>
            <a:r>
              <a:rPr lang="vi-VN" sz="1800" dirty="0">
                <a:latin typeface="MJXc-TeX-main-B"/>
              </a:rPr>
              <a:t>x</a:t>
            </a:r>
            <a:r>
              <a:rPr lang="vi-VN" sz="1800" dirty="0">
                <a:latin typeface="MJXc-TeX-main-R"/>
              </a:rPr>
              <a:t>=[</a:t>
            </a:r>
            <a:r>
              <a:rPr lang="vi-VN" sz="1800" dirty="0" smtClean="0">
                <a:latin typeface="MJXc-TeX-math-I"/>
              </a:rPr>
              <a:t>x</a:t>
            </a:r>
            <a:r>
              <a:rPr lang="vi-VN" sz="1800" dirty="0" smtClean="0">
                <a:latin typeface="MJXc-TeX-main-R"/>
              </a:rPr>
              <a:t>1,</a:t>
            </a:r>
            <a:r>
              <a:rPr lang="vi-VN" sz="1800" dirty="0" smtClean="0">
                <a:latin typeface="MJXc-TeX-math-I"/>
              </a:rPr>
              <a:t>x</a:t>
            </a:r>
            <a:r>
              <a:rPr lang="vi-VN" sz="1800" dirty="0" smtClean="0">
                <a:latin typeface="MJXc-TeX-main-R"/>
              </a:rPr>
              <a:t>2,</a:t>
            </a:r>
            <a:r>
              <a:rPr lang="vi-VN" sz="1800" dirty="0" smtClean="0">
                <a:latin typeface="MJXc-TeX-math-I"/>
              </a:rPr>
              <a:t>x</a:t>
            </a:r>
            <a:r>
              <a:rPr lang="vi-VN" sz="1800" dirty="0" smtClean="0">
                <a:latin typeface="MJXc-TeX-main-R"/>
              </a:rPr>
              <a:t>3]</a:t>
            </a:r>
            <a:r>
              <a:rPr lang="vi-VN" sz="1800" dirty="0">
                <a:latin typeface="Arial" panose="020B0604020202020204" pitchFamily="34" charset="0"/>
              </a:rPr>
              <a:t> là một vector hàng chứa thông tin </a:t>
            </a:r>
            <a:r>
              <a:rPr lang="vi-VN" sz="1800" i="1" dirty="0">
                <a:latin typeface="Arial" panose="020B0604020202020204" pitchFamily="34" charset="0"/>
              </a:rPr>
              <a:t>input</a:t>
            </a:r>
            <a:r>
              <a:rPr lang="vi-VN" sz="1800" dirty="0">
                <a:latin typeface="Arial" panose="020B0604020202020204" pitchFamily="34" charset="0"/>
              </a:rPr>
              <a:t>, </a:t>
            </a:r>
            <a:r>
              <a:rPr lang="vi-VN" sz="1800" dirty="0" smtClean="0">
                <a:latin typeface="MJXc-TeX-math-I"/>
              </a:rPr>
              <a:t>y</a:t>
            </a:r>
            <a:r>
              <a:rPr lang="vi-VN" sz="1800" dirty="0">
                <a:latin typeface="Arial" panose="020B0604020202020204" pitchFamily="34" charset="0"/>
              </a:rPr>
              <a:t> là một số vô hướng (scalar) biểu diễn </a:t>
            </a:r>
            <a:r>
              <a:rPr lang="vi-VN" sz="1800" i="1" dirty="0">
                <a:latin typeface="Arial" panose="020B0604020202020204" pitchFamily="34" charset="0"/>
              </a:rPr>
              <a:t>output</a:t>
            </a:r>
            <a:r>
              <a:rPr lang="vi-VN" sz="1800" dirty="0">
                <a:latin typeface="Arial" panose="020B0604020202020204" pitchFamily="34" charset="0"/>
              </a:rPr>
              <a:t> (tức giá của căn </a:t>
            </a:r>
            <a:r>
              <a:rPr lang="vi-VN" sz="1800" dirty="0" smtClean="0">
                <a:latin typeface="Arial" panose="020B0604020202020204" pitchFamily="34" charset="0"/>
              </a:rPr>
              <a:t>nhà</a:t>
            </a:r>
            <a:r>
              <a:rPr lang="en-US" sz="1800" dirty="0" smtClean="0">
                <a:latin typeface="Arial" panose="020B0604020202020204" pitchFamily="34" charset="0"/>
              </a:rPr>
              <a:t>)</a:t>
            </a:r>
            <a:endParaRPr lang="vi-VN" sz="1800" dirty="0"/>
          </a:p>
        </p:txBody>
      </p:sp>
      <p:sp>
        <p:nvSpPr>
          <p:cNvPr id="4" name="Rectangle 3"/>
          <p:cNvSpPr/>
          <p:nvPr/>
        </p:nvSpPr>
        <p:spPr>
          <a:xfrm>
            <a:off x="342126" y="188818"/>
            <a:ext cx="5993950" cy="923330"/>
          </a:xfrm>
          <a:prstGeom prst="rect">
            <a:avLst/>
          </a:prstGeom>
          <a:noFill/>
        </p:spPr>
        <p:txBody>
          <a:bodyPr wrap="none" lIns="91440" tIns="45720" rIns="91440" bIns="45720">
            <a:spAutoFit/>
          </a:bodyPr>
          <a:lstStyle/>
          <a:p>
            <a:pPr algn="ctr"/>
            <a:r>
              <a:rPr lang="en-US" sz="5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Linear regression</a:t>
            </a:r>
          </a:p>
        </p:txBody>
      </p:sp>
    </p:spTree>
    <p:extLst>
      <p:ext uri="{BB962C8B-B14F-4D97-AF65-F5344CB8AC3E}">
        <p14:creationId xmlns:p14="http://schemas.microsoft.com/office/powerpoint/2010/main" val="145919902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000" b="1" i="0" u="none" strike="noStrike" kern="0" cap="none" spc="0" normalizeH="0" baseline="0" noProof="0">
              <a:ln>
                <a:noFill/>
              </a:ln>
              <a:solidFill>
                <a:srgbClr val="FFFFFF"/>
              </a:solidFill>
              <a:effectLst/>
              <a:uLnTx/>
              <a:uFillTx/>
              <a:latin typeface="Poppins"/>
              <a:cs typeface="Poppins"/>
              <a:sym typeface="Poppins"/>
            </a:endParaRPr>
          </a:p>
        </p:txBody>
      </p:sp>
      <p:sp>
        <p:nvSpPr>
          <p:cNvPr id="4" name="Rectangle 3"/>
          <p:cNvSpPr/>
          <p:nvPr/>
        </p:nvSpPr>
        <p:spPr>
          <a:xfrm>
            <a:off x="342126" y="188818"/>
            <a:ext cx="5993950"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w="0"/>
                <a:gradFill>
                  <a:gsLst>
                    <a:gs pos="0">
                      <a:srgbClr val="8B81D2">
                        <a:lumMod val="50000"/>
                      </a:srgbClr>
                    </a:gs>
                    <a:gs pos="50000">
                      <a:srgbClr val="8B81D2"/>
                    </a:gs>
                    <a:gs pos="100000">
                      <a:srgbClr val="8B81D2">
                        <a:lumMod val="60000"/>
                        <a:lumOff val="40000"/>
                      </a:srgbClr>
                    </a:gs>
                  </a:gsLst>
                  <a:lin ang="5400000"/>
                </a:gradFill>
                <a:effectLst>
                  <a:reflection blurRad="6350" stA="53000" endA="300" endPos="35500" dir="5400000" sy="-90000" algn="bl" rotWithShape="0"/>
                </a:effectLst>
                <a:uLnTx/>
                <a:uFillTx/>
                <a:latin typeface="Arial"/>
                <a:cs typeface="Arial"/>
                <a:sym typeface="Arial"/>
              </a:rPr>
              <a:t>Linear regression</a:t>
            </a:r>
          </a:p>
        </p:txBody>
      </p:sp>
      <p:sp>
        <p:nvSpPr>
          <p:cNvPr id="3" name="Rectangle 2"/>
          <p:cNvSpPr/>
          <p:nvPr/>
        </p:nvSpPr>
        <p:spPr>
          <a:xfrm>
            <a:off x="342126" y="1262804"/>
            <a:ext cx="3264103" cy="3693319"/>
          </a:xfrm>
          <a:prstGeom prst="rect">
            <a:avLst/>
          </a:prstGeom>
        </p:spPr>
        <p:txBody>
          <a:bodyPr wrap="square">
            <a:spAutoFit/>
          </a:bodyPr>
          <a:lstStyle/>
          <a:p>
            <a:r>
              <a:rPr lang="vi-VN" sz="1800" dirty="0">
                <a:latin typeface="Arial" panose="020B0604020202020204" pitchFamily="34" charset="0"/>
              </a:rPr>
              <a:t>Một cách đơn giản nhất, chúng ta có thể thấy rằng</a:t>
            </a:r>
            <a:r>
              <a:rPr lang="vi-VN" sz="1800" dirty="0" smtClean="0">
                <a:latin typeface="Arial" panose="020B0604020202020204" pitchFamily="34" charset="0"/>
              </a:rPr>
              <a:t>:</a:t>
            </a:r>
          </a:p>
          <a:p>
            <a:r>
              <a:rPr lang="vi-VN" sz="1800" dirty="0" smtClean="0">
                <a:latin typeface="Arial" panose="020B0604020202020204" pitchFamily="34" charset="0"/>
              </a:rPr>
              <a:t> </a:t>
            </a:r>
            <a:r>
              <a:rPr lang="vi-VN" sz="1800" dirty="0">
                <a:latin typeface="Arial" panose="020B0604020202020204" pitchFamily="34" charset="0"/>
              </a:rPr>
              <a:t>i) diện tích nhà càng lớn thì giá nhà càng cao</a:t>
            </a:r>
            <a:r>
              <a:rPr lang="vi-VN" sz="1800" dirty="0" smtClean="0">
                <a:latin typeface="Arial" panose="020B0604020202020204" pitchFamily="34" charset="0"/>
              </a:rPr>
              <a:t>;</a:t>
            </a:r>
          </a:p>
          <a:p>
            <a:r>
              <a:rPr lang="vi-VN" sz="1800" dirty="0" smtClean="0">
                <a:latin typeface="Arial" panose="020B0604020202020204" pitchFamily="34" charset="0"/>
              </a:rPr>
              <a:t> </a:t>
            </a:r>
            <a:r>
              <a:rPr lang="vi-VN" sz="1800" dirty="0">
                <a:latin typeface="Arial" panose="020B0604020202020204" pitchFamily="34" charset="0"/>
              </a:rPr>
              <a:t>ii) số lượng phòng ngủ càng lớn thì giá nhà càng cao; </a:t>
            </a:r>
            <a:endParaRPr lang="vi-VN" sz="1800" dirty="0" smtClean="0">
              <a:latin typeface="Arial" panose="020B0604020202020204" pitchFamily="34" charset="0"/>
            </a:endParaRPr>
          </a:p>
          <a:p>
            <a:r>
              <a:rPr lang="vi-VN" sz="1800" dirty="0" smtClean="0">
                <a:latin typeface="Arial" panose="020B0604020202020204" pitchFamily="34" charset="0"/>
              </a:rPr>
              <a:t>iii</a:t>
            </a:r>
            <a:r>
              <a:rPr lang="vi-VN" sz="1800" dirty="0">
                <a:latin typeface="Arial" panose="020B0604020202020204" pitchFamily="34" charset="0"/>
              </a:rPr>
              <a:t>) càng xa trung tâm thì giá nhà càng </a:t>
            </a:r>
            <a:r>
              <a:rPr lang="vi-VN" sz="1800" dirty="0" smtClean="0">
                <a:latin typeface="Arial" panose="020B0604020202020204" pitchFamily="34" charset="0"/>
              </a:rPr>
              <a:t>giảm</a:t>
            </a:r>
          </a:p>
          <a:p>
            <a:endParaRPr lang="vi-VN" sz="1800" dirty="0" smtClean="0">
              <a:latin typeface="Arial" panose="020B0604020202020204" pitchFamily="34" charset="0"/>
            </a:endParaRPr>
          </a:p>
          <a:p>
            <a:r>
              <a:rPr lang="vi-VN" sz="1800" dirty="0" smtClean="0">
                <a:latin typeface="Arial" panose="020B0604020202020204" pitchFamily="34" charset="0"/>
                <a:sym typeface="Wingdings" panose="05000000000000000000" pitchFamily="2" charset="2"/>
              </a:rPr>
              <a:t> </a:t>
            </a:r>
            <a:r>
              <a:rPr lang="vi-VN" sz="1800" dirty="0" smtClean="0">
                <a:latin typeface="Arial" panose="020B0604020202020204" pitchFamily="34" charset="0"/>
              </a:rPr>
              <a:t>Một </a:t>
            </a:r>
            <a:r>
              <a:rPr lang="vi-VN" sz="1800" dirty="0">
                <a:latin typeface="Arial" panose="020B0604020202020204" pitchFamily="34" charset="0"/>
              </a:rPr>
              <a:t>hàm số đơn giản nhất có thể mô tả mối quan hệ giữa giá nhà và 3 đại lượng đầu vào là:</a:t>
            </a:r>
            <a:endParaRPr lang="vi-VN" sz="1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100" y="1112148"/>
            <a:ext cx="4667085" cy="1199537"/>
          </a:xfrm>
          <a:prstGeom prst="rect">
            <a:avLst/>
          </a:prstGeom>
        </p:spPr>
      </p:pic>
      <p:sp>
        <p:nvSpPr>
          <p:cNvPr id="6" name="Rectangle 5"/>
          <p:cNvSpPr/>
          <p:nvPr/>
        </p:nvSpPr>
        <p:spPr>
          <a:xfrm>
            <a:off x="3546641" y="2462341"/>
            <a:ext cx="5444833" cy="2031325"/>
          </a:xfrm>
          <a:prstGeom prst="rect">
            <a:avLst/>
          </a:prstGeom>
        </p:spPr>
        <p:txBody>
          <a:bodyPr wrap="square">
            <a:spAutoFit/>
          </a:bodyPr>
          <a:lstStyle/>
          <a:p>
            <a:r>
              <a:rPr lang="vi-VN" sz="1800" dirty="0">
                <a:latin typeface="Arial" panose="020B0604020202020204" pitchFamily="34" charset="0"/>
              </a:rPr>
              <a:t>trong đó, </a:t>
            </a:r>
            <a:r>
              <a:rPr lang="vi-VN" sz="1800" dirty="0" smtClean="0">
                <a:latin typeface="MJXc-TeX-math-I"/>
              </a:rPr>
              <a:t>w</a:t>
            </a:r>
            <a:r>
              <a:rPr lang="vi-VN" sz="1800" dirty="0" smtClean="0">
                <a:latin typeface="MJXc-TeX-main-R"/>
              </a:rPr>
              <a:t>1,</a:t>
            </a:r>
            <a:r>
              <a:rPr lang="vi-VN" sz="1800" dirty="0" smtClean="0">
                <a:latin typeface="MJXc-TeX-math-I"/>
              </a:rPr>
              <a:t>w</a:t>
            </a:r>
            <a:r>
              <a:rPr lang="vi-VN" sz="1800" dirty="0" smtClean="0">
                <a:latin typeface="MJXc-TeX-main-R"/>
              </a:rPr>
              <a:t>2,</a:t>
            </a:r>
            <a:r>
              <a:rPr lang="vi-VN" sz="1800" dirty="0" smtClean="0">
                <a:latin typeface="MJXc-TeX-math-I"/>
              </a:rPr>
              <a:t>w</a:t>
            </a:r>
            <a:r>
              <a:rPr lang="vi-VN" sz="1800" dirty="0" smtClean="0">
                <a:latin typeface="MJXc-TeX-main-R"/>
              </a:rPr>
              <a:t>3,</a:t>
            </a:r>
            <a:r>
              <a:rPr lang="vi-VN" sz="1800" dirty="0" smtClean="0">
                <a:latin typeface="MJXc-TeX-math-I"/>
              </a:rPr>
              <a:t>w</a:t>
            </a:r>
            <a:r>
              <a:rPr lang="vi-VN" sz="1800" dirty="0" smtClean="0">
                <a:latin typeface="MJXc-TeX-main-R"/>
              </a:rPr>
              <a:t>0</a:t>
            </a:r>
            <a:r>
              <a:rPr lang="vi-VN" sz="1800" dirty="0">
                <a:latin typeface="Arial" panose="020B0604020202020204" pitchFamily="34" charset="0"/>
              </a:rPr>
              <a:t> là các hằng số, </a:t>
            </a:r>
            <a:r>
              <a:rPr lang="vi-VN" sz="1800" dirty="0">
                <a:latin typeface="MJXc-TeX-math-I"/>
              </a:rPr>
              <a:t>w</a:t>
            </a:r>
            <a:r>
              <a:rPr lang="vi-VN" sz="1800" dirty="0">
                <a:latin typeface="MJXc-TeX-main-R"/>
              </a:rPr>
              <a:t>0</a:t>
            </a:r>
            <a:r>
              <a:rPr lang="vi-VN" sz="1800" dirty="0">
                <a:latin typeface="Arial" panose="020B0604020202020204" pitchFamily="34" charset="0"/>
              </a:rPr>
              <a:t>w0 còn được gọi là bias. Mối quan hệ </a:t>
            </a:r>
            <a:r>
              <a:rPr lang="vi-VN" sz="1800" dirty="0">
                <a:latin typeface="MJXc-TeX-math-I"/>
              </a:rPr>
              <a:t>y</a:t>
            </a:r>
            <a:r>
              <a:rPr lang="vi-VN" sz="1800" dirty="0">
                <a:latin typeface="MJXc-TeX-main-R"/>
              </a:rPr>
              <a:t>≈</a:t>
            </a:r>
            <a:r>
              <a:rPr lang="vi-VN" sz="1800" dirty="0" smtClean="0">
                <a:latin typeface="MJXc-TeX-math-I"/>
              </a:rPr>
              <a:t>f</a:t>
            </a:r>
            <a:r>
              <a:rPr lang="vi-VN" sz="1800" dirty="0" smtClean="0">
                <a:latin typeface="MJXc-TeX-main-R"/>
              </a:rPr>
              <a:t>(</a:t>
            </a:r>
            <a:r>
              <a:rPr lang="vi-VN" sz="1800" dirty="0" smtClean="0">
                <a:latin typeface="MJXc-TeX-main-B"/>
              </a:rPr>
              <a:t>x</a:t>
            </a:r>
            <a:r>
              <a:rPr lang="vi-VN" sz="1800" dirty="0" smtClean="0">
                <a:latin typeface="MJXc-TeX-main-R"/>
              </a:rPr>
              <a:t>)</a:t>
            </a:r>
            <a:r>
              <a:rPr lang="vi-VN" sz="1800" dirty="0">
                <a:latin typeface="Arial" panose="020B0604020202020204" pitchFamily="34" charset="0"/>
              </a:rPr>
              <a:t> bên trên là một mối quan hệ tuyến tính (linear). Bài toán chúng ta đang làm là một bài toán thuộc loại regression. Bài toán đi tìm các hệ số tối ưu </a:t>
            </a:r>
            <a:r>
              <a:rPr lang="vi-VN" sz="1800" dirty="0">
                <a:latin typeface="MJXc-TeX-main-R"/>
              </a:rPr>
              <a:t>{</a:t>
            </a:r>
            <a:r>
              <a:rPr lang="vi-VN" sz="1800" dirty="0" smtClean="0">
                <a:latin typeface="MJXc-TeX-math-I"/>
              </a:rPr>
              <a:t>w</a:t>
            </a:r>
            <a:r>
              <a:rPr lang="vi-VN" sz="1800" dirty="0" smtClean="0">
                <a:latin typeface="MJXc-TeX-main-R"/>
              </a:rPr>
              <a:t>1,</a:t>
            </a:r>
            <a:r>
              <a:rPr lang="vi-VN" sz="1800" dirty="0" smtClean="0">
                <a:latin typeface="MJXc-TeX-math-I"/>
              </a:rPr>
              <a:t>w</a:t>
            </a:r>
            <a:r>
              <a:rPr lang="vi-VN" sz="1800" dirty="0" smtClean="0">
                <a:latin typeface="MJXc-TeX-main-R"/>
              </a:rPr>
              <a:t>2,</a:t>
            </a:r>
            <a:r>
              <a:rPr lang="vi-VN" sz="1800" dirty="0" smtClean="0">
                <a:latin typeface="MJXc-TeX-math-I"/>
              </a:rPr>
              <a:t>w</a:t>
            </a:r>
            <a:r>
              <a:rPr lang="vi-VN" sz="1800" dirty="0" smtClean="0">
                <a:latin typeface="MJXc-TeX-main-R"/>
              </a:rPr>
              <a:t>3,</a:t>
            </a:r>
            <a:r>
              <a:rPr lang="vi-VN" sz="1800" dirty="0" smtClean="0">
                <a:latin typeface="MJXc-TeX-math-I"/>
              </a:rPr>
              <a:t>w</a:t>
            </a:r>
            <a:r>
              <a:rPr lang="vi-VN" sz="1800" dirty="0" smtClean="0">
                <a:latin typeface="MJXc-TeX-main-R"/>
              </a:rPr>
              <a:t>0</a:t>
            </a:r>
            <a:r>
              <a:rPr lang="vi-VN" sz="1800" dirty="0">
                <a:latin typeface="MJXc-TeX-main-R"/>
              </a:rPr>
              <a:t>}</a:t>
            </a:r>
            <a:r>
              <a:rPr lang="vi-VN" sz="1800" dirty="0">
                <a:latin typeface="Arial" panose="020B0604020202020204" pitchFamily="34" charset="0"/>
              </a:rPr>
              <a:t> </a:t>
            </a:r>
            <a:endParaRPr lang="vi-VN" sz="1800" dirty="0" smtClean="0">
              <a:latin typeface="Arial" panose="020B0604020202020204" pitchFamily="34" charset="0"/>
            </a:endParaRPr>
          </a:p>
          <a:p>
            <a:r>
              <a:rPr lang="vi-VN" sz="1800" dirty="0" smtClean="0">
                <a:latin typeface="Arial" panose="020B0604020202020204" pitchFamily="34" charset="0"/>
                <a:sym typeface="Wingdings" panose="05000000000000000000" pitchFamily="2" charset="2"/>
              </a:rPr>
              <a:t></a:t>
            </a:r>
            <a:r>
              <a:rPr lang="vi-VN" sz="1800" dirty="0" smtClean="0">
                <a:solidFill>
                  <a:srgbClr val="7030A0"/>
                </a:solidFill>
                <a:latin typeface="Arial" panose="020B0604020202020204" pitchFamily="34" charset="0"/>
              </a:rPr>
              <a:t>chính </a:t>
            </a:r>
            <a:r>
              <a:rPr lang="vi-VN" sz="1800" dirty="0">
                <a:solidFill>
                  <a:srgbClr val="7030A0"/>
                </a:solidFill>
                <a:latin typeface="Arial" panose="020B0604020202020204" pitchFamily="34" charset="0"/>
              </a:rPr>
              <a:t>vì vậy </a:t>
            </a:r>
            <a:r>
              <a:rPr lang="vi-VN" sz="1800" dirty="0" smtClean="0">
                <a:solidFill>
                  <a:srgbClr val="7030A0"/>
                </a:solidFill>
                <a:latin typeface="Arial" panose="020B0604020202020204" pitchFamily="34" charset="0"/>
              </a:rPr>
              <a:t>nhóm chọn </a:t>
            </a:r>
            <a:r>
              <a:rPr lang="vi-VN" sz="1800" dirty="0">
                <a:solidFill>
                  <a:srgbClr val="7030A0"/>
                </a:solidFill>
                <a:latin typeface="Arial" panose="020B0604020202020204" pitchFamily="34" charset="0"/>
              </a:rPr>
              <a:t>bài toán Linear </a:t>
            </a:r>
            <a:r>
              <a:rPr lang="vi-VN" sz="1800" dirty="0" smtClean="0">
                <a:solidFill>
                  <a:srgbClr val="7030A0"/>
                </a:solidFill>
                <a:latin typeface="Arial" panose="020B0604020202020204" pitchFamily="34" charset="0"/>
              </a:rPr>
              <a:t>Regression để áp dụng vào giải thuật</a:t>
            </a:r>
            <a:endParaRPr lang="vi-VN" sz="1800" dirty="0">
              <a:solidFill>
                <a:srgbClr val="7030A0"/>
              </a:solidFill>
            </a:endParaRPr>
          </a:p>
        </p:txBody>
      </p:sp>
    </p:spTree>
    <p:extLst>
      <p:ext uri="{BB962C8B-B14F-4D97-AF65-F5344CB8AC3E}">
        <p14:creationId xmlns:p14="http://schemas.microsoft.com/office/powerpoint/2010/main" val="135353976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000" b="1" i="0" u="none" strike="noStrike" kern="0" cap="none" spc="0" normalizeH="0" baseline="0" noProof="0">
              <a:ln>
                <a:noFill/>
              </a:ln>
              <a:solidFill>
                <a:srgbClr val="FFFFFF"/>
              </a:solidFill>
              <a:effectLst/>
              <a:uLnTx/>
              <a:uFillTx/>
              <a:latin typeface="Poppins"/>
              <a:cs typeface="Poppins"/>
              <a:sym typeface="Poppins"/>
            </a:endParaRPr>
          </a:p>
        </p:txBody>
      </p:sp>
      <p:sp>
        <p:nvSpPr>
          <p:cNvPr id="4" name="Rectangle 3"/>
          <p:cNvSpPr/>
          <p:nvPr/>
        </p:nvSpPr>
        <p:spPr>
          <a:xfrm>
            <a:off x="576256" y="0"/>
            <a:ext cx="6532558" cy="923330"/>
          </a:xfrm>
          <a:prstGeom prst="rect">
            <a:avLst/>
          </a:prstGeom>
          <a:noFill/>
        </p:spPr>
        <p:txBody>
          <a:bodyPr wrap="none" lIns="91440" tIns="45720" rIns="91440" bIns="45720">
            <a:spAutoFit/>
          </a:bodyPr>
          <a:lstStyle/>
          <a:p>
            <a:pPr lvl="0" algn="ctr"/>
            <a:r>
              <a:rPr lang="en-US" sz="5400" b="1" dirty="0">
                <a:ln w="0"/>
                <a:gradFill>
                  <a:gsLst>
                    <a:gs pos="0">
                      <a:srgbClr val="8B81D2">
                        <a:lumMod val="50000"/>
                      </a:srgbClr>
                    </a:gs>
                    <a:gs pos="50000">
                      <a:srgbClr val="8B81D2"/>
                    </a:gs>
                    <a:gs pos="100000">
                      <a:srgbClr val="8B81D2">
                        <a:lumMod val="60000"/>
                        <a:lumOff val="40000"/>
                      </a:srgbClr>
                    </a:gs>
                  </a:gsLst>
                  <a:lin ang="5400000"/>
                </a:gradFill>
                <a:effectLst>
                  <a:reflection blurRad="6350" stA="53000" endA="300" endPos="35500" dir="5400000" sy="-90000" algn="bl" rotWithShape="0"/>
                </a:effectLst>
              </a:rPr>
              <a:t>K-nearest neighbor</a:t>
            </a:r>
            <a:endParaRPr kumimoji="0" lang="en-US" sz="5400" b="1" i="0" u="none" strike="noStrike" kern="0" cap="none" spc="0" normalizeH="0" baseline="0" noProof="0" dirty="0">
              <a:ln w="0"/>
              <a:gradFill>
                <a:gsLst>
                  <a:gs pos="0">
                    <a:srgbClr val="8B81D2">
                      <a:lumMod val="50000"/>
                    </a:srgbClr>
                  </a:gs>
                  <a:gs pos="50000">
                    <a:srgbClr val="8B81D2"/>
                  </a:gs>
                  <a:gs pos="100000">
                    <a:srgbClr val="8B81D2">
                      <a:lumMod val="60000"/>
                      <a:lumOff val="40000"/>
                    </a:srgbClr>
                  </a:gs>
                </a:gsLst>
                <a:lin ang="5400000"/>
              </a:gradFill>
              <a:effectLst>
                <a:reflection blurRad="6350" stA="53000" endA="300" endPos="35500" dir="5400000" sy="-90000" algn="bl" rotWithShape="0"/>
              </a:effectLst>
              <a:uLnTx/>
              <a:uFillTx/>
              <a:latin typeface="Arial"/>
              <a:cs typeface="Arial"/>
              <a:sym typeface="Arial"/>
            </a:endParaRPr>
          </a:p>
        </p:txBody>
      </p:sp>
      <p:sp>
        <p:nvSpPr>
          <p:cNvPr id="2" name="Rectangle 1"/>
          <p:cNvSpPr/>
          <p:nvPr/>
        </p:nvSpPr>
        <p:spPr>
          <a:xfrm>
            <a:off x="576256" y="923330"/>
            <a:ext cx="8331437" cy="1754326"/>
          </a:xfrm>
          <a:prstGeom prst="rect">
            <a:avLst/>
          </a:prstGeom>
        </p:spPr>
        <p:txBody>
          <a:bodyPr wrap="square">
            <a:spAutoFit/>
          </a:bodyPr>
          <a:lstStyle/>
          <a:p>
            <a:r>
              <a:rPr lang="vi-VN" sz="1800" dirty="0">
                <a:latin typeface="Times New Roman" panose="02020603050405020304" pitchFamily="18" charset="0"/>
                <a:ea typeface="Arial" panose="020B0604020202020204" pitchFamily="34" charset="0"/>
              </a:rPr>
              <a:t>K-nearest neighbor là một trong những thuật toán supervised-learning đơn giản nhất (mà hiệu quả trong một vài trường hợp) trong Machine Learning. Khi training, thuật toán này </a:t>
            </a:r>
            <a:r>
              <a:rPr lang="vi-VN" sz="1800" i="1" dirty="0">
                <a:latin typeface="Times New Roman" panose="02020603050405020304" pitchFamily="18" charset="0"/>
                <a:ea typeface="Arial" panose="020B0604020202020204" pitchFamily="34" charset="0"/>
                <a:cs typeface="Times New Roman" panose="02020603050405020304" pitchFamily="18" charset="0"/>
              </a:rPr>
              <a:t>không học</a:t>
            </a:r>
            <a:r>
              <a:rPr lang="vi-VN" sz="1800" dirty="0">
                <a:latin typeface="Times New Roman" panose="02020603050405020304" pitchFamily="18" charset="0"/>
                <a:ea typeface="Arial" panose="020B0604020202020204" pitchFamily="34" charset="0"/>
              </a:rPr>
              <a:t> một điều gì từ dữ liệu training (đây cũng là lý do thuật toán này được xếp vào loại </a:t>
            </a:r>
            <a:r>
              <a:rPr lang="vi-VN" sz="1800" u="sng" dirty="0">
                <a:solidFill>
                  <a:srgbClr val="0000FF"/>
                </a:solidFill>
                <a:latin typeface="Times New Roman" panose="02020603050405020304" pitchFamily="18" charset="0"/>
                <a:ea typeface="Arial" panose="020B0604020202020204" pitchFamily="34" charset="0"/>
                <a:cs typeface="Times New Roman" panose="02020603050405020304" pitchFamily="18" charset="0"/>
                <a:hlinkClick r:id="rId3"/>
              </a:rPr>
              <a:t>lazy learning</a:t>
            </a:r>
            <a:r>
              <a:rPr lang="vi-VN" sz="1800" dirty="0">
                <a:latin typeface="Times New Roman" panose="02020603050405020304" pitchFamily="18" charset="0"/>
                <a:ea typeface="Arial" panose="020B0604020202020204" pitchFamily="34" charset="0"/>
              </a:rPr>
              <a:t>), mọi tính toán được thực hiện khi nó cần dự đoán kết quả của dữ liệu mới. K-nearest neighbor có thể áp dụng được vào cả hai loại của bài toán Supervised learning là </a:t>
            </a:r>
            <a:r>
              <a:rPr lang="vi-VN" sz="1800" u="sng" dirty="0">
                <a:solidFill>
                  <a:srgbClr val="0000FF"/>
                </a:solidFill>
                <a:latin typeface="Times New Roman" panose="02020603050405020304" pitchFamily="18" charset="0"/>
                <a:ea typeface="Arial" panose="020B0604020202020204" pitchFamily="34" charset="0"/>
                <a:cs typeface="Times New Roman" panose="02020603050405020304" pitchFamily="18" charset="0"/>
                <a:hlinkClick r:id="rId4"/>
              </a:rPr>
              <a:t>Classification</a:t>
            </a:r>
            <a:r>
              <a:rPr lang="vi-VN" sz="1800" dirty="0">
                <a:latin typeface="Times New Roman" panose="02020603050405020304" pitchFamily="18" charset="0"/>
                <a:ea typeface="Arial" panose="020B0604020202020204" pitchFamily="34" charset="0"/>
              </a:rPr>
              <a:t> và </a:t>
            </a:r>
            <a:r>
              <a:rPr lang="vi-VN" sz="1800" u="sng" dirty="0">
                <a:solidFill>
                  <a:srgbClr val="0000FF"/>
                </a:solidFill>
                <a:latin typeface="Times New Roman" panose="02020603050405020304" pitchFamily="18" charset="0"/>
                <a:ea typeface="Arial" panose="020B0604020202020204" pitchFamily="34" charset="0"/>
                <a:cs typeface="Times New Roman" panose="02020603050405020304" pitchFamily="18" charset="0"/>
                <a:hlinkClick r:id="rId5"/>
              </a:rPr>
              <a:t>Regression</a:t>
            </a:r>
            <a:endParaRPr lang="vi-VN" sz="1800" dirty="0"/>
          </a:p>
        </p:txBody>
      </p:sp>
      <p:sp>
        <p:nvSpPr>
          <p:cNvPr id="9" name="Rectangle 8"/>
          <p:cNvSpPr/>
          <p:nvPr/>
        </p:nvSpPr>
        <p:spPr>
          <a:xfrm>
            <a:off x="1414882" y="3093154"/>
            <a:ext cx="6654184" cy="1015663"/>
          </a:xfrm>
          <a:prstGeom prst="rect">
            <a:avLst/>
          </a:prstGeom>
        </p:spPr>
        <p:txBody>
          <a:bodyPr wrap="square">
            <a:spAutoFit/>
          </a:bodyPr>
          <a:lstStyle/>
          <a:p>
            <a:pPr algn="just">
              <a:buFont typeface="+mj-lt"/>
              <a:buAutoNum type="arabicPeriod"/>
            </a:pPr>
            <a:r>
              <a:rPr lang="vi-VN" sz="2000" dirty="0">
                <a:latin typeface="Arial" panose="020B0604020202020204" pitchFamily="34" charset="0"/>
              </a:rPr>
              <a:t>Độ phức tạp tính toán của quá trình training là bằng 0.</a:t>
            </a:r>
          </a:p>
          <a:p>
            <a:pPr algn="just">
              <a:buFont typeface="+mj-lt"/>
              <a:buAutoNum type="arabicPeriod"/>
            </a:pPr>
            <a:r>
              <a:rPr lang="vi-VN" sz="2000" dirty="0">
                <a:latin typeface="Arial" panose="020B0604020202020204" pitchFamily="34" charset="0"/>
              </a:rPr>
              <a:t>Việc dự đoán kết quả của dữ liệu mới rất đơn giản.</a:t>
            </a:r>
          </a:p>
          <a:p>
            <a:pPr algn="just">
              <a:buFont typeface="+mj-lt"/>
              <a:buAutoNum type="arabicPeriod"/>
            </a:pPr>
            <a:r>
              <a:rPr lang="vi-VN" sz="2000" dirty="0">
                <a:latin typeface="Arial" panose="020B0604020202020204" pitchFamily="34" charset="0"/>
              </a:rPr>
              <a:t>Không cần giả sử gì về phân phối của các class.</a:t>
            </a:r>
          </a:p>
        </p:txBody>
      </p:sp>
    </p:spTree>
    <p:extLst>
      <p:ext uri="{BB962C8B-B14F-4D97-AF65-F5344CB8AC3E}">
        <p14:creationId xmlns:p14="http://schemas.microsoft.com/office/powerpoint/2010/main" val="255879713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434</Words>
  <Application>Microsoft Office PowerPoint</Application>
  <PresentationFormat>On-screen Show (16:9)</PresentationFormat>
  <Paragraphs>160</Paragraphs>
  <Slides>27</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Poppins Light</vt:lpstr>
      <vt:lpstr>.VnHelvetInsH</vt:lpstr>
      <vt:lpstr>Myanmar Text</vt:lpstr>
      <vt:lpstr>Times New Roman</vt:lpstr>
      <vt:lpstr>Wingdings</vt:lpstr>
      <vt:lpstr>inherit</vt:lpstr>
      <vt:lpstr>MJXc-TeX-main-B</vt:lpstr>
      <vt:lpstr>Dubai Medium</vt:lpstr>
      <vt:lpstr>MJXc-TeX-main-R</vt:lpstr>
      <vt:lpstr>Poppins</vt:lpstr>
      <vt:lpstr>Arial</vt:lpstr>
      <vt:lpstr>MJXc-TeX-math-I</vt:lpstr>
      <vt:lpstr>Cymbeline template</vt:lpstr>
      <vt:lpstr>Predicting House Prices</vt:lpstr>
      <vt:lpstr>Planning</vt:lpstr>
      <vt:lpstr>PowerPoint Presentation</vt:lpstr>
      <vt:lpstr>CONTENT</vt:lpstr>
      <vt:lpstr>Mục Tiêu</vt:lpstr>
      <vt:lpstr>Thuật toán áp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dc:title>
  <dc:creator>IMAX</dc:creator>
  <cp:lastModifiedBy>Thu Thao Pham</cp:lastModifiedBy>
  <cp:revision>32</cp:revision>
  <dcterms:modified xsi:type="dcterms:W3CDTF">2018-12-05T03:31:55Z</dcterms:modified>
</cp:coreProperties>
</file>