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2" r:id="rId3"/>
    <p:sldId id="257" r:id="rId4"/>
    <p:sldId id="261" r:id="rId5"/>
    <p:sldId id="258" r:id="rId6"/>
    <p:sldId id="263" r:id="rId7"/>
    <p:sldId id="259" r:id="rId8"/>
    <p:sldId id="260"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MPUTER" initials="C" lastIdx="1" clrIdx="0">
    <p:extLst>
      <p:ext uri="{19B8F6BF-5375-455C-9EA6-DF929625EA0E}">
        <p15:presenceInfo xmlns:p15="http://schemas.microsoft.com/office/powerpoint/2012/main" userId="COMPUT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107" autoAdjust="0"/>
  </p:normalViewPr>
  <p:slideViewPr>
    <p:cSldViewPr snapToGrid="0">
      <p:cViewPr varScale="1">
        <p:scale>
          <a:sx n="67" d="100"/>
          <a:sy n="67" d="100"/>
        </p:scale>
        <p:origin x="8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F618F8-8F04-4CF5-8D94-976C6A7B99C6}" type="datetimeFigureOut">
              <a:rPr lang="en-US" smtClean="0"/>
              <a:t>12/3/2018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6D8A3C-F284-4598-8D4E-EFEB1A7A564C}" type="slidenum">
              <a:rPr lang="en-US" smtClean="0"/>
              <a:t>‹#›</a:t>
            </a:fld>
            <a:endParaRPr lang="en-US"/>
          </a:p>
        </p:txBody>
      </p:sp>
    </p:spTree>
    <p:extLst>
      <p:ext uri="{BB962C8B-B14F-4D97-AF65-F5344CB8AC3E}">
        <p14:creationId xmlns:p14="http://schemas.microsoft.com/office/powerpoint/2010/main" val="932129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Dựa vào</a:t>
            </a:r>
            <a:r>
              <a:rPr lang="en-US" baseline="0" smtClean="0"/>
              <a:t> những kiến thức trong quá khứ  ,kí ức về âm thanh, nười này sẽ phân tích và dưa ra  kết quả</a:t>
            </a:r>
            <a:endParaRPr lang="en-US"/>
          </a:p>
        </p:txBody>
      </p:sp>
      <p:sp>
        <p:nvSpPr>
          <p:cNvPr id="4" name="Slide Number Placeholder 3"/>
          <p:cNvSpPr>
            <a:spLocks noGrp="1"/>
          </p:cNvSpPr>
          <p:nvPr>
            <p:ph type="sldNum" sz="quarter" idx="10"/>
          </p:nvPr>
        </p:nvSpPr>
        <p:spPr/>
        <p:txBody>
          <a:bodyPr/>
          <a:lstStyle/>
          <a:p>
            <a:fld id="{9D6D8A3C-F284-4598-8D4E-EFEB1A7A564C}" type="slidenum">
              <a:rPr lang="en-US" smtClean="0"/>
              <a:t>3</a:t>
            </a:fld>
            <a:endParaRPr lang="en-US"/>
          </a:p>
        </p:txBody>
      </p:sp>
    </p:spTree>
    <p:extLst>
      <p:ext uri="{BB962C8B-B14F-4D97-AF65-F5344CB8AC3E}">
        <p14:creationId xmlns:p14="http://schemas.microsoft.com/office/powerpoint/2010/main" val="3093689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Biên</a:t>
            </a:r>
            <a:r>
              <a:rPr lang="en-US" baseline="0" smtClean="0"/>
              <a:t> dich thành đồ thị </a:t>
            </a:r>
            <a:endParaRPr lang="en-US"/>
          </a:p>
        </p:txBody>
      </p:sp>
      <p:sp>
        <p:nvSpPr>
          <p:cNvPr id="4" name="Slide Number Placeholder 3"/>
          <p:cNvSpPr>
            <a:spLocks noGrp="1"/>
          </p:cNvSpPr>
          <p:nvPr>
            <p:ph type="sldNum" sz="quarter" idx="10"/>
          </p:nvPr>
        </p:nvSpPr>
        <p:spPr/>
        <p:txBody>
          <a:bodyPr/>
          <a:lstStyle/>
          <a:p>
            <a:fld id="{9D6D8A3C-F284-4598-8D4E-EFEB1A7A564C}" type="slidenum">
              <a:rPr lang="en-US" smtClean="0"/>
              <a:t>4</a:t>
            </a:fld>
            <a:endParaRPr lang="en-US"/>
          </a:p>
        </p:txBody>
      </p:sp>
    </p:spTree>
    <p:extLst>
      <p:ext uri="{BB962C8B-B14F-4D97-AF65-F5344CB8AC3E}">
        <p14:creationId xmlns:p14="http://schemas.microsoft.com/office/powerpoint/2010/main" val="1225697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mô phỏng vật lý tạo ra sự tương tác giữa một đối tượng và môi trường, trong đó các định luật Newton quyết định chuyển động và va chạm của đối tượng theo thời gian. Mỗi va chạm làm cho đối tượng tạo độ rung trong các mẫu nhất định, thay đổi áp suất không khí xung quanh bề mặt. Những độ rung này lan truyền trong không khí tới đầu ghi và tạo ra âm thanh của quá trình vật lý này.</a:t>
            </a:r>
          </a:p>
          <a:p>
            <a:endParaRPr lang="en-US"/>
          </a:p>
        </p:txBody>
      </p:sp>
      <p:sp>
        <p:nvSpPr>
          <p:cNvPr id="4" name="Slide Number Placeholder 3"/>
          <p:cNvSpPr>
            <a:spLocks noGrp="1"/>
          </p:cNvSpPr>
          <p:nvPr>
            <p:ph type="sldNum" sz="quarter" idx="10"/>
          </p:nvPr>
        </p:nvSpPr>
        <p:spPr/>
        <p:txBody>
          <a:bodyPr/>
          <a:lstStyle/>
          <a:p>
            <a:fld id="{9D6D8A3C-F284-4598-8D4E-EFEB1A7A564C}" type="slidenum">
              <a:rPr lang="en-US" smtClean="0"/>
              <a:t>5</a:t>
            </a:fld>
            <a:endParaRPr lang="en-US"/>
          </a:p>
        </p:txBody>
      </p:sp>
    </p:spTree>
    <p:extLst>
      <p:ext uri="{BB962C8B-B14F-4D97-AF65-F5344CB8AC3E}">
        <p14:creationId xmlns:p14="http://schemas.microsoft.com/office/powerpoint/2010/main" val="3250545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D6D8A3C-F284-4598-8D4E-EFEB1A7A564C}" type="slidenum">
              <a:rPr lang="en-US" smtClean="0"/>
              <a:t>7</a:t>
            </a:fld>
            <a:endParaRPr lang="en-US"/>
          </a:p>
        </p:txBody>
      </p:sp>
    </p:spTree>
    <p:extLst>
      <p:ext uri="{BB962C8B-B14F-4D97-AF65-F5344CB8AC3E}">
        <p14:creationId xmlns:p14="http://schemas.microsoft.com/office/powerpoint/2010/main" val="173286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87D375-F3B0-4CAB-BFFB-5ABA0065D603}"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F138B-0B2C-466C-A744-C79ED9EEAA23}" type="slidenum">
              <a:rPr lang="en-US" smtClean="0"/>
              <a:t>‹#›</a:t>
            </a:fld>
            <a:endParaRPr lang="en-US"/>
          </a:p>
        </p:txBody>
      </p:sp>
    </p:spTree>
    <p:extLst>
      <p:ext uri="{BB962C8B-B14F-4D97-AF65-F5344CB8AC3E}">
        <p14:creationId xmlns:p14="http://schemas.microsoft.com/office/powerpoint/2010/main" val="2071956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87D375-F3B0-4CAB-BFFB-5ABA0065D603}"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F138B-0B2C-466C-A744-C79ED9EEAA23}" type="slidenum">
              <a:rPr lang="en-US" smtClean="0"/>
              <a:t>‹#›</a:t>
            </a:fld>
            <a:endParaRPr lang="en-US"/>
          </a:p>
        </p:txBody>
      </p:sp>
    </p:spTree>
    <p:extLst>
      <p:ext uri="{BB962C8B-B14F-4D97-AF65-F5344CB8AC3E}">
        <p14:creationId xmlns:p14="http://schemas.microsoft.com/office/powerpoint/2010/main" val="315539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87D375-F3B0-4CAB-BFFB-5ABA0065D603}"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F138B-0B2C-466C-A744-C79ED9EEAA23}" type="slidenum">
              <a:rPr lang="en-US" smtClean="0"/>
              <a:t>‹#›</a:t>
            </a:fld>
            <a:endParaRPr lang="en-US"/>
          </a:p>
        </p:txBody>
      </p:sp>
    </p:spTree>
    <p:extLst>
      <p:ext uri="{BB962C8B-B14F-4D97-AF65-F5344CB8AC3E}">
        <p14:creationId xmlns:p14="http://schemas.microsoft.com/office/powerpoint/2010/main" val="2406496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87D375-F3B0-4CAB-BFFB-5ABA0065D603}"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F138B-0B2C-466C-A744-C79ED9EEAA23}" type="slidenum">
              <a:rPr lang="en-US" smtClean="0"/>
              <a:t>‹#›</a:t>
            </a:fld>
            <a:endParaRPr lang="en-US"/>
          </a:p>
        </p:txBody>
      </p:sp>
    </p:spTree>
    <p:extLst>
      <p:ext uri="{BB962C8B-B14F-4D97-AF65-F5344CB8AC3E}">
        <p14:creationId xmlns:p14="http://schemas.microsoft.com/office/powerpoint/2010/main" val="1147454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D87D375-F3B0-4CAB-BFFB-5ABA0065D603}"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F138B-0B2C-466C-A744-C79ED9EEAA23}" type="slidenum">
              <a:rPr lang="en-US" smtClean="0"/>
              <a:t>‹#›</a:t>
            </a:fld>
            <a:endParaRPr lang="en-US"/>
          </a:p>
        </p:txBody>
      </p:sp>
    </p:spTree>
    <p:extLst>
      <p:ext uri="{BB962C8B-B14F-4D97-AF65-F5344CB8AC3E}">
        <p14:creationId xmlns:p14="http://schemas.microsoft.com/office/powerpoint/2010/main" val="805093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87D375-F3B0-4CAB-BFFB-5ABA0065D603}"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F138B-0B2C-466C-A744-C79ED9EEAA23}" type="slidenum">
              <a:rPr lang="en-US" smtClean="0"/>
              <a:t>‹#›</a:t>
            </a:fld>
            <a:endParaRPr lang="en-US"/>
          </a:p>
        </p:txBody>
      </p:sp>
    </p:spTree>
    <p:extLst>
      <p:ext uri="{BB962C8B-B14F-4D97-AF65-F5344CB8AC3E}">
        <p14:creationId xmlns:p14="http://schemas.microsoft.com/office/powerpoint/2010/main" val="933802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87D375-F3B0-4CAB-BFFB-5ABA0065D603}" type="datetimeFigureOut">
              <a:rPr lang="en-US" smtClean="0"/>
              <a:t>12/3/2018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7F138B-0B2C-466C-A744-C79ED9EEAA23}" type="slidenum">
              <a:rPr lang="en-US" smtClean="0"/>
              <a:t>‹#›</a:t>
            </a:fld>
            <a:endParaRPr lang="en-US"/>
          </a:p>
        </p:txBody>
      </p:sp>
    </p:spTree>
    <p:extLst>
      <p:ext uri="{BB962C8B-B14F-4D97-AF65-F5344CB8AC3E}">
        <p14:creationId xmlns:p14="http://schemas.microsoft.com/office/powerpoint/2010/main" val="1825861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87D375-F3B0-4CAB-BFFB-5ABA0065D603}" type="datetimeFigureOut">
              <a:rPr lang="en-US" smtClean="0"/>
              <a:t>12/3/2018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7F138B-0B2C-466C-A744-C79ED9EEAA23}" type="slidenum">
              <a:rPr lang="en-US" smtClean="0"/>
              <a:t>‹#›</a:t>
            </a:fld>
            <a:endParaRPr lang="en-US"/>
          </a:p>
        </p:txBody>
      </p:sp>
    </p:spTree>
    <p:extLst>
      <p:ext uri="{BB962C8B-B14F-4D97-AF65-F5344CB8AC3E}">
        <p14:creationId xmlns:p14="http://schemas.microsoft.com/office/powerpoint/2010/main" val="3508249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87D375-F3B0-4CAB-BFFB-5ABA0065D603}" type="datetimeFigureOut">
              <a:rPr lang="en-US" smtClean="0"/>
              <a:t>12/3/2018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7F138B-0B2C-466C-A744-C79ED9EEAA23}" type="slidenum">
              <a:rPr lang="en-US" smtClean="0"/>
              <a:t>‹#›</a:t>
            </a:fld>
            <a:endParaRPr lang="en-US"/>
          </a:p>
        </p:txBody>
      </p:sp>
    </p:spTree>
    <p:extLst>
      <p:ext uri="{BB962C8B-B14F-4D97-AF65-F5344CB8AC3E}">
        <p14:creationId xmlns:p14="http://schemas.microsoft.com/office/powerpoint/2010/main" val="1963073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87D375-F3B0-4CAB-BFFB-5ABA0065D603}"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F138B-0B2C-466C-A744-C79ED9EEAA23}" type="slidenum">
              <a:rPr lang="en-US" smtClean="0"/>
              <a:t>‹#›</a:t>
            </a:fld>
            <a:endParaRPr lang="en-US"/>
          </a:p>
        </p:txBody>
      </p:sp>
    </p:spTree>
    <p:extLst>
      <p:ext uri="{BB962C8B-B14F-4D97-AF65-F5344CB8AC3E}">
        <p14:creationId xmlns:p14="http://schemas.microsoft.com/office/powerpoint/2010/main" val="942729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87D375-F3B0-4CAB-BFFB-5ABA0065D603}"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F138B-0B2C-466C-A744-C79ED9EEAA23}" type="slidenum">
              <a:rPr lang="en-US" smtClean="0"/>
              <a:t>‹#›</a:t>
            </a:fld>
            <a:endParaRPr lang="en-US"/>
          </a:p>
        </p:txBody>
      </p:sp>
    </p:spTree>
    <p:extLst>
      <p:ext uri="{BB962C8B-B14F-4D97-AF65-F5344CB8AC3E}">
        <p14:creationId xmlns:p14="http://schemas.microsoft.com/office/powerpoint/2010/main" val="1340316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87D375-F3B0-4CAB-BFFB-5ABA0065D603}" type="datetimeFigureOut">
              <a:rPr lang="en-US" smtClean="0"/>
              <a:t>12/3/2018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7F138B-0B2C-466C-A744-C79ED9EEAA23}" type="slidenum">
              <a:rPr lang="en-US" smtClean="0"/>
              <a:t>‹#›</a:t>
            </a:fld>
            <a:endParaRPr lang="en-US"/>
          </a:p>
        </p:txBody>
      </p:sp>
    </p:spTree>
    <p:extLst>
      <p:ext uri="{BB962C8B-B14F-4D97-AF65-F5344CB8AC3E}">
        <p14:creationId xmlns:p14="http://schemas.microsoft.com/office/powerpoint/2010/main" val="2663457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3.PNG"/><Relationship Id="rId5" Type="http://schemas.openxmlformats.org/officeDocument/2006/relationships/image" Target="../media/image8.png"/><Relationship Id="rId10"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8.png"/><Relationship Id="rId7" Type="http://schemas.openxmlformats.org/officeDocument/2006/relationships/image" Target="../media/image16.PNG"/><Relationship Id="rId12"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9.PNG"/><Relationship Id="rId5" Type="http://schemas.openxmlformats.org/officeDocument/2006/relationships/image" Target="../media/image13.PNG"/><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38263" y="450851"/>
            <a:ext cx="9144000" cy="2387600"/>
          </a:xfrm>
        </p:spPr>
        <p:txBody>
          <a:bodyPr>
            <a:normAutofit fontScale="90000"/>
          </a:bodyPr>
          <a:lstStyle/>
          <a:p>
            <a:r>
              <a:rPr lang="en-US">
                <a:solidFill>
                  <a:srgbClr val="FF0000"/>
                </a:solidFill>
              </a:rPr>
              <a:t>Shape and Material from Sound </a:t>
            </a:r>
            <a:r>
              <a:rPr lang="en-US"/>
              <a:t/>
            </a:r>
            <a:br>
              <a:rPr lang="en-US"/>
            </a:br>
            <a:endParaRPr lang="en-US"/>
          </a:p>
        </p:txBody>
      </p:sp>
      <p:sp>
        <p:nvSpPr>
          <p:cNvPr id="3" name="Subtitle 2"/>
          <p:cNvSpPr>
            <a:spLocks noGrp="1"/>
          </p:cNvSpPr>
          <p:nvPr>
            <p:ph type="subTitle" idx="1"/>
          </p:nvPr>
        </p:nvSpPr>
        <p:spPr>
          <a:xfrm>
            <a:off x="466725" y="3944938"/>
            <a:ext cx="9144000" cy="1655762"/>
          </a:xfrm>
        </p:spPr>
        <p:txBody>
          <a:bodyPr/>
          <a:lstStyle/>
          <a:p>
            <a:r>
              <a:rPr lang="en-US" smtClean="0"/>
              <a:t>Nhóm 6 : - Lê bảo Châu</a:t>
            </a:r>
          </a:p>
          <a:p>
            <a:r>
              <a:rPr lang="en-US" smtClean="0"/>
              <a:t>                   - Đào Văn Toản</a:t>
            </a:r>
            <a:endParaRPr lang="en-US"/>
          </a:p>
        </p:txBody>
      </p:sp>
    </p:spTree>
    <p:extLst>
      <p:ext uri="{BB962C8B-B14F-4D97-AF65-F5344CB8AC3E}">
        <p14:creationId xmlns:p14="http://schemas.microsoft.com/office/powerpoint/2010/main" val="1790161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 y="699082"/>
            <a:ext cx="10515600" cy="1325563"/>
          </a:xfrm>
        </p:spPr>
        <p:txBody>
          <a:bodyPr/>
          <a:lstStyle/>
          <a:p>
            <a:r>
              <a:rPr lang="en-US" smtClean="0"/>
              <a:t>Cho máy bắt chước con </a:t>
            </a:r>
            <a:r>
              <a:rPr lang="en-US" smtClean="0"/>
              <a:t>người có khả năng </a:t>
            </a:r>
            <a:r>
              <a:rPr lang="en-US" smtClean="0"/>
              <a:t>nghe âm thanh đoán được đồ vật </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9448" y="2278424"/>
            <a:ext cx="7164041" cy="3983169"/>
          </a:xfrm>
        </p:spPr>
      </p:pic>
    </p:spTree>
    <p:extLst>
      <p:ext uri="{BB962C8B-B14F-4D97-AF65-F5344CB8AC3E}">
        <p14:creationId xmlns:p14="http://schemas.microsoft.com/office/powerpoint/2010/main" val="15469284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1.Âm </a:t>
            </a:r>
            <a:r>
              <a:rPr lang="en-US" err="1" smtClean="0"/>
              <a:t>thanh</a:t>
            </a:r>
            <a:r>
              <a:rPr lang="en-US" smtClean="0"/>
              <a:t> </a:t>
            </a:r>
            <a:r>
              <a:rPr lang="en-US" err="1" smtClean="0"/>
              <a:t>với</a:t>
            </a:r>
            <a:r>
              <a:rPr lang="en-US" smtClean="0"/>
              <a:t> con </a:t>
            </a:r>
            <a:r>
              <a:rPr lang="en-US" err="1" smtClean="0"/>
              <a:t>người</a:t>
            </a:r>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29512" y="3339868"/>
            <a:ext cx="1905000" cy="2847975"/>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737" y="1886506"/>
            <a:ext cx="3602131" cy="2561384"/>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63875" y="3571271"/>
            <a:ext cx="2183019" cy="1753237"/>
          </a:xfrm>
          <a:prstGeom prst="rect">
            <a:avLst/>
          </a:prstGeom>
        </p:spPr>
      </p:pic>
      <p:sp>
        <p:nvSpPr>
          <p:cNvPr id="9" name="Oval Callout 8"/>
          <p:cNvSpPr/>
          <p:nvPr/>
        </p:nvSpPr>
        <p:spPr>
          <a:xfrm>
            <a:off x="6816408" y="1552645"/>
            <a:ext cx="3560379" cy="1614553"/>
          </a:xfrm>
          <a:prstGeom prst="wedgeEllipseCallou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97620" y="1231244"/>
            <a:ext cx="2197957" cy="2108624"/>
          </a:xfrm>
          <a:prstGeom prst="rect">
            <a:avLst/>
          </a:prstGeom>
        </p:spPr>
      </p:pic>
    </p:spTree>
    <p:extLst>
      <p:ext uri="{BB962C8B-B14F-4D97-AF65-F5344CB8AC3E}">
        <p14:creationId xmlns:p14="http://schemas.microsoft.com/office/powerpoint/2010/main" val="2475225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2.Âm thanh với AI</a:t>
            </a:r>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0460" y="1717363"/>
            <a:ext cx="2936501" cy="220424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9184" y="2638723"/>
            <a:ext cx="1885950" cy="23241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5484" y="3502542"/>
            <a:ext cx="2733675" cy="132397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81894" y="2966362"/>
            <a:ext cx="1971906" cy="1971906"/>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83915" y="3825562"/>
            <a:ext cx="447737" cy="485843"/>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81730" y="3921607"/>
            <a:ext cx="447737" cy="485843"/>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94851" y="3921607"/>
            <a:ext cx="447737" cy="485843"/>
          </a:xfrm>
          <a:prstGeom prst="rect">
            <a:avLst/>
          </a:prstGeom>
        </p:spPr>
      </p:pic>
      <p:sp>
        <p:nvSpPr>
          <p:cNvPr id="3" name="Cloud Callout 2"/>
          <p:cNvSpPr/>
          <p:nvPr/>
        </p:nvSpPr>
        <p:spPr>
          <a:xfrm>
            <a:off x="7143749" y="986220"/>
            <a:ext cx="1980969" cy="1366233"/>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29337" y="1173968"/>
            <a:ext cx="1009791" cy="990738"/>
          </a:xfrm>
          <a:prstGeom prst="rect">
            <a:avLst/>
          </a:prstGeom>
        </p:spPr>
      </p:pic>
      <p:pic>
        <p:nvPicPr>
          <p:cNvPr id="6" name="Picture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56967" y="5560341"/>
            <a:ext cx="910384" cy="943104"/>
          </a:xfrm>
          <a:prstGeom prst="rect">
            <a:avLst/>
          </a:prstGeom>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143749" y="5011842"/>
            <a:ext cx="438211" cy="381053"/>
          </a:xfrm>
          <a:prstGeom prst="rect">
            <a:avLst/>
          </a:prstGeom>
        </p:spPr>
      </p:pic>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654966" y="5002315"/>
            <a:ext cx="333422" cy="400106"/>
          </a:xfrm>
          <a:prstGeom prst="rect">
            <a:avLst/>
          </a:prstGeom>
        </p:spPr>
      </p:pic>
    </p:spTree>
    <p:extLst>
      <p:ext uri="{BB962C8B-B14F-4D97-AF65-F5344CB8AC3E}">
        <p14:creationId xmlns:p14="http://schemas.microsoft.com/office/powerpoint/2010/main" val="3079993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2000"/>
                                        <p:tgtEl>
                                          <p:spTgt spid="13"/>
                                        </p:tgtEl>
                                      </p:cBhvr>
                                    </p:animEffect>
                                  </p:childTnLst>
                                </p:cTn>
                              </p:par>
                              <p:par>
                                <p:cTn id="8" presetID="6" presetClass="entr" presetSubtype="16"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circle(in)">
                                      <p:cBhvr>
                                        <p:cTn id="10" dur="2000"/>
                                        <p:tgtEl>
                                          <p:spTgt spid="14"/>
                                        </p:tgtEl>
                                      </p:cBhvr>
                                    </p:animEffect>
                                  </p:childTnLst>
                                </p:cTn>
                              </p:par>
                              <p:par>
                                <p:cTn id="11" presetID="6" presetClass="entr" presetSubtype="16"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1000"/>
                                        <p:tgtEl>
                                          <p:spTgt spid="3"/>
                                        </p:tgtEl>
                                      </p:cBhvr>
                                    </p:animEffect>
                                    <p:anim calcmode="lin" valueType="num">
                                      <p:cBhvr>
                                        <p:cTn id="43" dur="1000" fill="hold"/>
                                        <p:tgtEl>
                                          <p:spTgt spid="3"/>
                                        </p:tgtEl>
                                        <p:attrNameLst>
                                          <p:attrName>ppt_x</p:attrName>
                                        </p:attrNameLst>
                                      </p:cBhvr>
                                      <p:tavLst>
                                        <p:tav tm="0">
                                          <p:val>
                                            <p:strVal val="#ppt_x"/>
                                          </p:val>
                                        </p:tav>
                                        <p:tav tm="100000">
                                          <p:val>
                                            <p:strVal val="#ppt_x"/>
                                          </p:val>
                                        </p:tav>
                                      </p:tavLst>
                                    </p:anim>
                                    <p:anim calcmode="lin" valueType="num">
                                      <p:cBhvr>
                                        <p:cTn id="4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circle(in)">
                                      <p:cBhvr>
                                        <p:cTn id="49" dur="2000"/>
                                        <p:tgtEl>
                                          <p:spTgt spid="11"/>
                                        </p:tgtEl>
                                      </p:cBhvr>
                                    </p:animEffect>
                                  </p:childTnLst>
                                </p:cTn>
                              </p:par>
                              <p:par>
                                <p:cTn id="50" presetID="6" presetClass="entr" presetSubtype="16" fill="hold" nodeType="with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circle(in)">
                                      <p:cBhvr>
                                        <p:cTn id="5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3.Tạo huấn luyện tốt</a:t>
            </a:r>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09618" y="4660623"/>
            <a:ext cx="2733675" cy="1323975"/>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730" y="1693056"/>
            <a:ext cx="2791215" cy="1562318"/>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51466" y="3679447"/>
            <a:ext cx="402639" cy="965651"/>
          </a:xfrm>
          <a:prstGeom prst="rect">
            <a:avLst/>
          </a:prstGeom>
        </p:spPr>
      </p:pic>
      <p:sp>
        <p:nvSpPr>
          <p:cNvPr id="21" name="Lightning Bolt 20"/>
          <p:cNvSpPr/>
          <p:nvPr/>
        </p:nvSpPr>
        <p:spPr>
          <a:xfrm rot="1524059" flipH="1">
            <a:off x="3222180" y="3180181"/>
            <a:ext cx="739769" cy="122536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loud 21"/>
          <p:cNvSpPr/>
          <p:nvPr/>
        </p:nvSpPr>
        <p:spPr>
          <a:xfrm rot="503976">
            <a:off x="3928780" y="2316177"/>
            <a:ext cx="1919097" cy="127886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65000"/>
                    <a:lumOff val="35000"/>
                  </a:schemeClr>
                </a:solidFill>
              </a:rPr>
              <a:t>Môi trương</a:t>
            </a:r>
            <a:endParaRPr lang="en-US">
              <a:solidFill>
                <a:schemeClr val="tx1">
                  <a:lumMod val="65000"/>
                  <a:lumOff val="35000"/>
                </a:schemeClr>
              </a:solidFill>
            </a:endParaRPr>
          </a:p>
        </p:txBody>
      </p:sp>
      <p:sp>
        <p:nvSpPr>
          <p:cNvPr id="23" name="Rectangle 22"/>
          <p:cNvSpPr/>
          <p:nvPr/>
        </p:nvSpPr>
        <p:spPr>
          <a:xfrm>
            <a:off x="6075337" y="1566771"/>
            <a:ext cx="5795578" cy="44178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78323" y="4612998"/>
            <a:ext cx="2867025" cy="1371600"/>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59017" y="2305311"/>
            <a:ext cx="3105583" cy="1667108"/>
          </a:xfrm>
          <a:prstGeom prst="rect">
            <a:avLst/>
          </a:prstGeom>
        </p:spPr>
      </p:pic>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87002" y="4644503"/>
            <a:ext cx="1009791" cy="990738"/>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53681" y="4075996"/>
            <a:ext cx="333422" cy="400106"/>
          </a:xfrm>
          <a:prstGeom prst="rect">
            <a:avLst/>
          </a:prstGeom>
        </p:spPr>
      </p:pic>
      <p:pic>
        <p:nvPicPr>
          <p:cNvPr id="28" name="Picture 2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53286" y="3960142"/>
            <a:ext cx="438211" cy="381053"/>
          </a:xfrm>
          <a:prstGeom prst="rect">
            <a:avLst/>
          </a:prstGeom>
        </p:spPr>
      </p:pic>
      <p:pic>
        <p:nvPicPr>
          <p:cNvPr id="29" name="Picture 2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52650" y="4960608"/>
            <a:ext cx="400106" cy="362001"/>
          </a:xfrm>
          <a:prstGeom prst="rect">
            <a:avLst/>
          </a:prstGeom>
        </p:spPr>
      </p:pic>
      <p:pic>
        <p:nvPicPr>
          <p:cNvPr id="30" name="Picture 2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708813" y="2791572"/>
            <a:ext cx="487673" cy="485843"/>
          </a:xfrm>
          <a:prstGeom prst="rect">
            <a:avLst/>
          </a:prstGeom>
        </p:spPr>
      </p:pic>
      <p:pic>
        <p:nvPicPr>
          <p:cNvPr id="31" name="Picture 3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276997" y="2672820"/>
            <a:ext cx="1190791" cy="828791"/>
          </a:xfrm>
          <a:prstGeom prst="rect">
            <a:avLst/>
          </a:prstGeom>
        </p:spPr>
      </p:pic>
      <p:sp>
        <p:nvSpPr>
          <p:cNvPr id="33" name="Flowchart: Process 32"/>
          <p:cNvSpPr/>
          <p:nvPr/>
        </p:nvSpPr>
        <p:spPr>
          <a:xfrm>
            <a:off x="6872391" y="1758414"/>
            <a:ext cx="4373942" cy="42334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smtClean="0"/>
              <a:t>Trong máy</a:t>
            </a:r>
            <a:endParaRPr lang="en-US" sz="2000" b="1"/>
          </a:p>
        </p:txBody>
      </p:sp>
    </p:spTree>
    <p:extLst>
      <p:ext uri="{BB962C8B-B14F-4D97-AF65-F5344CB8AC3E}">
        <p14:creationId xmlns:p14="http://schemas.microsoft.com/office/powerpoint/2010/main" val="4010381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ppt_x"/>
                                          </p:val>
                                        </p:tav>
                                        <p:tav tm="100000">
                                          <p:val>
                                            <p:strVal val="#ppt_x"/>
                                          </p:val>
                                        </p:tav>
                                      </p:tavLst>
                                    </p:anim>
                                    <p:anim calcmode="lin" valueType="num">
                                      <p:cBhvr additive="base">
                                        <p:cTn id="16" dur="500" fill="hold"/>
                                        <p:tgtEl>
                                          <p:spTgt spid="2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ppt_x"/>
                                          </p:val>
                                        </p:tav>
                                        <p:tav tm="100000">
                                          <p:val>
                                            <p:strVal val="#ppt_x"/>
                                          </p:val>
                                        </p:tav>
                                      </p:tavLst>
                                    </p:anim>
                                    <p:anim calcmode="lin" valueType="num">
                                      <p:cBhvr additive="base">
                                        <p:cTn id="28" dur="500" fill="hold"/>
                                        <p:tgtEl>
                                          <p:spTgt spid="2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ppt_x"/>
                                          </p:val>
                                        </p:tav>
                                        <p:tav tm="100000">
                                          <p:val>
                                            <p:strVal val="#ppt_x"/>
                                          </p:val>
                                        </p:tav>
                                      </p:tavLst>
                                    </p:anim>
                                    <p:anim calcmode="lin" valueType="num">
                                      <p:cBhvr additive="base">
                                        <p:cTn id="32" dur="500" fill="hold"/>
                                        <p:tgtEl>
                                          <p:spTgt spid="29"/>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500" fill="hold"/>
                                        <p:tgtEl>
                                          <p:spTgt spid="30"/>
                                        </p:tgtEl>
                                        <p:attrNameLst>
                                          <p:attrName>ppt_x</p:attrName>
                                        </p:attrNameLst>
                                      </p:cBhvr>
                                      <p:tavLst>
                                        <p:tav tm="0">
                                          <p:val>
                                            <p:strVal val="#ppt_x"/>
                                          </p:val>
                                        </p:tav>
                                        <p:tav tm="100000">
                                          <p:val>
                                            <p:strVal val="#ppt_x"/>
                                          </p:val>
                                        </p:tav>
                                      </p:tavLst>
                                    </p:anim>
                                    <p:anim calcmode="lin" valueType="num">
                                      <p:cBhvr additive="base">
                                        <p:cTn id="36" dur="500" fill="hold"/>
                                        <p:tgtEl>
                                          <p:spTgt spid="30"/>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500" fill="hold"/>
                                        <p:tgtEl>
                                          <p:spTgt spid="31"/>
                                        </p:tgtEl>
                                        <p:attrNameLst>
                                          <p:attrName>ppt_x</p:attrName>
                                        </p:attrNameLst>
                                      </p:cBhvr>
                                      <p:tavLst>
                                        <p:tav tm="0">
                                          <p:val>
                                            <p:strVal val="#ppt_x"/>
                                          </p:val>
                                        </p:tav>
                                        <p:tav tm="100000">
                                          <p:val>
                                            <p:strVal val="#ppt_x"/>
                                          </p:val>
                                        </p:tav>
                                      </p:tavLst>
                                    </p:anim>
                                    <p:anim calcmode="lin" valueType="num">
                                      <p:cBhvr additive="base">
                                        <p:cTn id="40" dur="500" fill="hold"/>
                                        <p:tgtEl>
                                          <p:spTgt spid="3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500" fill="hold"/>
                                        <p:tgtEl>
                                          <p:spTgt spid="33"/>
                                        </p:tgtEl>
                                        <p:attrNameLst>
                                          <p:attrName>ppt_x</p:attrName>
                                        </p:attrNameLst>
                                      </p:cBhvr>
                                      <p:tavLst>
                                        <p:tav tm="0">
                                          <p:val>
                                            <p:strVal val="#ppt_x"/>
                                          </p:val>
                                        </p:tav>
                                        <p:tav tm="100000">
                                          <p:val>
                                            <p:strVal val="#ppt_x"/>
                                          </p:val>
                                        </p:tav>
                                      </p:tavLst>
                                    </p:anim>
                                    <p:anim calcmode="lin" valueType="num">
                                      <p:cBhvr additive="base">
                                        <p:cTn id="4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4.Tạo </a:t>
            </a:r>
            <a:r>
              <a:rPr lang="en-US"/>
              <a:t>tập huấn </a:t>
            </a:r>
            <a:r>
              <a:rPr lang="en-US" smtClean="0"/>
              <a:t>luyện trong máy và </a:t>
            </a:r>
            <a:r>
              <a:rPr lang="en-US"/>
              <a:t>phân </a:t>
            </a:r>
            <a:r>
              <a:rPr lang="en-US" smtClean="0"/>
              <a:t>loại</a:t>
            </a:r>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02071" y="1690688"/>
            <a:ext cx="4269495" cy="4351338"/>
          </a:xfrm>
        </p:spPr>
      </p:pic>
      <p:pic>
        <p:nvPicPr>
          <p:cNvPr id="3" name="Picture 2"/>
          <p:cNvPicPr>
            <a:picLocks noChangeAspect="1"/>
          </p:cNvPicPr>
          <p:nvPr/>
        </p:nvPicPr>
        <p:blipFill>
          <a:blip r:embed="rId3"/>
          <a:stretch>
            <a:fillRect/>
          </a:stretch>
        </p:blipFill>
        <p:spPr>
          <a:xfrm>
            <a:off x="1042988" y="1347788"/>
            <a:ext cx="5276850" cy="4857750"/>
          </a:xfrm>
          <a:prstGeom prst="rect">
            <a:avLst/>
          </a:prstGeom>
        </p:spPr>
      </p:pic>
    </p:spTree>
    <p:extLst>
      <p:ext uri="{BB962C8B-B14F-4D97-AF65-F5344CB8AC3E}">
        <p14:creationId xmlns:p14="http://schemas.microsoft.com/office/powerpoint/2010/main" val="231344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85098" y="1929317"/>
            <a:ext cx="10421804" cy="4143953"/>
          </a:xfrm>
        </p:spPr>
      </p:pic>
    </p:spTree>
    <p:extLst>
      <p:ext uri="{BB962C8B-B14F-4D97-AF65-F5344CB8AC3E}">
        <p14:creationId xmlns:p14="http://schemas.microsoft.com/office/powerpoint/2010/main" val="39693768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Cách tìm sự tương đồng 2 âm thanh</a:t>
            </a:r>
            <a:endParaRPr lang="en-US"/>
          </a:p>
        </p:txBody>
      </p:sp>
      <p:sp>
        <p:nvSpPr>
          <p:cNvPr id="3" name="Content Placeholder 2"/>
          <p:cNvSpPr>
            <a:spLocks noGrp="1"/>
          </p:cNvSpPr>
          <p:nvPr>
            <p:ph idx="1"/>
          </p:nvPr>
        </p:nvSpPr>
        <p:spPr>
          <a:xfrm>
            <a:off x="838200" y="1690688"/>
            <a:ext cx="10515600" cy="4486275"/>
          </a:xfrm>
        </p:spPr>
        <p:txBody>
          <a:bodyPr/>
          <a:lstStyle/>
          <a:p>
            <a:r>
              <a:rPr lang="en-US" b="1" smtClean="0"/>
              <a:t>Theo học có giám sát:</a:t>
            </a:r>
          </a:p>
          <a:p>
            <a:r>
              <a:rPr lang="en-US"/>
              <a:t> </a:t>
            </a:r>
            <a:r>
              <a:rPr lang="en-US" smtClean="0"/>
              <a:t>Cho âm thanh S có biến tiềm ẩm x.</a:t>
            </a:r>
          </a:p>
          <a:p>
            <a:r>
              <a:rPr lang="en-US" smtClean="0"/>
              <a:t>Tái tạo 1 âm thanh g(x).</a:t>
            </a:r>
          </a:p>
          <a:p>
            <a:r>
              <a:rPr lang="en-US"/>
              <a:t>Cho</a:t>
            </a:r>
            <a:r>
              <a:rPr lang="en-US" i="1"/>
              <a:t> L (  </a:t>
            </a:r>
            <a:r>
              <a:rPr lang="en-US" i="1" smtClean="0"/>
              <a:t>,  ) </a:t>
            </a:r>
            <a:r>
              <a:rPr lang="en-US"/>
              <a:t>là một hàm khả năng </a:t>
            </a:r>
            <a:r>
              <a:rPr lang="en-US" smtClean="0"/>
              <a:t>đo </a:t>
            </a:r>
            <a:r>
              <a:rPr lang="en-US"/>
              <a:t>tương đồng giữa hai âm </a:t>
            </a:r>
            <a:r>
              <a:rPr lang="en-US" smtClean="0"/>
              <a:t>thanh.</a:t>
            </a:r>
          </a:p>
          <a:p>
            <a:r>
              <a:rPr lang="en-US" smtClean="0"/>
              <a:t>Mục tiêu là tối ưu hóa hàm L( g(x), S). (kí hiệu p(x) thay cho L(g(x),S)).</a:t>
            </a:r>
          </a:p>
          <a:p>
            <a:r>
              <a:rPr lang="en-US" i="1"/>
              <a:t>p ( </a:t>
            </a:r>
            <a:r>
              <a:rPr lang="en-US"/>
              <a:t>x) có thể được coi là một phân phối ˆ</a:t>
            </a:r>
            <a:r>
              <a:rPr lang="en-US" i="1"/>
              <a:t>p ( </a:t>
            </a:r>
            <a:r>
              <a:rPr lang="en-US"/>
              <a:t>x) tối ưu </a:t>
            </a:r>
            <a:r>
              <a:rPr lang="en-US" smtClean="0"/>
              <a:t>lại</a:t>
            </a:r>
            <a:r>
              <a:rPr lang="en-US" i="1" smtClean="0"/>
              <a:t>.</a:t>
            </a:r>
            <a:endParaRPr lang="en-US" smtClean="0"/>
          </a:p>
          <a:p>
            <a:r>
              <a:rPr lang="en-US" smtClean="0"/>
              <a:t>Nên áp dụng Gibbs lấy mẫu để vẽ mẫu từ</a:t>
            </a:r>
            <a:r>
              <a:rPr lang="en-US" i="1" smtClean="0"/>
              <a:t> p( </a:t>
            </a:r>
            <a:r>
              <a:rPr lang="en-US" smtClean="0"/>
              <a:t>x).</a:t>
            </a:r>
            <a:endParaRPr lang="en-US"/>
          </a:p>
        </p:txBody>
      </p:sp>
    </p:spTree>
    <p:extLst>
      <p:ext uri="{BB962C8B-B14F-4D97-AF65-F5344CB8AC3E}">
        <p14:creationId xmlns:p14="http://schemas.microsoft.com/office/powerpoint/2010/main" val="39111356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1765300"/>
            <a:ext cx="10096500" cy="1325563"/>
          </a:xfrm>
        </p:spPr>
        <p:txBody>
          <a:bodyPr/>
          <a:lstStyle/>
          <a:p>
            <a:r>
              <a:rPr lang="en-US" b="1" smtClean="0">
                <a:solidFill>
                  <a:srgbClr val="FF0000"/>
                </a:solidFill>
              </a:rPr>
              <a:t>  Cảm </a:t>
            </a:r>
            <a:r>
              <a:rPr lang="en-US" b="1">
                <a:solidFill>
                  <a:srgbClr val="FF0000"/>
                </a:solidFill>
              </a:rPr>
              <a:t>ơn thầy và các bạn đã </a:t>
            </a:r>
            <a:r>
              <a:rPr lang="en-US" b="1">
                <a:solidFill>
                  <a:srgbClr val="FF0000"/>
                </a:solidFill>
              </a:rPr>
              <a:t>theo </a:t>
            </a:r>
            <a:r>
              <a:rPr lang="en-US" b="1" smtClean="0">
                <a:solidFill>
                  <a:srgbClr val="FF0000"/>
                </a:solidFill>
              </a:rPr>
              <a:t>dõi </a:t>
            </a:r>
            <a:endParaRPr lang="en-US" b="1">
              <a:solidFill>
                <a:srgbClr val="FF0000"/>
              </a:solidFill>
            </a:endParaRPr>
          </a:p>
        </p:txBody>
      </p:sp>
      <p:sp>
        <p:nvSpPr>
          <p:cNvPr id="3" name="Content Placeholder 2"/>
          <p:cNvSpPr>
            <a:spLocks noGrp="1"/>
          </p:cNvSpPr>
          <p:nvPr>
            <p:ph idx="1"/>
          </p:nvPr>
        </p:nvSpPr>
        <p:spPr>
          <a:xfrm>
            <a:off x="838200" y="3700462"/>
            <a:ext cx="10515600" cy="2333625"/>
          </a:xfrm>
        </p:spPr>
        <p:txBody>
          <a:bodyPr/>
          <a:lstStyle/>
          <a:p>
            <a:endParaRPr lang="en-US"/>
          </a:p>
        </p:txBody>
      </p:sp>
    </p:spTree>
    <p:extLst>
      <p:ext uri="{BB962C8B-B14F-4D97-AF65-F5344CB8AC3E}">
        <p14:creationId xmlns:p14="http://schemas.microsoft.com/office/powerpoint/2010/main" val="23766304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TotalTime>
  <Words>300</Words>
  <Application>Microsoft Office PowerPoint</Application>
  <PresentationFormat>Widescreen</PresentationFormat>
  <Paragraphs>26</Paragraphs>
  <Slides>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Shape and Material from Sound  </vt:lpstr>
      <vt:lpstr>Cho máy bắt chước con người có khả năng nghe âm thanh đoán được đồ vật </vt:lpstr>
      <vt:lpstr>1.Âm thanh với con người</vt:lpstr>
      <vt:lpstr>2.Âm thanh với AI</vt:lpstr>
      <vt:lpstr>3.Tạo huấn luyện tốt</vt:lpstr>
      <vt:lpstr>4.Tạo tập huấn luyện trong máy và phân loại</vt:lpstr>
      <vt:lpstr>PowerPoint Presentation</vt:lpstr>
      <vt:lpstr>Cách tìm sự tương đồng 2 âm thanh</vt:lpstr>
      <vt:lpstr>  Cảm ơn thầy và các bạn đã theo dõi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COMPUTER</dc:creator>
  <cp:lastModifiedBy>COMPUTER</cp:lastModifiedBy>
  <cp:revision>35</cp:revision>
  <dcterms:created xsi:type="dcterms:W3CDTF">2018-12-02T08:33:18Z</dcterms:created>
  <dcterms:modified xsi:type="dcterms:W3CDTF">2018-12-03T05:53:24Z</dcterms:modified>
</cp:coreProperties>
</file>