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7" r:id="rId9"/>
    <p:sldId id="269" r:id="rId10"/>
    <p:sldId id="270" r:id="rId11"/>
    <p:sldId id="264" r:id="rId12"/>
    <p:sldId id="268" r:id="rId13"/>
    <p:sldId id="273" r:id="rId14"/>
    <p:sldId id="292" r:id="rId15"/>
    <p:sldId id="261" r:id="rId16"/>
    <p:sldId id="274" r:id="rId17"/>
    <p:sldId id="275" r:id="rId18"/>
    <p:sldId id="276" r:id="rId19"/>
    <p:sldId id="277" r:id="rId20"/>
    <p:sldId id="284" r:id="rId21"/>
    <p:sldId id="278" r:id="rId22"/>
    <p:sldId id="279" r:id="rId23"/>
    <p:sldId id="286" r:id="rId24"/>
    <p:sldId id="280" r:id="rId25"/>
    <p:sldId id="271" r:id="rId26"/>
    <p:sldId id="287" r:id="rId27"/>
    <p:sldId id="262" r:id="rId28"/>
    <p:sldId id="285" r:id="rId29"/>
    <p:sldId id="281" r:id="rId30"/>
    <p:sldId id="282" r:id="rId31"/>
    <p:sldId id="288" r:id="rId32"/>
    <p:sldId id="289" r:id="rId33"/>
    <p:sldId id="263" r:id="rId34"/>
    <p:sldId id="291" r:id="rId35"/>
    <p:sldId id="272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4610-6AAC-4687-8A8E-06EC4FEA40C8}" type="datetimeFigureOut">
              <a:rPr lang="ru-RU" smtClean="0"/>
              <a:pPr/>
              <a:t>24.12.2019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B353-A19F-476A-B7E9-DF7B408E97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4610-6AAC-4687-8A8E-06EC4FEA40C8}" type="datetimeFigureOut">
              <a:rPr lang="ru-RU" smtClean="0"/>
              <a:pPr/>
              <a:t>24.12.2019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B353-A19F-476A-B7E9-DF7B408E97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4610-6AAC-4687-8A8E-06EC4FEA40C8}" type="datetimeFigureOut">
              <a:rPr lang="ru-RU" smtClean="0"/>
              <a:pPr/>
              <a:t>24.12.2019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B353-A19F-476A-B7E9-DF7B408E97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4610-6AAC-4687-8A8E-06EC4FEA40C8}" type="datetimeFigureOut">
              <a:rPr lang="ru-RU" smtClean="0"/>
              <a:pPr/>
              <a:t>24.12.2019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B353-A19F-476A-B7E9-DF7B408E97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4610-6AAC-4687-8A8E-06EC4FEA40C8}" type="datetimeFigureOut">
              <a:rPr lang="ru-RU" smtClean="0"/>
              <a:pPr/>
              <a:t>24.12.2019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B353-A19F-476A-B7E9-DF7B408E97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4610-6AAC-4687-8A8E-06EC4FEA40C8}" type="datetimeFigureOut">
              <a:rPr lang="ru-RU" smtClean="0"/>
              <a:pPr/>
              <a:t>24.12.2019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B353-A19F-476A-B7E9-DF7B408E97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4610-6AAC-4687-8A8E-06EC4FEA40C8}" type="datetimeFigureOut">
              <a:rPr lang="ru-RU" smtClean="0"/>
              <a:pPr/>
              <a:t>24.12.2019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B353-A19F-476A-B7E9-DF7B408E97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4610-6AAC-4687-8A8E-06EC4FEA40C8}" type="datetimeFigureOut">
              <a:rPr lang="ru-RU" smtClean="0"/>
              <a:pPr/>
              <a:t>24.12.2019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B353-A19F-476A-B7E9-DF7B408E97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4610-6AAC-4687-8A8E-06EC4FEA40C8}" type="datetimeFigureOut">
              <a:rPr lang="ru-RU" smtClean="0"/>
              <a:pPr/>
              <a:t>24.12.2019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B353-A19F-476A-B7E9-DF7B408E97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4610-6AAC-4687-8A8E-06EC4FEA40C8}" type="datetimeFigureOut">
              <a:rPr lang="ru-RU" smtClean="0"/>
              <a:pPr/>
              <a:t>24.12.2019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B353-A19F-476A-B7E9-DF7B408E97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4610-6AAC-4687-8A8E-06EC4FEA40C8}" type="datetimeFigureOut">
              <a:rPr lang="ru-RU" smtClean="0"/>
              <a:pPr/>
              <a:t>24.12.2019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B353-A19F-476A-B7E9-DF7B408E97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34610-6AAC-4687-8A8E-06EC4FEA40C8}" type="datetimeFigureOut">
              <a:rPr lang="ru-RU" smtClean="0"/>
              <a:pPr/>
              <a:t>24.12.2019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5B353-A19F-476A-B7E9-DF7B408E974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r1st0crat/NWave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357422" y="2714620"/>
            <a:ext cx="1785950" cy="1785950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428728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DSP &amp; Audio Programming in .NET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pic>
        <p:nvPicPr>
          <p:cNvPr id="12292" name="Picture 4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0140" y="2428868"/>
            <a:ext cx="1905000" cy="1905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643438" y="4357694"/>
            <a:ext cx="219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Yu Gothic UI" pitchFamily="34" charset="-128"/>
                <a:ea typeface="Yu Gothic UI" pitchFamily="34" charset="-128"/>
              </a:rPr>
              <a:t>.NET Standard 2.0</a:t>
            </a:r>
            <a:endParaRPr lang="ru-RU" sz="2000" dirty="0">
              <a:latin typeface="Yu Gothic UI" pitchFamily="34" charset="-128"/>
              <a:ea typeface="Yu Gothic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Spectral and TD Descriptors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2331" y="2751892"/>
            <a:ext cx="10534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Yu Gothic UI" pitchFamily="34" charset="-128"/>
                <a:ea typeface="Yu Gothic UI" pitchFamily="34" charset="-128"/>
              </a:rPr>
              <a:t>MIR</a:t>
            </a:r>
          </a:p>
          <a:p>
            <a:pPr algn="ctr"/>
            <a:r>
              <a:rPr lang="en-US" sz="1400" dirty="0" smtClean="0">
                <a:latin typeface="Yu Gothic Light" pitchFamily="34" charset="-128"/>
                <a:ea typeface="Yu Gothic Light" pitchFamily="34" charset="-128"/>
              </a:rPr>
              <a:t>Music</a:t>
            </a:r>
          </a:p>
          <a:p>
            <a:pPr algn="ctr"/>
            <a:r>
              <a:rPr lang="en-US" sz="1400" dirty="0" smtClean="0">
                <a:latin typeface="Yu Gothic Light" pitchFamily="34" charset="-128"/>
                <a:ea typeface="Yu Gothic Light" pitchFamily="34" charset="-128"/>
              </a:rPr>
              <a:t>Information</a:t>
            </a:r>
          </a:p>
          <a:p>
            <a:pPr algn="ctr"/>
            <a:r>
              <a:rPr lang="en-US" sz="1400" dirty="0" smtClean="0">
                <a:latin typeface="Yu Gothic Light" pitchFamily="34" charset="-128"/>
                <a:ea typeface="Yu Gothic Light" pitchFamily="34" charset="-128"/>
              </a:rPr>
              <a:t>Retrieval</a:t>
            </a:r>
            <a:endParaRPr lang="ru-RU" sz="1400" dirty="0">
              <a:latin typeface="Yu Gothic Light" pitchFamily="34" charset="-128"/>
              <a:ea typeface="Yu Gothic Light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28" y="4037776"/>
            <a:ext cx="130997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Yu Gothic UI" pitchFamily="34" charset="-128"/>
                <a:ea typeface="Yu Gothic UI" pitchFamily="34" charset="-128"/>
              </a:rPr>
              <a:t>MPEG-7</a:t>
            </a:r>
          </a:p>
          <a:p>
            <a:pPr algn="ctr"/>
            <a:r>
              <a:rPr lang="en-US" sz="1400" dirty="0" smtClean="0">
                <a:latin typeface="Yu Gothic Light" pitchFamily="34" charset="-128"/>
                <a:ea typeface="Yu Gothic Light" pitchFamily="34" charset="-128"/>
              </a:rPr>
              <a:t>Standard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596222" y="3857628"/>
            <a:ext cx="10715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 Energy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 RMS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 ZCR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 Entropy</a:t>
            </a:r>
            <a:endParaRPr lang="en-US" sz="1600" dirty="0">
              <a:latin typeface="Yu Gothic Light" pitchFamily="34" charset="-128"/>
              <a:ea typeface="Yu Gothic Light" pitchFamily="34" charset="-128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14678" y="2643182"/>
            <a:ext cx="21431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 Spectral </a:t>
            </a:r>
            <a:r>
              <a:rPr lang="en-US" sz="1600" dirty="0" err="1" smtClean="0">
                <a:latin typeface="Yu Gothic Light" pitchFamily="34" charset="-128"/>
                <a:ea typeface="Yu Gothic Light" pitchFamily="34" charset="-128"/>
              </a:rPr>
              <a:t>Centroid</a:t>
            </a:r>
            <a:endParaRPr lang="en-US" sz="1600" dirty="0" smtClean="0">
              <a:latin typeface="Yu Gothic Light" pitchFamily="34" charset="-128"/>
              <a:ea typeface="Yu Gothic Light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 Spectral Spread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 Spectral Flatness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 Spectral </a:t>
            </a:r>
            <a:r>
              <a:rPr lang="en-US" sz="1600" dirty="0" err="1" smtClean="0">
                <a:latin typeface="Yu Gothic Light" pitchFamily="34" charset="-128"/>
                <a:ea typeface="Yu Gothic Light" pitchFamily="34" charset="-128"/>
              </a:rPr>
              <a:t>Noiseness</a:t>
            </a:r>
            <a:endParaRPr lang="en-US" sz="1600" dirty="0" smtClean="0">
              <a:latin typeface="Yu Gothic Light" pitchFamily="34" charset="-128"/>
              <a:ea typeface="Yu Gothic Light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 Spectral </a:t>
            </a:r>
            <a:r>
              <a:rPr lang="en-US" sz="1600" dirty="0" err="1" smtClean="0">
                <a:latin typeface="Yu Gothic Light" pitchFamily="34" charset="-128"/>
                <a:ea typeface="Yu Gothic Light" pitchFamily="34" charset="-128"/>
              </a:rPr>
              <a:t>Rolloff</a:t>
            </a:r>
            <a:endParaRPr lang="en-US" sz="1600" dirty="0" smtClean="0">
              <a:latin typeface="Yu Gothic Light" pitchFamily="34" charset="-128"/>
              <a:ea typeface="Yu Gothic Light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 Spectral Crest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 Spectral Entropy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 Spectral Decrease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 Spectral Contrast</a:t>
            </a:r>
            <a:endParaRPr lang="en-US" sz="1600" dirty="0">
              <a:latin typeface="Yu Gothic Light" pitchFamily="34" charset="-128"/>
              <a:ea typeface="Yu Gothic Light" pitchFamily="34" charset="-128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596222" y="2643182"/>
            <a:ext cx="20002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 Harmonic </a:t>
            </a:r>
            <a:r>
              <a:rPr lang="en-US" sz="1600" dirty="0" err="1" smtClean="0">
                <a:latin typeface="Yu Gothic Light" pitchFamily="34" charset="-128"/>
                <a:ea typeface="Yu Gothic Light" pitchFamily="34" charset="-128"/>
              </a:rPr>
              <a:t>Centroid</a:t>
            </a:r>
            <a:endParaRPr lang="en-US" sz="1600" dirty="0" smtClean="0">
              <a:latin typeface="Yu Gothic Light" pitchFamily="34" charset="-128"/>
              <a:ea typeface="Yu Gothic Light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 Harmonic Spread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 </a:t>
            </a:r>
            <a:r>
              <a:rPr lang="en-US" sz="1600" dirty="0" err="1" smtClean="0">
                <a:latin typeface="Yu Gothic Light" pitchFamily="34" charset="-128"/>
                <a:ea typeface="Yu Gothic Light" pitchFamily="34" charset="-128"/>
              </a:rPr>
              <a:t>Inharmonicity</a:t>
            </a:r>
            <a:endParaRPr lang="en-US" sz="1600" dirty="0" smtClean="0">
              <a:latin typeface="Yu Gothic Light" pitchFamily="34" charset="-128"/>
              <a:ea typeface="Yu Gothic Light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 Odd-to-Even Ratio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 </a:t>
            </a:r>
            <a:r>
              <a:rPr lang="en-US" sz="1600" dirty="0" err="1" smtClean="0">
                <a:latin typeface="Yu Gothic Light" pitchFamily="34" charset="-128"/>
                <a:ea typeface="Yu Gothic Light" pitchFamily="34" charset="-128"/>
              </a:rPr>
              <a:t>Tristimulus</a:t>
            </a:r>
            <a:endParaRPr lang="en-US" sz="1600" dirty="0">
              <a:latin typeface="Yu Gothic Light" pitchFamily="34" charset="-128"/>
              <a:ea typeface="Yu Gothic Light" pitchFamily="34" charset="-128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Pitch</a:t>
            </a:r>
            <a:r>
              <a:rPr lang="ru-RU" sz="3200" dirty="0" smtClean="0">
                <a:latin typeface="Yu Gothic UI" pitchFamily="34" charset="-128"/>
                <a:ea typeface="Yu Gothic UI" pitchFamily="34" charset="-128"/>
              </a:rPr>
              <a:t> </a:t>
            </a:r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Estimation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4546" y="2857496"/>
            <a:ext cx="1713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Yu Gothic UI" pitchFamily="34" charset="-128"/>
                <a:ea typeface="Yu Gothic UI" pitchFamily="34" charset="-128"/>
              </a:rPr>
              <a:t>Time domain</a:t>
            </a:r>
            <a:endParaRPr lang="ru-RU" sz="2000" b="1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3570" y="2857496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Yu Gothic UI" pitchFamily="34" charset="-128"/>
                <a:ea typeface="Yu Gothic UI" pitchFamily="34" charset="-128"/>
              </a:rPr>
              <a:t>Frequency domain</a:t>
            </a:r>
            <a:endParaRPr lang="ru-RU" sz="2000" b="1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4546" y="3357562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 Autocorrelation</a:t>
            </a:r>
            <a:endParaRPr lang="ru-RU" sz="1600" dirty="0">
              <a:latin typeface="Yu Gothic Light" pitchFamily="34" charset="-128"/>
              <a:ea typeface="Yu Gothic Light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4546" y="363682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 YIN</a:t>
            </a:r>
            <a:endParaRPr lang="ru-RU" sz="1600" dirty="0">
              <a:latin typeface="Yu Gothic Light" pitchFamily="34" charset="-128"/>
              <a:ea typeface="Yu Gothic Light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4546" y="3909301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 Zero-crossings</a:t>
            </a:r>
          </a:p>
          <a:p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  (Schmitt trigger)</a:t>
            </a:r>
            <a:endParaRPr lang="ru-RU" sz="1600" dirty="0">
              <a:latin typeface="Yu Gothic Light" pitchFamily="34" charset="-128"/>
              <a:ea typeface="Yu Gothic Light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43570" y="3357562"/>
            <a:ext cx="2811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 Harmonic Product Spectrum</a:t>
            </a:r>
            <a:endParaRPr lang="ru-RU" sz="1600" dirty="0">
              <a:latin typeface="Yu Gothic Light" pitchFamily="34" charset="-128"/>
              <a:ea typeface="Yu Gothic Light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43570" y="3643314"/>
            <a:ext cx="2529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 Harmonic Sum Spectrum</a:t>
            </a:r>
            <a:endParaRPr lang="ru-RU" sz="1600" dirty="0">
              <a:latin typeface="Yu Gothic Light" pitchFamily="34" charset="-128"/>
              <a:ea typeface="Yu Gothic Light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43570" y="3929066"/>
            <a:ext cx="1986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 First Spectral Peak</a:t>
            </a:r>
            <a:endParaRPr lang="ru-RU" sz="1600" dirty="0">
              <a:latin typeface="Yu Gothic Light" pitchFamily="34" charset="-128"/>
              <a:ea typeface="Yu Gothic Light" pitchFamily="34" charset="-128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928662" y="2928934"/>
            <a:ext cx="1214446" cy="121444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4357686" y="2928934"/>
            <a:ext cx="1214446" cy="121444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Configuring Extractors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571744"/>
            <a:ext cx="4283413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Configuring Extractors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00306"/>
            <a:ext cx="556842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2214554"/>
            <a:ext cx="2702798" cy="3581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Signal Modification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571868" y="3435494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Yu Gothic Light" pitchFamily="34" charset="-128"/>
                <a:ea typeface="Yu Gothic Light" pitchFamily="34" charset="-128"/>
              </a:rPr>
              <a:t>Filtering</a:t>
            </a:r>
            <a:endParaRPr lang="ru-RU" sz="4000" dirty="0">
              <a:latin typeface="Yu Gothic Light" pitchFamily="34" charset="-128"/>
              <a:ea typeface="Yu Gothic Light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4668" y="274313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Yu Gothic Light" pitchFamily="34" charset="-128"/>
                <a:ea typeface="Yu Gothic Light" pitchFamily="34" charset="-128"/>
              </a:rPr>
              <a:t>Resampling</a:t>
            </a:r>
            <a:endParaRPr lang="ru-RU" sz="2000" dirty="0">
              <a:latin typeface="Yu Gothic Light" pitchFamily="34" charset="-128"/>
              <a:ea typeface="Yu Gothic Light" pitchFamily="34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7001" y="4786322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Yu Gothic Light" pitchFamily="34" charset="-128"/>
                <a:ea typeface="Yu Gothic Light" pitchFamily="34" charset="-128"/>
              </a:rPr>
              <a:t>Time Stretching</a:t>
            </a:r>
            <a:endParaRPr lang="ru-RU" sz="2000" dirty="0">
              <a:latin typeface="Yu Gothic Light" pitchFamily="34" charset="-128"/>
              <a:ea typeface="Yu Gothic Light" pitchFamily="34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2198" y="4572008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Yu Gothic Light" pitchFamily="34" charset="-128"/>
                <a:ea typeface="Yu Gothic Light" pitchFamily="34" charset="-128"/>
              </a:rPr>
              <a:t>Audio Effects</a:t>
            </a:r>
            <a:endParaRPr lang="ru-RU" sz="2000" dirty="0">
              <a:latin typeface="Yu Gothic Light" pitchFamily="34" charset="-128"/>
              <a:ea typeface="Yu Gothic Light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57950" y="2857496"/>
            <a:ext cx="1433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Yu Gothic Light" pitchFamily="34" charset="-128"/>
                <a:ea typeface="Yu Gothic Light" pitchFamily="34" charset="-128"/>
              </a:rPr>
              <a:t>Spectral</a:t>
            </a:r>
          </a:p>
          <a:p>
            <a:pPr algn="ctr"/>
            <a:r>
              <a:rPr lang="en-US" sz="2000" dirty="0" smtClean="0">
                <a:latin typeface="Yu Gothic Light" pitchFamily="34" charset="-128"/>
                <a:ea typeface="Yu Gothic Light" pitchFamily="34" charset="-128"/>
              </a:rPr>
              <a:t>Subtraction</a:t>
            </a:r>
            <a:endParaRPr lang="ru-RU" sz="2000" dirty="0">
              <a:latin typeface="Yu Gothic Light" pitchFamily="34" charset="-128"/>
              <a:ea typeface="Yu Gothic Light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Digital Filters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357554" y="3071810"/>
            <a:ext cx="2357454" cy="1437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0000" tIns="406800" rIns="450000" bIns="406800" rtlCol="0">
            <a:spAutoFit/>
          </a:bodyPr>
          <a:lstStyle/>
          <a:p>
            <a:pPr algn="ctr"/>
            <a:r>
              <a:rPr lang="en-US" sz="2000" b="1" dirty="0" err="1" smtClean="0">
                <a:latin typeface="Yu Gothic UI" pitchFamily="34" charset="-128"/>
                <a:ea typeface="Yu Gothic UI" pitchFamily="34" charset="-128"/>
              </a:rPr>
              <a:t>IOnlineFilter</a:t>
            </a:r>
            <a:endParaRPr lang="en-US" sz="2000" b="1" dirty="0" smtClean="0">
              <a:latin typeface="Yu Gothic UI" pitchFamily="34" charset="-128"/>
              <a:ea typeface="Yu Gothic UI" pitchFamily="34" charset="-128"/>
            </a:endParaRPr>
          </a:p>
          <a:p>
            <a:pPr algn="ctr"/>
            <a:r>
              <a:rPr lang="en-US" sz="2000" b="1" dirty="0" err="1" smtClean="0">
                <a:latin typeface="Yu Gothic UI" pitchFamily="34" charset="-128"/>
                <a:ea typeface="Yu Gothic UI" pitchFamily="34" charset="-128"/>
              </a:rPr>
              <a:t>IFilter</a:t>
            </a:r>
            <a:endParaRPr lang="ru-RU" sz="2000" b="1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4744" y="2571744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Process (online)</a:t>
            </a:r>
            <a:endParaRPr lang="ru-RU" sz="1600" dirty="0">
              <a:latin typeface="Yu Gothic Light" pitchFamily="34" charset="-128"/>
              <a:ea typeface="Yu Gothic Light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4744" y="4643446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Yu Gothic Light" pitchFamily="34" charset="-128"/>
                <a:ea typeface="Yu Gothic Light" pitchFamily="34" charset="-128"/>
              </a:rPr>
              <a:t>ApplyTo</a:t>
            </a:r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 (offline)</a:t>
            </a:r>
            <a:endParaRPr lang="ru-RU" sz="1600" dirty="0">
              <a:latin typeface="Yu Gothic Light" pitchFamily="34" charset="-128"/>
              <a:ea typeface="Yu Gothic Light" pitchFamily="34" charset="-128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643306" y="2498718"/>
            <a:ext cx="1785950" cy="1588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1428728" y="3071810"/>
            <a:ext cx="1428760" cy="14287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3643306" y="5072074"/>
            <a:ext cx="1857388" cy="1588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6215074" y="3071810"/>
            <a:ext cx="1428760" cy="1428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Transfer Function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857496"/>
            <a:ext cx="6072230" cy="271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 descr="https://latex.codecogs.com/gif.latex?H%28z%29%3D%5Cfrac%7B1&amp;plus;0.5z%5E%7B-1%7D&amp;plus;0.2z%5E%7B-2%7D%7D%7B1-0.8z%5E%7B-1%7D&amp;plus;0.3z%5E%7B-2%7D%7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2214554"/>
            <a:ext cx="2523589" cy="500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Transfer Function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428868"/>
            <a:ext cx="615592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FIR Filter Design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643174" y="2357430"/>
            <a:ext cx="414340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Frequency sampling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Window method (</a:t>
            </a:r>
            <a:r>
              <a:rPr lang="en-US" dirty="0" err="1" smtClean="0">
                <a:latin typeface="Yu Gothic Light" pitchFamily="34" charset="-128"/>
                <a:ea typeface="Yu Gothic Light" pitchFamily="34" charset="-128"/>
              </a:rPr>
              <a:t>sinc</a:t>
            </a: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)</a:t>
            </a:r>
            <a:endParaRPr lang="ru-RU" dirty="0" smtClean="0">
              <a:latin typeface="Yu Gothic Light" pitchFamily="34" charset="-128"/>
              <a:ea typeface="Yu Gothic Light" pitchFamily="34" charset="-128"/>
            </a:endParaRPr>
          </a:p>
          <a:p>
            <a:pPr>
              <a:buFont typeface="Arial" pitchFamily="34" charset="0"/>
              <a:buChar char="•"/>
            </a:pPr>
            <a:endParaRPr lang="ru-RU" sz="2000" dirty="0" smtClean="0">
              <a:latin typeface="Yu Gothic Light" pitchFamily="34" charset="-128"/>
              <a:ea typeface="Yu Gothic Light" pitchFamily="34" charset="-128"/>
            </a:endParaRPr>
          </a:p>
          <a:p>
            <a:pPr>
              <a:buFont typeface="Arial" pitchFamily="34" charset="0"/>
              <a:buChar char="•"/>
            </a:pPr>
            <a:endParaRPr lang="ru-RU" dirty="0" smtClean="0">
              <a:latin typeface="Yu Gothic Light" pitchFamily="34" charset="-128"/>
              <a:ea typeface="Yu Gothic Light" pitchFamily="34" charset="-128"/>
            </a:endParaRPr>
          </a:p>
          <a:p>
            <a:pPr>
              <a:buFont typeface="Arial" pitchFamily="34" charset="0"/>
              <a:buChar char="•"/>
            </a:pPr>
            <a:endParaRPr lang="ru-RU" dirty="0" smtClean="0">
              <a:latin typeface="Yu Gothic Light" pitchFamily="34" charset="-128"/>
              <a:ea typeface="Yu Gothic Light" pitchFamily="34" charset="-128"/>
            </a:endParaRPr>
          </a:p>
          <a:p>
            <a:pPr>
              <a:buFont typeface="Arial" pitchFamily="34" charset="0"/>
              <a:buChar char="•"/>
            </a:pPr>
            <a:endParaRPr lang="ru-RU" dirty="0" smtClean="0">
              <a:latin typeface="Yu Gothic Light" pitchFamily="34" charset="-128"/>
              <a:ea typeface="Yu Gothic Light" pitchFamily="34" charset="-128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Yu Gothic Light" pitchFamily="34" charset="-128"/>
              <a:ea typeface="Yu Gothic Light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</a:t>
            </a:r>
            <a:r>
              <a:rPr lang="en-US" dirty="0" err="1" smtClean="0">
                <a:latin typeface="Yu Gothic Light" pitchFamily="34" charset="-128"/>
                <a:ea typeface="Yu Gothic Light" pitchFamily="34" charset="-128"/>
              </a:rPr>
              <a:t>Remez</a:t>
            </a: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/ Parks-McClellan (</a:t>
            </a:r>
            <a:r>
              <a:rPr lang="en-US" dirty="0" err="1" smtClean="0">
                <a:latin typeface="Yu Gothic Light" pitchFamily="34" charset="-128"/>
                <a:ea typeface="Yu Gothic Light" pitchFamily="34" charset="-128"/>
              </a:rPr>
              <a:t>equiripple</a:t>
            </a: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)</a:t>
            </a:r>
            <a:endParaRPr lang="en-US" dirty="0">
              <a:latin typeface="Yu Gothic Light" pitchFamily="34" charset="-128"/>
              <a:ea typeface="Yu Gothic Light" pitchFamily="34" charset="-128"/>
            </a:endParaRPr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065698"/>
            <a:ext cx="6715172" cy="11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786322"/>
            <a:ext cx="7858180" cy="958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IIR Filter Design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786058"/>
            <a:ext cx="5572164" cy="922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4286256"/>
            <a:ext cx="6500858" cy="151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857240" y="2428868"/>
            <a:ext cx="17144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Yu Gothic Light" pitchFamily="34" charset="-128"/>
                <a:ea typeface="Yu Gothic Light" pitchFamily="34" charset="-128"/>
              </a:rPr>
              <a:t> </a:t>
            </a:r>
            <a:r>
              <a:rPr lang="da-DK" dirty="0" smtClean="0">
                <a:latin typeface="Yu Gothic Light" pitchFamily="34" charset="-128"/>
                <a:ea typeface="Yu Gothic Light" pitchFamily="34" charset="-128"/>
              </a:rPr>
              <a:t>Butterworth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Yu Gothic Light" pitchFamily="34" charset="-128"/>
                <a:ea typeface="Yu Gothic Light" pitchFamily="34" charset="-128"/>
              </a:rPr>
              <a:t> </a:t>
            </a:r>
            <a:r>
              <a:rPr lang="da-DK" dirty="0" smtClean="0">
                <a:latin typeface="Yu Gothic Light" pitchFamily="34" charset="-128"/>
                <a:ea typeface="Yu Gothic Light" pitchFamily="34" charset="-128"/>
              </a:rPr>
              <a:t>Chebyshev-I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Yu Gothic Light" pitchFamily="34" charset="-128"/>
                <a:ea typeface="Yu Gothic Light" pitchFamily="34" charset="-128"/>
              </a:rPr>
              <a:t> </a:t>
            </a:r>
            <a:r>
              <a:rPr lang="da-DK" dirty="0" smtClean="0">
                <a:latin typeface="Yu Gothic Light" pitchFamily="34" charset="-128"/>
                <a:ea typeface="Yu Gothic Light" pitchFamily="34" charset="-128"/>
              </a:rPr>
              <a:t>Chebyshev-II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Yu Gothic Light" pitchFamily="34" charset="-128"/>
                <a:ea typeface="Yu Gothic Light" pitchFamily="34" charset="-128"/>
              </a:rPr>
              <a:t> </a:t>
            </a:r>
            <a:r>
              <a:rPr lang="da-DK" dirty="0" smtClean="0">
                <a:latin typeface="Yu Gothic Light" pitchFamily="34" charset="-128"/>
                <a:ea typeface="Yu Gothic Light" pitchFamily="34" charset="-128"/>
              </a:rPr>
              <a:t>Elliptic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Yu Gothic Light" pitchFamily="34" charset="-128"/>
                <a:ea typeface="Yu Gothic Light" pitchFamily="34" charset="-128"/>
              </a:rPr>
              <a:t> </a:t>
            </a:r>
            <a:r>
              <a:rPr lang="da-DK" dirty="0" smtClean="0">
                <a:latin typeface="Yu Gothic Light" pitchFamily="34" charset="-128"/>
                <a:ea typeface="Yu Gothic Light" pitchFamily="34" charset="-128"/>
              </a:rPr>
              <a:t>Bessel</a:t>
            </a:r>
            <a:endParaRPr lang="da-DK" dirty="0">
              <a:latin typeface="Yu Gothic Light" pitchFamily="34" charset="-128"/>
              <a:ea typeface="Yu Gothic Light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643042" y="2500306"/>
            <a:ext cx="2928958" cy="20002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357290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1D signals / Audio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5786446" y="4500570"/>
            <a:ext cx="785818" cy="785818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2643182"/>
            <a:ext cx="2562226" cy="85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3571876"/>
            <a:ext cx="2571768" cy="721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6500826" y="2714620"/>
            <a:ext cx="837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Speech</a:t>
            </a:r>
            <a:endParaRPr lang="ru-RU" sz="1600" dirty="0">
              <a:latin typeface="Yu Gothic Light" pitchFamily="34" charset="-128"/>
              <a:ea typeface="Yu Gothic Light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0760" y="3714752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Music</a:t>
            </a:r>
            <a:endParaRPr lang="ru-RU" sz="1600" dirty="0">
              <a:latin typeface="Yu Gothic Light" pitchFamily="34" charset="-128"/>
              <a:ea typeface="Yu Gothic Light" pitchFamily="34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43702" y="4714884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Noise</a:t>
            </a:r>
            <a:endParaRPr lang="ru-RU" sz="1600" dirty="0">
              <a:latin typeface="Yu Gothic Light" pitchFamily="34" charset="-128"/>
              <a:ea typeface="Yu Gothic Light" pitchFamily="34" charset="-128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4414" y="4707530"/>
            <a:ext cx="3857651" cy="578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Овал 17"/>
          <p:cNvSpPr/>
          <p:nvPr/>
        </p:nvSpPr>
        <p:spPr>
          <a:xfrm>
            <a:off x="5643570" y="2500306"/>
            <a:ext cx="785818" cy="785818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6858016" y="3500438"/>
            <a:ext cx="785818" cy="785818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/>
      <p:bldP spid="15" grpId="0"/>
      <p:bldP spid="18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Integration With MATLAB / </a:t>
            </a:r>
            <a:r>
              <a:rPr lang="en-US" sz="3200" dirty="0" err="1" smtClean="0">
                <a:latin typeface="Yu Gothic UI" pitchFamily="34" charset="-128"/>
                <a:ea typeface="Yu Gothic UI" pitchFamily="34" charset="-128"/>
              </a:rPr>
              <a:t>sciPy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357430"/>
            <a:ext cx="5133709" cy="3195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Online Filtering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43108" y="2500306"/>
            <a:ext cx="5143536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Just process data periodically sample after sample: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Yu Gothic Light" pitchFamily="34" charset="-128"/>
              <a:ea typeface="Yu Gothic Light" pitchFamily="34" charset="-128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28992" y="3857628"/>
            <a:ext cx="2214578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Or chunk after chunk: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Yu Gothic Light" pitchFamily="34" charset="-128"/>
              <a:ea typeface="Yu Gothic Light" pitchFamily="34" charset="-128"/>
              <a:cs typeface="Arial" pitchFamily="34" charset="0"/>
            </a:endParaRP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000372"/>
            <a:ext cx="3805249" cy="59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2255" y="4357694"/>
            <a:ext cx="3838571" cy="135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Offline Filtering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2786050" y="2571744"/>
            <a:ext cx="4286280" cy="227754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Yu Gothic Light" pitchFamily="34" charset="-128"/>
              <a:ea typeface="Yu Gothic Light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call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 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Process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sample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)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in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loop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Yu Gothic Light" pitchFamily="34" charset="-128"/>
              <a:ea typeface="Yu Gothic Light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directly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 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difference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equation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overlap-add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block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convolution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 (OLA)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Yu Gothic Light" pitchFamily="34" charset="-128"/>
              <a:ea typeface="Yu Gothic Light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overlap-save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block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convolution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 (OLS)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Yu Gothic Light" pitchFamily="34" charset="-128"/>
              <a:ea typeface="Yu Gothic Light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Offline Filtering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071678"/>
            <a:ext cx="722947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latin typeface="Yu Gothic UI" pitchFamily="34" charset="-128"/>
                <a:ea typeface="Yu Gothic UI" pitchFamily="34" charset="-128"/>
              </a:rPr>
              <a:t>NWaves</a:t>
            </a:r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 Filters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7311" y="2447936"/>
            <a:ext cx="29622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1614" y="2405077"/>
            <a:ext cx="33147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Adaptive Filters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6" name="Picture 2" descr="A block diagram of an adaptive filter with a separate block for the adaptation process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2066" y="2933708"/>
            <a:ext cx="3810000" cy="1781176"/>
          </a:xfrm>
          <a:prstGeom prst="rect">
            <a:avLst/>
          </a:prstGeom>
          <a:noFill/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5715008" y="2571744"/>
            <a:ext cx="2500330" cy="24929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Yu Gothic Light" pitchFamily="34" charset="-128"/>
              <a:ea typeface="Yu Gothic Light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LmsFilter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Yu Gothic Light" pitchFamily="34" charset="-128"/>
              <a:ea typeface="Yu Gothic Light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NlmsFilter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Yu Gothic Light" pitchFamily="34" charset="-128"/>
              <a:ea typeface="Yu Gothic Light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SignLmsFilter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Yu Gothic Light" pitchFamily="34" charset="-128"/>
              <a:ea typeface="Yu Gothic Light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VariableStepLmsFilter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Yu Gothic Light" pitchFamily="34" charset="-128"/>
              <a:ea typeface="Yu Gothic Light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LmfFilter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Yu Gothic Light" pitchFamily="34" charset="-128"/>
              <a:ea typeface="Yu Gothic Light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NlmfFilter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Yu Gothic Light" pitchFamily="34" charset="-128"/>
              <a:ea typeface="Yu Gothic Light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RlsFilter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Yu Gothic Light" pitchFamily="34" charset="-128"/>
              <a:ea typeface="Yu Gothic Light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Adaptive Filters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763" y="2500306"/>
            <a:ext cx="6276509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852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Operations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571604" y="2500306"/>
            <a:ext cx="221456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Convolution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Cross-correlation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Block convolution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</a:t>
            </a:r>
            <a:r>
              <a:rPr lang="en-US" dirty="0" err="1" smtClean="0">
                <a:latin typeface="Yu Gothic Light" pitchFamily="34" charset="-128"/>
                <a:ea typeface="Yu Gothic Light" pitchFamily="34" charset="-128"/>
              </a:rPr>
              <a:t>Resampling</a:t>
            </a:r>
            <a:endParaRPr lang="en-US" dirty="0" smtClean="0">
              <a:latin typeface="Yu Gothic Light" pitchFamily="34" charset="-128"/>
              <a:ea typeface="Yu Gothic Light" pitchFamily="34" charset="-128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Time-stretching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Rectification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Audio Effects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214794" y="2571744"/>
            <a:ext cx="4286264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Envelope detection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Spectral subtraction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Signal reconstruction from spectrogram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Harmonic-percussive source separation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Modulation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</a:t>
            </a:r>
            <a:r>
              <a:rPr lang="en-US" dirty="0" err="1" smtClean="0">
                <a:latin typeface="Yu Gothic Light" pitchFamily="34" charset="-128"/>
                <a:ea typeface="Yu Gothic Light" pitchFamily="34" charset="-128"/>
              </a:rPr>
              <a:t>Deconvolution</a:t>
            </a:r>
            <a:endParaRPr lang="en-US" dirty="0">
              <a:latin typeface="Yu Gothic Light" pitchFamily="34" charset="-128"/>
              <a:ea typeface="Yu Gothic Light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Block </a:t>
            </a:r>
            <a:r>
              <a:rPr lang="en-US" sz="3200" dirty="0" err="1" smtClean="0">
                <a:latin typeface="Yu Gothic UI" pitchFamily="34" charset="-128"/>
                <a:ea typeface="Yu Gothic UI" pitchFamily="34" charset="-128"/>
              </a:rPr>
              <a:t>Convolvers</a:t>
            </a:r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 (OLA / OLS)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85992"/>
            <a:ext cx="4924420" cy="1472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8070" y="3929066"/>
            <a:ext cx="5153020" cy="182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429388" y="2786058"/>
            <a:ext cx="1428760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Overlap-Add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Yu Gothic Light" pitchFamily="34" charset="-128"/>
              <a:ea typeface="Yu Gothic Light" pitchFamily="34" charset="-128"/>
              <a:cs typeface="Arial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071538" y="4714884"/>
            <a:ext cx="1428760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Yu Gothic Light" pitchFamily="34" charset="-128"/>
                <a:ea typeface="Yu Gothic Light" pitchFamily="34" charset="-128"/>
                <a:cs typeface="Arial" pitchFamily="34" charset="0"/>
              </a:rPr>
              <a:t>Overlap-Save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Yu Gothic Light" pitchFamily="34" charset="-128"/>
              <a:ea typeface="Yu Gothic Light" pitchFamily="34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TSM (Time-Scale Modification)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8690" y="2714620"/>
            <a:ext cx="588370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852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DSP &amp; Audio Tasks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2029" y="2753021"/>
            <a:ext cx="3163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Yu Gothic UI" pitchFamily="34" charset="-128"/>
                <a:ea typeface="Yu Gothic UI" pitchFamily="34" charset="-128"/>
              </a:rPr>
              <a:t> Signal Interpretation</a:t>
            </a:r>
            <a:endParaRPr lang="ru-RU" sz="24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2029" y="3467401"/>
            <a:ext cx="3009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Yu Gothic UI" pitchFamily="34" charset="-128"/>
                <a:ea typeface="Yu Gothic UI" pitchFamily="34" charset="-128"/>
              </a:rPr>
              <a:t> Signal Modification</a:t>
            </a:r>
            <a:endParaRPr lang="ru-RU" sz="24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2029" y="4181781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Yu Gothic UI" pitchFamily="34" charset="-128"/>
                <a:ea typeface="Yu Gothic UI" pitchFamily="34" charset="-128"/>
              </a:rPr>
              <a:t> Signal Generation</a:t>
            </a:r>
            <a:endParaRPr lang="ru-RU" sz="24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latin typeface="Yu Gothic UI" pitchFamily="34" charset="-128"/>
                <a:ea typeface="Yu Gothic UI" pitchFamily="34" charset="-128"/>
              </a:rPr>
              <a:t>Resampling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786058"/>
            <a:ext cx="7113556" cy="210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Audio Effects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71736" y="2643182"/>
            <a:ext cx="15716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</a:t>
            </a:r>
            <a:r>
              <a:rPr lang="en-US" dirty="0" err="1" smtClean="0">
                <a:latin typeface="Yu Gothic Light" pitchFamily="34" charset="-128"/>
                <a:ea typeface="Yu Gothic Light" pitchFamily="34" charset="-128"/>
              </a:rPr>
              <a:t>WahWah</a:t>
            </a:r>
            <a:endParaRPr lang="en-US" dirty="0" smtClean="0">
              <a:latin typeface="Yu Gothic Light" pitchFamily="34" charset="-128"/>
              <a:ea typeface="Yu Gothic Light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</a:t>
            </a:r>
            <a:r>
              <a:rPr lang="en-US" dirty="0" err="1" smtClean="0">
                <a:latin typeface="Yu Gothic Light" pitchFamily="34" charset="-128"/>
                <a:ea typeface="Yu Gothic Light" pitchFamily="34" charset="-128"/>
              </a:rPr>
              <a:t>AutoWah</a:t>
            </a:r>
            <a:endParaRPr lang="en-US" dirty="0" smtClean="0">
              <a:latin typeface="Yu Gothic Light" pitchFamily="34" charset="-128"/>
              <a:ea typeface="Yu Gothic Light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</a:t>
            </a:r>
            <a:r>
              <a:rPr lang="en-US" dirty="0" err="1" smtClean="0">
                <a:latin typeface="Yu Gothic Light" pitchFamily="34" charset="-128"/>
                <a:ea typeface="Yu Gothic Light" pitchFamily="34" charset="-128"/>
              </a:rPr>
              <a:t>Phaser</a:t>
            </a:r>
            <a:endParaRPr lang="en-US" dirty="0" smtClean="0">
              <a:latin typeface="Yu Gothic Light" pitchFamily="34" charset="-128"/>
              <a:ea typeface="Yu Gothic Light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Tremolo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Vibrato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</a:t>
            </a:r>
            <a:r>
              <a:rPr lang="en-US" dirty="0" err="1" smtClean="0">
                <a:latin typeface="Yu Gothic Light" pitchFamily="34" charset="-128"/>
                <a:ea typeface="Yu Gothic Light" pitchFamily="34" charset="-128"/>
              </a:rPr>
              <a:t>Flanger</a:t>
            </a:r>
            <a:endParaRPr lang="en-US" dirty="0" smtClean="0">
              <a:latin typeface="Yu Gothic Light" pitchFamily="34" charset="-128"/>
              <a:ea typeface="Yu Gothic Light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Chorus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Delay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Echo</a:t>
            </a:r>
            <a:endParaRPr lang="en-US" dirty="0">
              <a:latin typeface="Yu Gothic Light" pitchFamily="34" charset="-128"/>
              <a:ea typeface="Yu Gothic Light" pitchFamily="34" charset="-128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643438" y="2928934"/>
            <a:ext cx="20002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Overdrive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Distortion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Tube distortion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Pitch shift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Robotize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</a:t>
            </a:r>
            <a:r>
              <a:rPr lang="en-US" dirty="0" err="1" smtClean="0">
                <a:latin typeface="Yu Gothic Light" pitchFamily="34" charset="-128"/>
                <a:ea typeface="Yu Gothic Light" pitchFamily="34" charset="-128"/>
              </a:rPr>
              <a:t>Whisperize</a:t>
            </a:r>
            <a:endParaRPr lang="en-US" dirty="0" smtClean="0">
              <a:latin typeface="Yu Gothic Light" pitchFamily="34" charset="-128"/>
              <a:ea typeface="Yu Gothic Light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Yu Gothic Light" pitchFamily="34" charset="-128"/>
                <a:ea typeface="Yu Gothic Light" pitchFamily="34" charset="-128"/>
              </a:rPr>
              <a:t> Morph sounds</a:t>
            </a:r>
            <a:endParaRPr lang="ru-RU" dirty="0">
              <a:latin typeface="Yu Gothic Light" pitchFamily="34" charset="-128"/>
              <a:ea typeface="Yu Gothic Light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Audio Effects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143116"/>
            <a:ext cx="6386532" cy="3531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Signal Builders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500298" y="3073398"/>
            <a:ext cx="2357454" cy="1437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0000" tIns="406800" rIns="450000" bIns="406800" rtlCol="0">
            <a:spAutoFit/>
          </a:bodyPr>
          <a:lstStyle/>
          <a:p>
            <a:pPr algn="ctr"/>
            <a:r>
              <a:rPr lang="en-US" sz="2000" b="1" dirty="0" smtClean="0">
                <a:latin typeface="Yu Gothic UI" pitchFamily="34" charset="-128"/>
                <a:ea typeface="Yu Gothic UI" pitchFamily="34" charset="-128"/>
              </a:rPr>
              <a:t>Signal</a:t>
            </a:r>
          </a:p>
          <a:p>
            <a:pPr algn="ctr"/>
            <a:r>
              <a:rPr lang="en-US" sz="2000" b="1" dirty="0" smtClean="0">
                <a:latin typeface="Yu Gothic UI" pitchFamily="34" charset="-128"/>
                <a:ea typeface="Yu Gothic UI" pitchFamily="34" charset="-128"/>
              </a:rPr>
              <a:t>Builder</a:t>
            </a:r>
            <a:endParaRPr lang="ru-RU" sz="2000" b="1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1423" y="2573332"/>
            <a:ext cx="1972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Yu Gothic Light" pitchFamily="34" charset="-128"/>
                <a:ea typeface="Yu Gothic Light" pitchFamily="34" charset="-128"/>
              </a:rPr>
              <a:t>NextSample</a:t>
            </a:r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 (online)</a:t>
            </a:r>
            <a:endParaRPr lang="ru-RU" sz="1600" dirty="0">
              <a:latin typeface="Yu Gothic Light" pitchFamily="34" charset="-128"/>
              <a:ea typeface="Yu Gothic Light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0168" y="4662082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Build (offline)</a:t>
            </a:r>
            <a:endParaRPr lang="ru-RU" sz="1600" dirty="0">
              <a:latin typeface="Yu Gothic Light" pitchFamily="34" charset="-128"/>
              <a:ea typeface="Yu Gothic Light" pitchFamily="34" charset="-128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2643174" y="2500306"/>
            <a:ext cx="1928826" cy="1588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5429256" y="3073398"/>
            <a:ext cx="1428760" cy="1428760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643174" y="5072074"/>
            <a:ext cx="2000264" cy="3176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Signal Builders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299" y="2500306"/>
            <a:ext cx="3762387" cy="288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285992"/>
            <a:ext cx="3838526" cy="3262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852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Enjoy!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57422" y="2357430"/>
            <a:ext cx="4477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Yu Gothic Light" pitchFamily="34" charset="-128"/>
                <a:ea typeface="Yu Gothic Light" pitchFamily="34" charset="-128"/>
                <a:hlinkClick r:id="rId2"/>
              </a:rPr>
              <a:t>https://github.com/ar1st0crat/NWaves</a:t>
            </a:r>
            <a:endParaRPr lang="ru-RU" sz="2000" dirty="0">
              <a:latin typeface="Yu Gothic Light" pitchFamily="34" charset="-128"/>
              <a:ea typeface="Yu Gothic Light" pitchFamily="34" charset="-128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14612" y="2926675"/>
            <a:ext cx="382989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latin typeface="Yu Gothic Light" pitchFamily="34" charset="-128"/>
                <a:ea typeface="Yu Gothic Light" pitchFamily="34" charset="-128"/>
              </a:rPr>
              <a:t>PM&gt; Install-Package </a:t>
            </a:r>
            <a:r>
              <a:rPr lang="en-US" sz="2200" b="1" dirty="0" err="1" smtClean="0">
                <a:latin typeface="Yu Gothic Light" pitchFamily="34" charset="-128"/>
                <a:ea typeface="Yu Gothic Light" pitchFamily="34" charset="-128"/>
              </a:rPr>
              <a:t>NWaves</a:t>
            </a:r>
            <a:endParaRPr lang="ru-RU" sz="2200" b="1" dirty="0">
              <a:latin typeface="Yu Gothic Light" pitchFamily="34" charset="-128"/>
              <a:ea typeface="Yu Gothic Light" pitchFamily="34" charset="-128"/>
            </a:endParaRPr>
          </a:p>
        </p:txBody>
      </p:sp>
      <p:pic>
        <p:nvPicPr>
          <p:cNvPr id="7" name="Picture 4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4256" y="3357562"/>
            <a:ext cx="1905000" cy="19050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Transforms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00364" y="2357430"/>
            <a:ext cx="371477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Yu Gothic UI Light" pitchFamily="34" charset="-128"/>
                <a:ea typeface="Yu Gothic UI Light" pitchFamily="34" charset="-128"/>
              </a:rPr>
              <a:t> Complex Fast Fourier Transform</a:t>
            </a:r>
            <a:endParaRPr lang="en-US" sz="1600" b="1" dirty="0" smtClean="0">
              <a:latin typeface="Yu Gothic UI Light" pitchFamily="34" charset="-128"/>
              <a:ea typeface="Yu Gothic UI Light" pitchFamily="34" charset="-128"/>
            </a:endParaRPr>
          </a:p>
          <a:p>
            <a:pPr>
              <a:spcAft>
                <a:spcPts val="4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Yu Gothic UI Light" pitchFamily="34" charset="-128"/>
                <a:ea typeface="Yu Gothic UI Light" pitchFamily="34" charset="-128"/>
              </a:rPr>
              <a:t> Real Fast Fourier Transform</a:t>
            </a:r>
            <a:endParaRPr lang="en-US" sz="1600" b="1" dirty="0" smtClean="0">
              <a:latin typeface="Yu Gothic UI Light" pitchFamily="34" charset="-128"/>
              <a:ea typeface="Yu Gothic UI Light" pitchFamily="34" charset="-128"/>
            </a:endParaRPr>
          </a:p>
          <a:p>
            <a:pPr>
              <a:spcAft>
                <a:spcPts val="4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Yu Gothic UI Light" pitchFamily="34" charset="-128"/>
                <a:ea typeface="Yu Gothic UI Light" pitchFamily="34" charset="-128"/>
              </a:rPr>
              <a:t> Short-Time Fourier Transform</a:t>
            </a:r>
            <a:endParaRPr lang="en-US" sz="1600" b="1" dirty="0" smtClean="0">
              <a:latin typeface="Yu Gothic UI Light" pitchFamily="34" charset="-128"/>
              <a:ea typeface="Yu Gothic UI Light" pitchFamily="34" charset="-128"/>
            </a:endParaRPr>
          </a:p>
          <a:p>
            <a:pPr>
              <a:spcAft>
                <a:spcPts val="4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Yu Gothic UI Light" pitchFamily="34" charset="-128"/>
                <a:ea typeface="Yu Gothic UI Light" pitchFamily="34" charset="-128"/>
              </a:rPr>
              <a:t> Fast Wavelet Transform</a:t>
            </a:r>
            <a:endParaRPr lang="en-US" sz="1600" b="1" dirty="0" smtClean="0">
              <a:latin typeface="Yu Gothic UI Light" pitchFamily="34" charset="-128"/>
              <a:ea typeface="Yu Gothic UI Light" pitchFamily="34" charset="-128"/>
            </a:endParaRPr>
          </a:p>
          <a:p>
            <a:pPr>
              <a:spcAft>
                <a:spcPts val="4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Yu Gothic UI Light" pitchFamily="34" charset="-128"/>
                <a:ea typeface="Yu Gothic UI Light" pitchFamily="34" charset="-128"/>
              </a:rPr>
              <a:t> Discrete Cosine Transform (type I-IV)</a:t>
            </a:r>
          </a:p>
          <a:p>
            <a:pPr>
              <a:spcAft>
                <a:spcPts val="4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Yu Gothic UI Light" pitchFamily="34" charset="-128"/>
                <a:ea typeface="Yu Gothic UI Light" pitchFamily="34" charset="-128"/>
              </a:rPr>
              <a:t> </a:t>
            </a:r>
            <a:r>
              <a:rPr lang="en-US" sz="1600" dirty="0" err="1" smtClean="0">
                <a:latin typeface="Yu Gothic UI Light" pitchFamily="34" charset="-128"/>
                <a:ea typeface="Yu Gothic UI Light" pitchFamily="34" charset="-128"/>
              </a:rPr>
              <a:t>Cepstral</a:t>
            </a:r>
            <a:r>
              <a:rPr lang="en-US" sz="1600" dirty="0" smtClean="0">
                <a:latin typeface="Yu Gothic UI Light" pitchFamily="34" charset="-128"/>
                <a:ea typeface="Yu Gothic UI Light" pitchFamily="34" charset="-128"/>
              </a:rPr>
              <a:t> Transform</a:t>
            </a:r>
          </a:p>
          <a:p>
            <a:pPr>
              <a:spcAft>
                <a:spcPts val="4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Yu Gothic UI Light" pitchFamily="34" charset="-128"/>
                <a:ea typeface="Yu Gothic UI Light" pitchFamily="34" charset="-128"/>
              </a:rPr>
              <a:t> Hartley Transform</a:t>
            </a:r>
          </a:p>
          <a:p>
            <a:pPr>
              <a:spcAft>
                <a:spcPts val="4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Yu Gothic UI Light" pitchFamily="34" charset="-128"/>
                <a:ea typeface="Yu Gothic UI Light" pitchFamily="34" charset="-128"/>
              </a:rPr>
              <a:t> </a:t>
            </a:r>
            <a:r>
              <a:rPr lang="en-US" sz="1600" dirty="0" err="1" smtClean="0">
                <a:latin typeface="Yu Gothic UI Light" pitchFamily="34" charset="-128"/>
                <a:ea typeface="Yu Gothic UI Light" pitchFamily="34" charset="-128"/>
              </a:rPr>
              <a:t>Mellin</a:t>
            </a:r>
            <a:r>
              <a:rPr lang="en-US" sz="1600" dirty="0" smtClean="0">
                <a:latin typeface="Yu Gothic UI Light" pitchFamily="34" charset="-128"/>
                <a:ea typeface="Yu Gothic UI Light" pitchFamily="34" charset="-128"/>
              </a:rPr>
              <a:t> Transform</a:t>
            </a:r>
          </a:p>
          <a:p>
            <a:pPr>
              <a:spcAft>
                <a:spcPts val="4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Yu Gothic UI Light" pitchFamily="34" charset="-128"/>
                <a:ea typeface="Yu Gothic UI Light" pitchFamily="34" charset="-128"/>
              </a:rPr>
              <a:t> Hilbert Transform</a:t>
            </a:r>
          </a:p>
          <a:p>
            <a:pPr>
              <a:spcAft>
                <a:spcPts val="4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Yu Gothic UI Light" pitchFamily="34" charset="-128"/>
                <a:ea typeface="Yu Gothic UI Light" pitchFamily="34" charset="-128"/>
              </a:rPr>
              <a:t> </a:t>
            </a:r>
            <a:r>
              <a:rPr lang="en-US" sz="1600" dirty="0" err="1" smtClean="0">
                <a:latin typeface="Yu Gothic UI Light" pitchFamily="34" charset="-128"/>
                <a:ea typeface="Yu Gothic UI Light" pitchFamily="34" charset="-128"/>
              </a:rPr>
              <a:t>Goertzel</a:t>
            </a:r>
            <a:r>
              <a:rPr lang="en-US" sz="1600" dirty="0" smtClean="0">
                <a:latin typeface="Yu Gothic UI Light" pitchFamily="34" charset="-128"/>
                <a:ea typeface="Yu Gothic UI Light" pitchFamily="34" charset="-128"/>
              </a:rPr>
              <a:t> algorithm</a:t>
            </a:r>
            <a:endParaRPr lang="en-US" sz="1600" dirty="0">
              <a:latin typeface="Yu Gothic UI Light" pitchFamily="34" charset="-128"/>
              <a:ea typeface="Yu Gothic UI Light" pitchFamily="34" charset="-128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Transforms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0430" y="3071810"/>
            <a:ext cx="2357454" cy="1437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0000" tIns="406800" rIns="450000" bIns="406800" rtlCol="0">
            <a:spAutoFit/>
          </a:bodyPr>
          <a:lstStyle/>
          <a:p>
            <a:pPr algn="ctr"/>
            <a:r>
              <a:rPr lang="en-US" sz="2000" b="1" dirty="0" smtClean="0">
                <a:latin typeface="Yu Gothic UI" pitchFamily="34" charset="-128"/>
                <a:ea typeface="Yu Gothic UI" pitchFamily="34" charset="-128"/>
              </a:rPr>
              <a:t>Transformer</a:t>
            </a:r>
          </a:p>
          <a:p>
            <a:pPr algn="ctr"/>
            <a:r>
              <a:rPr lang="en-US" sz="2000" b="1" dirty="0" smtClean="0">
                <a:latin typeface="Yu Gothic UI" pitchFamily="34" charset="-128"/>
                <a:ea typeface="Yu Gothic UI" pitchFamily="34" charset="-128"/>
              </a:rPr>
              <a:t>Object</a:t>
            </a:r>
            <a:endParaRPr lang="ru-RU" sz="2000" b="1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6248" y="2559602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Direct</a:t>
            </a:r>
            <a:endParaRPr lang="ru-RU" sz="1600" dirty="0">
              <a:latin typeface="Yu Gothic Light" pitchFamily="34" charset="-128"/>
              <a:ea typeface="Yu Gothic Light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4810" y="4643446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Inverse</a:t>
            </a:r>
            <a:endParaRPr lang="ru-RU" sz="1600" dirty="0">
              <a:latin typeface="Yu Gothic Light" pitchFamily="34" charset="-128"/>
              <a:ea typeface="Yu Gothic Light" pitchFamily="34" charset="-128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3786182" y="2498718"/>
            <a:ext cx="1785950" cy="1588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rot="10800000">
            <a:off x="3857620" y="5084216"/>
            <a:ext cx="1714512" cy="1588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6429388" y="3071810"/>
            <a:ext cx="1428760" cy="14287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1571604" y="3071810"/>
            <a:ext cx="1428760" cy="1428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6312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Code Examples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1998" y="3000372"/>
            <a:ext cx="3325642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00692" y="2500306"/>
            <a:ext cx="136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Complex FFT</a:t>
            </a:r>
            <a:endParaRPr lang="ru-RU" sz="1600" dirty="0">
              <a:latin typeface="Yu Gothic Light" pitchFamily="34" charset="-128"/>
              <a:ea typeface="Yu Gothic Light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43964" y="2500306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Fast Wavelet Transform</a:t>
            </a:r>
          </a:p>
          <a:p>
            <a:pPr algn="ctr"/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(</a:t>
            </a:r>
            <a:r>
              <a:rPr lang="en-US" sz="1600" dirty="0" err="1" smtClean="0">
                <a:latin typeface="Yu Gothic Light" pitchFamily="34" charset="-128"/>
                <a:ea typeface="Yu Gothic Light" pitchFamily="34" charset="-128"/>
              </a:rPr>
              <a:t>Daubechies</a:t>
            </a:r>
            <a:r>
              <a:rPr lang="en-US" sz="1600" dirty="0" smtClean="0">
                <a:latin typeface="Yu Gothic Light" pitchFamily="34" charset="-128"/>
                <a:ea typeface="Yu Gothic Light" pitchFamily="34" charset="-128"/>
              </a:rPr>
              <a:t> 5)</a:t>
            </a:r>
            <a:endParaRPr lang="ru-RU" sz="1600" dirty="0">
              <a:latin typeface="Yu Gothic Light" pitchFamily="34" charset="-128"/>
              <a:ea typeface="Yu Gothic Light" pitchFamily="34" charset="-128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3898" y="3357562"/>
            <a:ext cx="332856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Feature Extractors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3071810"/>
            <a:ext cx="2357454" cy="1437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0000" tIns="406800" rIns="450000" bIns="406800" rtlCol="0">
            <a:spAutoFit/>
          </a:bodyPr>
          <a:lstStyle/>
          <a:p>
            <a:pPr algn="ctr"/>
            <a:r>
              <a:rPr lang="en-US" sz="2000" b="1" dirty="0" smtClean="0">
                <a:latin typeface="Yu Gothic UI" pitchFamily="34" charset="-128"/>
                <a:ea typeface="Yu Gothic UI" pitchFamily="34" charset="-128"/>
              </a:rPr>
              <a:t>Feature</a:t>
            </a:r>
          </a:p>
          <a:p>
            <a:pPr algn="ctr"/>
            <a:r>
              <a:rPr lang="en-US" sz="2000" b="1" dirty="0" smtClean="0">
                <a:latin typeface="Yu Gothic UI" pitchFamily="34" charset="-128"/>
                <a:ea typeface="Yu Gothic UI" pitchFamily="34" charset="-128"/>
              </a:rPr>
              <a:t>Extractor</a:t>
            </a:r>
            <a:endParaRPr lang="ru-RU" sz="2000" b="1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7620" y="2571744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Yu Gothic Light" pitchFamily="34" charset="-128"/>
                <a:ea typeface="Yu Gothic Light" pitchFamily="34" charset="-128"/>
              </a:rPr>
              <a:t>ComputeFrom</a:t>
            </a:r>
            <a:endParaRPr lang="ru-RU" sz="1600" dirty="0">
              <a:latin typeface="Yu Gothic Light" pitchFamily="34" charset="-128"/>
              <a:ea typeface="Yu Gothic Light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7620" y="4643446"/>
            <a:ext cx="1454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Yu Gothic Light" pitchFamily="34" charset="-128"/>
                <a:ea typeface="Yu Gothic Light" pitchFamily="34" charset="-128"/>
              </a:rPr>
              <a:t>ProcessFrame</a:t>
            </a:r>
            <a:endParaRPr lang="ru-RU" sz="1600" dirty="0">
              <a:latin typeface="Yu Gothic Light" pitchFamily="34" charset="-128"/>
              <a:ea typeface="Yu Gothic Light" pitchFamily="34" charset="-128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3643306" y="2498718"/>
            <a:ext cx="1785950" cy="1588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1428728" y="3071810"/>
            <a:ext cx="1428760" cy="14287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3643306" y="5072074"/>
            <a:ext cx="1857388" cy="1588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2857496"/>
            <a:ext cx="1907965" cy="1890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Feature Extractors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285992"/>
            <a:ext cx="2078710" cy="3228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276249"/>
            <a:ext cx="2609857" cy="101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1415465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u Gothic UI" pitchFamily="34" charset="-128"/>
                <a:ea typeface="Yu Gothic UI" pitchFamily="34" charset="-128"/>
              </a:rPr>
              <a:t>Filter Banks</a:t>
            </a:r>
            <a:endParaRPr lang="ru-RU" sz="32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714356"/>
            <a:ext cx="8858312" cy="53578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285992"/>
            <a:ext cx="6677047" cy="89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514741"/>
            <a:ext cx="74009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407</Words>
  <Application>Microsoft Office PowerPoint</Application>
  <PresentationFormat>Экран (4:3)</PresentationFormat>
  <Paragraphs>171</Paragraphs>
  <Slides>35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Tim</dc:creator>
  <cp:lastModifiedBy>Tim</cp:lastModifiedBy>
  <cp:revision>134</cp:revision>
  <dcterms:created xsi:type="dcterms:W3CDTF">2019-12-19T20:57:04Z</dcterms:created>
  <dcterms:modified xsi:type="dcterms:W3CDTF">2019-12-24T19:58:46Z</dcterms:modified>
</cp:coreProperties>
</file>