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handoutMasterIdLst>
    <p:handoutMasterId r:id="rId19"/>
  </p:handoutMasterIdLst>
  <p:sldIdLst>
    <p:sldId id="257" r:id="rId2"/>
    <p:sldId id="276" r:id="rId3"/>
    <p:sldId id="259" r:id="rId4"/>
    <p:sldId id="260" r:id="rId5"/>
    <p:sldId id="266" r:id="rId6"/>
    <p:sldId id="261" r:id="rId7"/>
    <p:sldId id="280" r:id="rId8"/>
    <p:sldId id="262" r:id="rId9"/>
    <p:sldId id="277" r:id="rId10"/>
    <p:sldId id="278" r:id="rId11"/>
    <p:sldId id="281" r:id="rId12"/>
    <p:sldId id="271" r:id="rId13"/>
    <p:sldId id="272" r:id="rId14"/>
    <p:sldId id="274" r:id="rId15"/>
    <p:sldId id="283" r:id="rId16"/>
    <p:sldId id="28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p:cViewPr varScale="1">
        <p:scale>
          <a:sx n="74" d="100"/>
          <a:sy n="74" d="100"/>
        </p:scale>
        <p:origin x="582"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7/10/2019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17353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115171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77567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88886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174492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1179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1193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7/10/2019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7/10/2019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7/10/2019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7/10/2019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7/10/2019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7/10/2019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7/10/2019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7/10/2019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7/10/2019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7/10/2019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7/10/2019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576" y="2590800"/>
            <a:ext cx="10971448" cy="1905000"/>
          </a:xfrm>
        </p:spPr>
        <p:txBody>
          <a:bodyPr>
            <a:normAutofit fontScale="90000"/>
          </a:bodyPr>
          <a:lstStyle/>
          <a:p>
            <a:pPr algn="ctr">
              <a:lnSpc>
                <a:spcPct val="120000"/>
              </a:lnSpc>
            </a:pPr>
            <a:r>
              <a:rPr lang="en-US" sz="3600" b="1" dirty="0">
                <a:solidFill>
                  <a:schemeClr val="accent1">
                    <a:lumMod val="75000"/>
                  </a:schemeClr>
                </a:solidFill>
                <a:effectLst>
                  <a:outerShdw blurRad="38100" dist="38100" dir="2700000" algn="tl">
                    <a:srgbClr val="000000">
                      <a:alpha val="43137"/>
                    </a:srgbClr>
                  </a:outerShdw>
                </a:effectLst>
              </a:rPr>
              <a:t>BÁO CÁO TỐT NGHIỆP</a:t>
            </a:r>
            <a:br>
              <a:rPr lang="en-US" sz="4000" b="1" dirty="0">
                <a:solidFill>
                  <a:schemeClr val="accent1">
                    <a:lumMod val="50000"/>
                  </a:schemeClr>
                </a:solidFill>
                <a:effectLst>
                  <a:outerShdw blurRad="38100" dist="38100" dir="2700000" algn="tl">
                    <a:srgbClr val="000000">
                      <a:alpha val="43137"/>
                    </a:srgbClr>
                  </a:outerShdw>
                </a:effectLst>
              </a:rPr>
            </a:br>
            <a:r>
              <a:rPr lang="en-US" sz="4000" b="1" dirty="0">
                <a:solidFill>
                  <a:srgbClr val="FF0000"/>
                </a:solidFill>
                <a:effectLst>
                  <a:outerShdw blurRad="38100" dist="38100" dir="2700000" algn="tl">
                    <a:srgbClr val="000000">
                      <a:alpha val="43137"/>
                    </a:srgbClr>
                  </a:outerShdw>
                </a:effectLst>
              </a:rPr>
              <a:t>TÌM HIỂU NGHIỆP VỤ QUẢN LÝ TÌM VIỆC ONLINE</a:t>
            </a:r>
            <a:br>
              <a:rPr lang="en-US" sz="4000" b="1" dirty="0">
                <a:solidFill>
                  <a:srgbClr val="FF0000"/>
                </a:solidFill>
                <a:effectLst>
                  <a:outerShdw blurRad="38100" dist="38100" dir="2700000" algn="tl">
                    <a:srgbClr val="000000">
                      <a:alpha val="43137"/>
                    </a:srgbClr>
                  </a:outerShdw>
                </a:effectLst>
              </a:rPr>
            </a:br>
            <a:r>
              <a:rPr lang="en-US" sz="4000" b="1" dirty="0">
                <a:solidFill>
                  <a:srgbClr val="FF0000"/>
                </a:solidFill>
                <a:effectLst>
                  <a:outerShdw blurRad="38100" dist="38100" dir="2700000" algn="tl">
                    <a:srgbClr val="000000">
                      <a:alpha val="43137"/>
                    </a:srgbClr>
                  </a:outerShdw>
                </a:effectLst>
              </a:rPr>
              <a:t>XÂY DỰNG WEBSITE TÌM VIỆC</a:t>
            </a:r>
          </a:p>
        </p:txBody>
      </p:sp>
      <p:sp>
        <p:nvSpPr>
          <p:cNvPr id="3" name="Subtitle 2"/>
          <p:cNvSpPr>
            <a:spLocks noGrp="1"/>
          </p:cNvSpPr>
          <p:nvPr>
            <p:ph type="subTitle" idx="1"/>
          </p:nvPr>
        </p:nvSpPr>
        <p:spPr>
          <a:xfrm>
            <a:off x="4646612" y="4876800"/>
            <a:ext cx="6863412" cy="1600200"/>
          </a:xfrm>
        </p:spPr>
        <p:txBody>
          <a:bodyPr>
            <a:normAutofit/>
          </a:bodyPr>
          <a:lstStyle/>
          <a:p>
            <a:pPr>
              <a:lnSpc>
                <a:spcPct val="120000"/>
              </a:lnSpc>
            </a:pPr>
            <a:r>
              <a:rPr lang="en-US" sz="2800" b="1" dirty="0">
                <a:latin typeface="+mj-lt"/>
              </a:rPr>
              <a:t>GVHD:   </a:t>
            </a:r>
            <a:r>
              <a:rPr lang="en-US" sz="2800" b="1" dirty="0" err="1">
                <a:latin typeface="+mj-lt"/>
              </a:rPr>
              <a:t>Th.s</a:t>
            </a:r>
            <a:r>
              <a:rPr lang="en-US" sz="2800" b="1" dirty="0">
                <a:latin typeface="+mj-lt"/>
              </a:rPr>
              <a:t> </a:t>
            </a:r>
            <a:r>
              <a:rPr lang="en-US" sz="2800" b="1" dirty="0" err="1">
                <a:latin typeface="+mj-lt"/>
              </a:rPr>
              <a:t>Nguyễn</a:t>
            </a:r>
            <a:r>
              <a:rPr lang="en-US" sz="2800" b="1" dirty="0">
                <a:latin typeface="+mj-lt"/>
              </a:rPr>
              <a:t> Minh </a:t>
            </a:r>
            <a:r>
              <a:rPr lang="en-US" sz="2800" b="1" dirty="0" err="1">
                <a:latin typeface="+mj-lt"/>
              </a:rPr>
              <a:t>Đạo</a:t>
            </a:r>
            <a:br>
              <a:rPr lang="en-US" sz="2800" b="1" dirty="0">
                <a:latin typeface="+mj-lt"/>
              </a:rPr>
            </a:br>
            <a:r>
              <a:rPr lang="en-US" sz="2800" b="1" dirty="0">
                <a:latin typeface="+mj-lt"/>
              </a:rPr>
              <a:t>SVTH:    Lê Quang </a:t>
            </a:r>
            <a:r>
              <a:rPr lang="en-US" sz="2800" b="1" dirty="0" err="1">
                <a:latin typeface="+mj-lt"/>
              </a:rPr>
              <a:t>Sơn</a:t>
            </a:r>
            <a:r>
              <a:rPr lang="en-US" sz="2800" b="1" dirty="0">
                <a:latin typeface="+mj-lt"/>
              </a:rPr>
              <a:t>	   	15110118</a:t>
            </a:r>
            <a:br>
              <a:rPr lang="en-US" sz="2800" b="1" dirty="0">
                <a:latin typeface="+mj-lt"/>
              </a:rPr>
            </a:br>
            <a:r>
              <a:rPr lang="en-US" sz="2800" b="1" dirty="0">
                <a:latin typeface="+mj-lt"/>
              </a:rPr>
              <a:t>	    </a:t>
            </a:r>
            <a:r>
              <a:rPr lang="en-US" sz="2800" b="1" dirty="0" err="1">
                <a:latin typeface="+mj-lt"/>
              </a:rPr>
              <a:t>Nguyễn</a:t>
            </a:r>
            <a:r>
              <a:rPr lang="en-US" sz="2800" b="1" dirty="0">
                <a:latin typeface="+mj-lt"/>
              </a:rPr>
              <a:t> </a:t>
            </a:r>
            <a:r>
              <a:rPr lang="en-US" sz="2800" b="1" dirty="0" err="1">
                <a:latin typeface="+mj-lt"/>
              </a:rPr>
              <a:t>Xuân</a:t>
            </a:r>
            <a:r>
              <a:rPr lang="en-US" sz="2800" b="1" dirty="0">
                <a:latin typeface="+mj-lt"/>
              </a:rPr>
              <a:t> </a:t>
            </a:r>
            <a:r>
              <a:rPr lang="en-US" sz="2800" b="1" dirty="0" err="1">
                <a:latin typeface="+mj-lt"/>
              </a:rPr>
              <a:t>Tuấn</a:t>
            </a:r>
            <a:r>
              <a:rPr lang="en-US" sz="2800" b="1" dirty="0">
                <a:latin typeface="+mj-lt"/>
              </a:rPr>
              <a:t>   	15110145</a:t>
            </a:r>
          </a:p>
        </p:txBody>
      </p:sp>
      <p:pic>
        <p:nvPicPr>
          <p:cNvPr id="1026" name="Picture 2" descr="HÃ¬nh áº£nh cÃ³ liÃªn quan">
            <a:extLst>
              <a:ext uri="{FF2B5EF4-FFF2-40B4-BE49-F238E27FC236}">
                <a16:creationId xmlns:a16="http://schemas.microsoft.com/office/drawing/2014/main" id="{B1A0BEB0-F0D1-4908-BF12-5AA04449A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2812" y="1330189"/>
            <a:ext cx="1137341"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560EF6-64D0-430A-84AD-CE9B855A0543}"/>
              </a:ext>
            </a:extLst>
          </p:cNvPr>
          <p:cNvSpPr txBox="1"/>
          <p:nvPr/>
        </p:nvSpPr>
        <p:spPr>
          <a:xfrm>
            <a:off x="1331912" y="171474"/>
            <a:ext cx="9525000" cy="1158715"/>
          </a:xfrm>
          <a:prstGeom prst="rect">
            <a:avLst/>
          </a:prstGeom>
          <a:noFill/>
        </p:spPr>
        <p:txBody>
          <a:bodyPr wrap="square" rtlCol="0">
            <a:spAutoFit/>
          </a:bodyPr>
          <a:lstStyle/>
          <a:p>
            <a:pPr algn="ctr">
              <a:lnSpc>
                <a:spcPct val="120000"/>
              </a:lnSpc>
            </a:pPr>
            <a:r>
              <a:rPr lang="en-US" sz="30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TRƯỜNG ĐẠI HỌC SƯ PHẠM KỸ THUẬT  TP. HỒ CHÍ MINH</a:t>
            </a:r>
          </a:p>
          <a:p>
            <a:pPr algn="ctr">
              <a:lnSpc>
                <a:spcPct val="120000"/>
              </a:lnSpc>
            </a:pPr>
            <a:r>
              <a:rPr lang="en-US" sz="30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KHOA ĐÀO TẠO CHẤT L</a:t>
            </a:r>
            <a:r>
              <a:rPr lang="vi-VN" sz="30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Ư</a:t>
            </a:r>
            <a:r>
              <a:rPr lang="en-US" sz="30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ỢNG CAO</a:t>
            </a:r>
          </a:p>
        </p:txBody>
      </p:sp>
      <p:pic>
        <p:nvPicPr>
          <p:cNvPr id="8" name="Picture 2" descr="Káº¿t quáº£ hÃ¬nh áº£nh cho khoa ÄÃ o táº¡o cháº¥t lÆ°á»£ng cao Äh sÆ° pháº¡m ká»¹ thuáº­t tphcm">
            <a:extLst>
              <a:ext uri="{FF2B5EF4-FFF2-40B4-BE49-F238E27FC236}">
                <a16:creationId xmlns:a16="http://schemas.microsoft.com/office/drawing/2014/main" id="{41EFECD2-78FC-4FF2-858B-9132BB3AD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9655" y="1330189"/>
            <a:ext cx="113734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33ED2841-8F6B-4358-8774-E9E6243B9C69}"/>
              </a:ext>
            </a:extLst>
          </p:cNvPr>
          <p:cNvGrpSpPr>
            <a:grpSpLocks/>
          </p:cNvGrpSpPr>
          <p:nvPr/>
        </p:nvGrpSpPr>
        <p:grpSpPr bwMode="auto">
          <a:xfrm>
            <a:off x="4389437" y="152400"/>
            <a:ext cx="3409950" cy="762000"/>
            <a:chOff x="912" y="1008"/>
            <a:chExt cx="3984" cy="912"/>
          </a:xfrm>
        </p:grpSpPr>
        <p:sp>
          <p:nvSpPr>
            <p:cNvPr id="7" name="AutoShape 4">
              <a:extLst>
                <a:ext uri="{FF2B5EF4-FFF2-40B4-BE49-F238E27FC236}">
                  <a16:creationId xmlns:a16="http://schemas.microsoft.com/office/drawing/2014/main" id="{AE41190A-823F-4DB4-8EA7-3EE6CFFE8ED8}"/>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 name="Freeform 7">
              <a:extLst>
                <a:ext uri="{FF2B5EF4-FFF2-40B4-BE49-F238E27FC236}">
                  <a16:creationId xmlns:a16="http://schemas.microsoft.com/office/drawing/2014/main" id="{38DEC0D8-99B8-44B1-8D94-1218C34C3FAD}"/>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9" name="Text Box 9">
              <a:extLst>
                <a:ext uri="{FF2B5EF4-FFF2-40B4-BE49-F238E27FC236}">
                  <a16:creationId xmlns:a16="http://schemas.microsoft.com/office/drawing/2014/main" id="{D4CAF8EB-5936-48C2-8D4B-F42AA931199F}"/>
                </a:ext>
              </a:extLst>
            </p:cNvPr>
            <p:cNvSpPr txBox="1">
              <a:spLocks noChangeArrowheads="1"/>
            </p:cNvSpPr>
            <p:nvPr/>
          </p:nvSpPr>
          <p:spPr bwMode="gray">
            <a:xfrm>
              <a:off x="1220" y="1237"/>
              <a:ext cx="336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err="1">
                  <a:solidFill>
                    <a:schemeClr val="tx2"/>
                  </a:solidFill>
                  <a:latin typeface="Arial" panose="020B0604020202020204" pitchFamily="34" charset="0"/>
                </a:rPr>
                <a:t>Thiết</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kế</a:t>
              </a:r>
              <a:r>
                <a:rPr lang="en-US" altLang="en-US" sz="2000" dirty="0">
                  <a:solidFill>
                    <a:schemeClr val="tx2"/>
                  </a:solidFill>
                  <a:latin typeface="Arial" panose="020B0604020202020204" pitchFamily="34" charset="0"/>
                </a:rPr>
                <a:t> c</a:t>
              </a:r>
              <a:r>
                <a:rPr lang="vi-VN" altLang="en-US" sz="2000" dirty="0">
                  <a:solidFill>
                    <a:schemeClr val="tx2"/>
                  </a:solidFill>
                  <a:latin typeface="Arial" panose="020B0604020202020204" pitchFamily="34" charset="0"/>
                </a:rPr>
                <a:t>ơ</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sở</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dữ</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liệu</a:t>
              </a:r>
              <a:endParaRPr lang="en-US" altLang="en-US" sz="2000" b="0" dirty="0">
                <a:solidFill>
                  <a:schemeClr val="tx2"/>
                </a:solidFill>
                <a:latin typeface="Arial" panose="020B0604020202020204" pitchFamily="34" charset="0"/>
              </a:endParaRPr>
            </a:p>
          </p:txBody>
        </p:sp>
      </p:grpSp>
      <p:pic>
        <p:nvPicPr>
          <p:cNvPr id="10" name="Picture 9">
            <a:extLst>
              <a:ext uri="{FF2B5EF4-FFF2-40B4-BE49-F238E27FC236}">
                <a16:creationId xmlns:a16="http://schemas.microsoft.com/office/drawing/2014/main" id="{1DC88AB3-8E24-4DBE-8360-6B19E528D8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412" y="1295400"/>
            <a:ext cx="10668000" cy="5299911"/>
          </a:xfrm>
          <a:prstGeom prst="rect">
            <a:avLst/>
          </a:prstGeom>
          <a:noFill/>
          <a:ln>
            <a:noFill/>
          </a:ln>
        </p:spPr>
      </p:pic>
    </p:spTree>
    <p:extLst>
      <p:ext uri="{BB962C8B-B14F-4D97-AF65-F5344CB8AC3E}">
        <p14:creationId xmlns:p14="http://schemas.microsoft.com/office/powerpoint/2010/main" val="410498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33ED2841-8F6B-4358-8774-E9E6243B9C69}"/>
              </a:ext>
            </a:extLst>
          </p:cNvPr>
          <p:cNvGrpSpPr>
            <a:grpSpLocks/>
          </p:cNvGrpSpPr>
          <p:nvPr/>
        </p:nvGrpSpPr>
        <p:grpSpPr bwMode="auto">
          <a:xfrm>
            <a:off x="227012" y="228600"/>
            <a:ext cx="2057400" cy="762000"/>
            <a:chOff x="912" y="1008"/>
            <a:chExt cx="3984" cy="912"/>
          </a:xfrm>
        </p:grpSpPr>
        <p:sp>
          <p:nvSpPr>
            <p:cNvPr id="7" name="AutoShape 4">
              <a:extLst>
                <a:ext uri="{FF2B5EF4-FFF2-40B4-BE49-F238E27FC236}">
                  <a16:creationId xmlns:a16="http://schemas.microsoft.com/office/drawing/2014/main" id="{AE41190A-823F-4DB4-8EA7-3EE6CFFE8ED8}"/>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 name="Freeform 7">
              <a:extLst>
                <a:ext uri="{FF2B5EF4-FFF2-40B4-BE49-F238E27FC236}">
                  <a16:creationId xmlns:a16="http://schemas.microsoft.com/office/drawing/2014/main" id="{38DEC0D8-99B8-44B1-8D94-1218C34C3FAD}"/>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9" name="Text Box 9">
              <a:extLst>
                <a:ext uri="{FF2B5EF4-FFF2-40B4-BE49-F238E27FC236}">
                  <a16:creationId xmlns:a16="http://schemas.microsoft.com/office/drawing/2014/main" id="{D4CAF8EB-5936-48C2-8D4B-F42AA931199F}"/>
                </a:ext>
              </a:extLst>
            </p:cNvPr>
            <p:cNvSpPr txBox="1">
              <a:spLocks noChangeArrowheads="1"/>
            </p:cNvSpPr>
            <p:nvPr/>
          </p:nvSpPr>
          <p:spPr bwMode="gray">
            <a:xfrm>
              <a:off x="1220" y="1237"/>
              <a:ext cx="336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solidFill>
                    <a:schemeClr val="tx2"/>
                  </a:solidFill>
                  <a:latin typeface="Arial" panose="020B0604020202020204" pitchFamily="34" charset="0"/>
                </a:rPr>
                <a:t>Screen Flow</a:t>
              </a:r>
            </a:p>
          </p:txBody>
        </p:sp>
      </p:grpSp>
      <p:pic>
        <p:nvPicPr>
          <p:cNvPr id="10" name="Picture 9">
            <a:extLst>
              <a:ext uri="{FF2B5EF4-FFF2-40B4-BE49-F238E27FC236}">
                <a16:creationId xmlns:a16="http://schemas.microsoft.com/office/drawing/2014/main" id="{C9983015-7892-43A4-AFB8-19D51D4642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5412" y="338888"/>
            <a:ext cx="8991600" cy="6214311"/>
          </a:xfrm>
          <a:prstGeom prst="rect">
            <a:avLst/>
          </a:prstGeom>
          <a:noFill/>
          <a:ln>
            <a:noFill/>
          </a:ln>
        </p:spPr>
      </p:pic>
    </p:spTree>
    <p:extLst>
      <p:ext uri="{BB962C8B-B14F-4D97-AF65-F5344CB8AC3E}">
        <p14:creationId xmlns:p14="http://schemas.microsoft.com/office/powerpoint/2010/main" val="311762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6618" y="250830"/>
            <a:ext cx="2245555" cy="838200"/>
          </a:xfrm>
        </p:spPr>
        <p:txBody>
          <a:bodyPr/>
          <a:lstStyle/>
          <a:p>
            <a:r>
              <a:rPr lang="en-US" b="1" dirty="0" err="1"/>
              <a:t>Kết</a:t>
            </a:r>
            <a:r>
              <a:rPr lang="en-US" b="1" dirty="0"/>
              <a:t> </a:t>
            </a:r>
            <a:r>
              <a:rPr lang="en-US" b="1" dirty="0" err="1"/>
              <a:t>luận</a:t>
            </a:r>
            <a:endParaRPr lang="en-US" b="1" dirty="0"/>
          </a:p>
        </p:txBody>
      </p:sp>
      <p:grpSp>
        <p:nvGrpSpPr>
          <p:cNvPr id="24" name="Group 18">
            <a:extLst>
              <a:ext uri="{FF2B5EF4-FFF2-40B4-BE49-F238E27FC236}">
                <a16:creationId xmlns:a16="http://schemas.microsoft.com/office/drawing/2014/main" id="{9E96ABB5-094E-45AF-AC72-C4060383FF40}"/>
              </a:ext>
            </a:extLst>
          </p:cNvPr>
          <p:cNvGrpSpPr>
            <a:grpSpLocks/>
          </p:cNvGrpSpPr>
          <p:nvPr/>
        </p:nvGrpSpPr>
        <p:grpSpPr bwMode="auto">
          <a:xfrm>
            <a:off x="206486" y="657230"/>
            <a:ext cx="5791200" cy="7000989"/>
            <a:chOff x="2208" y="1296"/>
            <a:chExt cx="1365" cy="2542"/>
          </a:xfrm>
        </p:grpSpPr>
        <p:sp>
          <p:nvSpPr>
            <p:cNvPr id="25" name="AutoShape 19">
              <a:extLst>
                <a:ext uri="{FF2B5EF4-FFF2-40B4-BE49-F238E27FC236}">
                  <a16:creationId xmlns:a16="http://schemas.microsoft.com/office/drawing/2014/main" id="{122E153D-1228-47E5-B602-0E928DFBC1D6}"/>
                </a:ext>
              </a:extLst>
            </p:cNvPr>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6" name="AutoShape 20">
              <a:extLst>
                <a:ext uri="{FF2B5EF4-FFF2-40B4-BE49-F238E27FC236}">
                  <a16:creationId xmlns:a16="http://schemas.microsoft.com/office/drawing/2014/main" id="{B9B2A778-C509-4586-B9CE-1BE15978AE7D}"/>
                </a:ext>
              </a:extLst>
            </p:cNvPr>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7" name="AutoShape 21">
              <a:extLst>
                <a:ext uri="{FF2B5EF4-FFF2-40B4-BE49-F238E27FC236}">
                  <a16:creationId xmlns:a16="http://schemas.microsoft.com/office/drawing/2014/main" id="{A7D25C9E-2F3A-4BF5-8DD7-3D45477DD4A5}"/>
                </a:ext>
              </a:extLst>
            </p:cNvPr>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8" name="AutoShape 22">
              <a:extLst>
                <a:ext uri="{FF2B5EF4-FFF2-40B4-BE49-F238E27FC236}">
                  <a16:creationId xmlns:a16="http://schemas.microsoft.com/office/drawing/2014/main" id="{07EBB8DE-F08D-46CC-A1E0-355A87737E3D}"/>
                </a:ext>
              </a:extLst>
            </p:cNvPr>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9" name="Oval 23">
              <a:extLst>
                <a:ext uri="{FF2B5EF4-FFF2-40B4-BE49-F238E27FC236}">
                  <a16:creationId xmlns:a16="http://schemas.microsoft.com/office/drawing/2014/main" id="{61B8BD18-D367-4186-8003-4C1B89893448}"/>
                </a:ext>
              </a:extLst>
            </p:cNvPr>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0" name="Oval 24">
              <a:extLst>
                <a:ext uri="{FF2B5EF4-FFF2-40B4-BE49-F238E27FC236}">
                  <a16:creationId xmlns:a16="http://schemas.microsoft.com/office/drawing/2014/main" id="{979907C3-698E-47EE-AE2E-04252DAE8950}"/>
                </a:ext>
              </a:extLst>
            </p:cNvPr>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1" name="Oval 25">
              <a:extLst>
                <a:ext uri="{FF2B5EF4-FFF2-40B4-BE49-F238E27FC236}">
                  <a16:creationId xmlns:a16="http://schemas.microsoft.com/office/drawing/2014/main" id="{CBDDF349-CF7E-4927-A697-78E958575EF3}"/>
                </a:ext>
              </a:extLst>
            </p:cNvPr>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2" name="Oval 26">
              <a:extLst>
                <a:ext uri="{FF2B5EF4-FFF2-40B4-BE49-F238E27FC236}">
                  <a16:creationId xmlns:a16="http://schemas.microsoft.com/office/drawing/2014/main" id="{39D8FB6D-CA21-48F9-A9E9-8897C45D10EF}"/>
                </a:ext>
              </a:extLst>
            </p:cNvPr>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3" name="Oval 27">
              <a:extLst>
                <a:ext uri="{FF2B5EF4-FFF2-40B4-BE49-F238E27FC236}">
                  <a16:creationId xmlns:a16="http://schemas.microsoft.com/office/drawing/2014/main" id="{F8F40AC0-61E3-4F4D-A575-3E7E6EB2F2B3}"/>
                </a:ext>
              </a:extLst>
            </p:cNvPr>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4" name="Text Box 28">
              <a:extLst>
                <a:ext uri="{FF2B5EF4-FFF2-40B4-BE49-F238E27FC236}">
                  <a16:creationId xmlns:a16="http://schemas.microsoft.com/office/drawing/2014/main" id="{C5FC4FF5-2004-4D81-A00F-6182D6238297}"/>
                </a:ext>
              </a:extLst>
            </p:cNvPr>
            <p:cNvSpPr txBox="1">
              <a:spLocks noChangeArrowheads="1"/>
            </p:cNvSpPr>
            <p:nvPr/>
          </p:nvSpPr>
          <p:spPr bwMode="gray">
            <a:xfrm>
              <a:off x="2739" y="1412"/>
              <a:ext cx="27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err="1">
                  <a:solidFill>
                    <a:srgbClr val="000000"/>
                  </a:solidFill>
                  <a:latin typeface="Arial" panose="020B0604020202020204" pitchFamily="34" charset="0"/>
                </a:rPr>
                <a:t>Ưu</a:t>
              </a:r>
              <a:r>
                <a:rPr lang="en-US" altLang="en-US" sz="2000" b="0" dirty="0">
                  <a:solidFill>
                    <a:srgbClr val="000000"/>
                  </a:solidFill>
                  <a:latin typeface="Arial" panose="020B0604020202020204" pitchFamily="34" charset="0"/>
                </a:rPr>
                <a:t> </a:t>
              </a:r>
              <a:r>
                <a:rPr lang="en-US" altLang="en-US" sz="2000" b="0" dirty="0" err="1">
                  <a:solidFill>
                    <a:srgbClr val="000000"/>
                  </a:solidFill>
                  <a:latin typeface="Arial" panose="020B0604020202020204" pitchFamily="34" charset="0"/>
                </a:rPr>
                <a:t>điểm</a:t>
              </a:r>
              <a:endParaRPr lang="en-US" altLang="en-US" sz="1600" b="0" dirty="0">
                <a:solidFill>
                  <a:schemeClr val="tx1"/>
                </a:solidFill>
                <a:latin typeface="Arial" panose="020B0604020202020204" pitchFamily="34" charset="0"/>
              </a:endParaRPr>
            </a:p>
          </p:txBody>
        </p:sp>
        <p:sp>
          <p:nvSpPr>
            <p:cNvPr id="35" name="Text Box 29">
              <a:extLst>
                <a:ext uri="{FF2B5EF4-FFF2-40B4-BE49-F238E27FC236}">
                  <a16:creationId xmlns:a16="http://schemas.microsoft.com/office/drawing/2014/main" id="{E7F3E41F-5B07-4ED3-A69B-9BE08714A503}"/>
                </a:ext>
              </a:extLst>
            </p:cNvPr>
            <p:cNvSpPr txBox="1">
              <a:spLocks noChangeArrowheads="1"/>
            </p:cNvSpPr>
            <p:nvPr/>
          </p:nvSpPr>
          <p:spPr bwMode="gray">
            <a:xfrm>
              <a:off x="2256" y="1776"/>
              <a:ext cx="1296" cy="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0"/>
                </a:spcBef>
                <a:buClrTx/>
                <a:buNone/>
              </a:pP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Nắm</a:t>
              </a:r>
              <a:r>
                <a:rPr lang="en-US" altLang="en-US" sz="1800" b="0" dirty="0">
                  <a:solidFill>
                    <a:schemeClr val="tx1"/>
                  </a:solidFill>
                  <a:latin typeface="Arial" panose="020B0604020202020204" pitchFamily="34" charset="0"/>
                </a:rPr>
                <a:t> đ</a:t>
              </a:r>
              <a:r>
                <a:rPr lang="vi-VN" altLang="en-US" sz="1800" b="0" dirty="0">
                  <a:solidFill>
                    <a:schemeClr val="tx1"/>
                  </a:solidFill>
                  <a:latin typeface="Arial" panose="020B0604020202020204" pitchFamily="34" charset="0"/>
                </a:rPr>
                <a:t>ư</a:t>
              </a:r>
              <a:r>
                <a:rPr lang="en-US" altLang="en-US" sz="1800" b="0" dirty="0" err="1">
                  <a:solidFill>
                    <a:schemeClr val="tx1"/>
                  </a:solidFill>
                  <a:latin typeface="Arial" panose="020B0604020202020204" pitchFamily="34" charset="0"/>
                </a:rPr>
                <a:t>ợc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nhiều</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kiến</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thức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và</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công</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nghệ</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mới</a:t>
              </a:r>
              <a:r>
                <a:rPr lang="en-US" altLang="en-US" sz="1800" b="0" dirty="0">
                  <a:solidFill>
                    <a:schemeClr val="tx1"/>
                  </a:solidFill>
                  <a:latin typeface="Arial" panose="020B0604020202020204" pitchFamily="34" charset="0"/>
                </a:rPr>
                <a:t>: ReactJS, </a:t>
              </a:r>
              <a:r>
                <a:rPr lang="en-US" altLang="en-US" sz="1800" b="0" dirty="0" err="1">
                  <a:solidFill>
                    <a:schemeClr val="tx1"/>
                  </a:solidFill>
                  <a:latin typeface="Arial" panose="020B0604020202020204" pitchFamily="34" charset="0"/>
                </a:rPr>
                <a:t>SpringBoot</a:t>
              </a:r>
              <a:r>
                <a:rPr lang="en-US" altLang="en-US" sz="1800" b="0" dirty="0">
                  <a:solidFill>
                    <a:schemeClr val="tx1"/>
                  </a:solidFill>
                  <a:latin typeface="Arial" panose="020B0604020202020204" pitchFamily="34" charset="0"/>
                </a:rPr>
                <a:t>, PostgreSQL…</a:t>
              </a:r>
            </a:p>
            <a:p>
              <a:pPr>
                <a:lnSpc>
                  <a:spcPct val="150000"/>
                </a:lnSpc>
                <a:spcBef>
                  <a:spcPct val="0"/>
                </a:spcBef>
                <a:buClrTx/>
                <a:buNone/>
              </a:pPr>
              <a:r>
                <a:rPr lang="en-US" altLang="en-US" sz="1800" b="0" dirty="0">
                  <a:solidFill>
                    <a:schemeClr val="tx1"/>
                  </a:solidFill>
                  <a:latin typeface="Arial" panose="020B0604020202020204" pitchFamily="34" charset="0"/>
                </a:rPr>
                <a:t>- </a:t>
              </a:r>
              <a:r>
                <a:rPr lang="vi-VN" altLang="en-US" sz="1800" b="0" dirty="0">
                  <a:solidFill>
                    <a:schemeClr val="tx1"/>
                  </a:solidFill>
                  <a:latin typeface="Arial" panose="020B0604020202020204" pitchFamily="34" charset="0"/>
                </a:rPr>
                <a:t>Nâng cao kinh nghiệm làm việc nhóm, phân chia công việc và ước tính thời gian hoàn thành để kịp tiến độ được giao.</a:t>
              </a:r>
            </a:p>
            <a:p>
              <a:pPr>
                <a:lnSpc>
                  <a:spcPct val="150000"/>
                </a:lnSpc>
                <a:spcBef>
                  <a:spcPct val="0"/>
                </a:spcBef>
                <a:buClrTx/>
                <a:buNone/>
              </a:pPr>
              <a:r>
                <a:rPr lang="en-US" altLang="en-US" sz="1800" b="0" dirty="0">
                  <a:solidFill>
                    <a:schemeClr val="tx1"/>
                  </a:solidFill>
                  <a:latin typeface="Arial" panose="020B0604020202020204" pitchFamily="34" charset="0"/>
                </a:rPr>
                <a:t>- </a:t>
              </a:r>
              <a:r>
                <a:rPr lang="vi-VN" altLang="en-US" sz="1800" b="0" dirty="0">
                  <a:solidFill>
                    <a:schemeClr val="tx1"/>
                  </a:solidFill>
                  <a:latin typeface="Arial" panose="020B0604020202020204" pitchFamily="34" charset="0"/>
                </a:rPr>
                <a:t>Áp dụng những kiến thức đã được học vào dự án thực tế.</a:t>
              </a:r>
            </a:p>
            <a:p>
              <a:pPr>
                <a:lnSpc>
                  <a:spcPct val="150000"/>
                </a:lnSpc>
                <a:spcBef>
                  <a:spcPct val="0"/>
                </a:spcBef>
                <a:buClrTx/>
                <a:buNone/>
              </a:pPr>
              <a:r>
                <a:rPr lang="en-US" altLang="en-US" sz="1800" b="0" dirty="0">
                  <a:solidFill>
                    <a:schemeClr val="tx1"/>
                  </a:solidFill>
                  <a:latin typeface="Arial" panose="020B0604020202020204" pitchFamily="34" charset="0"/>
                </a:rPr>
                <a:t>- Website</a:t>
              </a:r>
              <a:r>
                <a:rPr lang="vi-VN" altLang="en-US" sz="1800" b="0" dirty="0">
                  <a:solidFill>
                    <a:schemeClr val="tx1"/>
                  </a:solidFill>
                  <a:latin typeface="Arial" panose="020B0604020202020204" pitchFamily="34" charset="0"/>
                </a:rPr>
                <a:t> đã đáp ứng đủ những chức năng cơ bản được yêu cầu.</a:t>
              </a:r>
            </a:p>
            <a:p>
              <a:pPr eaLnBrk="1" hangingPunct="1">
                <a:spcBef>
                  <a:spcPct val="0"/>
                </a:spcBef>
                <a:buClrTx/>
                <a:buFontTx/>
                <a:buNone/>
              </a:pPr>
              <a:endParaRPr lang="en-US" altLang="en-US" sz="1800" b="0" dirty="0">
                <a:solidFill>
                  <a:schemeClr val="tx1"/>
                </a:solidFill>
                <a:latin typeface="Arial" panose="020B0604020202020204" pitchFamily="34" charset="0"/>
              </a:endParaRPr>
            </a:p>
          </p:txBody>
        </p:sp>
        <p:sp>
          <p:nvSpPr>
            <p:cNvPr id="36" name="AutoShape 30">
              <a:extLst>
                <a:ext uri="{FF2B5EF4-FFF2-40B4-BE49-F238E27FC236}">
                  <a16:creationId xmlns:a16="http://schemas.microsoft.com/office/drawing/2014/main" id="{D01ED465-C595-4639-B715-9BF4CC82AAA4}"/>
                </a:ext>
              </a:extLst>
            </p:cNvPr>
            <p:cNvSpPr>
              <a:spLocks noChangeArrowheads="1"/>
            </p:cNvSpPr>
            <p:nvPr/>
          </p:nvSpPr>
          <p:spPr bwMode="gray">
            <a:xfrm>
              <a:off x="2210" y="3290"/>
              <a:ext cx="1363" cy="548"/>
            </a:xfrm>
            <a:prstGeom prst="roundRect">
              <a:avLst>
                <a:gd name="adj" fmla="val 40389"/>
              </a:avLst>
            </a:prstGeom>
            <a:gradFill rotWithShape="1">
              <a:gsLst>
                <a:gs pos="0">
                  <a:srgbClr val="58A4AE"/>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7" name="AutoShape 31">
              <a:extLst>
                <a:ext uri="{FF2B5EF4-FFF2-40B4-BE49-F238E27FC236}">
                  <a16:creationId xmlns:a16="http://schemas.microsoft.com/office/drawing/2014/main" id="{991BAC36-D021-461E-AA5D-B14C051A0749}"/>
                </a:ext>
              </a:extLst>
            </p:cNvPr>
            <p:cNvSpPr>
              <a:spLocks noChangeArrowheads="1"/>
            </p:cNvSpPr>
            <p:nvPr/>
          </p:nvSpPr>
          <p:spPr bwMode="gray">
            <a:xfrm>
              <a:off x="2238" y="3305"/>
              <a:ext cx="1304" cy="487"/>
            </a:xfrm>
            <a:prstGeom prst="roundRect">
              <a:avLst>
                <a:gd name="adj" fmla="val 50000"/>
              </a:avLst>
            </a:prstGeom>
            <a:gradFill rotWithShape="1">
              <a:gsLst>
                <a:gs pos="0">
                  <a:srgbClr val="72B2BB"/>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grpSp>
        <p:nvGrpSpPr>
          <p:cNvPr id="38" name="Group 32">
            <a:extLst>
              <a:ext uri="{FF2B5EF4-FFF2-40B4-BE49-F238E27FC236}">
                <a16:creationId xmlns:a16="http://schemas.microsoft.com/office/drawing/2014/main" id="{A09C8D4E-7234-45CB-8237-511DC9F7F1EF}"/>
              </a:ext>
            </a:extLst>
          </p:cNvPr>
          <p:cNvGrpSpPr>
            <a:grpSpLocks/>
          </p:cNvGrpSpPr>
          <p:nvPr/>
        </p:nvGrpSpPr>
        <p:grpSpPr bwMode="auto">
          <a:xfrm>
            <a:off x="6214952" y="556161"/>
            <a:ext cx="5752017" cy="7902039"/>
            <a:chOff x="3692" y="1296"/>
            <a:chExt cx="1367" cy="2542"/>
          </a:xfrm>
        </p:grpSpPr>
        <p:sp>
          <p:nvSpPr>
            <p:cNvPr id="39" name="AutoShape 33">
              <a:extLst>
                <a:ext uri="{FF2B5EF4-FFF2-40B4-BE49-F238E27FC236}">
                  <a16:creationId xmlns:a16="http://schemas.microsoft.com/office/drawing/2014/main" id="{FE439590-9012-4D6E-B11E-B1E39E8F3D7D}"/>
                </a:ext>
              </a:extLst>
            </p:cNvPr>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0" name="AutoShape 34">
              <a:extLst>
                <a:ext uri="{FF2B5EF4-FFF2-40B4-BE49-F238E27FC236}">
                  <a16:creationId xmlns:a16="http://schemas.microsoft.com/office/drawing/2014/main" id="{EBBA2E7D-3E66-4F9E-AF85-C04271ED7404}"/>
                </a:ext>
              </a:extLst>
            </p:cNvPr>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1" name="AutoShape 35">
              <a:extLst>
                <a:ext uri="{FF2B5EF4-FFF2-40B4-BE49-F238E27FC236}">
                  <a16:creationId xmlns:a16="http://schemas.microsoft.com/office/drawing/2014/main" id="{16A758A3-9AE7-4941-B767-179580E7C62D}"/>
                </a:ext>
              </a:extLst>
            </p:cNvPr>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2" name="AutoShape 36">
              <a:extLst>
                <a:ext uri="{FF2B5EF4-FFF2-40B4-BE49-F238E27FC236}">
                  <a16:creationId xmlns:a16="http://schemas.microsoft.com/office/drawing/2014/main" id="{1BB27146-80C8-48B6-9FAE-BD43EAD11473}"/>
                </a:ext>
              </a:extLst>
            </p:cNvPr>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43" name="Group 37">
              <a:extLst>
                <a:ext uri="{FF2B5EF4-FFF2-40B4-BE49-F238E27FC236}">
                  <a16:creationId xmlns:a16="http://schemas.microsoft.com/office/drawing/2014/main" id="{C9D1C6E2-1C93-48B1-BAC4-A7ED8E01CC1E}"/>
                </a:ext>
              </a:extLst>
            </p:cNvPr>
            <p:cNvGrpSpPr>
              <a:grpSpLocks/>
            </p:cNvGrpSpPr>
            <p:nvPr/>
          </p:nvGrpSpPr>
          <p:grpSpPr bwMode="auto">
            <a:xfrm>
              <a:off x="4165" y="1296"/>
              <a:ext cx="405" cy="405"/>
              <a:chOff x="1289" y="582"/>
              <a:chExt cx="668" cy="668"/>
            </a:xfrm>
          </p:grpSpPr>
          <p:sp>
            <p:nvSpPr>
              <p:cNvPr id="48" name="Oval 38">
                <a:extLst>
                  <a:ext uri="{FF2B5EF4-FFF2-40B4-BE49-F238E27FC236}">
                    <a16:creationId xmlns:a16="http://schemas.microsoft.com/office/drawing/2014/main" id="{2CA6CCEE-145C-4AFE-ACA6-5E618509A064}"/>
                  </a:ext>
                </a:extLst>
              </p:cNvPr>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9" name="Oval 39">
                <a:extLst>
                  <a:ext uri="{FF2B5EF4-FFF2-40B4-BE49-F238E27FC236}">
                    <a16:creationId xmlns:a16="http://schemas.microsoft.com/office/drawing/2014/main" id="{E15B01AA-C742-44F0-BFD2-A9572F7820C8}"/>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50" name="Oval 40">
                <a:extLst>
                  <a:ext uri="{FF2B5EF4-FFF2-40B4-BE49-F238E27FC236}">
                    <a16:creationId xmlns:a16="http://schemas.microsoft.com/office/drawing/2014/main" id="{9299591B-2258-4B93-8453-BC76A8FEB686}"/>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51" name="Oval 41">
                <a:extLst>
                  <a:ext uri="{FF2B5EF4-FFF2-40B4-BE49-F238E27FC236}">
                    <a16:creationId xmlns:a16="http://schemas.microsoft.com/office/drawing/2014/main" id="{FC26D631-4093-4B2D-AF1E-C2FFB837592F}"/>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52" name="Oval 42">
                <a:extLst>
                  <a:ext uri="{FF2B5EF4-FFF2-40B4-BE49-F238E27FC236}">
                    <a16:creationId xmlns:a16="http://schemas.microsoft.com/office/drawing/2014/main" id="{95D8B013-9A41-48C9-902B-A5F9BC10D4EB}"/>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sp>
          <p:nvSpPr>
            <p:cNvPr id="44" name="Text Box 43">
              <a:extLst>
                <a:ext uri="{FF2B5EF4-FFF2-40B4-BE49-F238E27FC236}">
                  <a16:creationId xmlns:a16="http://schemas.microsoft.com/office/drawing/2014/main" id="{E77722FD-5EBA-4509-8075-90939DA758ED}"/>
                </a:ext>
              </a:extLst>
            </p:cNvPr>
            <p:cNvSpPr txBox="1">
              <a:spLocks noChangeArrowheads="1"/>
            </p:cNvSpPr>
            <p:nvPr/>
          </p:nvSpPr>
          <p:spPr bwMode="gray">
            <a:xfrm>
              <a:off x="4186" y="1407"/>
              <a:ext cx="382"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a:solidFill>
                    <a:srgbClr val="000000"/>
                  </a:solidFill>
                  <a:latin typeface="Arial" panose="020B0604020202020204" pitchFamily="34" charset="0"/>
                </a:rPr>
                <a:t>Nh</a:t>
              </a:r>
              <a:r>
                <a:rPr lang="vi-VN" altLang="en-US" sz="2000" b="0" dirty="0">
                  <a:solidFill>
                    <a:srgbClr val="000000"/>
                  </a:solidFill>
                  <a:latin typeface="Arial" panose="020B0604020202020204" pitchFamily="34" charset="0"/>
                </a:rPr>
                <a:t>ư</a:t>
              </a:r>
              <a:r>
                <a:rPr lang="en-US" altLang="en-US" sz="2000" b="0" dirty="0" err="1">
                  <a:solidFill>
                    <a:srgbClr val="000000"/>
                  </a:solidFill>
                  <a:latin typeface="Arial" panose="020B0604020202020204" pitchFamily="34" charset="0"/>
                </a:rPr>
                <a:t>ợc</a:t>
              </a:r>
              <a:r>
                <a:rPr lang="en-US" altLang="en-US" sz="2000" b="0" dirty="0">
                  <a:solidFill>
                    <a:srgbClr val="000000"/>
                  </a:solidFill>
                  <a:latin typeface="Arial" panose="020B0604020202020204" pitchFamily="34" charset="0"/>
                </a:rPr>
                <a:t> </a:t>
              </a:r>
              <a:r>
                <a:rPr lang="en-US" altLang="en-US" sz="2000" b="0" dirty="0" err="1">
                  <a:solidFill>
                    <a:srgbClr val="000000"/>
                  </a:solidFill>
                  <a:latin typeface="Arial" panose="020B0604020202020204" pitchFamily="34" charset="0"/>
                </a:rPr>
                <a:t>điểm</a:t>
              </a:r>
              <a:endParaRPr lang="en-US" altLang="en-US" sz="1600" b="0" dirty="0">
                <a:solidFill>
                  <a:schemeClr val="tx1"/>
                </a:solidFill>
                <a:latin typeface="Arial" panose="020B0604020202020204" pitchFamily="34" charset="0"/>
              </a:endParaRPr>
            </a:p>
          </p:txBody>
        </p:sp>
        <p:sp>
          <p:nvSpPr>
            <p:cNvPr id="46" name="AutoShape 45">
              <a:extLst>
                <a:ext uri="{FF2B5EF4-FFF2-40B4-BE49-F238E27FC236}">
                  <a16:creationId xmlns:a16="http://schemas.microsoft.com/office/drawing/2014/main" id="{8824A046-4633-4036-82BD-1D28BD4BF9C6}"/>
                </a:ext>
              </a:extLst>
            </p:cNvPr>
            <p:cNvSpPr>
              <a:spLocks noChangeArrowheads="1"/>
            </p:cNvSpPr>
            <p:nvPr/>
          </p:nvSpPr>
          <p:spPr bwMode="gray">
            <a:xfrm>
              <a:off x="3692" y="3290"/>
              <a:ext cx="1363" cy="548"/>
            </a:xfrm>
            <a:prstGeom prst="roundRect">
              <a:avLst>
                <a:gd name="adj" fmla="val 40389"/>
              </a:avLst>
            </a:prstGeom>
            <a:gradFill rotWithShape="1">
              <a:gsLst>
                <a:gs pos="0">
                  <a:srgbClr val="99BACC"/>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7" name="AutoShape 46">
              <a:extLst>
                <a:ext uri="{FF2B5EF4-FFF2-40B4-BE49-F238E27FC236}">
                  <a16:creationId xmlns:a16="http://schemas.microsoft.com/office/drawing/2014/main" id="{509EEC5B-D6FE-473E-BF82-41B689FC8F05}"/>
                </a:ext>
              </a:extLst>
            </p:cNvPr>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sp>
        <p:nvSpPr>
          <p:cNvPr id="55" name="Rectangle 54">
            <a:extLst>
              <a:ext uri="{FF2B5EF4-FFF2-40B4-BE49-F238E27FC236}">
                <a16:creationId xmlns:a16="http://schemas.microsoft.com/office/drawing/2014/main" id="{99AC4B4E-CC8A-41E0-9B93-723D89B7AD92}"/>
              </a:ext>
            </a:extLst>
          </p:cNvPr>
          <p:cNvSpPr/>
          <p:nvPr/>
        </p:nvSpPr>
        <p:spPr>
          <a:xfrm>
            <a:off x="6240267" y="1795032"/>
            <a:ext cx="5606308" cy="4715393"/>
          </a:xfrm>
          <a:prstGeom prst="rect">
            <a:avLst/>
          </a:prstGeom>
        </p:spPr>
        <p:txBody>
          <a:bodyPr wrap="square">
            <a:spAutoFit/>
          </a:bodyPr>
          <a:lstStyle/>
          <a:p>
            <a:pPr marL="285750" indent="-285750">
              <a:lnSpc>
                <a:spcPct val="120000"/>
              </a:lnSpc>
              <a:buFontTx/>
              <a:buChar char="-"/>
            </a:pPr>
            <a:r>
              <a:rPr lang="en-US" dirty="0" err="1">
                <a:latin typeface="Arial" panose="020B0604020202020204" pitchFamily="34" charset="0"/>
                <a:ea typeface="Calibri" panose="020F0502020204030204" pitchFamily="34" charset="0"/>
                <a:cs typeface="Arial" panose="020B0604020202020204" pitchFamily="34" charset="0"/>
              </a:rPr>
              <a:t>Về</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giao</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Giao</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chưa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thật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thân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người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dùng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chưa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có</a:t>
            </a:r>
            <a:r>
              <a:rPr lang="en-US" dirty="0">
                <a:latin typeface="Arial" panose="020B0604020202020204" pitchFamily="34" charset="0"/>
                <a:ea typeface="Calibri" panose="020F0502020204030204" pitchFamily="34" charset="0"/>
                <a:cs typeface="Arial" panose="020B0604020202020204" pitchFamily="34" charset="0"/>
              </a:rPr>
              <a:t> responsive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sử</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dụng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được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nhiều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thiết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bị</a:t>
            </a:r>
            <a:r>
              <a:rPr lang="en-US" dirty="0">
                <a:latin typeface="Arial" panose="020B0604020202020204" pitchFamily="34" charset="0"/>
                <a:ea typeface="Calibri" panose="020F0502020204030204" pitchFamily="34" charset="0"/>
                <a:cs typeface="Arial" panose="020B0604020202020204" pitchFamily="34" charset="0"/>
              </a:rPr>
              <a:t>.</a:t>
            </a:r>
          </a:p>
          <a:p>
            <a:pPr marL="285750" indent="-285750">
              <a:lnSpc>
                <a:spcPct val="120000"/>
              </a:lnSpc>
              <a:buFontTx/>
              <a:buChar char="-"/>
            </a:pP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đúng</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a:t>
            </a:r>
          </a:p>
          <a:p>
            <a:pPr marL="285750" indent="-285750">
              <a:lnSpc>
                <a:spcPct val="120000"/>
              </a:lnSpc>
              <a:buFontTx/>
              <a:buChar char="-"/>
            </a:pP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chặt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chẽ</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     + </a:t>
            </a:r>
            <a:r>
              <a:rPr lang="vi-VN" dirty="0">
                <a:latin typeface="Arial" panose="020B0604020202020204" pitchFamily="34" charset="0"/>
                <a:cs typeface="Arial" panose="020B0604020202020204" pitchFamily="34" charset="0"/>
              </a:rPr>
              <a:t>Chưa có chức năng đăng nhập bằng tài khoản </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google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tài khoản Facebook</a:t>
            </a:r>
            <a:r>
              <a:rPr lang="en-US" dirty="0">
                <a:latin typeface="Arial" panose="020B0604020202020204" pitchFamily="34" charset="0"/>
                <a:cs typeface="Arial" panose="020B0604020202020204" pitchFamily="34" charset="0"/>
              </a:rPr>
              <a:t> .</a:t>
            </a:r>
          </a:p>
          <a:p>
            <a:pPr>
              <a:lnSpc>
                <a:spcPct val="120000"/>
              </a:lnSpc>
            </a:pPr>
            <a:r>
              <a:rPr lang="en-US" dirty="0">
                <a:latin typeface="Arial" panose="020B0604020202020204" pitchFamily="34" charset="0"/>
                <a:cs typeface="Arial" panose="020B0604020202020204" pitchFamily="34" charset="0"/>
              </a:rPr>
              <a:t>     + </a:t>
            </a:r>
            <a:r>
              <a:rPr lang="vi-VN" dirty="0">
                <a:latin typeface="Arial" panose="020B0604020202020204" pitchFamily="34" charset="0"/>
                <a:cs typeface="Arial" panose="020B0604020202020204" pitchFamily="34" charset="0"/>
              </a:rPr>
              <a:t>Chưa 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bật</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254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a:extLst>
              <a:ext uri="{FF2B5EF4-FFF2-40B4-BE49-F238E27FC236}">
                <a16:creationId xmlns:a16="http://schemas.microsoft.com/office/drawing/2014/main" id="{56DE9EE9-A55D-4594-BA29-7F84890C8CEF}"/>
              </a:ext>
            </a:extLst>
          </p:cNvPr>
          <p:cNvSpPr>
            <a:spLocks noGrp="1" noChangeArrowheads="1"/>
          </p:cNvSpPr>
          <p:nvPr>
            <p:ph type="title"/>
          </p:nvPr>
        </p:nvSpPr>
        <p:spPr>
          <a:xfrm>
            <a:off x="457200" y="533400"/>
            <a:ext cx="11580812" cy="563563"/>
          </a:xfrm>
        </p:spPr>
        <p:txBody>
          <a:bodyPr>
            <a:normAutofit fontScale="90000"/>
          </a:bodyPr>
          <a:lstStyle/>
          <a:p>
            <a:pPr algn="ctr" eaLnBrk="1" hangingPunct="1"/>
            <a:r>
              <a:rPr lang="en-US" altLang="en-US" b="1" dirty="0">
                <a:latin typeface="Arial" panose="020B0604020202020204" pitchFamily="34" charset="0"/>
                <a:cs typeface="Arial" panose="020B0604020202020204" pitchFamily="34" charset="0"/>
              </a:rPr>
              <a:t>H</a:t>
            </a:r>
            <a:r>
              <a:rPr lang="vi-VN" altLang="en-US" b="1" dirty="0">
                <a:latin typeface="Arial" panose="020B0604020202020204" pitchFamily="34" charset="0"/>
                <a:cs typeface="Arial" panose="020B0604020202020204" pitchFamily="34" charset="0"/>
              </a:rPr>
              <a:t>ư</a:t>
            </a:r>
            <a:r>
              <a:rPr lang="en-US" altLang="en-US" b="1" dirty="0" err="1">
                <a:latin typeface="Arial" panose="020B0604020202020204" pitchFamily="34" charset="0"/>
                <a:cs typeface="Arial" panose="020B0604020202020204" pitchFamily="34" charset="0"/>
              </a:rPr>
              <a:t>ớng</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phát</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triển</a:t>
            </a:r>
            <a:endParaRPr lang="en-US" altLang="en-US" b="1" dirty="0">
              <a:latin typeface="Arial" panose="020B0604020202020204" pitchFamily="34" charset="0"/>
              <a:cs typeface="Arial" panose="020B0604020202020204" pitchFamily="34" charset="0"/>
            </a:endParaRPr>
          </a:p>
        </p:txBody>
      </p:sp>
      <p:grpSp>
        <p:nvGrpSpPr>
          <p:cNvPr id="30" name="Group 3">
            <a:extLst>
              <a:ext uri="{FF2B5EF4-FFF2-40B4-BE49-F238E27FC236}">
                <a16:creationId xmlns:a16="http://schemas.microsoft.com/office/drawing/2014/main" id="{3B9898F5-BB31-414C-90B2-EE2089E07321}"/>
              </a:ext>
            </a:extLst>
          </p:cNvPr>
          <p:cNvGrpSpPr>
            <a:grpSpLocks/>
          </p:cNvGrpSpPr>
          <p:nvPr/>
        </p:nvGrpSpPr>
        <p:grpSpPr bwMode="auto">
          <a:xfrm>
            <a:off x="684212" y="1524000"/>
            <a:ext cx="11125200" cy="1301751"/>
            <a:chOff x="912" y="1008"/>
            <a:chExt cx="3984" cy="912"/>
          </a:xfrm>
        </p:grpSpPr>
        <p:sp>
          <p:nvSpPr>
            <p:cNvPr id="31" name="AutoShape 4">
              <a:extLst>
                <a:ext uri="{FF2B5EF4-FFF2-40B4-BE49-F238E27FC236}">
                  <a16:creationId xmlns:a16="http://schemas.microsoft.com/office/drawing/2014/main" id="{7C7B3EFF-380D-4A63-86A8-FB287751BDF4}"/>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32" name="Group 5">
              <a:extLst>
                <a:ext uri="{FF2B5EF4-FFF2-40B4-BE49-F238E27FC236}">
                  <a16:creationId xmlns:a16="http://schemas.microsoft.com/office/drawing/2014/main" id="{20BDBD5E-925B-4A1F-9CFD-24E549C142CD}"/>
                </a:ext>
              </a:extLst>
            </p:cNvPr>
            <p:cNvGrpSpPr>
              <a:grpSpLocks/>
            </p:cNvGrpSpPr>
            <p:nvPr/>
          </p:nvGrpSpPr>
          <p:grpSpPr bwMode="auto">
            <a:xfrm>
              <a:off x="999" y="1095"/>
              <a:ext cx="765" cy="743"/>
              <a:chOff x="999" y="1095"/>
              <a:chExt cx="765" cy="743"/>
            </a:xfrm>
          </p:grpSpPr>
          <p:sp>
            <p:nvSpPr>
              <p:cNvPr id="34" name="AutoShape 6">
                <a:extLst>
                  <a:ext uri="{FF2B5EF4-FFF2-40B4-BE49-F238E27FC236}">
                    <a16:creationId xmlns:a16="http://schemas.microsoft.com/office/drawing/2014/main" id="{12C2962D-0B26-45A0-A546-7508F785EA60}"/>
                  </a:ext>
                </a:extLst>
              </p:cNvPr>
              <p:cNvSpPr>
                <a:spLocks noChangeArrowheads="1"/>
              </p:cNvSpPr>
              <p:nvPr/>
            </p:nvSpPr>
            <p:spPr bwMode="gray">
              <a:xfrm>
                <a:off x="999" y="1095"/>
                <a:ext cx="765" cy="743"/>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35" name="Freeform 7">
                <a:extLst>
                  <a:ext uri="{FF2B5EF4-FFF2-40B4-BE49-F238E27FC236}">
                    <a16:creationId xmlns:a16="http://schemas.microsoft.com/office/drawing/2014/main" id="{F5F88496-B60F-4109-A2ED-2B8DEA28B1A6}"/>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36" name="Text Box 8">
                <a:extLst>
                  <a:ext uri="{FF2B5EF4-FFF2-40B4-BE49-F238E27FC236}">
                    <a16:creationId xmlns:a16="http://schemas.microsoft.com/office/drawing/2014/main" id="{4899C47F-EDE1-4AF8-ABEE-AB3553C38350}"/>
                  </a:ext>
                </a:extLst>
              </p:cNvPr>
              <p:cNvSpPr txBox="1">
                <a:spLocks noChangeArrowheads="1"/>
              </p:cNvSpPr>
              <p:nvPr/>
            </p:nvSpPr>
            <p:spPr bwMode="gray">
              <a:xfrm>
                <a:off x="1101" y="1268"/>
                <a:ext cx="563"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dirty="0" err="1">
                    <a:solidFill>
                      <a:srgbClr val="FFFFFF"/>
                    </a:solidFill>
                    <a:effectLst>
                      <a:outerShdw blurRad="38100" dist="38100" dir="2700000" algn="tl">
                        <a:srgbClr val="C0C0C0"/>
                      </a:outerShdw>
                    </a:effectLst>
                  </a:rPr>
                  <a:t>Giao</a:t>
                </a:r>
                <a:r>
                  <a:rPr lang="en-US" sz="2800" dirty="0">
                    <a:solidFill>
                      <a:srgbClr val="FFFFFF"/>
                    </a:solidFill>
                    <a:effectLst>
                      <a:outerShdw blurRad="38100" dist="38100" dir="2700000" algn="tl">
                        <a:srgbClr val="C0C0C0"/>
                      </a:outerShdw>
                    </a:effectLst>
                  </a:rPr>
                  <a:t> </a:t>
                </a:r>
                <a:r>
                  <a:rPr lang="en-US" sz="2800" dirty="0" err="1">
                    <a:solidFill>
                      <a:srgbClr val="FFFFFF"/>
                    </a:solidFill>
                    <a:effectLst>
                      <a:outerShdw blurRad="38100" dist="38100" dir="2700000" algn="tl">
                        <a:srgbClr val="C0C0C0"/>
                      </a:outerShdw>
                    </a:effectLst>
                  </a:rPr>
                  <a:t>diện</a:t>
                </a:r>
                <a:endParaRPr lang="en-US" sz="2800" dirty="0">
                  <a:solidFill>
                    <a:srgbClr val="FFFFFF"/>
                  </a:solidFill>
                  <a:effectLst>
                    <a:outerShdw blurRad="38100" dist="38100" dir="2700000" algn="tl">
                      <a:srgbClr val="C0C0C0"/>
                    </a:outerShdw>
                  </a:effectLst>
                </a:endParaRPr>
              </a:p>
            </p:txBody>
          </p:sp>
        </p:grpSp>
        <p:sp>
          <p:nvSpPr>
            <p:cNvPr id="33" name="Text Box 9">
              <a:extLst>
                <a:ext uri="{FF2B5EF4-FFF2-40B4-BE49-F238E27FC236}">
                  <a16:creationId xmlns:a16="http://schemas.microsoft.com/office/drawing/2014/main" id="{9FD094FD-59BF-49EE-A7BA-550A2592898C}"/>
                </a:ext>
              </a:extLst>
            </p:cNvPr>
            <p:cNvSpPr txBox="1">
              <a:spLocks noChangeArrowheads="1"/>
            </p:cNvSpPr>
            <p:nvPr/>
          </p:nvSpPr>
          <p:spPr bwMode="gray">
            <a:xfrm>
              <a:off x="1872" y="1149"/>
              <a:ext cx="292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vi-VN" altLang="en-US" sz="2400" b="0" dirty="0">
                  <a:solidFill>
                    <a:srgbClr val="000000"/>
                  </a:solidFill>
                  <a:latin typeface="Arial" panose="020B0604020202020204" pitchFamily="34" charset="0"/>
                </a:rPr>
                <a:t>Thiết kế giao diện thân thiện, dễ sử dụng và responsive để sử dụng được</a:t>
              </a:r>
              <a:r>
                <a:rPr lang="en-US" altLang="en-US" sz="2400" b="0" dirty="0">
                  <a:solidFill>
                    <a:srgbClr val="000000"/>
                  </a:solidFill>
                  <a:latin typeface="Arial" panose="020B0604020202020204" pitchFamily="34" charset="0"/>
                </a:rPr>
                <a:t> </a:t>
              </a:r>
              <a:r>
                <a:rPr lang="vi-VN" altLang="en-US" sz="2400" b="0" dirty="0">
                  <a:solidFill>
                    <a:srgbClr val="000000"/>
                  </a:solidFill>
                  <a:latin typeface="Arial" panose="020B0604020202020204" pitchFamily="34" charset="0"/>
                </a:rPr>
                <a:t>trên nhiều thiết bị.</a:t>
              </a:r>
            </a:p>
          </p:txBody>
        </p:sp>
      </p:grpSp>
      <p:grpSp>
        <p:nvGrpSpPr>
          <p:cNvPr id="37" name="Group 10">
            <a:extLst>
              <a:ext uri="{FF2B5EF4-FFF2-40B4-BE49-F238E27FC236}">
                <a16:creationId xmlns:a16="http://schemas.microsoft.com/office/drawing/2014/main" id="{6762A1EB-4F9A-4972-AEC4-EA9842C0D7B4}"/>
              </a:ext>
            </a:extLst>
          </p:cNvPr>
          <p:cNvGrpSpPr>
            <a:grpSpLocks/>
          </p:cNvGrpSpPr>
          <p:nvPr/>
        </p:nvGrpSpPr>
        <p:grpSpPr bwMode="auto">
          <a:xfrm>
            <a:off x="303212" y="3054350"/>
            <a:ext cx="11506200" cy="1710661"/>
            <a:chOff x="784" y="2016"/>
            <a:chExt cx="4112" cy="913"/>
          </a:xfrm>
        </p:grpSpPr>
        <p:sp>
          <p:nvSpPr>
            <p:cNvPr id="38" name="AutoShape 11">
              <a:extLst>
                <a:ext uri="{FF2B5EF4-FFF2-40B4-BE49-F238E27FC236}">
                  <a16:creationId xmlns:a16="http://schemas.microsoft.com/office/drawing/2014/main" id="{A4926E9A-7F99-4A79-9D92-E9CC62A83EA8}"/>
                </a:ext>
              </a:extLst>
            </p:cNvPr>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39" name="Group 12">
              <a:extLst>
                <a:ext uri="{FF2B5EF4-FFF2-40B4-BE49-F238E27FC236}">
                  <a16:creationId xmlns:a16="http://schemas.microsoft.com/office/drawing/2014/main" id="{080391FF-17AA-49D3-81B7-CDBCBEE9C955}"/>
                </a:ext>
              </a:extLst>
            </p:cNvPr>
            <p:cNvGrpSpPr>
              <a:grpSpLocks/>
            </p:cNvGrpSpPr>
            <p:nvPr/>
          </p:nvGrpSpPr>
          <p:grpSpPr bwMode="auto">
            <a:xfrm>
              <a:off x="784" y="2103"/>
              <a:ext cx="1177" cy="743"/>
              <a:chOff x="784" y="2103"/>
              <a:chExt cx="1177" cy="743"/>
            </a:xfrm>
          </p:grpSpPr>
          <p:sp>
            <p:nvSpPr>
              <p:cNvPr id="41" name="AutoShape 13">
                <a:extLst>
                  <a:ext uri="{FF2B5EF4-FFF2-40B4-BE49-F238E27FC236}">
                    <a16:creationId xmlns:a16="http://schemas.microsoft.com/office/drawing/2014/main" id="{3C60179D-2D55-49F1-9D4E-09AD48E2AE7C}"/>
                  </a:ext>
                </a:extLst>
              </p:cNvPr>
              <p:cNvSpPr>
                <a:spLocks noChangeArrowheads="1"/>
              </p:cNvSpPr>
              <p:nvPr/>
            </p:nvSpPr>
            <p:spPr bwMode="gray">
              <a:xfrm>
                <a:off x="999" y="2103"/>
                <a:ext cx="765" cy="743"/>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2" name="Freeform 14">
                <a:extLst>
                  <a:ext uri="{FF2B5EF4-FFF2-40B4-BE49-F238E27FC236}">
                    <a16:creationId xmlns:a16="http://schemas.microsoft.com/office/drawing/2014/main" id="{D4EDA05E-11C5-4A8E-A815-8B7BBA3A2120}"/>
                  </a:ext>
                </a:extLst>
              </p:cNvPr>
              <p:cNvSpPr>
                <a:spLocks/>
              </p:cNvSpPr>
              <p:nvPr/>
            </p:nvSpPr>
            <p:spPr bwMode="gray">
              <a:xfrm>
                <a:off x="1048" y="2148"/>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43" name="Text Box 15">
                <a:extLst>
                  <a:ext uri="{FF2B5EF4-FFF2-40B4-BE49-F238E27FC236}">
                    <a16:creationId xmlns:a16="http://schemas.microsoft.com/office/drawing/2014/main" id="{CCBFA66B-40E8-40C3-A990-D14135712E98}"/>
                  </a:ext>
                </a:extLst>
              </p:cNvPr>
              <p:cNvSpPr txBox="1">
                <a:spLocks noChangeArrowheads="1"/>
              </p:cNvSpPr>
              <p:nvPr/>
            </p:nvSpPr>
            <p:spPr bwMode="gray">
              <a:xfrm>
                <a:off x="784" y="2304"/>
                <a:ext cx="1177"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dirty="0" err="1">
                    <a:solidFill>
                      <a:srgbClr val="FFFFFF"/>
                    </a:solidFill>
                    <a:effectLst>
                      <a:outerShdw blurRad="38100" dist="38100" dir="2700000" algn="tl">
                        <a:srgbClr val="C0C0C0"/>
                      </a:outerShdw>
                    </a:effectLst>
                  </a:rPr>
                  <a:t>Chức</a:t>
                </a:r>
                <a:r>
                  <a:rPr lang="en-US" sz="2800" dirty="0">
                    <a:solidFill>
                      <a:srgbClr val="FFFFFF"/>
                    </a:solidFill>
                    <a:effectLst>
                      <a:outerShdw blurRad="38100" dist="38100" dir="2700000" algn="tl">
                        <a:srgbClr val="C0C0C0"/>
                      </a:outerShdw>
                    </a:effectLst>
                  </a:rPr>
                  <a:t> </a:t>
                </a:r>
                <a:r>
                  <a:rPr lang="en-US" sz="2800" dirty="0" err="1">
                    <a:solidFill>
                      <a:srgbClr val="FFFFFF"/>
                    </a:solidFill>
                    <a:effectLst>
                      <a:outerShdw blurRad="38100" dist="38100" dir="2700000" algn="tl">
                        <a:srgbClr val="C0C0C0"/>
                      </a:outerShdw>
                    </a:effectLst>
                  </a:rPr>
                  <a:t>năng</a:t>
                </a:r>
                <a:endParaRPr lang="en-US" sz="2800" dirty="0">
                  <a:solidFill>
                    <a:srgbClr val="FFFFFF"/>
                  </a:solidFill>
                  <a:effectLst>
                    <a:outerShdw blurRad="38100" dist="38100" dir="2700000" algn="tl">
                      <a:srgbClr val="C0C0C0"/>
                    </a:outerShdw>
                  </a:effectLst>
                </a:endParaRPr>
              </a:p>
            </p:txBody>
          </p:sp>
        </p:grpSp>
        <p:sp>
          <p:nvSpPr>
            <p:cNvPr id="40" name="Text Box 16">
              <a:extLst>
                <a:ext uri="{FF2B5EF4-FFF2-40B4-BE49-F238E27FC236}">
                  <a16:creationId xmlns:a16="http://schemas.microsoft.com/office/drawing/2014/main" id="{B9C55877-5EF8-460B-B150-C38BC60D2D76}"/>
                </a:ext>
              </a:extLst>
            </p:cNvPr>
            <p:cNvSpPr txBox="1">
              <a:spLocks noChangeArrowheads="1"/>
            </p:cNvSpPr>
            <p:nvPr/>
          </p:nvSpPr>
          <p:spPr bwMode="gray">
            <a:xfrm>
              <a:off x="1872" y="2141"/>
              <a:ext cx="2928"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b="0" dirty="0">
                  <a:solidFill>
                    <a:srgbClr val="000000"/>
                  </a:solidFill>
                  <a:latin typeface="Arial" panose="020B0604020202020204" pitchFamily="34" charset="0"/>
                </a:rPr>
                <a:t>- </a:t>
              </a:r>
              <a:r>
                <a:rPr lang="vi-VN" altLang="en-US" sz="1800" b="0" dirty="0">
                  <a:solidFill>
                    <a:srgbClr val="000000"/>
                  </a:solidFill>
                  <a:latin typeface="Arial" panose="020B0604020202020204" pitchFamily="34" charset="0"/>
                </a:rPr>
                <a:t>Cá nhân hóa cho người dùng (hiển thị những công việc mà người dùng sẽ quan tâm, hoặc giới thiệu những ứng cử viên sáng giá cho nhà tuyển dụng).</a:t>
              </a:r>
              <a:endParaRPr lang="en-US" altLang="en-US" sz="1800" b="0" dirty="0">
                <a:solidFill>
                  <a:srgbClr val="000000"/>
                </a:solidFill>
                <a:latin typeface="Arial" panose="020B0604020202020204" pitchFamily="34" charset="0"/>
              </a:endParaRPr>
            </a:p>
            <a:p>
              <a:pPr>
                <a:spcBef>
                  <a:spcPct val="0"/>
                </a:spcBef>
                <a:buClrTx/>
                <a:buFontTx/>
                <a:buNone/>
              </a:pPr>
              <a:r>
                <a:rPr lang="en-US" altLang="en-US" sz="1800" b="0" dirty="0">
                  <a:solidFill>
                    <a:srgbClr val="000000"/>
                  </a:solidFill>
                  <a:latin typeface="Arial" panose="020B0604020202020204" pitchFamily="34" charset="0"/>
                </a:rPr>
                <a:t>- </a:t>
              </a:r>
              <a:r>
                <a:rPr lang="vi-VN" altLang="en-US" sz="1800" b="0" dirty="0">
                  <a:solidFill>
                    <a:srgbClr val="000000"/>
                  </a:solidFill>
                  <a:latin typeface="Arial" panose="020B0604020202020204" pitchFamily="34" charset="0"/>
                </a:rPr>
                <a:t>Tích hợp AI để học hồ sơ người dùng và đưa ra công việc phù hợp nhất.</a:t>
              </a:r>
              <a:endParaRPr lang="en-US" altLang="en-US" sz="1800" b="0" dirty="0">
                <a:solidFill>
                  <a:srgbClr val="000000"/>
                </a:solidFill>
                <a:latin typeface="Arial" panose="020B0604020202020204" pitchFamily="34" charset="0"/>
              </a:endParaRPr>
            </a:p>
            <a:p>
              <a:pPr>
                <a:spcBef>
                  <a:spcPct val="0"/>
                </a:spcBef>
                <a:buClrTx/>
                <a:buFontTx/>
                <a:buNone/>
              </a:pPr>
              <a:r>
                <a:rPr lang="en-US" altLang="en-US" sz="1800" b="0" dirty="0">
                  <a:solidFill>
                    <a:srgbClr val="000000"/>
                  </a:solidFill>
                  <a:latin typeface="Arial" panose="020B0604020202020204" pitchFamily="34" charset="0"/>
                </a:rPr>
                <a:t>- </a:t>
              </a:r>
              <a:r>
                <a:rPr lang="en-US" altLang="en-US" sz="1800" b="0" dirty="0" err="1">
                  <a:solidFill>
                    <a:srgbClr val="000000"/>
                  </a:solidFill>
                  <a:latin typeface="Arial" panose="020B0604020202020204" pitchFamily="34" charset="0"/>
                </a:rPr>
                <a:t>Phát</a:t>
              </a:r>
              <a:r>
                <a:rPr lang="en-US" altLang="en-US" sz="1800" b="0" dirty="0">
                  <a:solidFill>
                    <a:srgbClr val="000000"/>
                  </a:solidFill>
                  <a:latin typeface="Arial" panose="020B0604020202020204" pitchFamily="34" charset="0"/>
                </a:rPr>
                <a:t> </a:t>
              </a:r>
              <a:r>
                <a:rPr lang="en-US" altLang="en-US" sz="1800" b="0" dirty="0" err="1">
                  <a:solidFill>
                    <a:srgbClr val="000000"/>
                  </a:solidFill>
                  <a:latin typeface="Arial" panose="020B0604020202020204" pitchFamily="34" charset="0"/>
                </a:rPr>
                <a:t>triển</a:t>
              </a:r>
              <a:r>
                <a:rPr lang="en-US" altLang="en-US" sz="1800" b="0" dirty="0">
                  <a:solidFill>
                    <a:srgbClr val="000000"/>
                  </a:solidFill>
                  <a:latin typeface="Arial" panose="020B0604020202020204" pitchFamily="34" charset="0"/>
                </a:rPr>
                <a:t> </a:t>
              </a:r>
              <a:r>
                <a:rPr lang="en-US" altLang="en-US" sz="1800" b="0" dirty="0" err="1">
                  <a:solidFill>
                    <a:srgbClr val="000000"/>
                  </a:solidFill>
                  <a:latin typeface="Arial" panose="020B0604020202020204" pitchFamily="34" charset="0"/>
                </a:rPr>
                <a:t>chức</a:t>
              </a:r>
              <a:r>
                <a:rPr lang="en-US" altLang="en-US" sz="1800" b="0" dirty="0">
                  <a:solidFill>
                    <a:srgbClr val="000000"/>
                  </a:solidFill>
                  <a:latin typeface="Arial" panose="020B0604020202020204" pitchFamily="34" charset="0"/>
                </a:rPr>
                <a:t> </a:t>
              </a:r>
              <a:r>
                <a:rPr lang="en-US" altLang="en-US" sz="1800" b="0" dirty="0" err="1">
                  <a:solidFill>
                    <a:srgbClr val="000000"/>
                  </a:solidFill>
                  <a:latin typeface="Arial" panose="020B0604020202020204" pitchFamily="34" charset="0"/>
                </a:rPr>
                <a:t>năng</a:t>
              </a:r>
              <a:r>
                <a:rPr lang="en-US" altLang="en-US" sz="1800" b="0" dirty="0">
                  <a:solidFill>
                    <a:srgbClr val="000000"/>
                  </a:solidFill>
                  <a:latin typeface="Arial" panose="020B0604020202020204" pitchFamily="34" charset="0"/>
                </a:rPr>
                <a:t> </a:t>
              </a:r>
              <a:r>
                <a:rPr lang="vi-VN" altLang="en-US" sz="1800" b="0" dirty="0">
                  <a:solidFill>
                    <a:srgbClr val="000000"/>
                  </a:solidFill>
                  <a:latin typeface="Arial" panose="020B0604020202020204" pitchFamily="34" charset="0"/>
                </a:rPr>
                <a:t>tìm kiếm công việc được chính xác hơn, đúng chuyên ngành hơn.</a:t>
              </a:r>
              <a:endParaRPr lang="en-US" altLang="en-US" sz="1800" b="0" dirty="0">
                <a:solidFill>
                  <a:srgbClr val="000000"/>
                </a:solidFill>
                <a:latin typeface="Arial" panose="020B0604020202020204" pitchFamily="34" charset="0"/>
              </a:endParaRPr>
            </a:p>
          </p:txBody>
        </p:sp>
      </p:grpSp>
      <p:grpSp>
        <p:nvGrpSpPr>
          <p:cNvPr id="44" name="Group 17">
            <a:extLst>
              <a:ext uri="{FF2B5EF4-FFF2-40B4-BE49-F238E27FC236}">
                <a16:creationId xmlns:a16="http://schemas.microsoft.com/office/drawing/2014/main" id="{54919EBA-A8C4-487E-A684-139BFB2A470B}"/>
              </a:ext>
            </a:extLst>
          </p:cNvPr>
          <p:cNvGrpSpPr>
            <a:grpSpLocks/>
          </p:cNvGrpSpPr>
          <p:nvPr/>
        </p:nvGrpSpPr>
        <p:grpSpPr bwMode="auto">
          <a:xfrm>
            <a:off x="661382" y="5048608"/>
            <a:ext cx="11148030" cy="1301750"/>
            <a:chOff x="912" y="3036"/>
            <a:chExt cx="3984" cy="912"/>
          </a:xfrm>
        </p:grpSpPr>
        <p:sp>
          <p:nvSpPr>
            <p:cNvPr id="45" name="AutoShape 18">
              <a:extLst>
                <a:ext uri="{FF2B5EF4-FFF2-40B4-BE49-F238E27FC236}">
                  <a16:creationId xmlns:a16="http://schemas.microsoft.com/office/drawing/2014/main" id="{25CD957F-89F6-4FE4-A619-69843E091945}"/>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47" name="Text Box 23">
              <a:extLst>
                <a:ext uri="{FF2B5EF4-FFF2-40B4-BE49-F238E27FC236}">
                  <a16:creationId xmlns:a16="http://schemas.microsoft.com/office/drawing/2014/main" id="{F5528AC6-063E-4E02-B25F-EE34BB6ECB57}"/>
                </a:ext>
              </a:extLst>
            </p:cNvPr>
            <p:cNvSpPr txBox="1">
              <a:spLocks noChangeArrowheads="1"/>
            </p:cNvSpPr>
            <p:nvPr/>
          </p:nvSpPr>
          <p:spPr bwMode="gray">
            <a:xfrm>
              <a:off x="1007" y="3161"/>
              <a:ext cx="3793" cy="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vi-VN" altLang="en-US" sz="1800" b="0" dirty="0">
                  <a:solidFill>
                    <a:srgbClr val="000000"/>
                  </a:solidFill>
                  <a:latin typeface="Arial" panose="020B0604020202020204" pitchFamily="34" charset="0"/>
                </a:rPr>
                <a:t>Đưa vào triển khai ứng dụng thực tế: Nếu hoàn thiện được các chức năng như ở hướng phát triển, nhóm sẽ phát triển ứng dụng để vào sử dụng thực tế nếu có thể. Và sẽ tạo cho người dùng một địa chỉ tìm việc tin cậy, nhanh chóng, chính xác và mang lại hiểu quả công việc cao nhất</a:t>
              </a:r>
              <a:endParaRPr lang="en-US" altLang="en-US" sz="1800" b="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28271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31">
            <a:extLst>
              <a:ext uri="{FF2B5EF4-FFF2-40B4-BE49-F238E27FC236}">
                <a16:creationId xmlns:a16="http://schemas.microsoft.com/office/drawing/2014/main" id="{E2CA8DD9-844D-48EA-9869-3103E2CFB5CD}"/>
              </a:ext>
            </a:extLst>
          </p:cNvPr>
          <p:cNvGrpSpPr>
            <a:grpSpLocks/>
          </p:cNvGrpSpPr>
          <p:nvPr/>
        </p:nvGrpSpPr>
        <p:grpSpPr bwMode="auto">
          <a:xfrm>
            <a:off x="1452563" y="1066801"/>
            <a:ext cx="8604249" cy="4953000"/>
            <a:chOff x="915" y="785"/>
            <a:chExt cx="3634" cy="2882"/>
          </a:xfrm>
        </p:grpSpPr>
        <p:sp>
          <p:nvSpPr>
            <p:cNvPr id="11" name="Rectangle 8">
              <a:extLst>
                <a:ext uri="{FF2B5EF4-FFF2-40B4-BE49-F238E27FC236}">
                  <a16:creationId xmlns:a16="http://schemas.microsoft.com/office/drawing/2014/main" id="{67C09668-4FAE-4496-B525-2E12A406736D}"/>
                </a:ext>
              </a:extLst>
            </p:cNvPr>
            <p:cNvSpPr>
              <a:spLocks noChangeArrowheads="1"/>
            </p:cNvSpPr>
            <p:nvPr/>
          </p:nvSpPr>
          <p:spPr bwMode="gray">
            <a:xfrm rot="-7829975">
              <a:off x="3098" y="2323"/>
              <a:ext cx="605" cy="121"/>
            </a:xfrm>
            <a:prstGeom prst="rect">
              <a:avLst/>
            </a:prstGeom>
            <a:gradFill rotWithShape="1">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2" name="Rectangle 9">
              <a:extLst>
                <a:ext uri="{FF2B5EF4-FFF2-40B4-BE49-F238E27FC236}">
                  <a16:creationId xmlns:a16="http://schemas.microsoft.com/office/drawing/2014/main" id="{AB57478F-1E42-4E37-8BA0-8A4D66170B98}"/>
                </a:ext>
              </a:extLst>
            </p:cNvPr>
            <p:cNvSpPr>
              <a:spLocks noChangeArrowheads="1"/>
            </p:cNvSpPr>
            <p:nvPr/>
          </p:nvSpPr>
          <p:spPr bwMode="gray">
            <a:xfrm rot="-743917">
              <a:off x="1845" y="2038"/>
              <a:ext cx="636" cy="109"/>
            </a:xfrm>
            <a:prstGeom prst="rect">
              <a:avLst/>
            </a:prstGeom>
            <a:gradFill rotWithShape="1">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13" name="Group 10">
              <a:extLst>
                <a:ext uri="{FF2B5EF4-FFF2-40B4-BE49-F238E27FC236}">
                  <a16:creationId xmlns:a16="http://schemas.microsoft.com/office/drawing/2014/main" id="{264E6955-537E-437A-88E7-37C7CAAF0105}"/>
                </a:ext>
              </a:extLst>
            </p:cNvPr>
            <p:cNvGrpSpPr>
              <a:grpSpLocks/>
            </p:cNvGrpSpPr>
            <p:nvPr/>
          </p:nvGrpSpPr>
          <p:grpSpPr bwMode="auto">
            <a:xfrm>
              <a:off x="2436" y="1203"/>
              <a:ext cx="1014" cy="1169"/>
              <a:chOff x="2433" y="1234"/>
              <a:chExt cx="1014" cy="1169"/>
            </a:xfrm>
          </p:grpSpPr>
          <p:sp>
            <p:nvSpPr>
              <p:cNvPr id="29" name="Rectangle 11">
                <a:extLst>
                  <a:ext uri="{FF2B5EF4-FFF2-40B4-BE49-F238E27FC236}">
                    <a16:creationId xmlns:a16="http://schemas.microsoft.com/office/drawing/2014/main" id="{14CC0C23-5C8B-4948-9FFA-F570A732ECDF}"/>
                  </a:ext>
                </a:extLst>
              </p:cNvPr>
              <p:cNvSpPr>
                <a:spLocks noChangeArrowheads="1"/>
              </p:cNvSpPr>
              <p:nvPr/>
            </p:nvSpPr>
            <p:spPr bwMode="gray">
              <a:xfrm rot="-3205350">
                <a:off x="3175" y="1380"/>
                <a:ext cx="376" cy="83"/>
              </a:xfrm>
              <a:prstGeom prst="rect">
                <a:avLst/>
              </a:prstGeom>
              <a:gradFill rotWithShape="1">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30" name="Group 12">
                <a:extLst>
                  <a:ext uri="{FF2B5EF4-FFF2-40B4-BE49-F238E27FC236}">
                    <a16:creationId xmlns:a16="http://schemas.microsoft.com/office/drawing/2014/main" id="{57247A7D-2971-49A5-8A6B-51C9A2DFA35F}"/>
                  </a:ext>
                </a:extLst>
              </p:cNvPr>
              <p:cNvGrpSpPr>
                <a:grpSpLocks/>
              </p:cNvGrpSpPr>
              <p:nvPr/>
            </p:nvGrpSpPr>
            <p:grpSpPr bwMode="auto">
              <a:xfrm>
                <a:off x="2433" y="1401"/>
                <a:ext cx="1014" cy="1002"/>
                <a:chOff x="2016" y="1920"/>
                <a:chExt cx="1680" cy="1680"/>
              </a:xfrm>
            </p:grpSpPr>
            <p:sp>
              <p:nvSpPr>
                <p:cNvPr id="32" name="Oval 13">
                  <a:extLst>
                    <a:ext uri="{FF2B5EF4-FFF2-40B4-BE49-F238E27FC236}">
                      <a16:creationId xmlns:a16="http://schemas.microsoft.com/office/drawing/2014/main" id="{3A21DC97-2608-4E2E-BFBD-BF5877ED8125}"/>
                    </a:ext>
                  </a:extLst>
                </p:cNvPr>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33" name="Freeform 14">
                  <a:extLst>
                    <a:ext uri="{FF2B5EF4-FFF2-40B4-BE49-F238E27FC236}">
                      <a16:creationId xmlns:a16="http://schemas.microsoft.com/office/drawing/2014/main" id="{6F00EC8A-038A-4A83-934C-842D87EA9CCE}"/>
                    </a:ext>
                  </a:extLst>
                </p:cNvPr>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31" name="Text Box 15">
                <a:extLst>
                  <a:ext uri="{FF2B5EF4-FFF2-40B4-BE49-F238E27FC236}">
                    <a16:creationId xmlns:a16="http://schemas.microsoft.com/office/drawing/2014/main" id="{A08A1203-42CC-493C-90D1-1C6C71885CA2}"/>
                  </a:ext>
                </a:extLst>
              </p:cNvPr>
              <p:cNvSpPr txBox="1">
                <a:spLocks noChangeArrowheads="1"/>
              </p:cNvSpPr>
              <p:nvPr/>
            </p:nvSpPr>
            <p:spPr bwMode="gray">
              <a:xfrm>
                <a:off x="2631" y="1738"/>
                <a:ext cx="656"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4000" b="1" dirty="0">
                    <a:solidFill>
                      <a:schemeClr val="bg1"/>
                    </a:solidFill>
                  </a:rPr>
                  <a:t>DEMO</a:t>
                </a:r>
                <a:endParaRPr lang="en-US" sz="2400" b="1" dirty="0">
                  <a:solidFill>
                    <a:schemeClr val="bg1"/>
                  </a:solidFill>
                </a:endParaRPr>
              </a:p>
            </p:txBody>
          </p:sp>
        </p:grpSp>
        <p:grpSp>
          <p:nvGrpSpPr>
            <p:cNvPr id="25" name="Group 17">
              <a:extLst>
                <a:ext uri="{FF2B5EF4-FFF2-40B4-BE49-F238E27FC236}">
                  <a16:creationId xmlns:a16="http://schemas.microsoft.com/office/drawing/2014/main" id="{788B8DAF-0B27-4CA5-9631-80314EB7B7B3}"/>
                </a:ext>
              </a:extLst>
            </p:cNvPr>
            <p:cNvGrpSpPr>
              <a:grpSpLocks/>
            </p:cNvGrpSpPr>
            <p:nvPr/>
          </p:nvGrpSpPr>
          <p:grpSpPr bwMode="auto">
            <a:xfrm>
              <a:off x="3324" y="785"/>
              <a:ext cx="549" cy="543"/>
              <a:chOff x="2016" y="1920"/>
              <a:chExt cx="1680" cy="1680"/>
            </a:xfrm>
          </p:grpSpPr>
          <p:sp>
            <p:nvSpPr>
              <p:cNvPr id="27" name="Oval 18">
                <a:extLst>
                  <a:ext uri="{FF2B5EF4-FFF2-40B4-BE49-F238E27FC236}">
                    <a16:creationId xmlns:a16="http://schemas.microsoft.com/office/drawing/2014/main" id="{D90D385D-5A47-4CAE-9FE8-DBF09B72BE62}"/>
                  </a:ext>
                </a:extLst>
              </p:cNvPr>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28" name="Freeform 19">
                <a:extLst>
                  <a:ext uri="{FF2B5EF4-FFF2-40B4-BE49-F238E27FC236}">
                    <a16:creationId xmlns:a16="http://schemas.microsoft.com/office/drawing/2014/main" id="{EA42FD49-0D9D-4FB6-9437-98F94151E9BD}"/>
                  </a:ext>
                </a:extLst>
              </p:cNvPr>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grpSp>
          <p:nvGrpSpPr>
            <p:cNvPr id="21" name="Group 22">
              <a:extLst>
                <a:ext uri="{FF2B5EF4-FFF2-40B4-BE49-F238E27FC236}">
                  <a16:creationId xmlns:a16="http://schemas.microsoft.com/office/drawing/2014/main" id="{3B710A03-1725-4942-98DA-C2AFBD1F8DB4}"/>
                </a:ext>
              </a:extLst>
            </p:cNvPr>
            <p:cNvGrpSpPr>
              <a:grpSpLocks/>
            </p:cNvGrpSpPr>
            <p:nvPr/>
          </p:nvGrpSpPr>
          <p:grpSpPr bwMode="auto">
            <a:xfrm>
              <a:off x="915" y="1620"/>
              <a:ext cx="1099" cy="1128"/>
              <a:chOff x="2016" y="1920"/>
              <a:chExt cx="1680" cy="1680"/>
            </a:xfrm>
          </p:grpSpPr>
          <p:sp>
            <p:nvSpPr>
              <p:cNvPr id="23" name="Oval 23">
                <a:extLst>
                  <a:ext uri="{FF2B5EF4-FFF2-40B4-BE49-F238E27FC236}">
                    <a16:creationId xmlns:a16="http://schemas.microsoft.com/office/drawing/2014/main" id="{EB7B7CAA-C5B9-4CFC-9525-1B1DDF86A55D}"/>
                  </a:ext>
                </a:extLst>
              </p:cNvPr>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24" name="Freeform 24">
                <a:extLst>
                  <a:ext uri="{FF2B5EF4-FFF2-40B4-BE49-F238E27FC236}">
                    <a16:creationId xmlns:a16="http://schemas.microsoft.com/office/drawing/2014/main" id="{843D526A-B814-4801-937D-B5EE4F06A998}"/>
                  </a:ext>
                </a:extLst>
              </p:cNvPr>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grpSp>
          <p:nvGrpSpPr>
            <p:cNvPr id="17" name="Group 27">
              <a:extLst>
                <a:ext uri="{FF2B5EF4-FFF2-40B4-BE49-F238E27FC236}">
                  <a16:creationId xmlns:a16="http://schemas.microsoft.com/office/drawing/2014/main" id="{12313A72-9781-47CA-964D-BB09D90D2560}"/>
                </a:ext>
              </a:extLst>
            </p:cNvPr>
            <p:cNvGrpSpPr>
              <a:grpSpLocks/>
            </p:cNvGrpSpPr>
            <p:nvPr/>
          </p:nvGrpSpPr>
          <p:grpSpPr bwMode="auto">
            <a:xfrm>
              <a:off x="3281" y="2414"/>
              <a:ext cx="1268" cy="1253"/>
              <a:chOff x="2016" y="1920"/>
              <a:chExt cx="1680" cy="1680"/>
            </a:xfrm>
          </p:grpSpPr>
          <p:sp>
            <p:nvSpPr>
              <p:cNvPr id="19" name="Oval 28">
                <a:extLst>
                  <a:ext uri="{FF2B5EF4-FFF2-40B4-BE49-F238E27FC236}">
                    <a16:creationId xmlns:a16="http://schemas.microsoft.com/office/drawing/2014/main" id="{6398009B-B842-44FE-B684-187457505153}"/>
                  </a:ext>
                </a:extLst>
              </p:cNvPr>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451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eaLnBrk="1" hangingPunct="1">
                  <a:defRPr/>
                </a:pPr>
                <a:endParaRPr lang="en-US"/>
              </a:p>
            </p:txBody>
          </p:sp>
          <p:sp>
            <p:nvSpPr>
              <p:cNvPr id="20" name="Freeform 29">
                <a:extLst>
                  <a:ext uri="{FF2B5EF4-FFF2-40B4-BE49-F238E27FC236}">
                    <a16:creationId xmlns:a16="http://schemas.microsoft.com/office/drawing/2014/main" id="{7200F2E6-4C51-47F5-BC7C-BEBCB3A88673}"/>
                  </a:ext>
                </a:extLst>
              </p:cNvPr>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gr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E1045-9EDD-40C9-BCC8-EA79F24C05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162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2694E1-7332-419B-92AD-CB6DA0CC39D8}"/>
              </a:ext>
            </a:extLst>
          </p:cNvPr>
          <p:cNvSpPr/>
          <p:nvPr/>
        </p:nvSpPr>
        <p:spPr>
          <a:xfrm>
            <a:off x="3047999" y="2133600"/>
            <a:ext cx="6092825" cy="1569660"/>
          </a:xfrm>
          <a:prstGeom prst="rect">
            <a:avLst/>
          </a:prstGeom>
        </p:spPr>
        <p:txBody>
          <a:bodyPr>
            <a:spAutoFit/>
          </a:bodyPr>
          <a:lstStyle/>
          <a:p>
            <a:pPr algn="ctr"/>
            <a:r>
              <a:rPr lang="en-US" sz="9600" b="1"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spTree>
    <p:extLst>
      <p:ext uri="{BB962C8B-B14F-4D97-AF65-F5344CB8AC3E}">
        <p14:creationId xmlns:p14="http://schemas.microsoft.com/office/powerpoint/2010/main" val="30551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1">
            <a:extLst>
              <a:ext uri="{FF2B5EF4-FFF2-40B4-BE49-F238E27FC236}">
                <a16:creationId xmlns:a16="http://schemas.microsoft.com/office/drawing/2014/main" id="{95079067-0D18-453E-81EF-BEEC9FF6BDE1}"/>
              </a:ext>
            </a:extLst>
          </p:cNvPr>
          <p:cNvSpPr>
            <a:spLocks noChangeArrowheads="1"/>
          </p:cNvSpPr>
          <p:nvPr/>
        </p:nvSpPr>
        <p:spPr bwMode="ltGray">
          <a:xfrm rot="5400000">
            <a:off x="-2616996" y="-670716"/>
            <a:ext cx="5511801" cy="8228014"/>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p>
        </p:txBody>
      </p:sp>
      <p:sp>
        <p:nvSpPr>
          <p:cNvPr id="7" name="AutoShape 42">
            <a:extLst>
              <a:ext uri="{FF2B5EF4-FFF2-40B4-BE49-F238E27FC236}">
                <a16:creationId xmlns:a16="http://schemas.microsoft.com/office/drawing/2014/main" id="{1D5FF997-912F-471D-818E-C5F2C4FAE5FB}"/>
              </a:ext>
            </a:extLst>
          </p:cNvPr>
          <p:cNvSpPr>
            <a:spLocks noChangeArrowheads="1"/>
          </p:cNvSpPr>
          <p:nvPr/>
        </p:nvSpPr>
        <p:spPr bwMode="ltGray">
          <a:xfrm rot="5400000" flipH="1">
            <a:off x="-2469360" y="-426410"/>
            <a:ext cx="4713455" cy="7724937"/>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en-US" dirty="0"/>
          </a:p>
        </p:txBody>
      </p:sp>
      <p:sp>
        <p:nvSpPr>
          <p:cNvPr id="8" name="AutoShape 43">
            <a:extLst>
              <a:ext uri="{FF2B5EF4-FFF2-40B4-BE49-F238E27FC236}">
                <a16:creationId xmlns:a16="http://schemas.microsoft.com/office/drawing/2014/main" id="{D124DB84-4363-4998-B26D-69ACF26E9A3D}"/>
              </a:ext>
            </a:extLst>
          </p:cNvPr>
          <p:cNvSpPr>
            <a:spLocks noChangeArrowheads="1"/>
          </p:cNvSpPr>
          <p:nvPr/>
        </p:nvSpPr>
        <p:spPr bwMode="gray">
          <a:xfrm>
            <a:off x="3730995" y="4787900"/>
            <a:ext cx="5792416"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800" b="1" dirty="0">
                <a:solidFill>
                  <a:schemeClr val="accent2"/>
                </a:solidFill>
              </a:rPr>
              <a:t>Demo</a:t>
            </a:r>
          </a:p>
        </p:txBody>
      </p:sp>
      <p:sp>
        <p:nvSpPr>
          <p:cNvPr id="9" name="AutoShape 44">
            <a:extLst>
              <a:ext uri="{FF2B5EF4-FFF2-40B4-BE49-F238E27FC236}">
                <a16:creationId xmlns:a16="http://schemas.microsoft.com/office/drawing/2014/main" id="{1D0CAC13-3881-4D97-BF13-29DA95FE826E}"/>
              </a:ext>
            </a:extLst>
          </p:cNvPr>
          <p:cNvSpPr>
            <a:spLocks noChangeArrowheads="1"/>
          </p:cNvSpPr>
          <p:nvPr/>
        </p:nvSpPr>
        <p:spPr bwMode="gray">
          <a:xfrm>
            <a:off x="4271785" y="4025328"/>
            <a:ext cx="5251626"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800" b="1" dirty="0" err="1">
                <a:solidFill>
                  <a:srgbClr val="7030A0"/>
                </a:solidFill>
              </a:rPr>
              <a:t>Kết</a:t>
            </a:r>
            <a:r>
              <a:rPr lang="en-US" altLang="en-US" sz="2800" b="1" dirty="0">
                <a:solidFill>
                  <a:srgbClr val="7030A0"/>
                </a:solidFill>
              </a:rPr>
              <a:t> </a:t>
            </a:r>
            <a:r>
              <a:rPr lang="en-US" altLang="en-US" sz="2800" b="1" dirty="0" err="1">
                <a:solidFill>
                  <a:srgbClr val="7030A0"/>
                </a:solidFill>
              </a:rPr>
              <a:t>luận</a:t>
            </a:r>
            <a:r>
              <a:rPr lang="en-US" altLang="en-US" sz="2800" b="1" dirty="0">
                <a:solidFill>
                  <a:srgbClr val="7030A0"/>
                </a:solidFill>
              </a:rPr>
              <a:t> </a:t>
            </a:r>
            <a:r>
              <a:rPr lang="en-US" altLang="en-US" sz="2800" b="1" dirty="0" err="1">
                <a:solidFill>
                  <a:srgbClr val="7030A0"/>
                </a:solidFill>
              </a:rPr>
              <a:t>và</a:t>
            </a:r>
            <a:r>
              <a:rPr lang="en-US" altLang="en-US" sz="2800" b="1" dirty="0">
                <a:solidFill>
                  <a:srgbClr val="7030A0"/>
                </a:solidFill>
              </a:rPr>
              <a:t> h</a:t>
            </a:r>
            <a:r>
              <a:rPr lang="vi-VN" altLang="en-US" sz="2800" b="1" dirty="0">
                <a:solidFill>
                  <a:srgbClr val="7030A0"/>
                </a:solidFill>
              </a:rPr>
              <a:t>ư</a:t>
            </a:r>
            <a:r>
              <a:rPr lang="en-US" altLang="en-US" sz="2800" b="1" dirty="0" err="1">
                <a:solidFill>
                  <a:srgbClr val="7030A0"/>
                </a:solidFill>
              </a:rPr>
              <a:t>ớng</a:t>
            </a:r>
            <a:r>
              <a:rPr lang="en-US" altLang="en-US" sz="2800" b="1" dirty="0">
                <a:solidFill>
                  <a:srgbClr val="7030A0"/>
                </a:solidFill>
              </a:rPr>
              <a:t> </a:t>
            </a:r>
            <a:r>
              <a:rPr lang="en-US" altLang="en-US" sz="2800" b="1" dirty="0" err="1">
                <a:solidFill>
                  <a:srgbClr val="7030A0"/>
                </a:solidFill>
              </a:rPr>
              <a:t>phát</a:t>
            </a:r>
            <a:r>
              <a:rPr lang="en-US" altLang="en-US" sz="2800" b="1" dirty="0">
                <a:solidFill>
                  <a:srgbClr val="7030A0"/>
                </a:solidFill>
              </a:rPr>
              <a:t> </a:t>
            </a:r>
            <a:r>
              <a:rPr lang="en-US" altLang="en-US" sz="2800" b="1" dirty="0" err="1">
                <a:solidFill>
                  <a:srgbClr val="7030A0"/>
                </a:solidFill>
              </a:rPr>
              <a:t>triển</a:t>
            </a:r>
            <a:endParaRPr lang="en-US" altLang="en-US" sz="2800" b="1" dirty="0">
              <a:solidFill>
                <a:srgbClr val="7030A0"/>
              </a:solidFill>
            </a:endParaRPr>
          </a:p>
        </p:txBody>
      </p:sp>
      <p:sp>
        <p:nvSpPr>
          <p:cNvPr id="10" name="AutoShape 45">
            <a:extLst>
              <a:ext uri="{FF2B5EF4-FFF2-40B4-BE49-F238E27FC236}">
                <a16:creationId xmlns:a16="http://schemas.microsoft.com/office/drawing/2014/main" id="{1C9AC14D-FE2C-4112-B8D2-2723355589CC}"/>
              </a:ext>
            </a:extLst>
          </p:cNvPr>
          <p:cNvSpPr>
            <a:spLocks noChangeArrowheads="1"/>
          </p:cNvSpPr>
          <p:nvPr/>
        </p:nvSpPr>
        <p:spPr bwMode="gray">
          <a:xfrm>
            <a:off x="4424184" y="3162300"/>
            <a:ext cx="5099227"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800" b="1" dirty="0" err="1">
                <a:solidFill>
                  <a:srgbClr val="0070C0"/>
                </a:solidFill>
              </a:rPr>
              <a:t>Phân</a:t>
            </a:r>
            <a:r>
              <a:rPr lang="en-US" altLang="en-US" sz="2800" b="1" dirty="0">
                <a:solidFill>
                  <a:srgbClr val="0070C0"/>
                </a:solidFill>
              </a:rPr>
              <a:t> </a:t>
            </a:r>
            <a:r>
              <a:rPr lang="en-US" altLang="en-US" sz="2800" b="1" dirty="0" err="1">
                <a:solidFill>
                  <a:srgbClr val="0070C0"/>
                </a:solidFill>
              </a:rPr>
              <a:t>tích</a:t>
            </a:r>
            <a:r>
              <a:rPr lang="en-US" altLang="en-US" sz="2800" b="1" dirty="0">
                <a:solidFill>
                  <a:srgbClr val="0070C0"/>
                </a:solidFill>
              </a:rPr>
              <a:t> </a:t>
            </a:r>
            <a:r>
              <a:rPr lang="en-US" altLang="en-US" sz="2800" b="1" dirty="0" err="1">
                <a:solidFill>
                  <a:srgbClr val="0070C0"/>
                </a:solidFill>
              </a:rPr>
              <a:t>thiết</a:t>
            </a:r>
            <a:r>
              <a:rPr lang="en-US" altLang="en-US" sz="2800" b="1" dirty="0">
                <a:solidFill>
                  <a:srgbClr val="0070C0"/>
                </a:solidFill>
              </a:rPr>
              <a:t> </a:t>
            </a:r>
            <a:r>
              <a:rPr lang="en-US" altLang="en-US" sz="2800" b="1" dirty="0" err="1">
                <a:solidFill>
                  <a:srgbClr val="0070C0"/>
                </a:solidFill>
              </a:rPr>
              <a:t>kế</a:t>
            </a:r>
            <a:r>
              <a:rPr lang="en-US" altLang="en-US" sz="2800" b="1" dirty="0">
                <a:solidFill>
                  <a:srgbClr val="0070C0"/>
                </a:solidFill>
              </a:rPr>
              <a:t> </a:t>
            </a:r>
            <a:r>
              <a:rPr lang="en-US" altLang="en-US" sz="2800" b="1" dirty="0" err="1">
                <a:solidFill>
                  <a:srgbClr val="0070C0"/>
                </a:solidFill>
              </a:rPr>
              <a:t>hệ</a:t>
            </a:r>
            <a:r>
              <a:rPr lang="en-US" altLang="en-US" sz="2800" b="1" dirty="0">
                <a:solidFill>
                  <a:srgbClr val="0070C0"/>
                </a:solidFill>
              </a:rPr>
              <a:t> </a:t>
            </a:r>
            <a:r>
              <a:rPr lang="en-US" altLang="en-US" sz="2800" b="1" dirty="0" err="1">
                <a:solidFill>
                  <a:srgbClr val="0070C0"/>
                </a:solidFill>
              </a:rPr>
              <a:t>thống</a:t>
            </a:r>
            <a:endParaRPr lang="en-US" altLang="en-US" sz="2800" b="1" dirty="0">
              <a:solidFill>
                <a:srgbClr val="0070C0"/>
              </a:solidFill>
            </a:endParaRPr>
          </a:p>
        </p:txBody>
      </p:sp>
      <p:sp>
        <p:nvSpPr>
          <p:cNvPr id="11" name="AutoShape 46">
            <a:extLst>
              <a:ext uri="{FF2B5EF4-FFF2-40B4-BE49-F238E27FC236}">
                <a16:creationId xmlns:a16="http://schemas.microsoft.com/office/drawing/2014/main" id="{B9EAA2A4-921D-48EF-B801-1AAA97F149C4}"/>
              </a:ext>
            </a:extLst>
          </p:cNvPr>
          <p:cNvSpPr>
            <a:spLocks noChangeArrowheads="1"/>
          </p:cNvSpPr>
          <p:nvPr/>
        </p:nvSpPr>
        <p:spPr bwMode="gray">
          <a:xfrm>
            <a:off x="4218195" y="2308860"/>
            <a:ext cx="5305216"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800" b="1" dirty="0" err="1">
                <a:solidFill>
                  <a:srgbClr val="00B050"/>
                </a:solidFill>
              </a:rPr>
              <a:t>Khảo</a:t>
            </a:r>
            <a:r>
              <a:rPr lang="en-US" altLang="en-US" sz="2800" b="1" dirty="0">
                <a:solidFill>
                  <a:srgbClr val="00B050"/>
                </a:solidFill>
              </a:rPr>
              <a:t> </a:t>
            </a:r>
            <a:r>
              <a:rPr lang="en-US" altLang="en-US" sz="2800" b="1" dirty="0" err="1">
                <a:solidFill>
                  <a:srgbClr val="00B050"/>
                </a:solidFill>
              </a:rPr>
              <a:t>sát</a:t>
            </a:r>
            <a:r>
              <a:rPr lang="en-US" altLang="en-US" sz="2800" b="1" dirty="0">
                <a:solidFill>
                  <a:srgbClr val="00B050"/>
                </a:solidFill>
              </a:rPr>
              <a:t> </a:t>
            </a:r>
            <a:r>
              <a:rPr lang="en-US" altLang="en-US" sz="2800" b="1" dirty="0" err="1">
                <a:solidFill>
                  <a:srgbClr val="00B050"/>
                </a:solidFill>
              </a:rPr>
              <a:t>nghiệp</a:t>
            </a:r>
            <a:r>
              <a:rPr lang="en-US" altLang="en-US" sz="2800" b="1" dirty="0">
                <a:solidFill>
                  <a:srgbClr val="00B050"/>
                </a:solidFill>
              </a:rPr>
              <a:t> </a:t>
            </a:r>
            <a:r>
              <a:rPr lang="en-US" altLang="en-US" sz="2800" b="1" dirty="0" err="1">
                <a:solidFill>
                  <a:srgbClr val="00B050"/>
                </a:solidFill>
              </a:rPr>
              <a:t>vụ</a:t>
            </a:r>
            <a:endParaRPr lang="en-US" altLang="en-US" sz="2800" b="1" dirty="0">
              <a:solidFill>
                <a:srgbClr val="00B050"/>
              </a:solidFill>
            </a:endParaRPr>
          </a:p>
        </p:txBody>
      </p:sp>
      <p:sp>
        <p:nvSpPr>
          <p:cNvPr id="12" name="AutoShape 47">
            <a:extLst>
              <a:ext uri="{FF2B5EF4-FFF2-40B4-BE49-F238E27FC236}">
                <a16:creationId xmlns:a16="http://schemas.microsoft.com/office/drawing/2014/main" id="{A75EC900-5870-4194-BC6F-E3B8E3DB9405}"/>
              </a:ext>
            </a:extLst>
          </p:cNvPr>
          <p:cNvSpPr>
            <a:spLocks noChangeArrowheads="1"/>
          </p:cNvSpPr>
          <p:nvPr/>
        </p:nvSpPr>
        <p:spPr bwMode="gray">
          <a:xfrm>
            <a:off x="3598686" y="1546288"/>
            <a:ext cx="5924725"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800" b="1" dirty="0" err="1">
                <a:solidFill>
                  <a:srgbClr val="FFC305"/>
                </a:solidFill>
              </a:rPr>
              <a:t>Tổng</a:t>
            </a:r>
            <a:r>
              <a:rPr lang="en-US" altLang="en-US" sz="2800" b="1" dirty="0">
                <a:solidFill>
                  <a:srgbClr val="FFC305"/>
                </a:solidFill>
              </a:rPr>
              <a:t> </a:t>
            </a:r>
            <a:r>
              <a:rPr lang="en-US" altLang="en-US" sz="2800" b="1" dirty="0" err="1">
                <a:solidFill>
                  <a:srgbClr val="FFC305"/>
                </a:solidFill>
              </a:rPr>
              <a:t>quan</a:t>
            </a:r>
            <a:endParaRPr lang="en-US" altLang="en-US" sz="2800" b="1" dirty="0">
              <a:solidFill>
                <a:srgbClr val="FFC305"/>
              </a:solidFill>
            </a:endParaRPr>
          </a:p>
        </p:txBody>
      </p:sp>
      <p:grpSp>
        <p:nvGrpSpPr>
          <p:cNvPr id="13" name="Group 48">
            <a:extLst>
              <a:ext uri="{FF2B5EF4-FFF2-40B4-BE49-F238E27FC236}">
                <a16:creationId xmlns:a16="http://schemas.microsoft.com/office/drawing/2014/main" id="{0350502B-4361-4143-93A9-BB241BA446DE}"/>
              </a:ext>
            </a:extLst>
          </p:cNvPr>
          <p:cNvGrpSpPr>
            <a:grpSpLocks/>
          </p:cNvGrpSpPr>
          <p:nvPr/>
        </p:nvGrpSpPr>
        <p:grpSpPr bwMode="auto">
          <a:xfrm>
            <a:off x="3198814" y="1635188"/>
            <a:ext cx="381000" cy="381000"/>
            <a:chOff x="2078" y="1680"/>
            <a:chExt cx="1615" cy="1615"/>
          </a:xfrm>
        </p:grpSpPr>
        <p:sp>
          <p:nvSpPr>
            <p:cNvPr id="14" name="Oval 49">
              <a:extLst>
                <a:ext uri="{FF2B5EF4-FFF2-40B4-BE49-F238E27FC236}">
                  <a16:creationId xmlns:a16="http://schemas.microsoft.com/office/drawing/2014/main" id="{B65A5AE8-D948-406C-A6DA-75FB0CA1EFF9}"/>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5" name="Oval 50">
              <a:extLst>
                <a:ext uri="{FF2B5EF4-FFF2-40B4-BE49-F238E27FC236}">
                  <a16:creationId xmlns:a16="http://schemas.microsoft.com/office/drawing/2014/main" id="{DC96B828-ECC9-4302-846C-CA180FB2B18B}"/>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6" name="Oval 51">
              <a:extLst>
                <a:ext uri="{FF2B5EF4-FFF2-40B4-BE49-F238E27FC236}">
                  <a16:creationId xmlns:a16="http://schemas.microsoft.com/office/drawing/2014/main" id="{8A395606-6089-42E4-9BFE-FCCD86B4FAED}"/>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17" name="Oval 52">
              <a:extLst>
                <a:ext uri="{FF2B5EF4-FFF2-40B4-BE49-F238E27FC236}">
                  <a16:creationId xmlns:a16="http://schemas.microsoft.com/office/drawing/2014/main" id="{23E85D5F-B676-4643-B065-6D81A461782C}"/>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8" name="Oval 53">
              <a:extLst>
                <a:ext uri="{FF2B5EF4-FFF2-40B4-BE49-F238E27FC236}">
                  <a16:creationId xmlns:a16="http://schemas.microsoft.com/office/drawing/2014/main" id="{6208BE11-EE4F-4F38-BC26-E936BF5C0A83}"/>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19" name="Oval 54">
              <a:extLst>
                <a:ext uri="{FF2B5EF4-FFF2-40B4-BE49-F238E27FC236}">
                  <a16:creationId xmlns:a16="http://schemas.microsoft.com/office/drawing/2014/main" id="{934D003E-BDFD-4280-9EFE-93D6BDED2646}"/>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0" name="Group 55">
            <a:extLst>
              <a:ext uri="{FF2B5EF4-FFF2-40B4-BE49-F238E27FC236}">
                <a16:creationId xmlns:a16="http://schemas.microsoft.com/office/drawing/2014/main" id="{DC2FE2BE-088E-42B0-98D7-40D55A447B00}"/>
              </a:ext>
            </a:extLst>
          </p:cNvPr>
          <p:cNvGrpSpPr>
            <a:grpSpLocks/>
          </p:cNvGrpSpPr>
          <p:nvPr/>
        </p:nvGrpSpPr>
        <p:grpSpPr bwMode="auto">
          <a:xfrm>
            <a:off x="3831023" y="2415223"/>
            <a:ext cx="381000" cy="381000"/>
            <a:chOff x="2078" y="1680"/>
            <a:chExt cx="1615" cy="1615"/>
          </a:xfrm>
        </p:grpSpPr>
        <p:sp>
          <p:nvSpPr>
            <p:cNvPr id="21" name="Oval 56">
              <a:extLst>
                <a:ext uri="{FF2B5EF4-FFF2-40B4-BE49-F238E27FC236}">
                  <a16:creationId xmlns:a16="http://schemas.microsoft.com/office/drawing/2014/main" id="{1B75ACBB-48E8-4712-AF82-CD8D7725AB3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2" name="Oval 57">
              <a:extLst>
                <a:ext uri="{FF2B5EF4-FFF2-40B4-BE49-F238E27FC236}">
                  <a16:creationId xmlns:a16="http://schemas.microsoft.com/office/drawing/2014/main" id="{9F48A8EB-2663-440A-B6DC-BD4B8CC5D502}"/>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3" name="Oval 58">
              <a:extLst>
                <a:ext uri="{FF2B5EF4-FFF2-40B4-BE49-F238E27FC236}">
                  <a16:creationId xmlns:a16="http://schemas.microsoft.com/office/drawing/2014/main" id="{3EE767A2-892D-401D-8A7F-C6DF8061BC76}"/>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24" name="Oval 59">
              <a:extLst>
                <a:ext uri="{FF2B5EF4-FFF2-40B4-BE49-F238E27FC236}">
                  <a16:creationId xmlns:a16="http://schemas.microsoft.com/office/drawing/2014/main" id="{F8B28587-C0AE-48BD-99C2-9ECD09B18EB2}"/>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5" name="Oval 60">
              <a:extLst>
                <a:ext uri="{FF2B5EF4-FFF2-40B4-BE49-F238E27FC236}">
                  <a16:creationId xmlns:a16="http://schemas.microsoft.com/office/drawing/2014/main" id="{121D2227-1E30-4DBC-9E20-1996C7905529}"/>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26" name="Oval 61">
              <a:extLst>
                <a:ext uri="{FF2B5EF4-FFF2-40B4-BE49-F238E27FC236}">
                  <a16:creationId xmlns:a16="http://schemas.microsoft.com/office/drawing/2014/main" id="{F9ACB6D4-D6DB-4941-89BD-A3841C8DDA02}"/>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27" name="Group 62">
            <a:extLst>
              <a:ext uri="{FF2B5EF4-FFF2-40B4-BE49-F238E27FC236}">
                <a16:creationId xmlns:a16="http://schemas.microsoft.com/office/drawing/2014/main" id="{7A4539E1-3479-4647-B4C8-AB89D1E8D178}"/>
              </a:ext>
            </a:extLst>
          </p:cNvPr>
          <p:cNvGrpSpPr>
            <a:grpSpLocks/>
          </p:cNvGrpSpPr>
          <p:nvPr/>
        </p:nvGrpSpPr>
        <p:grpSpPr bwMode="auto">
          <a:xfrm>
            <a:off x="4024312" y="3238500"/>
            <a:ext cx="381000" cy="381000"/>
            <a:chOff x="2078" y="1680"/>
            <a:chExt cx="1615" cy="1615"/>
          </a:xfrm>
        </p:grpSpPr>
        <p:sp>
          <p:nvSpPr>
            <p:cNvPr id="28" name="Oval 63">
              <a:extLst>
                <a:ext uri="{FF2B5EF4-FFF2-40B4-BE49-F238E27FC236}">
                  <a16:creationId xmlns:a16="http://schemas.microsoft.com/office/drawing/2014/main" id="{65F25126-A44A-45AE-A06E-B668C0A9649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9" name="Oval 64">
              <a:extLst>
                <a:ext uri="{FF2B5EF4-FFF2-40B4-BE49-F238E27FC236}">
                  <a16:creationId xmlns:a16="http://schemas.microsoft.com/office/drawing/2014/main" id="{0E4BD5F1-40B7-41B2-BE1D-FBD71F19CD47}"/>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0" name="Oval 65">
              <a:extLst>
                <a:ext uri="{FF2B5EF4-FFF2-40B4-BE49-F238E27FC236}">
                  <a16:creationId xmlns:a16="http://schemas.microsoft.com/office/drawing/2014/main" id="{69D90772-1BC3-4461-B672-AF9C3A948280}"/>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31" name="Oval 66">
              <a:extLst>
                <a:ext uri="{FF2B5EF4-FFF2-40B4-BE49-F238E27FC236}">
                  <a16:creationId xmlns:a16="http://schemas.microsoft.com/office/drawing/2014/main" id="{A1718592-6483-4DCF-A50A-ADDA2F2FC341}"/>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2" name="Oval 67">
              <a:extLst>
                <a:ext uri="{FF2B5EF4-FFF2-40B4-BE49-F238E27FC236}">
                  <a16:creationId xmlns:a16="http://schemas.microsoft.com/office/drawing/2014/main" id="{BBFD8A67-86B0-447E-A3EE-6A26D2A3336F}"/>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33" name="Oval 68">
              <a:extLst>
                <a:ext uri="{FF2B5EF4-FFF2-40B4-BE49-F238E27FC236}">
                  <a16:creationId xmlns:a16="http://schemas.microsoft.com/office/drawing/2014/main" id="{FAB7CEB6-5987-4DC4-B97A-2259218EB7C2}"/>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34" name="Group 69">
            <a:extLst>
              <a:ext uri="{FF2B5EF4-FFF2-40B4-BE49-F238E27FC236}">
                <a16:creationId xmlns:a16="http://schemas.microsoft.com/office/drawing/2014/main" id="{66FE6BD3-4892-46AC-8240-AF99A1952133}"/>
              </a:ext>
            </a:extLst>
          </p:cNvPr>
          <p:cNvGrpSpPr>
            <a:grpSpLocks/>
          </p:cNvGrpSpPr>
          <p:nvPr/>
        </p:nvGrpSpPr>
        <p:grpSpPr bwMode="auto">
          <a:xfrm>
            <a:off x="3871912" y="4076700"/>
            <a:ext cx="381000" cy="381000"/>
            <a:chOff x="2078" y="1680"/>
            <a:chExt cx="1615" cy="1615"/>
          </a:xfrm>
        </p:grpSpPr>
        <p:sp>
          <p:nvSpPr>
            <p:cNvPr id="35" name="Oval 70">
              <a:extLst>
                <a:ext uri="{FF2B5EF4-FFF2-40B4-BE49-F238E27FC236}">
                  <a16:creationId xmlns:a16="http://schemas.microsoft.com/office/drawing/2014/main" id="{5C029E01-E8E0-4673-AF37-98A43CC9239F}"/>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6" name="Oval 71">
              <a:extLst>
                <a:ext uri="{FF2B5EF4-FFF2-40B4-BE49-F238E27FC236}">
                  <a16:creationId xmlns:a16="http://schemas.microsoft.com/office/drawing/2014/main" id="{39EC2B46-A25A-4D0E-A95C-FACE2102B849}"/>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7" name="Oval 72">
              <a:extLst>
                <a:ext uri="{FF2B5EF4-FFF2-40B4-BE49-F238E27FC236}">
                  <a16:creationId xmlns:a16="http://schemas.microsoft.com/office/drawing/2014/main" id="{0A650FD1-323B-4A3F-BB3E-06D576EEFD87}"/>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38" name="Oval 73">
              <a:extLst>
                <a:ext uri="{FF2B5EF4-FFF2-40B4-BE49-F238E27FC236}">
                  <a16:creationId xmlns:a16="http://schemas.microsoft.com/office/drawing/2014/main" id="{AD9C61DB-5EF2-4634-8F07-AA53D21C98DB}"/>
                </a:ext>
              </a:extLst>
            </p:cNvPr>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9" name="Oval 74">
              <a:extLst>
                <a:ext uri="{FF2B5EF4-FFF2-40B4-BE49-F238E27FC236}">
                  <a16:creationId xmlns:a16="http://schemas.microsoft.com/office/drawing/2014/main" id="{0CDCB39A-BCE1-4422-A7AD-C430B2B574AD}"/>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40" name="Oval 75">
              <a:extLst>
                <a:ext uri="{FF2B5EF4-FFF2-40B4-BE49-F238E27FC236}">
                  <a16:creationId xmlns:a16="http://schemas.microsoft.com/office/drawing/2014/main" id="{8009BD65-0779-411D-998F-2D0482BBBF15}"/>
                </a:ext>
              </a:extLst>
            </p:cNvPr>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41" name="Group 76">
            <a:extLst>
              <a:ext uri="{FF2B5EF4-FFF2-40B4-BE49-F238E27FC236}">
                <a16:creationId xmlns:a16="http://schemas.microsoft.com/office/drawing/2014/main" id="{B5F75B7C-4A1C-4238-83C0-301700BD2622}"/>
              </a:ext>
            </a:extLst>
          </p:cNvPr>
          <p:cNvGrpSpPr>
            <a:grpSpLocks/>
          </p:cNvGrpSpPr>
          <p:nvPr/>
        </p:nvGrpSpPr>
        <p:grpSpPr bwMode="auto">
          <a:xfrm>
            <a:off x="3357561" y="4837113"/>
            <a:ext cx="355600" cy="381000"/>
            <a:chOff x="2078" y="1680"/>
            <a:chExt cx="1615" cy="1615"/>
          </a:xfrm>
        </p:grpSpPr>
        <p:sp>
          <p:nvSpPr>
            <p:cNvPr id="42" name="Oval 77">
              <a:extLst>
                <a:ext uri="{FF2B5EF4-FFF2-40B4-BE49-F238E27FC236}">
                  <a16:creationId xmlns:a16="http://schemas.microsoft.com/office/drawing/2014/main" id="{626AFBE4-4E5A-4209-8096-2BAF788FD73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3" name="Oval 78">
              <a:extLst>
                <a:ext uri="{FF2B5EF4-FFF2-40B4-BE49-F238E27FC236}">
                  <a16:creationId xmlns:a16="http://schemas.microsoft.com/office/drawing/2014/main" id="{FA2A5C9F-298B-48B3-81C5-E062427824F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4" name="Oval 79">
              <a:extLst>
                <a:ext uri="{FF2B5EF4-FFF2-40B4-BE49-F238E27FC236}">
                  <a16:creationId xmlns:a16="http://schemas.microsoft.com/office/drawing/2014/main" id="{33583E7B-62E1-4B23-8410-F180EED1CF5E}"/>
                </a:ext>
              </a:extLst>
            </p:cNvPr>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p>
          </p:txBody>
        </p:sp>
        <p:sp>
          <p:nvSpPr>
            <p:cNvPr id="45" name="Oval 80">
              <a:extLst>
                <a:ext uri="{FF2B5EF4-FFF2-40B4-BE49-F238E27FC236}">
                  <a16:creationId xmlns:a16="http://schemas.microsoft.com/office/drawing/2014/main" id="{F23DD82C-FDD4-4C08-BE6B-D6BC0828B2E5}"/>
                </a:ext>
              </a:extLst>
            </p:cNvPr>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 name="Oval 81">
              <a:extLst>
                <a:ext uri="{FF2B5EF4-FFF2-40B4-BE49-F238E27FC236}">
                  <a16:creationId xmlns:a16="http://schemas.microsoft.com/office/drawing/2014/main" id="{FC34ABA2-DA3F-40A7-BFC3-C66072E61CB8}"/>
                </a:ext>
              </a:extLst>
            </p:cNvPr>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p>
          </p:txBody>
        </p:sp>
        <p:sp>
          <p:nvSpPr>
            <p:cNvPr id="47" name="Oval 82">
              <a:extLst>
                <a:ext uri="{FF2B5EF4-FFF2-40B4-BE49-F238E27FC236}">
                  <a16:creationId xmlns:a16="http://schemas.microsoft.com/office/drawing/2014/main" id="{843BD690-BD79-4492-916C-3D3D9AA49006}"/>
                </a:ext>
              </a:extLst>
            </p:cNvPr>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
        <p:nvSpPr>
          <p:cNvPr id="58" name="TextBox 57">
            <a:extLst>
              <a:ext uri="{FF2B5EF4-FFF2-40B4-BE49-F238E27FC236}">
                <a16:creationId xmlns:a16="http://schemas.microsoft.com/office/drawing/2014/main" id="{C689E2C8-A7E8-4CC1-8BBA-16AF7C6D0ACC}"/>
              </a:ext>
            </a:extLst>
          </p:cNvPr>
          <p:cNvSpPr txBox="1"/>
          <p:nvPr/>
        </p:nvSpPr>
        <p:spPr>
          <a:xfrm>
            <a:off x="144462" y="3086528"/>
            <a:ext cx="3511549" cy="646331"/>
          </a:xfrm>
          <a:prstGeom prst="rect">
            <a:avLst/>
          </a:prstGeom>
          <a:noFill/>
        </p:spPr>
        <p:txBody>
          <a:bodyPr wrap="square" rtlCol="0">
            <a:spAutoFit/>
          </a:bodyPr>
          <a:lstStyle/>
          <a:p>
            <a:pPr>
              <a:lnSpc>
                <a:spcPct val="90000"/>
              </a:lnSpc>
            </a:pPr>
            <a:r>
              <a:rPr lang="en-US" sz="4000" b="1" dirty="0">
                <a:solidFill>
                  <a:schemeClr val="accent2">
                    <a:lumMod val="50000"/>
                  </a:schemeClr>
                </a:solidFill>
                <a:effectLst>
                  <a:outerShdw blurRad="38100" dist="38100" dir="2700000" algn="tl">
                    <a:srgbClr val="000000">
                      <a:alpha val="43137"/>
                    </a:srgbClr>
                  </a:outerShdw>
                </a:effectLst>
                <a:latin typeface="Arial Rounded MT Bold" panose="020F0704030504030204" pitchFamily="34" charset="0"/>
              </a:rPr>
              <a:t>NỘI DUNG</a:t>
            </a:r>
          </a:p>
        </p:txBody>
      </p:sp>
    </p:spTree>
    <p:extLst>
      <p:ext uri="{BB962C8B-B14F-4D97-AF65-F5344CB8AC3E}">
        <p14:creationId xmlns:p14="http://schemas.microsoft.com/office/powerpoint/2010/main" val="363899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65DC74-032C-4B22-B669-65C940C376B4}"/>
              </a:ext>
            </a:extLst>
          </p:cNvPr>
          <p:cNvSpPr txBox="1"/>
          <p:nvPr/>
        </p:nvSpPr>
        <p:spPr>
          <a:xfrm>
            <a:off x="5408612" y="751344"/>
            <a:ext cx="6553200" cy="5355312"/>
          </a:xfrm>
          <a:prstGeom prst="rect">
            <a:avLst/>
          </a:prstGeom>
          <a:noFill/>
        </p:spPr>
        <p:txBody>
          <a:bodyPr wrap="square" rtlCol="0">
            <a:spAutoFit/>
          </a:bodyPr>
          <a:lstStyle/>
          <a:p>
            <a:r>
              <a:rPr lang="en-US" sz="2400" dirty="0" err="1">
                <a:latin typeface="Arial Narrow" panose="020B0606020202030204" pitchFamily="34" charset="0"/>
              </a:rPr>
              <a:t>Hiện</a:t>
            </a:r>
            <a:r>
              <a:rPr lang="en-US" sz="2400" dirty="0">
                <a:latin typeface="Arial Narrow" panose="020B0606020202030204" pitchFamily="34" charset="0"/>
              </a:rPr>
              <a:t> nay, </a:t>
            </a:r>
            <a:r>
              <a:rPr lang="en-US" sz="2400" dirty="0" err="1">
                <a:latin typeface="Arial Narrow" panose="020B0606020202030204" pitchFamily="34" charset="0"/>
              </a:rPr>
              <a:t>nền</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a:t>
            </a:r>
            <a:r>
              <a:rPr lang="en-US" sz="2400" dirty="0" err="1">
                <a:latin typeface="Arial Narrow" panose="020B0606020202030204" pitchFamily="34" charset="0"/>
              </a:rPr>
              <a:t>nghiệp</a:t>
            </a:r>
            <a:r>
              <a:rPr lang="en-US" sz="2400" dirty="0">
                <a:latin typeface="Arial Narrow" panose="020B0606020202030204" pitchFamily="34" charset="0"/>
              </a:rPr>
              <a:t> 4.0 </a:t>
            </a:r>
            <a:r>
              <a:rPr lang="en-US" sz="2400" dirty="0" err="1">
                <a:latin typeface="Arial Narrow" panose="020B0606020202030204" pitchFamily="34" charset="0"/>
              </a:rPr>
              <a:t>đang</a:t>
            </a:r>
            <a:r>
              <a:rPr lang="en-US" sz="2400" dirty="0">
                <a:latin typeface="Arial Narrow" panose="020B0606020202030204" pitchFamily="34" charset="0"/>
              </a:rPr>
              <a:t> </a:t>
            </a:r>
            <a:r>
              <a:rPr lang="en-US" sz="2400" dirty="0" err="1">
                <a:latin typeface="Arial Narrow" panose="020B0606020202030204" pitchFamily="34" charset="0"/>
              </a:rPr>
              <a:t>ngày</a:t>
            </a:r>
            <a:r>
              <a:rPr lang="en-US" sz="2400" dirty="0">
                <a:latin typeface="Arial Narrow" panose="020B0606020202030204" pitchFamily="34" charset="0"/>
              </a:rPr>
              <a:t> </a:t>
            </a:r>
            <a:r>
              <a:rPr lang="en-US" sz="2400" dirty="0" err="1">
                <a:latin typeface="Arial Narrow" panose="020B0606020202030204" pitchFamily="34" charset="0"/>
              </a:rPr>
              <a:t>càng</a:t>
            </a:r>
            <a:r>
              <a:rPr lang="en-US" sz="2400" dirty="0">
                <a:latin typeface="Arial Narrow" panose="020B0606020202030204" pitchFamily="34" charset="0"/>
              </a:rPr>
              <a:t> </a:t>
            </a:r>
            <a:r>
              <a:rPr lang="en-US" sz="2400" dirty="0" err="1">
                <a:latin typeface="Arial Narrow" panose="020B0606020202030204" pitchFamily="34" charset="0"/>
              </a:rPr>
              <a:t>phát</a:t>
            </a:r>
            <a:r>
              <a:rPr lang="en-US" sz="2400" dirty="0">
                <a:latin typeface="Arial Narrow" panose="020B0606020202030204" pitchFamily="34" charset="0"/>
              </a:rPr>
              <a:t> </a:t>
            </a:r>
            <a:r>
              <a:rPr lang="en-US" sz="2400" dirty="0" err="1">
                <a:latin typeface="Arial Narrow" panose="020B0606020202030204" pitchFamily="34" charset="0"/>
              </a:rPr>
              <a:t>triển</a:t>
            </a:r>
            <a:r>
              <a:rPr lang="en-US" sz="2400" dirty="0">
                <a:latin typeface="Arial Narrow" panose="020B0606020202030204" pitchFamily="34" charset="0"/>
              </a:rPr>
              <a:t>, </a:t>
            </a:r>
            <a:r>
              <a:rPr lang="en-US" sz="2400" dirty="0" err="1">
                <a:latin typeface="Arial Narrow" panose="020B0606020202030204" pitchFamily="34" charset="0"/>
              </a:rPr>
              <a:t>thúc</a:t>
            </a:r>
            <a:r>
              <a:rPr lang="en-US" sz="2400" dirty="0">
                <a:latin typeface="Arial Narrow" panose="020B0606020202030204" pitchFamily="34" charset="0"/>
              </a:rPr>
              <a:t> </a:t>
            </a:r>
            <a:r>
              <a:rPr lang="en-US" sz="2400" dirty="0" err="1">
                <a:latin typeface="Arial Narrow" panose="020B0606020202030204" pitchFamily="34" charset="0"/>
              </a:rPr>
              <a:t>đẩy</a:t>
            </a:r>
            <a:r>
              <a:rPr lang="en-US" sz="2400" dirty="0">
                <a:latin typeface="Arial Narrow" panose="020B0606020202030204" pitchFamily="34" charset="0"/>
              </a:rPr>
              <a:t>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hoạt</a:t>
            </a:r>
            <a:r>
              <a:rPr lang="en-US" sz="2400" dirty="0">
                <a:latin typeface="Arial Narrow" panose="020B0606020202030204" pitchFamily="34" charset="0"/>
              </a:rPr>
              <a:t> </a:t>
            </a:r>
            <a:r>
              <a:rPr lang="en-US" sz="2400" dirty="0" err="1">
                <a:latin typeface="Arial Narrow" panose="020B0606020202030204" pitchFamily="34" charset="0"/>
              </a:rPr>
              <a:t>động</a:t>
            </a:r>
            <a:r>
              <a:rPr lang="en-US" sz="2400" dirty="0">
                <a:latin typeface="Arial Narrow" panose="020B0606020202030204" pitchFamily="34" charset="0"/>
              </a:rPr>
              <a:t> </a:t>
            </a:r>
            <a:r>
              <a:rPr lang="en-US" sz="2400" dirty="0" err="1">
                <a:latin typeface="Arial Narrow" panose="020B0606020202030204" pitchFamily="34" charset="0"/>
              </a:rPr>
              <a:t>phát</a:t>
            </a:r>
            <a:r>
              <a:rPr lang="en-US" sz="2400" dirty="0">
                <a:latin typeface="Arial Narrow" panose="020B0606020202030204" pitchFamily="34" charset="0"/>
              </a:rPr>
              <a:t> </a:t>
            </a:r>
            <a:r>
              <a:rPr lang="en-US" sz="2400" dirty="0" err="1">
                <a:latin typeface="Arial Narrow" panose="020B0606020202030204" pitchFamily="34" charset="0"/>
              </a:rPr>
              <a:t>triển</a:t>
            </a:r>
            <a:r>
              <a:rPr lang="en-US" sz="2400" dirty="0">
                <a:latin typeface="Arial Narrow" panose="020B0606020202030204" pitchFamily="34" charset="0"/>
              </a:rPr>
              <a:t> </a:t>
            </a:r>
            <a:r>
              <a:rPr lang="en-US" sz="2400" dirty="0" err="1">
                <a:latin typeface="Arial Narrow" panose="020B0606020202030204" pitchFamily="34" charset="0"/>
              </a:rPr>
              <a:t>theo</a:t>
            </a:r>
            <a:r>
              <a:rPr lang="en-US" sz="2400" dirty="0">
                <a:latin typeface="Arial Narrow" panose="020B0606020202030204" pitchFamily="34" charset="0"/>
              </a:rPr>
              <a:t>, </a:t>
            </a:r>
            <a:r>
              <a:rPr lang="en-US" sz="2400" dirty="0" err="1">
                <a:latin typeface="Arial Narrow" panose="020B0606020202030204" pitchFamily="34" charset="0"/>
              </a:rPr>
              <a:t>đặc</a:t>
            </a:r>
            <a:r>
              <a:rPr lang="en-US" sz="2400" dirty="0">
                <a:latin typeface="Arial Narrow" panose="020B0606020202030204" pitchFamily="34" charset="0"/>
              </a:rPr>
              <a:t> </a:t>
            </a:r>
            <a:r>
              <a:rPr lang="en-US" sz="2400" dirty="0" err="1">
                <a:latin typeface="Arial Narrow" panose="020B0606020202030204" pitchFamily="34" charset="0"/>
              </a:rPr>
              <a:t>biệt</a:t>
            </a:r>
            <a:r>
              <a:rPr lang="en-US" sz="2400" dirty="0">
                <a:latin typeface="Arial Narrow" panose="020B0606020202030204" pitchFamily="34" charset="0"/>
              </a:rPr>
              <a:t> </a:t>
            </a:r>
            <a:r>
              <a:rPr lang="en-US" sz="2400" dirty="0" err="1">
                <a:latin typeface="Arial Narrow" panose="020B0606020202030204" pitchFamily="34" charset="0"/>
              </a:rPr>
              <a:t>là</a:t>
            </a:r>
            <a:r>
              <a:rPr lang="en-US" sz="2400" dirty="0">
                <a:latin typeface="Arial Narrow" panose="020B0606020202030204" pitchFamily="34" charset="0"/>
              </a:rPr>
              <a:t>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thông</a:t>
            </a:r>
            <a:r>
              <a:rPr lang="en-US" sz="2400" dirty="0">
                <a:latin typeface="Arial Narrow" panose="020B0606020202030204" pitchFamily="34" charset="0"/>
              </a:rPr>
              <a:t> tin, tin </a:t>
            </a:r>
            <a:r>
              <a:rPr lang="en-US" sz="2400" dirty="0" err="1">
                <a:latin typeface="Arial Narrow" panose="020B0606020202030204" pitchFamily="34" charset="0"/>
              </a:rPr>
              <a:t>tức</a:t>
            </a:r>
            <a:r>
              <a:rPr lang="en-US" sz="2400" dirty="0">
                <a:latin typeface="Arial Narrow" panose="020B0606020202030204" pitchFamily="34" charset="0"/>
              </a:rPr>
              <a:t> </a:t>
            </a:r>
            <a:r>
              <a:rPr lang="en-US" sz="2400" dirty="0" err="1">
                <a:latin typeface="Arial Narrow" panose="020B0606020202030204" pitchFamily="34" charset="0"/>
              </a:rPr>
              <a:t>về</a:t>
            </a:r>
            <a:r>
              <a:rPr lang="en-US" sz="2400" dirty="0">
                <a:latin typeface="Arial Narrow" panose="020B0606020202030204" pitchFamily="34" charset="0"/>
              </a:rPr>
              <a:t>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ngành</a:t>
            </a:r>
            <a:r>
              <a:rPr lang="en-US" sz="2400" dirty="0">
                <a:latin typeface="Arial Narrow" panose="020B0606020202030204" pitchFamily="34" charset="0"/>
              </a:rPr>
              <a:t> </a:t>
            </a:r>
            <a:r>
              <a:rPr lang="en-US" sz="2400" dirty="0" err="1">
                <a:latin typeface="Arial Narrow" panose="020B0606020202030204" pitchFamily="34" charset="0"/>
              </a:rPr>
              <a:t>nghề</a:t>
            </a:r>
            <a:r>
              <a:rPr lang="en-US" sz="2400" dirty="0">
                <a:latin typeface="Arial Narrow" panose="020B0606020202030204" pitchFamily="34" charset="0"/>
              </a:rPr>
              <a:t>, </a:t>
            </a:r>
            <a:r>
              <a:rPr lang="en-US" sz="2400" dirty="0" err="1">
                <a:latin typeface="Arial Narrow" panose="020B0606020202030204" pitchFamily="34" charset="0"/>
              </a:rPr>
              <a:t>lĩnh</a:t>
            </a:r>
            <a:r>
              <a:rPr lang="en-US" sz="2400" dirty="0">
                <a:latin typeface="Arial Narrow" panose="020B0606020202030204" pitchFamily="34" charset="0"/>
              </a:rPr>
              <a:t> </a:t>
            </a:r>
            <a:r>
              <a:rPr lang="en-US" sz="2400" dirty="0" err="1">
                <a:latin typeface="Arial Narrow" panose="020B0606020202030204" pitchFamily="34" charset="0"/>
              </a:rPr>
              <a:t>vực</a:t>
            </a:r>
            <a:r>
              <a:rPr lang="en-US" sz="2400" dirty="0">
                <a:latin typeface="Arial Narrow" panose="020B0606020202030204" pitchFamily="34" charset="0"/>
              </a:rPr>
              <a:t>. </a:t>
            </a:r>
          </a:p>
          <a:p>
            <a:endParaRPr lang="en-US" dirty="0">
              <a:latin typeface="Arial Narrow" panose="020B0606020202030204" pitchFamily="34" charset="0"/>
            </a:endParaRPr>
          </a:p>
          <a:p>
            <a:endParaRPr lang="en-US" dirty="0">
              <a:latin typeface="Arial Narrow" panose="020B0606020202030204" pitchFamily="34" charset="0"/>
            </a:endParaRPr>
          </a:p>
          <a:p>
            <a:r>
              <a:rPr lang="en-US" sz="2400" dirty="0" err="1">
                <a:latin typeface="Arial Narrow" panose="020B0606020202030204" pitchFamily="34" charset="0"/>
              </a:rPr>
              <a:t>Thông</a:t>
            </a:r>
            <a:r>
              <a:rPr lang="en-US" sz="2400" dirty="0">
                <a:latin typeface="Arial Narrow" panose="020B0606020202030204" pitchFamily="34" charset="0"/>
              </a:rPr>
              <a:t> tin </a:t>
            </a:r>
            <a:r>
              <a:rPr lang="en-US" sz="2400" dirty="0" err="1">
                <a:latin typeface="Arial Narrow" panose="020B0606020202030204" pitchFamily="34" charset="0"/>
              </a:rPr>
              <a:t>về</a:t>
            </a:r>
            <a:r>
              <a:rPr lang="en-US" sz="2400" dirty="0">
                <a:latin typeface="Arial Narrow" panose="020B0606020202030204" pitchFamily="34" charset="0"/>
              </a:rPr>
              <a:t> </a:t>
            </a:r>
            <a:r>
              <a:rPr lang="en-US" sz="2400" dirty="0" err="1">
                <a:latin typeface="Arial Narrow" panose="020B0606020202030204" pitchFamily="34" charset="0"/>
              </a:rPr>
              <a:t>nhu</a:t>
            </a:r>
            <a:r>
              <a:rPr lang="en-US" sz="2400" dirty="0">
                <a:latin typeface="Arial Narrow" panose="020B0606020202030204" pitchFamily="34" charset="0"/>
              </a:rPr>
              <a:t> </a:t>
            </a:r>
            <a:r>
              <a:rPr lang="en-US" sz="2400" dirty="0" err="1">
                <a:latin typeface="Arial Narrow" panose="020B0606020202030204" pitchFamily="34" charset="0"/>
              </a:rPr>
              <a:t>cầu</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 </a:t>
            </a:r>
            <a:r>
              <a:rPr lang="en-US" sz="2400" dirty="0" err="1">
                <a:latin typeface="Arial Narrow" panose="020B0606020202030204" pitchFamily="34" charset="0"/>
              </a:rPr>
              <a:t>ngày</a:t>
            </a:r>
            <a:r>
              <a:rPr lang="en-US" sz="2400" dirty="0">
                <a:latin typeface="Arial Narrow" panose="020B0606020202030204" pitchFamily="34" charset="0"/>
              </a:rPr>
              <a:t> </a:t>
            </a:r>
            <a:r>
              <a:rPr lang="en-US" sz="2400" dirty="0" err="1">
                <a:latin typeface="Arial Narrow" panose="020B0606020202030204" pitchFamily="34" charset="0"/>
              </a:rPr>
              <a:t>càng</a:t>
            </a:r>
            <a:r>
              <a:rPr lang="en-US" sz="2400" dirty="0">
                <a:latin typeface="Arial Narrow" panose="020B0606020202030204" pitchFamily="34" charset="0"/>
              </a:rPr>
              <a:t> </a:t>
            </a:r>
            <a:r>
              <a:rPr lang="en-US" sz="2400" dirty="0" err="1">
                <a:latin typeface="Arial Narrow" panose="020B0606020202030204" pitchFamily="34" charset="0"/>
              </a:rPr>
              <a:t>nhiều</a:t>
            </a:r>
            <a:r>
              <a:rPr lang="en-US" sz="2400" dirty="0">
                <a:latin typeface="Arial Narrow" panose="020B0606020202030204" pitchFamily="34" charset="0"/>
              </a:rPr>
              <a:t>, </a:t>
            </a:r>
            <a:r>
              <a:rPr lang="en-US" sz="2400" dirty="0" err="1">
                <a:latin typeface="Arial Narrow" panose="020B0606020202030204" pitchFamily="34" charset="0"/>
              </a:rPr>
              <a:t>làm</a:t>
            </a:r>
            <a:r>
              <a:rPr lang="en-US" sz="2400" dirty="0">
                <a:latin typeface="Arial Narrow" panose="020B0606020202030204" pitchFamily="34" charset="0"/>
              </a:rPr>
              <a:t> </a:t>
            </a:r>
            <a:r>
              <a:rPr lang="en-US" sz="2400" dirty="0" err="1">
                <a:latin typeface="Arial Narrow" panose="020B0606020202030204" pitchFamily="34" charset="0"/>
              </a:rPr>
              <a:t>thế</a:t>
            </a:r>
            <a:r>
              <a:rPr lang="en-US" sz="2400" dirty="0">
                <a:latin typeface="Arial Narrow" panose="020B0606020202030204" pitchFamily="34" charset="0"/>
              </a:rPr>
              <a:t> </a:t>
            </a:r>
            <a:r>
              <a:rPr lang="en-US" sz="2400" dirty="0" err="1">
                <a:latin typeface="Arial Narrow" panose="020B0606020202030204" pitchFamily="34" charset="0"/>
              </a:rPr>
              <a:t>nào</a:t>
            </a:r>
            <a:r>
              <a:rPr lang="en-US" sz="2400" dirty="0">
                <a:latin typeface="Arial Narrow" panose="020B0606020202030204" pitchFamily="34" charset="0"/>
              </a:rPr>
              <a:t> </a:t>
            </a:r>
            <a:r>
              <a:rPr lang="en-US" sz="2400" dirty="0" err="1">
                <a:latin typeface="Arial Narrow" panose="020B0606020202030204" pitchFamily="34" charset="0"/>
              </a:rPr>
              <a:t>để</a:t>
            </a:r>
            <a:r>
              <a:rPr lang="en-US" sz="2400" dirty="0">
                <a:latin typeface="Arial Narrow" panose="020B0606020202030204" pitchFamily="34" charset="0"/>
              </a:rPr>
              <a:t> </a:t>
            </a:r>
            <a:r>
              <a:rPr lang="en-US" sz="2400" dirty="0" err="1">
                <a:latin typeface="Arial Narrow" panose="020B0606020202030204" pitchFamily="34" charset="0"/>
              </a:rPr>
              <a:t>thông</a:t>
            </a:r>
            <a:r>
              <a:rPr lang="en-US" sz="2400" dirty="0">
                <a:latin typeface="Arial Narrow" panose="020B0606020202030204" pitchFamily="34" charset="0"/>
              </a:rPr>
              <a:t> tin </a:t>
            </a:r>
            <a:r>
              <a:rPr lang="en-US" sz="2400" dirty="0" err="1">
                <a:latin typeface="Arial Narrow" panose="020B0606020202030204" pitchFamily="34" charset="0"/>
              </a:rPr>
              <a:t>dễ</a:t>
            </a:r>
            <a:r>
              <a:rPr lang="en-US" sz="2400" dirty="0">
                <a:latin typeface="Arial Narrow" panose="020B0606020202030204" pitchFamily="34" charset="0"/>
              </a:rPr>
              <a:t> </a:t>
            </a:r>
            <a:r>
              <a:rPr lang="en-US" sz="2400" dirty="0" err="1">
                <a:latin typeface="Arial Narrow" panose="020B0606020202030204" pitchFamily="34" charset="0"/>
              </a:rPr>
              <a:t>dàng</a:t>
            </a:r>
            <a:r>
              <a:rPr lang="en-US" sz="2400" dirty="0">
                <a:latin typeface="Arial Narrow" panose="020B0606020202030204" pitchFamily="34" charset="0"/>
              </a:rPr>
              <a:t> </a:t>
            </a:r>
            <a:r>
              <a:rPr lang="en-US" sz="2400" dirty="0" err="1">
                <a:latin typeface="Arial Narrow" panose="020B0606020202030204" pitchFamily="34" charset="0"/>
              </a:rPr>
              <a:t>đến</a:t>
            </a:r>
            <a:r>
              <a:rPr lang="en-US" sz="2400" dirty="0">
                <a:latin typeface="Arial Narrow" panose="020B0606020202030204" pitchFamily="34" charset="0"/>
              </a:rPr>
              <a:t> </a:t>
            </a:r>
            <a:r>
              <a:rPr lang="en-US" sz="2400" dirty="0" err="1">
                <a:latin typeface="Arial Narrow" panose="020B0606020202030204" pitchFamily="34" charset="0"/>
              </a:rPr>
              <a:t>với</a:t>
            </a:r>
            <a:r>
              <a:rPr lang="en-US" sz="2400" dirty="0">
                <a:latin typeface="Arial Narrow" panose="020B0606020202030204" pitchFamily="34" charset="0"/>
              </a:rPr>
              <a:t> </a:t>
            </a:r>
            <a:r>
              <a:rPr lang="en-US" sz="2400" dirty="0" err="1">
                <a:latin typeface="Arial Narrow" panose="020B0606020202030204" pitchFamily="34" charset="0"/>
              </a:rPr>
              <a:t>mọi</a:t>
            </a:r>
            <a:r>
              <a:rPr lang="en-US" sz="2400" dirty="0">
                <a:latin typeface="Arial Narrow" panose="020B0606020202030204" pitchFamily="34" charset="0"/>
              </a:rPr>
              <a:t> </a:t>
            </a:r>
            <a:r>
              <a:rPr lang="en-US" sz="2400" dirty="0" err="1">
                <a:latin typeface="Arial Narrow" panose="020B0606020202030204" pitchFamily="34" charset="0"/>
              </a:rPr>
              <a:t>người</a:t>
            </a:r>
            <a:r>
              <a:rPr lang="en-US" sz="2400" dirty="0">
                <a:latin typeface="Arial Narrow" panose="020B0606020202030204" pitchFamily="34" charset="0"/>
              </a:rPr>
              <a:t>, </a:t>
            </a:r>
            <a:r>
              <a:rPr lang="en-US" sz="2400" dirty="0" err="1">
                <a:latin typeface="Arial Narrow" panose="020B0606020202030204" pitchFamily="34" charset="0"/>
              </a:rPr>
              <a:t>dễ</a:t>
            </a:r>
            <a:r>
              <a:rPr lang="en-US" sz="2400" dirty="0">
                <a:latin typeface="Arial Narrow" panose="020B0606020202030204" pitchFamily="34" charset="0"/>
              </a:rPr>
              <a:t> </a:t>
            </a:r>
            <a:r>
              <a:rPr lang="en-US" sz="2400" dirty="0" err="1">
                <a:latin typeface="Arial Narrow" panose="020B0606020202030204" pitchFamily="34" charset="0"/>
              </a:rPr>
              <a:t>dàng</a:t>
            </a:r>
            <a:r>
              <a:rPr lang="en-US" sz="2400" dirty="0">
                <a:latin typeface="Arial Narrow" panose="020B0606020202030204" pitchFamily="34" charset="0"/>
              </a:rPr>
              <a:t> </a:t>
            </a:r>
            <a:r>
              <a:rPr lang="en-US" sz="2400" dirty="0" err="1">
                <a:latin typeface="Arial Narrow" panose="020B0606020202030204" pitchFamily="34" charset="0"/>
              </a:rPr>
              <a:t>tìm</a:t>
            </a:r>
            <a:r>
              <a:rPr lang="en-US" sz="2400" dirty="0">
                <a:latin typeface="Arial Narrow" panose="020B0606020202030204" pitchFamily="34" charset="0"/>
              </a:rPr>
              <a:t> </a:t>
            </a:r>
            <a:r>
              <a:rPr lang="en-US" sz="2400" dirty="0" err="1">
                <a:latin typeface="Arial Narrow" panose="020B0606020202030204" pitchFamily="34" charset="0"/>
              </a:rPr>
              <a:t>kiếm</a:t>
            </a:r>
            <a:r>
              <a:rPr lang="en-US" sz="2400" dirty="0">
                <a:latin typeface="Arial Narrow" panose="020B0606020202030204" pitchFamily="34" charset="0"/>
              </a:rPr>
              <a:t>, </a:t>
            </a:r>
            <a:r>
              <a:rPr lang="en-US" sz="2400" dirty="0" err="1">
                <a:latin typeface="Arial Narrow" panose="020B0606020202030204" pitchFamily="34" charset="0"/>
              </a:rPr>
              <a:t>trao</a:t>
            </a:r>
            <a:r>
              <a:rPr lang="en-US" sz="2400" dirty="0">
                <a:latin typeface="Arial Narrow" panose="020B0606020202030204" pitchFamily="34" charset="0"/>
              </a:rPr>
              <a:t> </a:t>
            </a:r>
            <a:r>
              <a:rPr lang="en-US" sz="2400" dirty="0" err="1">
                <a:latin typeface="Arial Narrow" panose="020B0606020202030204" pitchFamily="34" charset="0"/>
              </a:rPr>
              <a:t>đổi</a:t>
            </a:r>
            <a:r>
              <a:rPr lang="en-US" sz="2400" dirty="0">
                <a:latin typeface="Arial Narrow" panose="020B0606020202030204" pitchFamily="34" charset="0"/>
              </a:rPr>
              <a:t> </a:t>
            </a:r>
            <a:r>
              <a:rPr lang="en-US" sz="2400" dirty="0" err="1">
                <a:latin typeface="Arial Narrow" panose="020B0606020202030204" pitchFamily="34" charset="0"/>
              </a:rPr>
              <a:t>và</a:t>
            </a:r>
            <a:r>
              <a:rPr lang="en-US" sz="2400" dirty="0">
                <a:latin typeface="Arial Narrow" panose="020B0606020202030204" pitchFamily="34" charset="0"/>
              </a:rPr>
              <a:t> </a:t>
            </a:r>
            <a:r>
              <a:rPr lang="en-US" sz="2400" dirty="0" err="1">
                <a:latin typeface="Arial Narrow" panose="020B0606020202030204" pitchFamily="34" charset="0"/>
              </a:rPr>
              <a:t>thương</a:t>
            </a:r>
            <a:r>
              <a:rPr lang="en-US" sz="2400" dirty="0">
                <a:latin typeface="Arial Narrow" panose="020B0606020202030204" pitchFamily="34" charset="0"/>
              </a:rPr>
              <a:t> </a:t>
            </a:r>
            <a:r>
              <a:rPr lang="en-US" sz="2400" dirty="0" err="1">
                <a:latin typeface="Arial Narrow" panose="020B0606020202030204" pitchFamily="34" charset="0"/>
              </a:rPr>
              <a:t>lượng</a:t>
            </a:r>
            <a:r>
              <a:rPr lang="en-US" sz="2400" dirty="0">
                <a:latin typeface="Arial Narrow" panose="020B0606020202030204" pitchFamily="34" charset="0"/>
              </a:rPr>
              <a:t>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a:t>
            </a:r>
          </a:p>
          <a:p>
            <a:endParaRPr lang="en-US" dirty="0">
              <a:latin typeface="Arial Narrow" panose="020B0606020202030204" pitchFamily="34" charset="0"/>
            </a:endParaRPr>
          </a:p>
          <a:p>
            <a:r>
              <a:rPr lang="en-US" sz="2400" dirty="0" err="1">
                <a:latin typeface="Arial Narrow" panose="020B0606020202030204" pitchFamily="34" charset="0"/>
              </a:rPr>
              <a:t>Nhu</a:t>
            </a:r>
            <a:r>
              <a:rPr lang="en-US" sz="2400" dirty="0">
                <a:latin typeface="Arial Narrow" panose="020B0606020202030204" pitchFamily="34" charset="0"/>
              </a:rPr>
              <a:t> </a:t>
            </a:r>
            <a:r>
              <a:rPr lang="en-US" sz="2400" dirty="0" err="1">
                <a:latin typeface="Arial Narrow" panose="020B0606020202030204" pitchFamily="34" charset="0"/>
              </a:rPr>
              <a:t>cầu</a:t>
            </a:r>
            <a:r>
              <a:rPr lang="en-US" sz="2400" dirty="0">
                <a:latin typeface="Arial Narrow" panose="020B0606020202030204" pitchFamily="34" charset="0"/>
              </a:rPr>
              <a:t> </a:t>
            </a:r>
            <a:r>
              <a:rPr lang="en-US" sz="2400" dirty="0" err="1">
                <a:latin typeface="Arial Narrow" panose="020B0606020202030204" pitchFamily="34" charset="0"/>
              </a:rPr>
              <a:t>tìm</a:t>
            </a:r>
            <a:r>
              <a:rPr lang="en-US" sz="2400" dirty="0">
                <a:latin typeface="Arial Narrow" panose="020B0606020202030204" pitchFamily="34" charset="0"/>
              </a:rPr>
              <a:t> </a:t>
            </a:r>
            <a:r>
              <a:rPr lang="en-US" sz="2400" dirty="0" err="1">
                <a:latin typeface="Arial Narrow" panose="020B0606020202030204" pitchFamily="34" charset="0"/>
              </a:rPr>
              <a:t>kiếm</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 hay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ty </a:t>
            </a:r>
            <a:r>
              <a:rPr lang="en-US" sz="2400" dirty="0" err="1">
                <a:latin typeface="Arial Narrow" panose="020B0606020202030204" pitchFamily="34" charset="0"/>
              </a:rPr>
              <a:t>cần</a:t>
            </a:r>
            <a:r>
              <a:rPr lang="en-US" sz="2400" dirty="0">
                <a:latin typeface="Arial Narrow" panose="020B0606020202030204" pitchFamily="34" charset="0"/>
              </a:rPr>
              <a:t> </a:t>
            </a:r>
            <a:r>
              <a:rPr lang="en-US" sz="2400" dirty="0" err="1">
                <a:latin typeface="Arial Narrow" panose="020B0606020202030204" pitchFamily="34" charset="0"/>
              </a:rPr>
              <a:t>tìm</a:t>
            </a:r>
            <a:r>
              <a:rPr lang="en-US" sz="2400" dirty="0">
                <a:latin typeface="Arial Narrow" panose="020B0606020202030204" pitchFamily="34" charset="0"/>
              </a:rPr>
              <a:t> </a:t>
            </a:r>
            <a:r>
              <a:rPr lang="en-US" sz="2400" dirty="0" err="1">
                <a:latin typeface="Arial Narrow" panose="020B0606020202030204" pitchFamily="34" charset="0"/>
              </a:rPr>
              <a:t>đối</a:t>
            </a:r>
            <a:r>
              <a:rPr lang="en-US" sz="2400" dirty="0">
                <a:latin typeface="Arial Narrow" panose="020B0606020202030204" pitchFamily="34" charset="0"/>
              </a:rPr>
              <a:t> </a:t>
            </a:r>
            <a:r>
              <a:rPr lang="en-US" sz="2400" dirty="0" err="1">
                <a:latin typeface="Arial Narrow" panose="020B0606020202030204" pitchFamily="34" charset="0"/>
              </a:rPr>
              <a:t>tác</a:t>
            </a:r>
            <a:r>
              <a:rPr lang="en-US" sz="2400" dirty="0">
                <a:latin typeface="Arial Narrow" panose="020B0606020202030204" pitchFamily="34" charset="0"/>
              </a:rPr>
              <a:t> </a:t>
            </a:r>
            <a:r>
              <a:rPr lang="en-US" sz="2400" dirty="0" err="1">
                <a:latin typeface="Arial Narrow" panose="020B0606020202030204" pitchFamily="34" charset="0"/>
              </a:rPr>
              <a:t>đang</a:t>
            </a:r>
            <a:r>
              <a:rPr lang="en-US" sz="2400" dirty="0">
                <a:latin typeface="Arial Narrow" panose="020B0606020202030204" pitchFamily="34" charset="0"/>
              </a:rPr>
              <a:t> </a:t>
            </a:r>
            <a:r>
              <a:rPr lang="en-US" sz="2400" dirty="0" err="1">
                <a:latin typeface="Arial Narrow" panose="020B0606020202030204" pitchFamily="34" charset="0"/>
              </a:rPr>
              <a:t>tăng</a:t>
            </a:r>
            <a:r>
              <a:rPr lang="en-US" sz="2400" dirty="0">
                <a:latin typeface="Arial Narrow" panose="020B0606020202030204" pitchFamily="34" charset="0"/>
              </a:rPr>
              <a:t> </a:t>
            </a:r>
            <a:r>
              <a:rPr lang="en-US" sz="2400" dirty="0" err="1">
                <a:latin typeface="Arial Narrow" panose="020B0606020202030204" pitchFamily="34" charset="0"/>
              </a:rPr>
              <a:t>cao</a:t>
            </a:r>
            <a:r>
              <a:rPr lang="en-US" sz="2400" dirty="0">
                <a:latin typeface="Arial Narrow" panose="020B0606020202030204" pitchFamily="34" charset="0"/>
              </a:rPr>
              <a:t> </a:t>
            </a:r>
            <a:r>
              <a:rPr lang="en-US" sz="2400" dirty="0" err="1">
                <a:latin typeface="Arial Narrow" panose="020B0606020202030204" pitchFamily="34" charset="0"/>
              </a:rPr>
              <a:t>vì</a:t>
            </a:r>
            <a:r>
              <a:rPr lang="en-US" sz="2400" dirty="0">
                <a:latin typeface="Arial Narrow" panose="020B0606020202030204" pitchFamily="34" charset="0"/>
              </a:rPr>
              <a:t> </a:t>
            </a:r>
            <a:r>
              <a:rPr lang="en-US" sz="2400" dirty="0" err="1">
                <a:latin typeface="Arial Narrow" panose="020B0606020202030204" pitchFamily="34" charset="0"/>
              </a:rPr>
              <a:t>vậy</a:t>
            </a:r>
            <a:r>
              <a:rPr lang="en-US" sz="2400" dirty="0">
                <a:latin typeface="Arial Narrow" panose="020B0606020202030204" pitchFamily="34" charset="0"/>
              </a:rPr>
              <a:t> </a:t>
            </a:r>
            <a:r>
              <a:rPr lang="en-US" sz="2400" dirty="0" err="1">
                <a:latin typeface="Arial Narrow" panose="020B0606020202030204" pitchFamily="34" charset="0"/>
              </a:rPr>
              <a:t>một</a:t>
            </a:r>
            <a:r>
              <a:rPr lang="en-US" sz="2400" dirty="0">
                <a:latin typeface="Arial Narrow" panose="020B0606020202030204" pitchFamily="34" charset="0"/>
              </a:rPr>
              <a:t> website </a:t>
            </a:r>
            <a:r>
              <a:rPr lang="en-US" sz="2400" dirty="0" err="1">
                <a:latin typeface="Arial Narrow" panose="020B0606020202030204" pitchFamily="34" charset="0"/>
              </a:rPr>
              <a:t>đăng</a:t>
            </a:r>
            <a:r>
              <a:rPr lang="en-US" sz="2400" dirty="0">
                <a:latin typeface="Arial Narrow" panose="020B0606020202030204" pitchFamily="34" charset="0"/>
              </a:rPr>
              <a:t> </a:t>
            </a:r>
            <a:r>
              <a:rPr lang="en-US" sz="2400" dirty="0" err="1">
                <a:latin typeface="Arial Narrow" panose="020B0606020202030204" pitchFamily="34" charset="0"/>
              </a:rPr>
              <a:t>tuyển</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 </a:t>
            </a:r>
            <a:r>
              <a:rPr lang="en-US" sz="2400" dirty="0" err="1">
                <a:latin typeface="Arial Narrow" panose="020B0606020202030204" pitchFamily="34" charset="0"/>
              </a:rPr>
              <a:t>làm</a:t>
            </a:r>
            <a:r>
              <a:rPr lang="en-US" sz="2400" dirty="0">
                <a:latin typeface="Arial Narrow" panose="020B0606020202030204" pitchFamily="34" charset="0"/>
              </a:rPr>
              <a:t> </a:t>
            </a:r>
            <a:r>
              <a:rPr lang="en-US" sz="2400" dirty="0" err="1">
                <a:latin typeface="Arial Narrow" panose="020B0606020202030204" pitchFamily="34" charset="0"/>
              </a:rPr>
              <a:t>là</a:t>
            </a:r>
            <a:r>
              <a:rPr lang="en-US" sz="2400" dirty="0">
                <a:latin typeface="Arial Narrow" panose="020B0606020202030204" pitchFamily="34" charset="0"/>
              </a:rPr>
              <a:t> </a:t>
            </a:r>
            <a:r>
              <a:rPr lang="en-US" sz="2400" dirty="0" err="1">
                <a:latin typeface="Arial Narrow" panose="020B0606020202030204" pitchFamily="34" charset="0"/>
              </a:rPr>
              <a:t>rất</a:t>
            </a:r>
            <a:r>
              <a:rPr lang="en-US" sz="2400" dirty="0">
                <a:latin typeface="Arial Narrow" panose="020B0606020202030204" pitchFamily="34" charset="0"/>
              </a:rPr>
              <a:t> </a:t>
            </a:r>
            <a:r>
              <a:rPr lang="en-US" sz="2400" dirty="0" err="1">
                <a:latin typeface="Arial Narrow" panose="020B0606020202030204" pitchFamily="34" charset="0"/>
              </a:rPr>
              <a:t>cần</a:t>
            </a:r>
            <a:r>
              <a:rPr lang="en-US" sz="2400" dirty="0">
                <a:latin typeface="Arial Narrow" panose="020B0606020202030204" pitchFamily="34" charset="0"/>
              </a:rPr>
              <a:t> </a:t>
            </a:r>
            <a:r>
              <a:rPr lang="en-US" sz="2400" dirty="0" err="1">
                <a:latin typeface="Arial Narrow" panose="020B0606020202030204" pitchFamily="34" charset="0"/>
              </a:rPr>
              <a:t>thiết</a:t>
            </a:r>
            <a:r>
              <a:rPr lang="en-US" sz="2400" dirty="0">
                <a:latin typeface="Arial Narrow" panose="020B0606020202030204" pitchFamily="34" charset="0"/>
              </a:rPr>
              <a:t> </a:t>
            </a:r>
            <a:r>
              <a:rPr lang="en-US" sz="2400" dirty="0" err="1">
                <a:latin typeface="Arial Narrow" panose="020B0606020202030204" pitchFamily="34" charset="0"/>
              </a:rPr>
              <a:t>để</a:t>
            </a:r>
            <a:r>
              <a:rPr lang="en-US" sz="2400" dirty="0">
                <a:latin typeface="Arial Narrow" panose="020B0606020202030204" pitchFamily="34" charset="0"/>
              </a:rPr>
              <a:t> </a:t>
            </a:r>
            <a:r>
              <a:rPr lang="en-US" sz="2400" dirty="0" err="1">
                <a:latin typeface="Arial Narrow" panose="020B0606020202030204" pitchFamily="34" charset="0"/>
              </a:rPr>
              <a:t>các</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ty </a:t>
            </a:r>
            <a:r>
              <a:rPr lang="en-US" sz="2400" dirty="0" err="1">
                <a:latin typeface="Arial Narrow" panose="020B0606020202030204" pitchFamily="34" charset="0"/>
              </a:rPr>
              <a:t>cũng</a:t>
            </a:r>
            <a:r>
              <a:rPr lang="en-US" sz="2400" dirty="0">
                <a:latin typeface="Arial Narrow" panose="020B0606020202030204" pitchFamily="34" charset="0"/>
              </a:rPr>
              <a:t> </a:t>
            </a:r>
            <a:r>
              <a:rPr lang="en-US" sz="2400" dirty="0" err="1">
                <a:latin typeface="Arial Narrow" panose="020B0606020202030204" pitchFamily="34" charset="0"/>
              </a:rPr>
              <a:t>như</a:t>
            </a:r>
            <a:r>
              <a:rPr lang="en-US" sz="2400" dirty="0">
                <a:latin typeface="Arial Narrow" panose="020B0606020202030204" pitchFamily="34" charset="0"/>
              </a:rPr>
              <a:t> </a:t>
            </a:r>
            <a:r>
              <a:rPr lang="en-US" sz="2400" dirty="0" err="1">
                <a:latin typeface="Arial Narrow" panose="020B0606020202030204" pitchFamily="34" charset="0"/>
              </a:rPr>
              <a:t>người</a:t>
            </a:r>
            <a:r>
              <a:rPr lang="en-US" sz="2400" dirty="0">
                <a:latin typeface="Arial Narrow" panose="020B0606020202030204" pitchFamily="34" charset="0"/>
              </a:rPr>
              <a:t> </a:t>
            </a:r>
            <a:r>
              <a:rPr lang="en-US" sz="2400" dirty="0" err="1">
                <a:latin typeface="Arial Narrow" panose="020B0606020202030204" pitchFamily="34" charset="0"/>
              </a:rPr>
              <a:t>tìm</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 </a:t>
            </a:r>
            <a:r>
              <a:rPr lang="en-US" sz="2400" dirty="0" err="1">
                <a:latin typeface="Arial Narrow" panose="020B0606020202030204" pitchFamily="34" charset="0"/>
              </a:rPr>
              <a:t>dễ</a:t>
            </a:r>
            <a:r>
              <a:rPr lang="en-US" sz="2400" dirty="0">
                <a:latin typeface="Arial Narrow" panose="020B0606020202030204" pitchFamily="34" charset="0"/>
              </a:rPr>
              <a:t> </a:t>
            </a:r>
            <a:r>
              <a:rPr lang="en-US" sz="2400" dirty="0" err="1">
                <a:latin typeface="Arial Narrow" panose="020B0606020202030204" pitchFamily="34" charset="0"/>
              </a:rPr>
              <a:t>dàng</a:t>
            </a:r>
            <a:r>
              <a:rPr lang="en-US" sz="2400" dirty="0">
                <a:latin typeface="Arial Narrow" panose="020B0606020202030204" pitchFamily="34" charset="0"/>
              </a:rPr>
              <a:t> </a:t>
            </a:r>
            <a:r>
              <a:rPr lang="en-US" sz="2400" dirty="0" err="1">
                <a:latin typeface="Arial Narrow" panose="020B0606020202030204" pitchFamily="34" charset="0"/>
              </a:rPr>
              <a:t>tìm</a:t>
            </a:r>
            <a:r>
              <a:rPr lang="en-US" sz="2400" dirty="0">
                <a:latin typeface="Arial Narrow" panose="020B0606020202030204" pitchFamily="34" charset="0"/>
              </a:rPr>
              <a:t> </a:t>
            </a:r>
            <a:r>
              <a:rPr lang="en-US" sz="2400" dirty="0" err="1">
                <a:latin typeface="Arial Narrow" panose="020B0606020202030204" pitchFamily="34" charset="0"/>
              </a:rPr>
              <a:t>kiếm</a:t>
            </a:r>
            <a:r>
              <a:rPr lang="en-US" sz="2400" dirty="0">
                <a:latin typeface="Arial Narrow" panose="020B0606020202030204" pitchFamily="34" charset="0"/>
              </a:rPr>
              <a:t> </a:t>
            </a:r>
            <a:r>
              <a:rPr lang="en-US" sz="2400" dirty="0" err="1">
                <a:latin typeface="Arial Narrow" panose="020B0606020202030204" pitchFamily="34" charset="0"/>
              </a:rPr>
              <a:t>và</a:t>
            </a:r>
            <a:r>
              <a:rPr lang="en-US" sz="2400" dirty="0">
                <a:latin typeface="Arial Narrow" panose="020B0606020202030204" pitchFamily="34" charset="0"/>
              </a:rPr>
              <a:t> </a:t>
            </a:r>
            <a:r>
              <a:rPr lang="en-US" sz="2400" dirty="0" err="1">
                <a:latin typeface="Arial Narrow" panose="020B0606020202030204" pitchFamily="34" charset="0"/>
              </a:rPr>
              <a:t>trao</a:t>
            </a:r>
            <a:r>
              <a:rPr lang="en-US" sz="2400" dirty="0">
                <a:latin typeface="Arial Narrow" panose="020B0606020202030204" pitchFamily="34" charset="0"/>
              </a:rPr>
              <a:t> </a:t>
            </a:r>
            <a:r>
              <a:rPr lang="en-US" sz="2400" dirty="0" err="1">
                <a:latin typeface="Arial Narrow" panose="020B0606020202030204" pitchFamily="34" charset="0"/>
              </a:rPr>
              <a:t>đổi</a:t>
            </a:r>
            <a:r>
              <a:rPr lang="en-US" sz="2400" dirty="0">
                <a:latin typeface="Arial Narrow" panose="020B0606020202030204" pitchFamily="34" charset="0"/>
              </a:rPr>
              <a:t> </a:t>
            </a:r>
            <a:r>
              <a:rPr lang="en-US" sz="2400" dirty="0" err="1">
                <a:latin typeface="Arial Narrow" panose="020B0606020202030204" pitchFamily="34" charset="0"/>
              </a:rPr>
              <a:t>công</a:t>
            </a:r>
            <a:r>
              <a:rPr lang="en-US" sz="2400" dirty="0">
                <a:latin typeface="Arial Narrow" panose="020B0606020202030204" pitchFamily="34" charset="0"/>
              </a:rPr>
              <a:t> </a:t>
            </a:r>
            <a:r>
              <a:rPr lang="en-US" sz="2400" dirty="0" err="1">
                <a:latin typeface="Arial Narrow" panose="020B0606020202030204" pitchFamily="34" charset="0"/>
              </a:rPr>
              <a:t>việc</a:t>
            </a:r>
            <a:r>
              <a:rPr lang="en-US" sz="2400" dirty="0">
                <a:latin typeface="Arial Narrow" panose="020B0606020202030204" pitchFamily="34" charset="0"/>
              </a:rPr>
              <a:t>, </a:t>
            </a:r>
            <a:r>
              <a:rPr lang="en-US" sz="2400" dirty="0" err="1">
                <a:latin typeface="Arial Narrow" panose="020B0606020202030204" pitchFamily="34" charset="0"/>
              </a:rPr>
              <a:t>mang</a:t>
            </a:r>
            <a:r>
              <a:rPr lang="en-US" sz="2400" dirty="0">
                <a:latin typeface="Arial Narrow" panose="020B0606020202030204" pitchFamily="34" charset="0"/>
              </a:rPr>
              <a:t> </a:t>
            </a:r>
            <a:r>
              <a:rPr lang="en-US" sz="2400" dirty="0" err="1">
                <a:latin typeface="Arial Narrow" panose="020B0606020202030204" pitchFamily="34" charset="0"/>
              </a:rPr>
              <a:t>lại</a:t>
            </a:r>
            <a:r>
              <a:rPr lang="en-US" sz="2400" dirty="0">
                <a:latin typeface="Arial Narrow" panose="020B0606020202030204" pitchFamily="34" charset="0"/>
              </a:rPr>
              <a:t> </a:t>
            </a:r>
            <a:r>
              <a:rPr lang="en-US" sz="2400" dirty="0" err="1">
                <a:latin typeface="Arial Narrow" panose="020B0606020202030204" pitchFamily="34" charset="0"/>
              </a:rPr>
              <a:t>hiệu</a:t>
            </a:r>
            <a:r>
              <a:rPr lang="en-US" sz="2400" dirty="0">
                <a:latin typeface="Arial Narrow" panose="020B0606020202030204" pitchFamily="34" charset="0"/>
              </a:rPr>
              <a:t> </a:t>
            </a:r>
            <a:r>
              <a:rPr lang="en-US" sz="2400" dirty="0" err="1">
                <a:latin typeface="Arial Narrow" panose="020B0606020202030204" pitchFamily="34" charset="0"/>
              </a:rPr>
              <a:t>quả</a:t>
            </a:r>
            <a:r>
              <a:rPr lang="en-US" sz="2400" dirty="0">
                <a:latin typeface="Arial Narrow" panose="020B0606020202030204" pitchFamily="34" charset="0"/>
              </a:rPr>
              <a:t> </a:t>
            </a:r>
            <a:r>
              <a:rPr lang="en-US" sz="2400" dirty="0" err="1">
                <a:latin typeface="Arial Narrow" panose="020B0606020202030204" pitchFamily="34" charset="0"/>
              </a:rPr>
              <a:t>cao</a:t>
            </a:r>
            <a:r>
              <a:rPr lang="en-US" sz="2400" dirty="0">
                <a:latin typeface="Arial Narrow" panose="020B0606020202030204" pitchFamily="34" charset="0"/>
              </a:rPr>
              <a:t>, </a:t>
            </a:r>
            <a:r>
              <a:rPr lang="en-US" sz="2400" dirty="0" err="1">
                <a:latin typeface="Arial Narrow" panose="020B0606020202030204" pitchFamily="34" charset="0"/>
              </a:rPr>
              <a:t>tiết</a:t>
            </a:r>
            <a:r>
              <a:rPr lang="en-US" sz="2400" dirty="0">
                <a:latin typeface="Arial Narrow" panose="020B0606020202030204" pitchFamily="34" charset="0"/>
              </a:rPr>
              <a:t> </a:t>
            </a:r>
            <a:r>
              <a:rPr lang="en-US" sz="2400" dirty="0" err="1">
                <a:latin typeface="Arial Narrow" panose="020B0606020202030204" pitchFamily="34" charset="0"/>
              </a:rPr>
              <a:t>kiệm</a:t>
            </a:r>
            <a:r>
              <a:rPr lang="en-US" sz="2400" dirty="0">
                <a:latin typeface="Arial Narrow" panose="020B0606020202030204" pitchFamily="34" charset="0"/>
              </a:rPr>
              <a:t> chi </a:t>
            </a:r>
            <a:r>
              <a:rPr lang="en-US" sz="2400" dirty="0" err="1">
                <a:latin typeface="Arial Narrow" panose="020B0606020202030204" pitchFamily="34" charset="0"/>
              </a:rPr>
              <a:t>phí</a:t>
            </a:r>
            <a:r>
              <a:rPr lang="en-US" sz="2400" dirty="0">
                <a:latin typeface="Arial Narrow" panose="020B0606020202030204" pitchFamily="34" charset="0"/>
              </a:rPr>
              <a:t> </a:t>
            </a:r>
            <a:r>
              <a:rPr lang="en-US" sz="2400" dirty="0" err="1">
                <a:latin typeface="Arial Narrow" panose="020B0606020202030204" pitchFamily="34" charset="0"/>
              </a:rPr>
              <a:t>và</a:t>
            </a:r>
            <a:r>
              <a:rPr lang="en-US" sz="2400" dirty="0">
                <a:latin typeface="Arial Narrow" panose="020B0606020202030204" pitchFamily="34" charset="0"/>
              </a:rPr>
              <a:t> </a:t>
            </a:r>
            <a:r>
              <a:rPr lang="en-US" sz="2400" dirty="0" err="1">
                <a:latin typeface="Arial Narrow" panose="020B0606020202030204" pitchFamily="34" charset="0"/>
              </a:rPr>
              <a:t>giảm</a:t>
            </a:r>
            <a:r>
              <a:rPr lang="en-US" sz="2400" dirty="0">
                <a:latin typeface="Arial Narrow" panose="020B0606020202030204" pitchFamily="34" charset="0"/>
              </a:rPr>
              <a:t> </a:t>
            </a:r>
            <a:r>
              <a:rPr lang="en-US" sz="2400" dirty="0" err="1">
                <a:latin typeface="Arial Narrow" panose="020B0606020202030204" pitchFamily="34" charset="0"/>
              </a:rPr>
              <a:t>được</a:t>
            </a:r>
            <a:r>
              <a:rPr lang="en-US" sz="2400" dirty="0">
                <a:latin typeface="Arial Narrow" panose="020B0606020202030204" pitchFamily="34" charset="0"/>
              </a:rPr>
              <a:t> </a:t>
            </a:r>
            <a:r>
              <a:rPr lang="en-US" sz="2400" dirty="0" err="1">
                <a:latin typeface="Arial Narrow" panose="020B0606020202030204" pitchFamily="34" charset="0"/>
              </a:rPr>
              <a:t>nhiều</a:t>
            </a:r>
            <a:r>
              <a:rPr lang="en-US" sz="2400" dirty="0">
                <a:latin typeface="Arial Narrow" panose="020B0606020202030204" pitchFamily="34" charset="0"/>
              </a:rPr>
              <a:t> </a:t>
            </a:r>
            <a:r>
              <a:rPr lang="en-US" sz="2400" dirty="0" err="1">
                <a:latin typeface="Arial Narrow" panose="020B0606020202030204" pitchFamily="34" charset="0"/>
              </a:rPr>
              <a:t>thời</a:t>
            </a:r>
            <a:r>
              <a:rPr lang="en-US" sz="2400" dirty="0">
                <a:latin typeface="Arial Narrow" panose="020B0606020202030204" pitchFamily="34" charset="0"/>
              </a:rPr>
              <a:t> </a:t>
            </a:r>
            <a:r>
              <a:rPr lang="en-US" sz="2400" dirty="0" err="1">
                <a:latin typeface="Arial Narrow" panose="020B0606020202030204" pitchFamily="34" charset="0"/>
              </a:rPr>
              <a:t>gian</a:t>
            </a:r>
            <a:r>
              <a:rPr lang="en-US" sz="2400" dirty="0">
                <a:latin typeface="Arial Narrow" panose="020B0606020202030204" pitchFamily="34" charset="0"/>
              </a:rPr>
              <a:t>.</a:t>
            </a:r>
            <a:endParaRPr lang="en-US" sz="3200" dirty="0">
              <a:effectLst/>
              <a:latin typeface="Arial Narrow" panose="020B0606020202030204" pitchFamily="34" charset="0"/>
            </a:endParaRPr>
          </a:p>
        </p:txBody>
      </p:sp>
      <p:sp>
        <p:nvSpPr>
          <p:cNvPr id="12" name="Title 11">
            <a:extLst>
              <a:ext uri="{FF2B5EF4-FFF2-40B4-BE49-F238E27FC236}">
                <a16:creationId xmlns:a16="http://schemas.microsoft.com/office/drawing/2014/main" id="{D12D999F-90A3-4E0B-9F3A-4DD38EE8D195}"/>
              </a:ext>
            </a:extLst>
          </p:cNvPr>
          <p:cNvSpPr>
            <a:spLocks noGrp="1"/>
          </p:cNvSpPr>
          <p:nvPr>
            <p:ph type="title"/>
          </p:nvPr>
        </p:nvSpPr>
        <p:spPr>
          <a:xfrm>
            <a:off x="1110496" y="457200"/>
            <a:ext cx="2971800" cy="495300"/>
          </a:xfrm>
        </p:spPr>
        <p:txBody>
          <a:bodyPr/>
          <a:lstStyle/>
          <a:p>
            <a:r>
              <a:rPr lang="en-US" b="1" cap="none" dirty="0">
                <a:ln w="22225">
                  <a:solidFill>
                    <a:schemeClr val="accent2"/>
                  </a:solidFill>
                  <a:prstDash val="solid"/>
                </a:ln>
                <a:solidFill>
                  <a:schemeClr val="accent4"/>
                </a:solidFill>
                <a:effectLst>
                  <a:outerShdw blurRad="38100" dist="38100" dir="2700000" algn="tl">
                    <a:srgbClr val="000000">
                      <a:alpha val="43137"/>
                    </a:srgbClr>
                  </a:outerShdw>
                </a:effectLst>
              </a:rPr>
              <a:t>GIỚI THIỆU</a:t>
            </a:r>
          </a:p>
        </p:txBody>
      </p:sp>
      <p:pic>
        <p:nvPicPr>
          <p:cNvPr id="2050" name="Picture 2" descr="Káº¿t quáº£ hÃ¬nh áº£nh cho tÃ¬m viá»c">
            <a:extLst>
              <a:ext uri="{FF2B5EF4-FFF2-40B4-BE49-F238E27FC236}">
                <a16:creationId xmlns:a16="http://schemas.microsoft.com/office/drawing/2014/main" id="{2ED1004F-CCAE-4717-8682-5402EB7C7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2" y="1285878"/>
            <a:ext cx="5156528" cy="25574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a:extLst>
              <a:ext uri="{FF2B5EF4-FFF2-40B4-BE49-F238E27FC236}">
                <a16:creationId xmlns:a16="http://schemas.microsoft.com/office/drawing/2014/main" id="{504F32E0-44D7-420E-A94C-16DA83C19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10" y="3843339"/>
            <a:ext cx="5152750" cy="255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3">
            <a:extLst>
              <a:ext uri="{FF2B5EF4-FFF2-40B4-BE49-F238E27FC236}">
                <a16:creationId xmlns:a16="http://schemas.microsoft.com/office/drawing/2014/main" id="{9E31E8D0-D460-44D6-BE91-71A262CFE26A}"/>
              </a:ext>
            </a:extLst>
          </p:cNvPr>
          <p:cNvGrpSpPr>
            <a:grpSpLocks/>
          </p:cNvGrpSpPr>
          <p:nvPr/>
        </p:nvGrpSpPr>
        <p:grpSpPr bwMode="auto">
          <a:xfrm>
            <a:off x="531812" y="1170419"/>
            <a:ext cx="10896600" cy="2110800"/>
            <a:chOff x="912" y="1008"/>
            <a:chExt cx="3984" cy="914"/>
          </a:xfrm>
        </p:grpSpPr>
        <p:sp>
          <p:nvSpPr>
            <p:cNvPr id="56" name="AutoShape 4">
              <a:extLst>
                <a:ext uri="{FF2B5EF4-FFF2-40B4-BE49-F238E27FC236}">
                  <a16:creationId xmlns:a16="http://schemas.microsoft.com/office/drawing/2014/main" id="{2BEFB1EE-2F69-4614-A8A8-62E668362146}"/>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57" name="Group 5">
              <a:extLst>
                <a:ext uri="{FF2B5EF4-FFF2-40B4-BE49-F238E27FC236}">
                  <a16:creationId xmlns:a16="http://schemas.microsoft.com/office/drawing/2014/main" id="{D1689B33-8CC2-4464-854C-59CFB4D293B8}"/>
                </a:ext>
              </a:extLst>
            </p:cNvPr>
            <p:cNvGrpSpPr>
              <a:grpSpLocks/>
            </p:cNvGrpSpPr>
            <p:nvPr/>
          </p:nvGrpSpPr>
          <p:grpSpPr bwMode="auto">
            <a:xfrm>
              <a:off x="999" y="1095"/>
              <a:ext cx="765" cy="743"/>
              <a:chOff x="999" y="1095"/>
              <a:chExt cx="765" cy="743"/>
            </a:xfrm>
          </p:grpSpPr>
          <p:sp>
            <p:nvSpPr>
              <p:cNvPr id="59" name="AutoShape 6">
                <a:extLst>
                  <a:ext uri="{FF2B5EF4-FFF2-40B4-BE49-F238E27FC236}">
                    <a16:creationId xmlns:a16="http://schemas.microsoft.com/office/drawing/2014/main" id="{0D0E9C0B-0F23-4B5E-8E1E-0C7A2B7FAE53}"/>
                  </a:ext>
                </a:extLst>
              </p:cNvPr>
              <p:cNvSpPr>
                <a:spLocks noChangeArrowheads="1"/>
              </p:cNvSpPr>
              <p:nvPr/>
            </p:nvSpPr>
            <p:spPr bwMode="gray">
              <a:xfrm>
                <a:off x="999" y="1095"/>
                <a:ext cx="765" cy="743"/>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60" name="Freeform 7">
                <a:extLst>
                  <a:ext uri="{FF2B5EF4-FFF2-40B4-BE49-F238E27FC236}">
                    <a16:creationId xmlns:a16="http://schemas.microsoft.com/office/drawing/2014/main" id="{63774A8D-FB16-4DD6-81C5-19DD5CE075A6}"/>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61" name="Text Box 8">
                <a:extLst>
                  <a:ext uri="{FF2B5EF4-FFF2-40B4-BE49-F238E27FC236}">
                    <a16:creationId xmlns:a16="http://schemas.microsoft.com/office/drawing/2014/main" id="{4683A390-9128-4E96-B1DE-26808F6654FF}"/>
                  </a:ext>
                </a:extLst>
              </p:cNvPr>
              <p:cNvSpPr txBox="1">
                <a:spLocks noChangeArrowheads="1"/>
              </p:cNvSpPr>
              <p:nvPr/>
            </p:nvSpPr>
            <p:spPr bwMode="gray">
              <a:xfrm>
                <a:off x="1099" y="1347"/>
                <a:ext cx="5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dirty="0" err="1">
                    <a:solidFill>
                      <a:srgbClr val="FFFFFF"/>
                    </a:solidFill>
                    <a:effectLst>
                      <a:outerShdw blurRad="38100" dist="38100" dir="2700000" algn="tl">
                        <a:srgbClr val="C0C0C0"/>
                      </a:outerShdw>
                    </a:effectLst>
                  </a:rPr>
                  <a:t>Mục</a:t>
                </a:r>
                <a:r>
                  <a:rPr lang="en-US" sz="2800" dirty="0">
                    <a:solidFill>
                      <a:srgbClr val="FFFFFF"/>
                    </a:solidFill>
                    <a:effectLst>
                      <a:outerShdw blurRad="38100" dist="38100" dir="2700000" algn="tl">
                        <a:srgbClr val="C0C0C0"/>
                      </a:outerShdw>
                    </a:effectLst>
                  </a:rPr>
                  <a:t> </a:t>
                </a:r>
                <a:r>
                  <a:rPr lang="en-US" sz="2800" dirty="0" err="1">
                    <a:solidFill>
                      <a:srgbClr val="FFFFFF"/>
                    </a:solidFill>
                    <a:effectLst>
                      <a:outerShdw blurRad="38100" dist="38100" dir="2700000" algn="tl">
                        <a:srgbClr val="C0C0C0"/>
                      </a:outerShdw>
                    </a:effectLst>
                  </a:rPr>
                  <a:t>tiêu</a:t>
                </a:r>
                <a:endParaRPr lang="en-US" sz="2800" dirty="0">
                  <a:solidFill>
                    <a:srgbClr val="FFFFFF"/>
                  </a:solidFill>
                  <a:effectLst>
                    <a:outerShdw blurRad="38100" dist="38100" dir="2700000" algn="tl">
                      <a:srgbClr val="C0C0C0"/>
                    </a:outerShdw>
                  </a:effectLst>
                </a:endParaRPr>
              </a:p>
            </p:txBody>
          </p:sp>
        </p:grpSp>
        <p:sp>
          <p:nvSpPr>
            <p:cNvPr id="58" name="Text Box 9">
              <a:extLst>
                <a:ext uri="{FF2B5EF4-FFF2-40B4-BE49-F238E27FC236}">
                  <a16:creationId xmlns:a16="http://schemas.microsoft.com/office/drawing/2014/main" id="{B61FF78F-039B-4675-A35C-B103828FBA50}"/>
                </a:ext>
              </a:extLst>
            </p:cNvPr>
            <p:cNvSpPr txBox="1">
              <a:spLocks noChangeArrowheads="1"/>
            </p:cNvSpPr>
            <p:nvPr/>
          </p:nvSpPr>
          <p:spPr bwMode="gray">
            <a:xfrm>
              <a:off x="1872" y="1149"/>
              <a:ext cx="2928" cy="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spcBef>
                  <a:spcPct val="0"/>
                </a:spcBef>
                <a:buClrTx/>
              </a:pPr>
              <a:r>
                <a:rPr lang="vi-VN" altLang="en-US" sz="2200" b="0" dirty="0">
                  <a:solidFill>
                    <a:srgbClr val="000000"/>
                  </a:solidFill>
                  <a:latin typeface="Arial" panose="020B0604020202020204" pitchFamily="34" charset="0"/>
                </a:rPr>
                <a:t>Ứng dụng</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các</a:t>
              </a:r>
              <a:r>
                <a:rPr lang="vi-VN" altLang="en-US" sz="2200" b="0" dirty="0">
                  <a:solidFill>
                    <a:srgbClr val="000000"/>
                  </a:solidFill>
                  <a:latin typeface="Arial" panose="020B0604020202020204" pitchFamily="34" charset="0"/>
                </a:rPr>
                <a:t> công nghệ mới như ReactJs, Restful</a:t>
              </a:r>
              <a:r>
                <a:rPr lang="en-US" altLang="en-US" sz="2200" b="0">
                  <a:solidFill>
                    <a:srgbClr val="000000"/>
                  </a:solidFill>
                  <a:latin typeface="Arial" panose="020B0604020202020204" pitchFamily="34" charset="0"/>
                </a:rPr>
                <a:t> API</a:t>
              </a:r>
              <a:r>
                <a:rPr lang="vi-VN" altLang="en-US" sz="2200" b="0">
                  <a:solidFill>
                    <a:srgbClr val="000000"/>
                  </a:solidFill>
                  <a:latin typeface="Arial" panose="020B0604020202020204" pitchFamily="34" charset="0"/>
                </a:rPr>
                <a:t>, </a:t>
              </a:r>
              <a:r>
                <a:rPr lang="vi-VN" altLang="en-US" sz="2200" b="0" dirty="0">
                  <a:solidFill>
                    <a:srgbClr val="000000"/>
                  </a:solidFill>
                  <a:latin typeface="Arial" panose="020B0604020202020204" pitchFamily="34" charset="0"/>
                </a:rPr>
                <a:t>Spring boot vào quy trình phát triển một website</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tìm</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việc</a:t>
              </a:r>
              <a:r>
                <a:rPr lang="en-US" altLang="en-US" sz="2200" b="0" dirty="0">
                  <a:solidFill>
                    <a:srgbClr val="000000"/>
                  </a:solidFill>
                  <a:latin typeface="Arial" panose="020B0604020202020204" pitchFamily="34" charset="0"/>
                </a:rPr>
                <a:t> online.</a:t>
              </a:r>
            </a:p>
            <a:p>
              <a:pPr marL="342900" indent="-342900">
                <a:spcBef>
                  <a:spcPct val="0"/>
                </a:spcBef>
                <a:buClrTx/>
              </a:pPr>
              <a:r>
                <a:rPr lang="en-US" altLang="en-US" sz="2200" b="0" dirty="0" err="1">
                  <a:solidFill>
                    <a:srgbClr val="000000"/>
                  </a:solidFill>
                  <a:latin typeface="Arial" panose="020B0604020202020204" pitchFamily="34" charset="0"/>
                </a:rPr>
                <a:t>Xây</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dựng</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một</a:t>
              </a:r>
              <a:r>
                <a:rPr lang="en-US" altLang="en-US" sz="2200" b="0" dirty="0">
                  <a:solidFill>
                    <a:srgbClr val="000000"/>
                  </a:solidFill>
                  <a:latin typeface="Arial" panose="020B0604020202020204" pitchFamily="34" charset="0"/>
                </a:rPr>
                <a:t> website </a:t>
              </a:r>
              <a:r>
                <a:rPr lang="en-US" altLang="en-US" sz="2200" b="0" dirty="0" err="1">
                  <a:solidFill>
                    <a:srgbClr val="000000"/>
                  </a:solidFill>
                  <a:latin typeface="Arial" panose="020B0604020202020204" pitchFamily="34" charset="0"/>
                </a:rPr>
                <a:t>tìm</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việc</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hoàn</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chỉnh</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phục</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vụ</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cho</a:t>
              </a:r>
              <a:r>
                <a:rPr lang="en-US" altLang="en-US" sz="2200" b="0" dirty="0">
                  <a:solidFill>
                    <a:srgbClr val="000000"/>
                  </a:solidFill>
                  <a:latin typeface="Arial" panose="020B0604020202020204" pitchFamily="34" charset="0"/>
                </a:rPr>
                <a:t> 2 </a:t>
              </a:r>
              <a:r>
                <a:rPr lang="en-US" altLang="en-US" sz="2200" b="0" dirty="0" err="1">
                  <a:solidFill>
                    <a:srgbClr val="000000"/>
                  </a:solidFill>
                  <a:latin typeface="Arial" panose="020B0604020202020204" pitchFamily="34" charset="0"/>
                </a:rPr>
                <a:t>đối</a:t>
              </a:r>
              <a:r>
                <a:rPr lang="en-US" altLang="en-US" sz="2200" b="0" dirty="0">
                  <a:solidFill>
                    <a:srgbClr val="000000"/>
                  </a:solidFill>
                  <a:latin typeface="Arial" panose="020B0604020202020204" pitchFamily="34" charset="0"/>
                </a:rPr>
                <a:t> t</a:t>
              </a:r>
              <a:r>
                <a:rPr lang="vi-VN" altLang="en-US" sz="2200" b="0" dirty="0">
                  <a:solidFill>
                    <a:srgbClr val="000000"/>
                  </a:solidFill>
                  <a:latin typeface="Arial" panose="020B0604020202020204" pitchFamily="34" charset="0"/>
                </a:rPr>
                <a:t>ư</a:t>
              </a:r>
              <a:r>
                <a:rPr lang="en-US" altLang="en-US" sz="2200" b="0" dirty="0" err="1">
                  <a:solidFill>
                    <a:srgbClr val="000000"/>
                  </a:solidFill>
                  <a:latin typeface="Arial" panose="020B0604020202020204" pitchFamily="34" charset="0"/>
                </a:rPr>
                <a:t>ợng</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chính</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là</a:t>
              </a:r>
              <a:r>
                <a:rPr lang="en-US" altLang="en-US" sz="2200" b="0" dirty="0">
                  <a:solidFill>
                    <a:srgbClr val="000000"/>
                  </a:solidFill>
                  <a:latin typeface="Arial" panose="020B0604020202020204" pitchFamily="34" charset="0"/>
                </a:rPr>
                <a:t> ng</a:t>
              </a:r>
              <a:r>
                <a:rPr lang="vi-VN" altLang="en-US" sz="2200" b="0" dirty="0">
                  <a:solidFill>
                    <a:srgbClr val="000000"/>
                  </a:solidFill>
                  <a:latin typeface="Arial" panose="020B0604020202020204" pitchFamily="34" charset="0"/>
                </a:rPr>
                <a:t>ư</a:t>
              </a:r>
              <a:r>
                <a:rPr lang="en-US" altLang="en-US" sz="2200" b="0" dirty="0" err="1">
                  <a:solidFill>
                    <a:srgbClr val="000000"/>
                  </a:solidFill>
                  <a:latin typeface="Arial" panose="020B0604020202020204" pitchFamily="34" charset="0"/>
                </a:rPr>
                <a:t>ời</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tìm</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việc</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và</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nhà</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tuyển</a:t>
              </a:r>
              <a:r>
                <a:rPr lang="en-US" altLang="en-US" sz="2200" b="0" dirty="0">
                  <a:solidFill>
                    <a:srgbClr val="000000"/>
                  </a:solidFill>
                  <a:latin typeface="Arial" panose="020B0604020202020204" pitchFamily="34" charset="0"/>
                </a:rPr>
                <a:t> </a:t>
              </a:r>
              <a:r>
                <a:rPr lang="en-US" altLang="en-US" sz="2200" b="0" dirty="0" err="1">
                  <a:solidFill>
                    <a:srgbClr val="000000"/>
                  </a:solidFill>
                  <a:latin typeface="Arial" panose="020B0604020202020204" pitchFamily="34" charset="0"/>
                </a:rPr>
                <a:t>dụng</a:t>
              </a:r>
              <a:r>
                <a:rPr lang="en-US" altLang="en-US" sz="2200" b="0" dirty="0">
                  <a:solidFill>
                    <a:srgbClr val="000000"/>
                  </a:solidFill>
                  <a:latin typeface="Arial" panose="020B0604020202020204" pitchFamily="34" charset="0"/>
                </a:rPr>
                <a:t>.</a:t>
              </a:r>
            </a:p>
          </p:txBody>
        </p:sp>
      </p:grpSp>
      <p:grpSp>
        <p:nvGrpSpPr>
          <p:cNvPr id="69" name="Group 17">
            <a:extLst>
              <a:ext uri="{FF2B5EF4-FFF2-40B4-BE49-F238E27FC236}">
                <a16:creationId xmlns:a16="http://schemas.microsoft.com/office/drawing/2014/main" id="{8923B375-2035-4B01-8BA7-77FDA3764BD8}"/>
              </a:ext>
            </a:extLst>
          </p:cNvPr>
          <p:cNvGrpSpPr>
            <a:grpSpLocks/>
          </p:cNvGrpSpPr>
          <p:nvPr/>
        </p:nvGrpSpPr>
        <p:grpSpPr bwMode="auto">
          <a:xfrm>
            <a:off x="531812" y="3738484"/>
            <a:ext cx="11016944" cy="2772099"/>
            <a:chOff x="912" y="3036"/>
            <a:chExt cx="4028" cy="912"/>
          </a:xfrm>
        </p:grpSpPr>
        <p:sp>
          <p:nvSpPr>
            <p:cNvPr id="70" name="AutoShape 18">
              <a:extLst>
                <a:ext uri="{FF2B5EF4-FFF2-40B4-BE49-F238E27FC236}">
                  <a16:creationId xmlns:a16="http://schemas.microsoft.com/office/drawing/2014/main" id="{1A69DC42-048B-4D93-ADEE-DEE70B6989DB}"/>
                </a:ext>
              </a:extLst>
            </p:cNvPr>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71" name="Group 19">
              <a:extLst>
                <a:ext uri="{FF2B5EF4-FFF2-40B4-BE49-F238E27FC236}">
                  <a16:creationId xmlns:a16="http://schemas.microsoft.com/office/drawing/2014/main" id="{BB190F6A-367B-4AAB-AB8E-89F53CFAD486}"/>
                </a:ext>
              </a:extLst>
            </p:cNvPr>
            <p:cNvGrpSpPr>
              <a:grpSpLocks/>
            </p:cNvGrpSpPr>
            <p:nvPr/>
          </p:nvGrpSpPr>
          <p:grpSpPr bwMode="auto">
            <a:xfrm>
              <a:off x="999" y="3123"/>
              <a:ext cx="765" cy="743"/>
              <a:chOff x="999" y="3123"/>
              <a:chExt cx="765" cy="743"/>
            </a:xfrm>
          </p:grpSpPr>
          <p:sp>
            <p:nvSpPr>
              <p:cNvPr id="73" name="AutoShape 20">
                <a:extLst>
                  <a:ext uri="{FF2B5EF4-FFF2-40B4-BE49-F238E27FC236}">
                    <a16:creationId xmlns:a16="http://schemas.microsoft.com/office/drawing/2014/main" id="{185B9F01-AB5F-4574-A4AF-605CEB596BD8}"/>
                  </a:ext>
                </a:extLst>
              </p:cNvPr>
              <p:cNvSpPr>
                <a:spLocks noChangeArrowheads="1"/>
              </p:cNvSpPr>
              <p:nvPr/>
            </p:nvSpPr>
            <p:spPr bwMode="gray">
              <a:xfrm>
                <a:off x="999" y="3123"/>
                <a:ext cx="765" cy="743"/>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74" name="Freeform 21">
                <a:extLst>
                  <a:ext uri="{FF2B5EF4-FFF2-40B4-BE49-F238E27FC236}">
                    <a16:creationId xmlns:a16="http://schemas.microsoft.com/office/drawing/2014/main" id="{8043CB95-BC41-42E3-842C-9E2BB28A44CB}"/>
                  </a:ext>
                </a:extLst>
              </p:cNvPr>
              <p:cNvSpPr>
                <a:spLocks/>
              </p:cNvSpPr>
              <p:nvPr/>
            </p:nvSpPr>
            <p:spPr bwMode="gray">
              <a:xfrm>
                <a:off x="1048" y="3168"/>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75" name="Text Box 22">
                <a:extLst>
                  <a:ext uri="{FF2B5EF4-FFF2-40B4-BE49-F238E27FC236}">
                    <a16:creationId xmlns:a16="http://schemas.microsoft.com/office/drawing/2014/main" id="{256347C7-E33E-41E0-8F23-8FEC0B8DD3E3}"/>
                  </a:ext>
                </a:extLst>
              </p:cNvPr>
              <p:cNvSpPr txBox="1">
                <a:spLocks noChangeArrowheads="1"/>
              </p:cNvSpPr>
              <p:nvPr/>
            </p:nvSpPr>
            <p:spPr bwMode="gray">
              <a:xfrm>
                <a:off x="1092" y="3391"/>
                <a:ext cx="58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dirty="0" err="1">
                    <a:solidFill>
                      <a:srgbClr val="FFFFFF"/>
                    </a:solidFill>
                    <a:effectLst>
                      <a:outerShdw blurRad="38100" dist="38100" dir="2700000" algn="tl">
                        <a:srgbClr val="C0C0C0"/>
                      </a:outerShdw>
                    </a:effectLst>
                  </a:rPr>
                  <a:t>Nhiệm</a:t>
                </a:r>
                <a:r>
                  <a:rPr lang="en-US" sz="2800" dirty="0">
                    <a:solidFill>
                      <a:srgbClr val="FFFFFF"/>
                    </a:solidFill>
                    <a:effectLst>
                      <a:outerShdw blurRad="38100" dist="38100" dir="2700000" algn="tl">
                        <a:srgbClr val="C0C0C0"/>
                      </a:outerShdw>
                    </a:effectLst>
                  </a:rPr>
                  <a:t> </a:t>
                </a:r>
                <a:r>
                  <a:rPr lang="en-US" sz="2800" dirty="0" err="1">
                    <a:solidFill>
                      <a:srgbClr val="FFFFFF"/>
                    </a:solidFill>
                    <a:effectLst>
                      <a:outerShdw blurRad="38100" dist="38100" dir="2700000" algn="tl">
                        <a:srgbClr val="C0C0C0"/>
                      </a:outerShdw>
                    </a:effectLst>
                  </a:rPr>
                  <a:t>vụ</a:t>
                </a:r>
                <a:endParaRPr lang="en-US" sz="2800" dirty="0">
                  <a:solidFill>
                    <a:srgbClr val="FFFFFF"/>
                  </a:solidFill>
                  <a:effectLst>
                    <a:outerShdw blurRad="38100" dist="38100" dir="2700000" algn="tl">
                      <a:srgbClr val="C0C0C0"/>
                    </a:outerShdw>
                  </a:effectLst>
                </a:endParaRPr>
              </a:p>
            </p:txBody>
          </p:sp>
        </p:grpSp>
        <p:sp>
          <p:nvSpPr>
            <p:cNvPr id="72" name="Text Box 23">
              <a:extLst>
                <a:ext uri="{FF2B5EF4-FFF2-40B4-BE49-F238E27FC236}">
                  <a16:creationId xmlns:a16="http://schemas.microsoft.com/office/drawing/2014/main" id="{25D8542A-9709-45CA-A8A4-7BAE41824AD7}"/>
                </a:ext>
              </a:extLst>
            </p:cNvPr>
            <p:cNvSpPr txBox="1">
              <a:spLocks noChangeArrowheads="1"/>
            </p:cNvSpPr>
            <p:nvPr/>
          </p:nvSpPr>
          <p:spPr bwMode="gray">
            <a:xfrm>
              <a:off x="1872" y="3161"/>
              <a:ext cx="3068"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Tìm hiểu tổng quan về vấn đề việc làm hiện nay.</a:t>
              </a:r>
            </a:p>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Tìm hiểu nghiệp vụ quản lý tìm việc onlin</a:t>
              </a:r>
              <a:r>
                <a:rPr lang="en-US" altLang="en-US" sz="2200" b="0" dirty="0">
                  <a:solidFill>
                    <a:srgbClr val="000000"/>
                  </a:solidFill>
                  <a:latin typeface="Arial" panose="020B0604020202020204" pitchFamily="34" charset="0"/>
                </a:rPr>
                <a:t>e.</a:t>
              </a:r>
            </a:p>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Nghiên cứu công nghệ mới: Spring boot, ReactJs, Restful </a:t>
              </a:r>
              <a:r>
                <a:rPr lang="en-US" altLang="en-US" sz="2200" b="0" dirty="0">
                  <a:solidFill>
                    <a:srgbClr val="000000"/>
                  </a:solidFill>
                  <a:latin typeface="Arial" panose="020B0604020202020204" pitchFamily="34" charset="0"/>
                </a:rPr>
                <a:t>API</a:t>
              </a:r>
              <a:r>
                <a:rPr lang="vi-VN" altLang="en-US" sz="2200" b="0" dirty="0">
                  <a:solidFill>
                    <a:srgbClr val="000000"/>
                  </a:solidFill>
                  <a:latin typeface="Arial" panose="020B0604020202020204" pitchFamily="34" charset="0"/>
                </a:rPr>
                <a:t>.</a:t>
              </a:r>
            </a:p>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Phân tích thiết kế cơ sở dữ liệu của trang web.</a:t>
              </a:r>
            </a:p>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Phát triển ứng dụng: Website tìm kiếm việc làm.</a:t>
              </a:r>
            </a:p>
            <a:p>
              <a:pPr marL="342900" indent="-342900">
                <a:spcBef>
                  <a:spcPct val="0"/>
                </a:spcBef>
                <a:buClrTx/>
                <a:buFont typeface="Wingdings" panose="05000000000000000000" pitchFamily="2" charset="2"/>
                <a:buChar char="Ø"/>
              </a:pPr>
              <a:r>
                <a:rPr lang="vi-VN" altLang="en-US" sz="2200" b="0" dirty="0">
                  <a:solidFill>
                    <a:srgbClr val="000000"/>
                  </a:solidFill>
                  <a:latin typeface="Arial" panose="020B0604020202020204" pitchFamily="34" charset="0"/>
                </a:rPr>
                <a:t>Đánh giá và hướng phát triển trong tương lai</a:t>
              </a:r>
              <a:r>
                <a:rPr lang="en-US" altLang="en-US" sz="2200" b="0" dirty="0">
                  <a:solidFill>
                    <a:srgbClr val="000000"/>
                  </a:solidFill>
                  <a:latin typeface="Arial" panose="020B0604020202020204" pitchFamily="34" charset="0"/>
                </a:rPr>
                <a:t>.</a:t>
              </a:r>
              <a:endParaRPr lang="vi-VN" altLang="en-US" sz="2200" b="0" dirty="0">
                <a:solidFill>
                  <a:srgbClr val="000000"/>
                </a:solidFill>
                <a:latin typeface="Arial" panose="020B0604020202020204" pitchFamily="34" charset="0"/>
              </a:endParaRPr>
            </a:p>
          </p:txBody>
        </p:sp>
      </p:grpSp>
      <p:sp>
        <p:nvSpPr>
          <p:cNvPr id="78" name="Rectangle 2">
            <a:extLst>
              <a:ext uri="{FF2B5EF4-FFF2-40B4-BE49-F238E27FC236}">
                <a16:creationId xmlns:a16="http://schemas.microsoft.com/office/drawing/2014/main" id="{B9BA431C-4D89-4BDE-AE92-C2D5CBCF400C}"/>
              </a:ext>
            </a:extLst>
          </p:cNvPr>
          <p:cNvSpPr>
            <a:spLocks noGrp="1" noChangeArrowheads="1"/>
          </p:cNvSpPr>
          <p:nvPr>
            <p:ph type="title"/>
          </p:nvPr>
        </p:nvSpPr>
        <p:spPr>
          <a:xfrm>
            <a:off x="3788965" y="332219"/>
            <a:ext cx="4382294" cy="563563"/>
          </a:xfrm>
        </p:spPr>
        <p:txBody>
          <a:bodyPr>
            <a:normAutofit fontScale="90000"/>
          </a:bodyPr>
          <a:lstStyle/>
          <a:p>
            <a:pPr eaLnBrk="1" hangingPunct="1"/>
            <a:r>
              <a:rPr lang="en-US" altLang="en-US" sz="3600" b="1" dirty="0"/>
              <a:t>MỤC TIÊU VÀ NHIỆM VỤ</a:t>
            </a:r>
            <a:endParaRPr lang="en-US" altLang="en-US" sz="2000" b="1" dirty="0"/>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1">
            <a:extLst>
              <a:ext uri="{FF2B5EF4-FFF2-40B4-BE49-F238E27FC236}">
                <a16:creationId xmlns:a16="http://schemas.microsoft.com/office/drawing/2014/main" id="{5EC949AA-5EB4-4B5F-AF4F-73D88BE1E404}"/>
              </a:ext>
            </a:extLst>
          </p:cNvPr>
          <p:cNvSpPr>
            <a:spLocks noGrp="1"/>
          </p:cNvSpPr>
          <p:nvPr>
            <p:ph type="title"/>
          </p:nvPr>
        </p:nvSpPr>
        <p:spPr>
          <a:xfrm>
            <a:off x="74612" y="457200"/>
            <a:ext cx="5257800" cy="685800"/>
          </a:xfrm>
        </p:spPr>
        <p:txBody>
          <a:bodyPr/>
          <a:lstStyle/>
          <a:p>
            <a:r>
              <a:rPr lang="en-US" b="1" cap="none" dirty="0">
                <a:ln w="22225">
                  <a:solidFill>
                    <a:schemeClr val="accent2"/>
                  </a:solidFill>
                  <a:prstDash val="solid"/>
                </a:ln>
                <a:solidFill>
                  <a:schemeClr val="accent4"/>
                </a:solidFill>
                <a:effectLst>
                  <a:outerShdw blurRad="38100" dist="38100" dir="2700000" algn="tl">
                    <a:srgbClr val="000000">
                      <a:alpha val="43137"/>
                    </a:srgbClr>
                  </a:outerShdw>
                </a:effectLst>
              </a:rPr>
              <a:t>KHẢO SÁT NGHIỆP VỤ</a:t>
            </a:r>
          </a:p>
        </p:txBody>
      </p:sp>
      <p:pic>
        <p:nvPicPr>
          <p:cNvPr id="16" name="Picture 15">
            <a:extLst>
              <a:ext uri="{FF2B5EF4-FFF2-40B4-BE49-F238E27FC236}">
                <a16:creationId xmlns:a16="http://schemas.microsoft.com/office/drawing/2014/main" id="{B03DF635-A40A-485D-A0AC-CCD2D9C01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8949"/>
            <a:ext cx="5168900" cy="3196552"/>
          </a:xfrm>
          <a:prstGeom prst="rect">
            <a:avLst/>
          </a:prstGeom>
        </p:spPr>
      </p:pic>
      <p:sp>
        <p:nvSpPr>
          <p:cNvPr id="19" name="Rectangle 18">
            <a:extLst>
              <a:ext uri="{FF2B5EF4-FFF2-40B4-BE49-F238E27FC236}">
                <a16:creationId xmlns:a16="http://schemas.microsoft.com/office/drawing/2014/main" id="{806A8E3D-8C42-4231-907B-62039579870C}"/>
              </a:ext>
            </a:extLst>
          </p:cNvPr>
          <p:cNvSpPr/>
          <p:nvPr/>
        </p:nvSpPr>
        <p:spPr>
          <a:xfrm>
            <a:off x="37306" y="5334000"/>
            <a:ext cx="5094288" cy="892552"/>
          </a:xfrm>
          <a:prstGeom prst="rect">
            <a:avLst/>
          </a:prstGeom>
        </p:spPr>
        <p:txBody>
          <a:bodyPr wrap="square">
            <a:spAutoFit/>
          </a:bodyPr>
          <a:lstStyle/>
          <a:p>
            <a:r>
              <a:rPr lang="en-US" sz="2600" dirty="0" err="1"/>
              <a:t>Khảo</a:t>
            </a:r>
            <a:r>
              <a:rPr lang="en-US" sz="2600" dirty="0"/>
              <a:t> </a:t>
            </a:r>
            <a:r>
              <a:rPr lang="en-US" sz="2600" dirty="0" err="1"/>
              <a:t>sát</a:t>
            </a:r>
            <a:r>
              <a:rPr lang="en-US" sz="2600" dirty="0"/>
              <a:t> </a:t>
            </a:r>
            <a:r>
              <a:rPr lang="en-US" sz="2600" dirty="0" err="1"/>
              <a:t>nghiệp</a:t>
            </a:r>
            <a:r>
              <a:rPr lang="en-US" sz="2600" dirty="0"/>
              <a:t> </a:t>
            </a:r>
            <a:r>
              <a:rPr lang="en-US" sz="2600" dirty="0" err="1"/>
              <a:t>vụ</a:t>
            </a:r>
            <a:r>
              <a:rPr lang="en-US" sz="2600" dirty="0"/>
              <a:t> </a:t>
            </a:r>
            <a:r>
              <a:rPr lang="en-US" sz="2600" dirty="0" err="1"/>
              <a:t>quản</a:t>
            </a:r>
            <a:r>
              <a:rPr lang="en-US" sz="2600" dirty="0"/>
              <a:t> </a:t>
            </a:r>
            <a:r>
              <a:rPr lang="en-US" sz="2600" dirty="0" err="1"/>
              <a:t>lý</a:t>
            </a:r>
            <a:r>
              <a:rPr lang="en-US" sz="2600" dirty="0"/>
              <a:t> </a:t>
            </a:r>
            <a:r>
              <a:rPr lang="en-US" sz="2600" dirty="0" err="1"/>
              <a:t>tìm</a:t>
            </a:r>
            <a:r>
              <a:rPr lang="en-US" sz="2600" dirty="0"/>
              <a:t> </a:t>
            </a:r>
            <a:r>
              <a:rPr lang="en-US" sz="2600" dirty="0" err="1"/>
              <a:t>việc</a:t>
            </a:r>
            <a:r>
              <a:rPr lang="en-US" sz="2600" dirty="0"/>
              <a:t>: </a:t>
            </a:r>
            <a:r>
              <a:rPr lang="en-US" sz="2600" b="1" dirty="0"/>
              <a:t>https://www.timviecnhanh.com</a:t>
            </a:r>
          </a:p>
        </p:txBody>
      </p:sp>
      <p:grpSp>
        <p:nvGrpSpPr>
          <p:cNvPr id="97" name="Group 32">
            <a:extLst>
              <a:ext uri="{FF2B5EF4-FFF2-40B4-BE49-F238E27FC236}">
                <a16:creationId xmlns:a16="http://schemas.microsoft.com/office/drawing/2014/main" id="{FDDFD711-2C1D-4645-AEB7-A7AD41B7D231}"/>
              </a:ext>
            </a:extLst>
          </p:cNvPr>
          <p:cNvGrpSpPr>
            <a:grpSpLocks/>
          </p:cNvGrpSpPr>
          <p:nvPr/>
        </p:nvGrpSpPr>
        <p:grpSpPr bwMode="auto">
          <a:xfrm>
            <a:off x="5642748" y="102624"/>
            <a:ext cx="6188887" cy="4033554"/>
            <a:chOff x="3696" y="1296"/>
            <a:chExt cx="1363" cy="2212"/>
          </a:xfrm>
        </p:grpSpPr>
        <p:sp>
          <p:nvSpPr>
            <p:cNvPr id="98" name="AutoShape 33">
              <a:extLst>
                <a:ext uri="{FF2B5EF4-FFF2-40B4-BE49-F238E27FC236}">
                  <a16:creationId xmlns:a16="http://schemas.microsoft.com/office/drawing/2014/main" id="{B8033595-A7BF-4191-8716-16C2A387AABD}"/>
                </a:ext>
              </a:extLst>
            </p:cNvPr>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99" name="AutoShape 34">
              <a:extLst>
                <a:ext uri="{FF2B5EF4-FFF2-40B4-BE49-F238E27FC236}">
                  <a16:creationId xmlns:a16="http://schemas.microsoft.com/office/drawing/2014/main" id="{83D41C87-65C2-438F-9F39-C74310A5F9CB}"/>
                </a:ext>
              </a:extLst>
            </p:cNvPr>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00" name="AutoShape 35">
              <a:extLst>
                <a:ext uri="{FF2B5EF4-FFF2-40B4-BE49-F238E27FC236}">
                  <a16:creationId xmlns:a16="http://schemas.microsoft.com/office/drawing/2014/main" id="{27BBF07A-B7EF-4299-8F27-CAC5278D5047}"/>
                </a:ext>
              </a:extLst>
            </p:cNvPr>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01" name="AutoShape 36">
              <a:extLst>
                <a:ext uri="{FF2B5EF4-FFF2-40B4-BE49-F238E27FC236}">
                  <a16:creationId xmlns:a16="http://schemas.microsoft.com/office/drawing/2014/main" id="{90CC98E5-C40A-48ED-A329-79D15E93C503}"/>
                </a:ext>
              </a:extLst>
            </p:cNvPr>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nvGrpSpPr>
            <p:cNvPr id="102" name="Group 37">
              <a:extLst>
                <a:ext uri="{FF2B5EF4-FFF2-40B4-BE49-F238E27FC236}">
                  <a16:creationId xmlns:a16="http://schemas.microsoft.com/office/drawing/2014/main" id="{00B93C1F-CCE2-4FCF-81BF-DA2EF4452729}"/>
                </a:ext>
              </a:extLst>
            </p:cNvPr>
            <p:cNvGrpSpPr>
              <a:grpSpLocks/>
            </p:cNvGrpSpPr>
            <p:nvPr/>
          </p:nvGrpSpPr>
          <p:grpSpPr bwMode="auto">
            <a:xfrm>
              <a:off x="4165" y="1296"/>
              <a:ext cx="405" cy="405"/>
              <a:chOff x="1289" y="582"/>
              <a:chExt cx="668" cy="668"/>
            </a:xfrm>
          </p:grpSpPr>
          <p:sp>
            <p:nvSpPr>
              <p:cNvPr id="107" name="Oval 38">
                <a:extLst>
                  <a:ext uri="{FF2B5EF4-FFF2-40B4-BE49-F238E27FC236}">
                    <a16:creationId xmlns:a16="http://schemas.microsoft.com/office/drawing/2014/main" id="{89DCAEAE-CE79-4578-BC84-DFA76AAE75EA}"/>
                  </a:ext>
                </a:extLst>
              </p:cNvPr>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08" name="Oval 39">
                <a:extLst>
                  <a:ext uri="{FF2B5EF4-FFF2-40B4-BE49-F238E27FC236}">
                    <a16:creationId xmlns:a16="http://schemas.microsoft.com/office/drawing/2014/main" id="{4E84A845-A7B7-44A6-92AC-FF7DF949B189}"/>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09" name="Oval 40">
                <a:extLst>
                  <a:ext uri="{FF2B5EF4-FFF2-40B4-BE49-F238E27FC236}">
                    <a16:creationId xmlns:a16="http://schemas.microsoft.com/office/drawing/2014/main" id="{2A9F580C-0196-4E74-9DE3-7482822F9DF2}"/>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0" name="Oval 41">
                <a:extLst>
                  <a:ext uri="{FF2B5EF4-FFF2-40B4-BE49-F238E27FC236}">
                    <a16:creationId xmlns:a16="http://schemas.microsoft.com/office/drawing/2014/main" id="{341B6170-E75C-46AC-91AA-6DBFB1BB52D3}"/>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1" name="Oval 42">
                <a:extLst>
                  <a:ext uri="{FF2B5EF4-FFF2-40B4-BE49-F238E27FC236}">
                    <a16:creationId xmlns:a16="http://schemas.microsoft.com/office/drawing/2014/main" id="{79BF639E-C537-424E-92A0-303FE7781984}"/>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sp>
          <p:nvSpPr>
            <p:cNvPr id="103" name="Text Box 43">
              <a:extLst>
                <a:ext uri="{FF2B5EF4-FFF2-40B4-BE49-F238E27FC236}">
                  <a16:creationId xmlns:a16="http://schemas.microsoft.com/office/drawing/2014/main" id="{88C5EB58-3757-47E1-9E71-88DB3655F1C5}"/>
                </a:ext>
              </a:extLst>
            </p:cNvPr>
            <p:cNvSpPr txBox="1">
              <a:spLocks noChangeArrowheads="1"/>
            </p:cNvSpPr>
            <p:nvPr/>
          </p:nvSpPr>
          <p:spPr bwMode="gray">
            <a:xfrm>
              <a:off x="4212" y="1354"/>
              <a:ext cx="302"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0" dirty="0" err="1">
                  <a:solidFill>
                    <a:srgbClr val="000000"/>
                  </a:solidFill>
                  <a:latin typeface="Arial" panose="020B0604020202020204" pitchFamily="34" charset="0"/>
                </a:rPr>
                <a:t>Ưu</a:t>
              </a:r>
              <a:r>
                <a:rPr lang="en-US" altLang="en-US" sz="2400" b="0" dirty="0">
                  <a:solidFill>
                    <a:srgbClr val="000000"/>
                  </a:solidFill>
                  <a:latin typeface="Arial" panose="020B0604020202020204" pitchFamily="34" charset="0"/>
                </a:rPr>
                <a:t> </a:t>
              </a:r>
              <a:r>
                <a:rPr lang="en-US" altLang="en-US" sz="2400" b="0" dirty="0" err="1">
                  <a:solidFill>
                    <a:srgbClr val="000000"/>
                  </a:solidFill>
                  <a:latin typeface="Arial" panose="020B0604020202020204" pitchFamily="34" charset="0"/>
                </a:rPr>
                <a:t>điểm</a:t>
              </a:r>
              <a:endParaRPr lang="en-US" altLang="en-US" sz="1800" b="0" dirty="0">
                <a:solidFill>
                  <a:schemeClr val="tx1"/>
                </a:solidFill>
                <a:latin typeface="Arial" panose="020B0604020202020204" pitchFamily="34" charset="0"/>
              </a:endParaRPr>
            </a:p>
          </p:txBody>
        </p:sp>
        <p:sp>
          <p:nvSpPr>
            <p:cNvPr id="104" name="Text Box 44">
              <a:extLst>
                <a:ext uri="{FF2B5EF4-FFF2-40B4-BE49-F238E27FC236}">
                  <a16:creationId xmlns:a16="http://schemas.microsoft.com/office/drawing/2014/main" id="{303E643F-4258-4E73-8D81-20A90CDCC933}"/>
                </a:ext>
              </a:extLst>
            </p:cNvPr>
            <p:cNvSpPr txBox="1">
              <a:spLocks noChangeArrowheads="1"/>
            </p:cNvSpPr>
            <p:nvPr/>
          </p:nvSpPr>
          <p:spPr bwMode="gray">
            <a:xfrm>
              <a:off x="3747" y="1634"/>
              <a:ext cx="1296" cy="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spcBef>
                  <a:spcPct val="0"/>
                </a:spcBef>
                <a:buClrTx/>
                <a:buFontTx/>
                <a:buChar char="-"/>
              </a:pPr>
              <a:r>
                <a:rPr lang="vi-VN" altLang="en-US" sz="1800" b="0" dirty="0">
                  <a:solidFill>
                    <a:schemeClr val="tx1"/>
                  </a:solidFill>
                  <a:latin typeface="Arial" panose="020B0604020202020204" pitchFamily="34" charset="0"/>
                </a:rPr>
                <a:t>Chức năng tìm kiếm việc tiện lợi, tìm theo chuyên ngành, vị trí</a:t>
              </a:r>
              <a:r>
                <a:rPr lang="en-US" altLang="en-US" sz="1800" b="0" dirty="0">
                  <a:solidFill>
                    <a:schemeClr val="tx1"/>
                  </a:solidFill>
                  <a:latin typeface="Arial" panose="020B0604020202020204" pitchFamily="34" charset="0"/>
                </a:rPr>
                <a:t>.</a:t>
              </a:r>
            </a:p>
            <a:p>
              <a:pPr marL="285750" indent="-285750">
                <a:spcBef>
                  <a:spcPct val="0"/>
                </a:spcBef>
                <a:buClrTx/>
                <a:buFontTx/>
                <a:buChar char="-"/>
              </a:pPr>
              <a:r>
                <a:rPr lang="en-US" altLang="en-US" sz="1800" b="0" dirty="0" err="1">
                  <a:solidFill>
                    <a:schemeClr val="tx1"/>
                  </a:solidFill>
                  <a:latin typeface="Arial" panose="020B0604020202020204" pitchFamily="34" charset="0"/>
                </a:rPr>
                <a:t>Có</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bộ</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phân</a:t>
              </a:r>
              <a:r>
                <a:rPr lang="en-US" altLang="en-US" sz="1800" b="0" dirty="0">
                  <a:solidFill>
                    <a:schemeClr val="tx1"/>
                  </a:solidFill>
                  <a:latin typeface="Arial" panose="020B0604020202020204" pitchFamily="34" charset="0"/>
                </a:rPr>
                <a:t> t</a:t>
              </a:r>
              <a:r>
                <a:rPr lang="vi-VN" altLang="en-US" sz="1800" b="0" dirty="0">
                  <a:solidFill>
                    <a:schemeClr val="tx1"/>
                  </a:solidFill>
                  <a:latin typeface="Arial" panose="020B0604020202020204" pitchFamily="34" charset="0"/>
                </a:rPr>
                <a:t>ư</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vấn</a:t>
              </a:r>
              <a:r>
                <a:rPr lang="en-US" altLang="en-US" sz="1800" b="0" dirty="0">
                  <a:solidFill>
                    <a:schemeClr val="tx1"/>
                  </a:solidFill>
                  <a:latin typeface="Arial" panose="020B0604020202020204" pitchFamily="34" charset="0"/>
                </a:rPr>
                <a:t> ng</a:t>
              </a:r>
              <a:r>
                <a:rPr lang="vi-VN" altLang="en-US" sz="1800" b="0" dirty="0">
                  <a:solidFill>
                    <a:schemeClr val="tx1"/>
                  </a:solidFill>
                  <a:latin typeface="Arial" panose="020B0604020202020204" pitchFamily="34" charset="0"/>
                </a:rPr>
                <a:t>ư</a:t>
              </a:r>
              <a:r>
                <a:rPr lang="en-US" altLang="en-US" sz="1800" b="0" dirty="0" err="1">
                  <a:solidFill>
                    <a:schemeClr val="tx1"/>
                  </a:solidFill>
                  <a:latin typeface="Arial" panose="020B0604020202020204" pitchFamily="34" charset="0"/>
                </a:rPr>
                <a:t>ời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dùng</a:t>
              </a:r>
              <a:r>
                <a:rPr lang="en-US" altLang="en-US" sz="1800" b="0" dirty="0">
                  <a:solidFill>
                    <a:schemeClr val="tx1"/>
                  </a:solidFill>
                  <a:latin typeface="Arial" panose="020B0604020202020204" pitchFamily="34" charset="0"/>
                </a:rPr>
                <a:t>.</a:t>
              </a:r>
            </a:p>
            <a:p>
              <a:pPr marL="285750" indent="-285750">
                <a:spcBef>
                  <a:spcPct val="0"/>
                </a:spcBef>
                <a:buClrTx/>
                <a:buFontTx/>
                <a:buChar char="-"/>
              </a:pPr>
              <a:r>
                <a:rPr lang="en-US" altLang="en-US" sz="1800" b="0" dirty="0" err="1">
                  <a:solidFill>
                    <a:schemeClr val="tx1"/>
                  </a:solidFill>
                  <a:latin typeface="Arial" panose="020B0604020202020204" pitchFamily="34" charset="0"/>
                </a:rPr>
                <a:t>Gửi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thông</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báo</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khi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có</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việc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làm</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mới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phù</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hợp</a:t>
              </a:r>
              <a:r>
                <a:rPr lang="en-US" altLang="en-US" sz="1800" b="0" dirty="0">
                  <a:solidFill>
                    <a:schemeClr val="tx1"/>
                  </a:solidFill>
                  <a:latin typeface="Arial" panose="020B0604020202020204" pitchFamily="34" charset="0"/>
                </a:rPr>
                <a:t>.</a:t>
              </a:r>
              <a:endParaRPr lang="vi-VN" altLang="en-US" sz="1800" b="0" dirty="0">
                <a:solidFill>
                  <a:schemeClr val="tx1"/>
                </a:solidFill>
                <a:latin typeface="Arial" panose="020B0604020202020204" pitchFamily="34" charset="0"/>
              </a:endParaRPr>
            </a:p>
            <a:p>
              <a:pPr marL="285750" indent="-285750">
                <a:spcBef>
                  <a:spcPct val="0"/>
                </a:spcBef>
                <a:buClrTx/>
                <a:buFontTx/>
                <a:buChar char="-"/>
              </a:pPr>
              <a:r>
                <a:rPr lang="vi-VN" altLang="en-US" sz="1800" b="0" dirty="0">
                  <a:solidFill>
                    <a:schemeClr val="tx1"/>
                  </a:solidFill>
                  <a:latin typeface="Arial" panose="020B0604020202020204" pitchFamily="34" charset="0"/>
                </a:rPr>
                <a:t>Có chức năng quản lý thông tin cá nhân của </a:t>
              </a:r>
              <a:r>
                <a:rPr lang="vi-VN" altLang="en-US" sz="1800" b="0">
                  <a:solidFill>
                    <a:schemeClr val="tx1"/>
                  </a:solidFill>
                  <a:latin typeface="Arial" panose="020B0604020202020204" pitchFamily="34" charset="0"/>
                </a:rPr>
                <a:t>doanh nghiệp, </a:t>
              </a:r>
              <a:r>
                <a:rPr lang="vi-VN" altLang="en-US" sz="1800" b="0" dirty="0">
                  <a:solidFill>
                    <a:schemeClr val="tx1"/>
                  </a:solidFill>
                  <a:latin typeface="Arial" panose="020B0604020202020204" pitchFamily="34" charset="0"/>
                </a:rPr>
                <a:t>người dùng.</a:t>
              </a:r>
              <a:endParaRPr lang="en-US" altLang="en-US" sz="1800" b="0" dirty="0">
                <a:solidFill>
                  <a:schemeClr val="tx1"/>
                </a:solidFill>
                <a:latin typeface="Arial" panose="020B0604020202020204" pitchFamily="34" charset="0"/>
              </a:endParaRPr>
            </a:p>
            <a:p>
              <a:pPr marL="285750" indent="-285750">
                <a:spcBef>
                  <a:spcPct val="0"/>
                </a:spcBef>
                <a:buClrTx/>
                <a:buFontTx/>
                <a:buChar char="-"/>
              </a:pPr>
              <a:r>
                <a:rPr lang="vi-VN" altLang="en-US" sz="1800" b="0" dirty="0">
                  <a:solidFill>
                    <a:schemeClr val="tx1"/>
                  </a:solidFill>
                  <a:latin typeface="Arial" panose="020B0604020202020204" pitchFamily="34" charset="0"/>
                </a:rPr>
                <a:t>Có chức năng tạo CV để tìm việc</a:t>
              </a:r>
            </a:p>
            <a:p>
              <a:pPr marL="285750" indent="-285750">
                <a:spcBef>
                  <a:spcPct val="0"/>
                </a:spcBef>
                <a:buClrTx/>
                <a:buFontTx/>
                <a:buChar char="-"/>
              </a:pPr>
              <a:r>
                <a:rPr lang="vi-VN" altLang="en-US" sz="1800" b="0" dirty="0">
                  <a:solidFill>
                    <a:schemeClr val="tx1"/>
                  </a:solidFill>
                  <a:latin typeface="Arial" panose="020B0604020202020204" pitchFamily="34" charset="0"/>
                </a:rPr>
                <a:t>Thủ tục nhận việc nhanh chóng.</a:t>
              </a:r>
              <a:endParaRPr lang="en-US" altLang="en-US" sz="1800" b="0" dirty="0">
                <a:solidFill>
                  <a:schemeClr val="tx1"/>
                </a:solidFill>
                <a:latin typeface="Arial" panose="020B0604020202020204" pitchFamily="34" charset="0"/>
              </a:endParaRPr>
            </a:p>
            <a:p>
              <a:pPr marL="285750" indent="-285750">
                <a:spcBef>
                  <a:spcPct val="0"/>
                </a:spcBef>
                <a:buClrTx/>
                <a:buFontTx/>
                <a:buChar char="-"/>
              </a:pPr>
              <a:r>
                <a:rPr lang="en-US" altLang="en-US" sz="1800" b="0" dirty="0" err="1">
                  <a:solidFill>
                    <a:schemeClr val="tx1"/>
                  </a:solidFill>
                  <a:latin typeface="Arial" panose="020B0604020202020204" pitchFamily="34" charset="0"/>
                </a:rPr>
                <a:t>Có</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chức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năng</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đăng</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nhập</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bằng</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facebook</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và</a:t>
              </a:r>
              <a:r>
                <a:rPr lang="en-US" altLang="en-US" sz="1800" b="0" dirty="0">
                  <a:solidFill>
                    <a:schemeClr val="tx1"/>
                  </a:solidFill>
                  <a:latin typeface="Arial" panose="020B0604020202020204" pitchFamily="34" charset="0"/>
                </a:rPr>
                <a:t> google.</a:t>
              </a:r>
            </a:p>
            <a:p>
              <a:pPr marL="285750" indent="-285750">
                <a:spcBef>
                  <a:spcPct val="0"/>
                </a:spcBef>
                <a:buClrTx/>
                <a:buFontTx/>
                <a:buChar char="-"/>
              </a:pPr>
              <a:r>
                <a:rPr lang="en-US" altLang="en-US" sz="1800" b="0" dirty="0">
                  <a:solidFill>
                    <a:schemeClr val="tx1"/>
                  </a:solidFill>
                  <a:latin typeface="Arial" panose="020B0604020202020204" pitchFamily="34" charset="0"/>
                </a:rPr>
                <a:t>Web responsive </a:t>
              </a:r>
              <a:r>
                <a:rPr lang="en-US" altLang="en-US" sz="1800" b="0" dirty="0" err="1">
                  <a:solidFill>
                    <a:schemeClr val="tx1"/>
                  </a:solidFill>
                  <a:latin typeface="Arial" panose="020B0604020202020204" pitchFamily="34" charset="0"/>
                </a:rPr>
                <a:t>sử</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dụng</a:t>
              </a:r>
              <a:r>
                <a:rPr lang="en-US" altLang="en-US" sz="1800" b="0" dirty="0">
                  <a:solidFill>
                    <a:schemeClr val="tx1"/>
                  </a:solidFill>
                  <a:latin typeface="Arial" panose="020B0604020202020204" pitchFamily="34" charset="0"/>
                </a:rPr>
                <a:t> đ</a:t>
              </a:r>
              <a:r>
                <a:rPr lang="vi-VN" altLang="en-US" sz="1800" b="0" dirty="0">
                  <a:solidFill>
                    <a:schemeClr val="tx1"/>
                  </a:solidFill>
                  <a:latin typeface="Arial" panose="020B0604020202020204" pitchFamily="34" charset="0"/>
                </a:rPr>
                <a:t>ư</a:t>
              </a:r>
              <a:r>
                <a:rPr lang="en-US" altLang="en-US" sz="1800" b="0" dirty="0" err="1">
                  <a:solidFill>
                    <a:schemeClr val="tx1"/>
                  </a:solidFill>
                  <a:latin typeface="Arial" panose="020B0604020202020204" pitchFamily="34" charset="0"/>
                </a:rPr>
                <a:t>ợc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trên</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nhiều</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thiết</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bị</a:t>
              </a:r>
              <a:endParaRPr lang="en-US" altLang="en-US" sz="1800" b="0" dirty="0">
                <a:solidFill>
                  <a:schemeClr val="tx1"/>
                </a:solidFill>
                <a:latin typeface="Arial" panose="020B0604020202020204" pitchFamily="34" charset="0"/>
              </a:endParaRPr>
            </a:p>
            <a:p>
              <a:pPr marL="285750" indent="-285750">
                <a:spcBef>
                  <a:spcPct val="0"/>
                </a:spcBef>
                <a:buClrTx/>
                <a:buFontTx/>
                <a:buChar char="-"/>
              </a:pPr>
              <a:endParaRPr lang="vi-VN" altLang="en-US" sz="1800" b="0" dirty="0">
                <a:solidFill>
                  <a:schemeClr val="tx1"/>
                </a:solidFill>
                <a:latin typeface="Arial" panose="020B0604020202020204" pitchFamily="34" charset="0"/>
              </a:endParaRPr>
            </a:p>
            <a:p>
              <a:pPr eaLnBrk="1" hangingPunct="1">
                <a:spcBef>
                  <a:spcPct val="0"/>
                </a:spcBef>
                <a:buClrTx/>
                <a:buFontTx/>
                <a:buNone/>
              </a:pPr>
              <a:endParaRPr lang="en-US" altLang="en-US" sz="1800" b="0" dirty="0">
                <a:solidFill>
                  <a:schemeClr val="tx1"/>
                </a:solidFill>
                <a:latin typeface="Arial" panose="020B0604020202020204" pitchFamily="34" charset="0"/>
              </a:endParaRPr>
            </a:p>
          </p:txBody>
        </p:sp>
      </p:grpSp>
      <p:grpSp>
        <p:nvGrpSpPr>
          <p:cNvPr id="112" name="Group 18">
            <a:extLst>
              <a:ext uri="{FF2B5EF4-FFF2-40B4-BE49-F238E27FC236}">
                <a16:creationId xmlns:a16="http://schemas.microsoft.com/office/drawing/2014/main" id="{359B3CFB-ACE6-4711-8B41-547552E7362D}"/>
              </a:ext>
            </a:extLst>
          </p:cNvPr>
          <p:cNvGrpSpPr>
            <a:grpSpLocks/>
          </p:cNvGrpSpPr>
          <p:nvPr/>
        </p:nvGrpSpPr>
        <p:grpSpPr bwMode="auto">
          <a:xfrm>
            <a:off x="5621888" y="3797594"/>
            <a:ext cx="6098928" cy="3666078"/>
            <a:chOff x="2208" y="1296"/>
            <a:chExt cx="1365" cy="2542"/>
          </a:xfrm>
        </p:grpSpPr>
        <p:sp>
          <p:nvSpPr>
            <p:cNvPr id="113" name="AutoShape 19">
              <a:extLst>
                <a:ext uri="{FF2B5EF4-FFF2-40B4-BE49-F238E27FC236}">
                  <a16:creationId xmlns:a16="http://schemas.microsoft.com/office/drawing/2014/main" id="{1EB532C7-FBBB-455A-8E5E-64350C167C17}"/>
                </a:ext>
              </a:extLst>
            </p:cNvPr>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4" name="AutoShape 20">
              <a:extLst>
                <a:ext uri="{FF2B5EF4-FFF2-40B4-BE49-F238E27FC236}">
                  <a16:creationId xmlns:a16="http://schemas.microsoft.com/office/drawing/2014/main" id="{C9722157-5AB3-40BE-832D-BEDF68F19CCD}"/>
                </a:ext>
              </a:extLst>
            </p:cNvPr>
            <p:cNvSpPr>
              <a:spLocks noChangeArrowheads="1"/>
            </p:cNvSpPr>
            <p:nvPr/>
          </p:nvSpPr>
          <p:spPr bwMode="gray">
            <a:xfrm>
              <a:off x="2229" y="1495"/>
              <a:ext cx="1322" cy="1843"/>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5" name="AutoShape 21">
              <a:extLst>
                <a:ext uri="{FF2B5EF4-FFF2-40B4-BE49-F238E27FC236}">
                  <a16:creationId xmlns:a16="http://schemas.microsoft.com/office/drawing/2014/main" id="{6081B2E5-A7A6-4F8D-9660-054101FFD40B}"/>
                </a:ext>
              </a:extLst>
            </p:cNvPr>
            <p:cNvSpPr>
              <a:spLocks noChangeArrowheads="1"/>
            </p:cNvSpPr>
            <p:nvPr/>
          </p:nvSpPr>
          <p:spPr bwMode="gray">
            <a:xfrm>
              <a:off x="2240" y="2795"/>
              <a:ext cx="1304" cy="428"/>
            </a:xfrm>
            <a:prstGeom prst="roundRect">
              <a:avLst>
                <a:gd name="adj" fmla="val 50000"/>
              </a:avLst>
            </a:prstGeom>
            <a:gradFill rotWithShape="1">
              <a:gsLst>
                <a:gs pos="0">
                  <a:srgbClr val="73E77E"/>
                </a:gs>
                <a:gs pos="100000">
                  <a:srgbClr val="B3F2B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6" name="AutoShape 22">
              <a:extLst>
                <a:ext uri="{FF2B5EF4-FFF2-40B4-BE49-F238E27FC236}">
                  <a16:creationId xmlns:a16="http://schemas.microsoft.com/office/drawing/2014/main" id="{775DDBCB-8056-4DDA-97C6-E24CF644C26D}"/>
                </a:ext>
              </a:extLst>
            </p:cNvPr>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7" name="Oval 23">
              <a:extLst>
                <a:ext uri="{FF2B5EF4-FFF2-40B4-BE49-F238E27FC236}">
                  <a16:creationId xmlns:a16="http://schemas.microsoft.com/office/drawing/2014/main" id="{CEA42C7E-CAAF-49E0-8986-B5C6BD1DB5D2}"/>
                </a:ext>
              </a:extLst>
            </p:cNvPr>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8" name="Oval 24">
              <a:extLst>
                <a:ext uri="{FF2B5EF4-FFF2-40B4-BE49-F238E27FC236}">
                  <a16:creationId xmlns:a16="http://schemas.microsoft.com/office/drawing/2014/main" id="{C0449BCE-EFA5-4E10-B87F-70902E6CC421}"/>
                </a:ext>
              </a:extLst>
            </p:cNvPr>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9" name="Oval 25">
              <a:extLst>
                <a:ext uri="{FF2B5EF4-FFF2-40B4-BE49-F238E27FC236}">
                  <a16:creationId xmlns:a16="http://schemas.microsoft.com/office/drawing/2014/main" id="{12F897BF-B95D-4333-A0A4-5C88A4AA7E1F}"/>
                </a:ext>
              </a:extLst>
            </p:cNvPr>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20" name="Oval 26">
              <a:extLst>
                <a:ext uri="{FF2B5EF4-FFF2-40B4-BE49-F238E27FC236}">
                  <a16:creationId xmlns:a16="http://schemas.microsoft.com/office/drawing/2014/main" id="{711A487A-691F-4CD6-8614-C2FFC3F60737}"/>
                </a:ext>
              </a:extLst>
            </p:cNvPr>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21" name="Oval 27">
              <a:extLst>
                <a:ext uri="{FF2B5EF4-FFF2-40B4-BE49-F238E27FC236}">
                  <a16:creationId xmlns:a16="http://schemas.microsoft.com/office/drawing/2014/main" id="{63094277-469F-4BD5-A51E-B9A1E4E190BA}"/>
                </a:ext>
              </a:extLst>
            </p:cNvPr>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22" name="Text Box 28">
              <a:extLst>
                <a:ext uri="{FF2B5EF4-FFF2-40B4-BE49-F238E27FC236}">
                  <a16:creationId xmlns:a16="http://schemas.microsoft.com/office/drawing/2014/main" id="{101E1BF1-2AE8-4790-BF3F-CFAA19152E60}"/>
                </a:ext>
              </a:extLst>
            </p:cNvPr>
            <p:cNvSpPr txBox="1">
              <a:spLocks noChangeArrowheads="1"/>
            </p:cNvSpPr>
            <p:nvPr/>
          </p:nvSpPr>
          <p:spPr bwMode="gray">
            <a:xfrm>
              <a:off x="2696" y="1354"/>
              <a:ext cx="360"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a:solidFill>
                    <a:srgbClr val="000000"/>
                  </a:solidFill>
                  <a:latin typeface="Arial" panose="020B0604020202020204" pitchFamily="34" charset="0"/>
                </a:rPr>
                <a:t>Nh</a:t>
              </a:r>
              <a:r>
                <a:rPr lang="vi-VN" altLang="en-US" sz="2000" b="0" dirty="0">
                  <a:solidFill>
                    <a:srgbClr val="000000"/>
                  </a:solidFill>
                  <a:latin typeface="Arial" panose="020B0604020202020204" pitchFamily="34" charset="0"/>
                </a:rPr>
                <a:t>ư</a:t>
              </a:r>
              <a:r>
                <a:rPr lang="en-US" altLang="en-US" sz="2000" b="0" dirty="0" err="1">
                  <a:solidFill>
                    <a:srgbClr val="000000"/>
                  </a:solidFill>
                  <a:latin typeface="Arial" panose="020B0604020202020204" pitchFamily="34" charset="0"/>
                </a:rPr>
                <a:t>ợc</a:t>
              </a:r>
              <a:r>
                <a:rPr lang="en-US" altLang="en-US" sz="2000" b="0" dirty="0">
                  <a:solidFill>
                    <a:srgbClr val="000000"/>
                  </a:solidFill>
                  <a:latin typeface="Arial" panose="020B0604020202020204" pitchFamily="34" charset="0"/>
                </a:rPr>
                <a:t> </a:t>
              </a:r>
              <a:r>
                <a:rPr lang="en-US" altLang="en-US" sz="2000" b="0" dirty="0" err="1">
                  <a:solidFill>
                    <a:srgbClr val="000000"/>
                  </a:solidFill>
                  <a:latin typeface="Arial" panose="020B0604020202020204" pitchFamily="34" charset="0"/>
                </a:rPr>
                <a:t>điểm</a:t>
              </a:r>
              <a:endParaRPr lang="en-US" altLang="en-US" sz="2000" b="0" dirty="0">
                <a:solidFill>
                  <a:schemeClr val="tx1"/>
                </a:solidFill>
                <a:latin typeface="Arial" panose="020B0604020202020204" pitchFamily="34" charset="0"/>
              </a:endParaRPr>
            </a:p>
          </p:txBody>
        </p:sp>
        <p:sp>
          <p:nvSpPr>
            <p:cNvPr id="123" name="Text Box 29">
              <a:extLst>
                <a:ext uri="{FF2B5EF4-FFF2-40B4-BE49-F238E27FC236}">
                  <a16:creationId xmlns:a16="http://schemas.microsoft.com/office/drawing/2014/main" id="{D4BA1FA3-1E15-4954-A149-03FFD3DE7447}"/>
                </a:ext>
              </a:extLst>
            </p:cNvPr>
            <p:cNvSpPr txBox="1">
              <a:spLocks noChangeArrowheads="1"/>
            </p:cNvSpPr>
            <p:nvPr/>
          </p:nvSpPr>
          <p:spPr bwMode="gray">
            <a:xfrm>
              <a:off x="2256" y="1776"/>
              <a:ext cx="1296"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Giao</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diện</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ch</a:t>
              </a:r>
              <a:r>
                <a:rPr lang="vi-VN" altLang="en-US" sz="1800" b="0" dirty="0">
                  <a:solidFill>
                    <a:schemeClr val="tx1"/>
                  </a:solidFill>
                  <a:latin typeface="Arial" panose="020B0604020202020204" pitchFamily="34" charset="0"/>
                </a:rPr>
                <a:t>ư</a:t>
              </a:r>
              <a:r>
                <a:rPr lang="en-US" altLang="en-US" sz="1800" b="0" dirty="0">
                  <a:solidFill>
                    <a:schemeClr val="tx1"/>
                  </a:solidFill>
                  <a:latin typeface="Arial" panose="020B0604020202020204" pitchFamily="34" charset="0"/>
                </a:rPr>
                <a:t>a đ</a:t>
              </a:r>
              <a:r>
                <a:rPr lang="vi-VN" altLang="en-US" sz="1800" b="0" dirty="0">
                  <a:solidFill>
                    <a:schemeClr val="tx1"/>
                  </a:solidFill>
                  <a:latin typeface="Arial" panose="020B0604020202020204" pitchFamily="34" charset="0"/>
                </a:rPr>
                <a:t>ư</a:t>
              </a:r>
              <a:r>
                <a:rPr lang="en-US" altLang="en-US" sz="1800" b="0" dirty="0" err="1">
                  <a:solidFill>
                    <a:schemeClr val="tx1"/>
                  </a:solidFill>
                  <a:latin typeface="Arial" panose="020B0604020202020204" pitchFamily="34" charset="0"/>
                </a:rPr>
                <a:t>ợc</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thân</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thiện</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chữ</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quá</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nhiều</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làm</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giảm</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sự</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trải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nghiệm</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của</a:t>
              </a:r>
              <a:r>
                <a:rPr lang="en-US" altLang="en-US" sz="1800" b="0" dirty="0">
                  <a:solidFill>
                    <a:schemeClr val="tx1"/>
                  </a:solidFill>
                  <a:latin typeface="Arial" panose="020B0604020202020204" pitchFamily="34" charset="0"/>
                </a:rPr>
                <a:t> ng</a:t>
              </a:r>
              <a:r>
                <a:rPr lang="vi-VN" altLang="en-US" sz="1800" b="0" dirty="0">
                  <a:solidFill>
                    <a:schemeClr val="tx1"/>
                  </a:solidFill>
                  <a:latin typeface="Arial" panose="020B0604020202020204" pitchFamily="34" charset="0"/>
                </a:rPr>
                <a:t>ư</a:t>
              </a:r>
              <a:r>
                <a:rPr lang="en-US" altLang="en-US" sz="1800" b="0" dirty="0" err="1">
                  <a:solidFill>
                    <a:schemeClr val="tx1"/>
                  </a:solidFill>
                  <a:latin typeface="Arial" panose="020B0604020202020204" pitchFamily="34" charset="0"/>
                </a:rPr>
                <a:t>ời</a:t>
              </a:r>
              <a:r>
                <a:rPr lang="en-US" altLang="en-US" sz="1800" b="0" dirty="0">
                  <a:solidFill>
                    <a:schemeClr val="tx1"/>
                  </a:solidFill>
                  <a:latin typeface="Arial" panose="020B0604020202020204" pitchFamily="34" charset="0"/>
                </a:rPr>
                <a:t> </a:t>
              </a:r>
              <a:r>
                <a:rPr lang="en-US" altLang="en-US" sz="1800" b="0" dirty="0" err="1">
                  <a:solidFill>
                    <a:schemeClr val="tx1"/>
                  </a:solidFill>
                  <a:latin typeface="Arial" panose="020B0604020202020204" pitchFamily="34" charset="0"/>
                </a:rPr>
                <a:t>dùng</a:t>
              </a:r>
              <a:r>
                <a:rPr lang="en-US" altLang="en-US" sz="1800" b="0" dirty="0">
                  <a:solidFill>
                    <a:schemeClr val="tx1"/>
                  </a:solidFill>
                  <a:latin typeface="Arial" panose="020B0604020202020204" pitchFamily="34" charset="0"/>
                </a:rPr>
                <a:t>.</a:t>
              </a:r>
            </a:p>
            <a:p>
              <a:pPr>
                <a:spcBef>
                  <a:spcPct val="0"/>
                </a:spcBef>
                <a:buClrTx/>
                <a:buNone/>
              </a:pPr>
              <a:r>
                <a:rPr lang="en-US" altLang="en-US" sz="1800" b="0" dirty="0">
                  <a:solidFill>
                    <a:schemeClr val="tx1"/>
                  </a:solidFill>
                  <a:latin typeface="Arial" panose="020B0604020202020204" pitchFamily="34" charset="0"/>
                </a:rPr>
                <a:t>- </a:t>
              </a:r>
              <a:r>
                <a:rPr lang="vi-VN" altLang="en-US" sz="1800" b="0" dirty="0">
                  <a:solidFill>
                    <a:schemeClr val="tx1"/>
                  </a:solidFill>
                  <a:latin typeface="Arial" panose="020B0604020202020204" pitchFamily="34" charset="0"/>
                </a:rPr>
                <a:t>Không có chức năng tìm kiếm công việc phù hợp dựa trên những kỹ năng người dùng.</a:t>
              </a:r>
              <a:endParaRPr lang="en-US" altLang="en-US" sz="1800" b="0" dirty="0">
                <a:solidFill>
                  <a:schemeClr val="tx1"/>
                </a:solidFill>
                <a:latin typeface="Arial" panose="020B0604020202020204" pitchFamily="34" charset="0"/>
              </a:endParaRPr>
            </a:p>
            <a:p>
              <a:pPr eaLnBrk="1" hangingPunct="1">
                <a:spcBef>
                  <a:spcPct val="0"/>
                </a:spcBef>
                <a:buClrTx/>
                <a:buFontTx/>
                <a:buNone/>
              </a:pPr>
              <a:endParaRPr lang="en-US" altLang="en-US" sz="1800" b="0" dirty="0">
                <a:solidFill>
                  <a:schemeClr val="tx1"/>
                </a:solidFill>
                <a:latin typeface="Arial" panose="020B0604020202020204" pitchFamily="34" charset="0"/>
              </a:endParaRPr>
            </a:p>
          </p:txBody>
        </p:sp>
        <p:sp>
          <p:nvSpPr>
            <p:cNvPr id="124" name="AutoShape 30">
              <a:extLst>
                <a:ext uri="{FF2B5EF4-FFF2-40B4-BE49-F238E27FC236}">
                  <a16:creationId xmlns:a16="http://schemas.microsoft.com/office/drawing/2014/main" id="{F3FDFF26-38F6-4FCF-8FBE-DD4B74889262}"/>
                </a:ext>
              </a:extLst>
            </p:cNvPr>
            <p:cNvSpPr>
              <a:spLocks noChangeArrowheads="1"/>
            </p:cNvSpPr>
            <p:nvPr/>
          </p:nvSpPr>
          <p:spPr bwMode="gray">
            <a:xfrm>
              <a:off x="2210" y="3290"/>
              <a:ext cx="1363" cy="548"/>
            </a:xfrm>
            <a:prstGeom prst="roundRect">
              <a:avLst>
                <a:gd name="adj" fmla="val 40389"/>
              </a:avLst>
            </a:prstGeom>
            <a:gradFill rotWithShape="1">
              <a:gsLst>
                <a:gs pos="0">
                  <a:srgbClr val="58A4AE"/>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25" name="AutoShape 31">
              <a:extLst>
                <a:ext uri="{FF2B5EF4-FFF2-40B4-BE49-F238E27FC236}">
                  <a16:creationId xmlns:a16="http://schemas.microsoft.com/office/drawing/2014/main" id="{A76BB29A-B4C2-4663-B07C-4423D3A93E46}"/>
                </a:ext>
              </a:extLst>
            </p:cNvPr>
            <p:cNvSpPr>
              <a:spLocks noChangeArrowheads="1"/>
            </p:cNvSpPr>
            <p:nvPr/>
          </p:nvSpPr>
          <p:spPr bwMode="gray">
            <a:xfrm>
              <a:off x="2238" y="3305"/>
              <a:ext cx="1304" cy="487"/>
            </a:xfrm>
            <a:prstGeom prst="roundRect">
              <a:avLst>
                <a:gd name="adj" fmla="val 50000"/>
              </a:avLst>
            </a:prstGeom>
            <a:gradFill rotWithShape="1">
              <a:gsLst>
                <a:gs pos="0">
                  <a:srgbClr val="72B2BB"/>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21">
            <a:extLst>
              <a:ext uri="{FF2B5EF4-FFF2-40B4-BE49-F238E27FC236}">
                <a16:creationId xmlns:a16="http://schemas.microsoft.com/office/drawing/2014/main" id="{113E080C-D99B-45F0-82CD-2C56C29A7405}"/>
              </a:ext>
            </a:extLst>
          </p:cNvPr>
          <p:cNvGrpSpPr>
            <a:grpSpLocks/>
          </p:cNvGrpSpPr>
          <p:nvPr/>
        </p:nvGrpSpPr>
        <p:grpSpPr bwMode="auto">
          <a:xfrm>
            <a:off x="3275012" y="1600200"/>
            <a:ext cx="5977732" cy="3124200"/>
            <a:chOff x="912" y="1651"/>
            <a:chExt cx="1099" cy="1128"/>
          </a:xfrm>
        </p:grpSpPr>
        <p:sp>
          <p:nvSpPr>
            <p:cNvPr id="50" name="Oval 23">
              <a:extLst>
                <a:ext uri="{FF2B5EF4-FFF2-40B4-BE49-F238E27FC236}">
                  <a16:creationId xmlns:a16="http://schemas.microsoft.com/office/drawing/2014/main" id="{7042FD64-5ACF-4009-8448-DB79EB6D641D}"/>
                </a:ext>
              </a:extLst>
            </p:cNvPr>
            <p:cNvSpPr>
              <a:spLocks noChangeArrowheads="1"/>
            </p:cNvSpPr>
            <p:nvPr/>
          </p:nvSpPr>
          <p:spPr bwMode="gray">
            <a:xfrm>
              <a:off x="912" y="1651"/>
              <a:ext cx="1099" cy="1128"/>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9" name="Text Box 25">
              <a:extLst>
                <a:ext uri="{FF2B5EF4-FFF2-40B4-BE49-F238E27FC236}">
                  <a16:creationId xmlns:a16="http://schemas.microsoft.com/office/drawing/2014/main" id="{83AB7236-3584-4812-B829-200ED213579E}"/>
                </a:ext>
              </a:extLst>
            </p:cNvPr>
            <p:cNvSpPr txBox="1">
              <a:spLocks noChangeArrowheads="1"/>
            </p:cNvSpPr>
            <p:nvPr/>
          </p:nvSpPr>
          <p:spPr bwMode="gray">
            <a:xfrm>
              <a:off x="929" y="2152"/>
              <a:ext cx="104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3200" b="1" dirty="0">
                  <a:solidFill>
                    <a:srgbClr val="FFFFFF"/>
                  </a:solidFill>
                  <a:effectLst>
                    <a:outerShdw blurRad="38100" dist="38100" dir="2700000" algn="tl">
                      <a:srgbClr val="C0C0C0"/>
                    </a:outerShdw>
                  </a:effectLst>
                  <a:latin typeface="Franklin Gothic Medium" panose="020B0603020102020204" pitchFamily="34" charset="0"/>
                </a:rPr>
                <a:t>PHÂN TÍCH THIẾT KẾ HỆ THỐNG</a:t>
              </a:r>
            </a:p>
          </p:txBody>
        </p:sp>
      </p:gr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33ED2841-8F6B-4358-8774-E9E6243B9C69}"/>
              </a:ext>
            </a:extLst>
          </p:cNvPr>
          <p:cNvGrpSpPr>
            <a:grpSpLocks/>
          </p:cNvGrpSpPr>
          <p:nvPr/>
        </p:nvGrpSpPr>
        <p:grpSpPr bwMode="auto">
          <a:xfrm>
            <a:off x="4729687" y="305787"/>
            <a:ext cx="2743200" cy="926598"/>
            <a:chOff x="935" y="975"/>
            <a:chExt cx="3984" cy="1109"/>
          </a:xfrm>
        </p:grpSpPr>
        <p:sp>
          <p:nvSpPr>
            <p:cNvPr id="7" name="AutoShape 4">
              <a:extLst>
                <a:ext uri="{FF2B5EF4-FFF2-40B4-BE49-F238E27FC236}">
                  <a16:creationId xmlns:a16="http://schemas.microsoft.com/office/drawing/2014/main" id="{AE41190A-823F-4DB4-8EA7-3EE6CFFE8ED8}"/>
                </a:ext>
              </a:extLst>
            </p:cNvPr>
            <p:cNvSpPr>
              <a:spLocks noChangeArrowheads="1"/>
            </p:cNvSpPr>
            <p:nvPr/>
          </p:nvSpPr>
          <p:spPr bwMode="gray">
            <a:xfrm>
              <a:off x="935" y="975"/>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 name="Freeform 7">
              <a:extLst>
                <a:ext uri="{FF2B5EF4-FFF2-40B4-BE49-F238E27FC236}">
                  <a16:creationId xmlns:a16="http://schemas.microsoft.com/office/drawing/2014/main" id="{38DEC0D8-99B8-44B1-8D94-1218C34C3FAD}"/>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9" name="Text Box 9">
              <a:extLst>
                <a:ext uri="{FF2B5EF4-FFF2-40B4-BE49-F238E27FC236}">
                  <a16:creationId xmlns:a16="http://schemas.microsoft.com/office/drawing/2014/main" id="{D4CAF8EB-5936-48C2-8D4B-F42AA931199F}"/>
                </a:ext>
              </a:extLst>
            </p:cNvPr>
            <p:cNvSpPr txBox="1">
              <a:spLocks noChangeArrowheads="1"/>
            </p:cNvSpPr>
            <p:nvPr/>
          </p:nvSpPr>
          <p:spPr bwMode="gray">
            <a:xfrm>
              <a:off x="1220" y="1237"/>
              <a:ext cx="3368"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err="1">
                  <a:solidFill>
                    <a:schemeClr val="tx2"/>
                  </a:solidFill>
                  <a:latin typeface="Arial" panose="020B0604020202020204" pitchFamily="34" charset="0"/>
                </a:rPr>
                <a:t>Kiến</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trúc</a:t>
              </a:r>
              <a:r>
                <a:rPr lang="en-US" altLang="en-US" sz="2000" dirty="0">
                  <a:solidFill>
                    <a:schemeClr val="tx2"/>
                  </a:solidFill>
                  <a:latin typeface="Arial" panose="020B0604020202020204" pitchFamily="34" charset="0"/>
                </a:rPr>
                <a:t> website</a:t>
              </a:r>
              <a:endParaRPr lang="en-US" altLang="en-US" sz="2000" b="0" dirty="0">
                <a:solidFill>
                  <a:schemeClr val="tx2"/>
                </a:solidFill>
                <a:latin typeface="Arial" panose="020B0604020202020204" pitchFamily="34" charset="0"/>
              </a:endParaRPr>
            </a:p>
          </p:txBody>
        </p:sp>
      </p:grpSp>
      <p:grpSp>
        <p:nvGrpSpPr>
          <p:cNvPr id="12" name="Group 3">
            <a:extLst>
              <a:ext uri="{FF2B5EF4-FFF2-40B4-BE49-F238E27FC236}">
                <a16:creationId xmlns:a16="http://schemas.microsoft.com/office/drawing/2014/main" id="{988123B7-90C8-4161-9D29-F69CFF90696E}"/>
              </a:ext>
            </a:extLst>
          </p:cNvPr>
          <p:cNvGrpSpPr>
            <a:grpSpLocks/>
          </p:cNvGrpSpPr>
          <p:nvPr/>
        </p:nvGrpSpPr>
        <p:grpSpPr bwMode="auto">
          <a:xfrm>
            <a:off x="9041071" y="2598403"/>
            <a:ext cx="2295525" cy="2273646"/>
            <a:chOff x="2304" y="1824"/>
            <a:chExt cx="1056" cy="1056"/>
          </a:xfrm>
        </p:grpSpPr>
        <p:sp>
          <p:nvSpPr>
            <p:cNvPr id="14" name="AutoShape 4">
              <a:extLst>
                <a:ext uri="{FF2B5EF4-FFF2-40B4-BE49-F238E27FC236}">
                  <a16:creationId xmlns:a16="http://schemas.microsoft.com/office/drawing/2014/main" id="{39ECF248-4418-4BD9-B656-9646FB4C9A7C}"/>
                </a:ext>
              </a:extLst>
            </p:cNvPr>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 name="AutoShape 5">
              <a:extLst>
                <a:ext uri="{FF2B5EF4-FFF2-40B4-BE49-F238E27FC236}">
                  <a16:creationId xmlns:a16="http://schemas.microsoft.com/office/drawing/2014/main" id="{CE5442CC-A398-4802-985C-B852035DEC96}"/>
                </a:ext>
              </a:extLst>
            </p:cNvPr>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6" name="AutoShape 6">
              <a:extLst>
                <a:ext uri="{FF2B5EF4-FFF2-40B4-BE49-F238E27FC236}">
                  <a16:creationId xmlns:a16="http://schemas.microsoft.com/office/drawing/2014/main" id="{A7EF0133-DD9A-4C51-BC5B-2DC234D8FF8A}"/>
                </a:ext>
              </a:extLst>
            </p:cNvPr>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b="1" dirty="0">
                  <a:solidFill>
                    <a:schemeClr val="accent4"/>
                  </a:solidFill>
                </a:rPr>
                <a:t>DATABASE</a:t>
              </a:r>
            </a:p>
          </p:txBody>
        </p:sp>
      </p:grpSp>
      <p:sp>
        <p:nvSpPr>
          <p:cNvPr id="53" name="AutoShape 4">
            <a:extLst>
              <a:ext uri="{FF2B5EF4-FFF2-40B4-BE49-F238E27FC236}">
                <a16:creationId xmlns:a16="http://schemas.microsoft.com/office/drawing/2014/main" id="{C4FE44A5-C4E1-49C4-9AE3-9D0199E55BBD}"/>
              </a:ext>
            </a:extLst>
          </p:cNvPr>
          <p:cNvSpPr>
            <a:spLocks noChangeArrowheads="1"/>
          </p:cNvSpPr>
          <p:nvPr/>
        </p:nvSpPr>
        <p:spPr bwMode="auto">
          <a:xfrm>
            <a:off x="4910396" y="2022476"/>
            <a:ext cx="2295525" cy="3155950"/>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54" name="AutoShape 5">
            <a:extLst>
              <a:ext uri="{FF2B5EF4-FFF2-40B4-BE49-F238E27FC236}">
                <a16:creationId xmlns:a16="http://schemas.microsoft.com/office/drawing/2014/main" id="{5D127F66-7CD3-4D93-92F8-E8FBC6B3CB28}"/>
              </a:ext>
            </a:extLst>
          </p:cNvPr>
          <p:cNvSpPr>
            <a:spLocks noChangeArrowheads="1"/>
          </p:cNvSpPr>
          <p:nvPr/>
        </p:nvSpPr>
        <p:spPr bwMode="gray">
          <a:xfrm>
            <a:off x="5143758" y="1884363"/>
            <a:ext cx="1863725" cy="28733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55" name="AutoShape 6">
            <a:extLst>
              <a:ext uri="{FF2B5EF4-FFF2-40B4-BE49-F238E27FC236}">
                <a16:creationId xmlns:a16="http://schemas.microsoft.com/office/drawing/2014/main" id="{DF312CFD-C91C-4CB8-9CA4-F500BC323CC8}"/>
              </a:ext>
            </a:extLst>
          </p:cNvPr>
          <p:cNvSpPr>
            <a:spLocks noChangeArrowheads="1"/>
          </p:cNvSpPr>
          <p:nvPr/>
        </p:nvSpPr>
        <p:spPr bwMode="auto">
          <a:xfrm flipH="1">
            <a:off x="6820158" y="1960563"/>
            <a:ext cx="73025" cy="144463"/>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56" name="AutoShape 7">
            <a:extLst>
              <a:ext uri="{FF2B5EF4-FFF2-40B4-BE49-F238E27FC236}">
                <a16:creationId xmlns:a16="http://schemas.microsoft.com/office/drawing/2014/main" id="{C8D40D0C-A5DC-4824-A13E-ED9F47131658}"/>
              </a:ext>
            </a:extLst>
          </p:cNvPr>
          <p:cNvSpPr>
            <a:spLocks noChangeArrowheads="1"/>
          </p:cNvSpPr>
          <p:nvPr/>
        </p:nvSpPr>
        <p:spPr bwMode="auto">
          <a:xfrm flipH="1">
            <a:off x="5229483" y="1951038"/>
            <a:ext cx="71438" cy="144463"/>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61" name="Freeform 12">
            <a:extLst>
              <a:ext uri="{FF2B5EF4-FFF2-40B4-BE49-F238E27FC236}">
                <a16:creationId xmlns:a16="http://schemas.microsoft.com/office/drawing/2014/main" id="{4A27C30C-BCE6-4372-BF15-9B10D99E51C4}"/>
              </a:ext>
            </a:extLst>
          </p:cNvPr>
          <p:cNvSpPr>
            <a:spLocks/>
          </p:cNvSpPr>
          <p:nvPr/>
        </p:nvSpPr>
        <p:spPr bwMode="gray">
          <a:xfrm>
            <a:off x="3408119" y="2946014"/>
            <a:ext cx="1466850" cy="498475"/>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p>
        </p:txBody>
      </p:sp>
      <p:sp>
        <p:nvSpPr>
          <p:cNvPr id="62" name="Text Box 13">
            <a:extLst>
              <a:ext uri="{FF2B5EF4-FFF2-40B4-BE49-F238E27FC236}">
                <a16:creationId xmlns:a16="http://schemas.microsoft.com/office/drawing/2014/main" id="{909FC7D2-09BD-418E-B6EF-71758EEE2EF6}"/>
              </a:ext>
            </a:extLst>
          </p:cNvPr>
          <p:cNvSpPr txBox="1">
            <a:spLocks noChangeArrowheads="1"/>
          </p:cNvSpPr>
          <p:nvPr/>
        </p:nvSpPr>
        <p:spPr bwMode="gray">
          <a:xfrm>
            <a:off x="5584342" y="1855788"/>
            <a:ext cx="9412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0" dirty="0">
                <a:solidFill>
                  <a:schemeClr val="bg1"/>
                </a:solidFill>
                <a:latin typeface="Arial" panose="020B0604020202020204" pitchFamily="34" charset="0"/>
              </a:rPr>
              <a:t>Back-end</a:t>
            </a:r>
          </a:p>
        </p:txBody>
      </p:sp>
      <p:grpSp>
        <p:nvGrpSpPr>
          <p:cNvPr id="64" name="Group 15">
            <a:extLst>
              <a:ext uri="{FF2B5EF4-FFF2-40B4-BE49-F238E27FC236}">
                <a16:creationId xmlns:a16="http://schemas.microsoft.com/office/drawing/2014/main" id="{4C7A51DA-F85D-4783-AF5A-927F4A0C3065}"/>
              </a:ext>
            </a:extLst>
          </p:cNvPr>
          <p:cNvGrpSpPr>
            <a:grpSpLocks/>
          </p:cNvGrpSpPr>
          <p:nvPr/>
        </p:nvGrpSpPr>
        <p:grpSpPr bwMode="auto">
          <a:xfrm>
            <a:off x="1068143" y="1854201"/>
            <a:ext cx="2295525" cy="3324225"/>
            <a:chOff x="576" y="1836"/>
            <a:chExt cx="1446" cy="2094"/>
          </a:xfrm>
        </p:grpSpPr>
        <p:sp>
          <p:nvSpPr>
            <p:cNvPr id="65" name="AutoShape 16">
              <a:extLst>
                <a:ext uri="{FF2B5EF4-FFF2-40B4-BE49-F238E27FC236}">
                  <a16:creationId xmlns:a16="http://schemas.microsoft.com/office/drawing/2014/main" id="{348E139C-37EF-4E84-A152-47AB90FF1921}"/>
                </a:ext>
              </a:extLst>
            </p:cNvPr>
            <p:cNvSpPr>
              <a:spLocks noChangeArrowheads="1"/>
            </p:cNvSpPr>
            <p:nvPr/>
          </p:nvSpPr>
          <p:spPr bwMode="auto">
            <a:xfrm>
              <a:off x="576" y="1942"/>
              <a:ext cx="1446" cy="1988"/>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66" name="AutoShape 17">
              <a:extLst>
                <a:ext uri="{FF2B5EF4-FFF2-40B4-BE49-F238E27FC236}">
                  <a16:creationId xmlns:a16="http://schemas.microsoft.com/office/drawing/2014/main" id="{62F215FC-ADC5-4D1E-BEE3-A15BF794B5F8}"/>
                </a:ext>
              </a:extLst>
            </p:cNvPr>
            <p:cNvSpPr>
              <a:spLocks noChangeArrowheads="1"/>
            </p:cNvSpPr>
            <p:nvPr/>
          </p:nvSpPr>
          <p:spPr bwMode="gray">
            <a:xfrm>
              <a:off x="712" y="1852"/>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67" name="AutoShape 18">
              <a:extLst>
                <a:ext uri="{FF2B5EF4-FFF2-40B4-BE49-F238E27FC236}">
                  <a16:creationId xmlns:a16="http://schemas.microsoft.com/office/drawing/2014/main" id="{DF4EAABE-0CE3-4A42-8408-E2FF984F2E68}"/>
                </a:ext>
              </a:extLst>
            </p:cNvPr>
            <p:cNvSpPr>
              <a:spLocks noChangeArrowheads="1"/>
            </p:cNvSpPr>
            <p:nvPr/>
          </p:nvSpPr>
          <p:spPr bwMode="auto">
            <a:xfrm flipH="1">
              <a:off x="1773" y="1897"/>
              <a:ext cx="45"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68" name="AutoShape 19">
              <a:extLst>
                <a:ext uri="{FF2B5EF4-FFF2-40B4-BE49-F238E27FC236}">
                  <a16:creationId xmlns:a16="http://schemas.microsoft.com/office/drawing/2014/main" id="{CB13AF5D-9011-4EAB-AD4B-36F65DFDD8DB}"/>
                </a:ext>
              </a:extLst>
            </p:cNvPr>
            <p:cNvSpPr>
              <a:spLocks noChangeArrowheads="1"/>
            </p:cNvSpPr>
            <p:nvPr/>
          </p:nvSpPr>
          <p:spPr bwMode="auto">
            <a:xfrm flipH="1">
              <a:off x="776" y="1897"/>
              <a:ext cx="46"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69" name="Text Box 20">
              <a:extLst>
                <a:ext uri="{FF2B5EF4-FFF2-40B4-BE49-F238E27FC236}">
                  <a16:creationId xmlns:a16="http://schemas.microsoft.com/office/drawing/2014/main" id="{A97A2017-600D-4E39-A6C0-4CE1A07BF093}"/>
                </a:ext>
              </a:extLst>
            </p:cNvPr>
            <p:cNvSpPr txBox="1">
              <a:spLocks noChangeArrowheads="1"/>
            </p:cNvSpPr>
            <p:nvPr/>
          </p:nvSpPr>
          <p:spPr bwMode="gray">
            <a:xfrm>
              <a:off x="993" y="1836"/>
              <a:ext cx="6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b="0" dirty="0">
                  <a:solidFill>
                    <a:schemeClr val="bg1"/>
                  </a:solidFill>
                  <a:latin typeface="Arial" panose="020B0604020202020204" pitchFamily="34" charset="0"/>
                </a:rPr>
                <a:t>Front-end</a:t>
              </a:r>
            </a:p>
          </p:txBody>
        </p:sp>
      </p:grpSp>
      <p:sp>
        <p:nvSpPr>
          <p:cNvPr id="75" name="Rectangle: Rounded Corners 74">
            <a:extLst>
              <a:ext uri="{FF2B5EF4-FFF2-40B4-BE49-F238E27FC236}">
                <a16:creationId xmlns:a16="http://schemas.microsoft.com/office/drawing/2014/main" id="{CEE89A54-9D6F-4E0A-B7E2-377CEBC2A48F}"/>
              </a:ext>
            </a:extLst>
          </p:cNvPr>
          <p:cNvSpPr/>
          <p:nvPr/>
        </p:nvSpPr>
        <p:spPr>
          <a:xfrm>
            <a:off x="1385643" y="2595563"/>
            <a:ext cx="1654176" cy="715355"/>
          </a:xfrm>
          <a:prstGeom prst="round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accent5"/>
                </a:solidFill>
              </a:rPr>
              <a:t>ReactJS</a:t>
            </a:r>
          </a:p>
        </p:txBody>
      </p:sp>
      <p:sp>
        <p:nvSpPr>
          <p:cNvPr id="76" name="TextBox 75">
            <a:extLst>
              <a:ext uri="{FF2B5EF4-FFF2-40B4-BE49-F238E27FC236}">
                <a16:creationId xmlns:a16="http://schemas.microsoft.com/office/drawing/2014/main" id="{EEB42306-267A-49C7-85A0-24579C6D6D62}"/>
              </a:ext>
            </a:extLst>
          </p:cNvPr>
          <p:cNvSpPr txBox="1"/>
          <p:nvPr/>
        </p:nvSpPr>
        <p:spPr>
          <a:xfrm>
            <a:off x="1522299" y="3877282"/>
            <a:ext cx="1374514" cy="923330"/>
          </a:xfrm>
          <a:prstGeom prst="rect">
            <a:avLst/>
          </a:prstGeom>
          <a:noFill/>
        </p:spPr>
        <p:txBody>
          <a:bodyPr wrap="square" rtlCol="0">
            <a:spAutoFit/>
          </a:bodyPr>
          <a:lstStyle/>
          <a:p>
            <a:pPr>
              <a:lnSpc>
                <a:spcPct val="90000"/>
              </a:lnSpc>
            </a:pPr>
            <a:r>
              <a:rPr lang="en-US" sz="2000" dirty="0"/>
              <a:t>HTML, CSS,</a:t>
            </a:r>
          </a:p>
          <a:p>
            <a:pPr>
              <a:lnSpc>
                <a:spcPct val="90000"/>
              </a:lnSpc>
            </a:pPr>
            <a:r>
              <a:rPr lang="en-US" sz="2000" dirty="0"/>
              <a:t>JavaScript,</a:t>
            </a:r>
          </a:p>
          <a:p>
            <a:pPr>
              <a:lnSpc>
                <a:spcPct val="90000"/>
              </a:lnSpc>
            </a:pPr>
            <a:r>
              <a:rPr lang="en-US" sz="2000" dirty="0"/>
              <a:t>Bootstrap</a:t>
            </a:r>
          </a:p>
        </p:txBody>
      </p:sp>
      <p:sp>
        <p:nvSpPr>
          <p:cNvPr id="77" name="Freeform 12">
            <a:extLst>
              <a:ext uri="{FF2B5EF4-FFF2-40B4-BE49-F238E27FC236}">
                <a16:creationId xmlns:a16="http://schemas.microsoft.com/office/drawing/2014/main" id="{D782FFA8-29F2-4DF8-A8CA-6C62499F373B}"/>
              </a:ext>
            </a:extLst>
          </p:cNvPr>
          <p:cNvSpPr>
            <a:spLocks/>
          </p:cNvSpPr>
          <p:nvPr/>
        </p:nvSpPr>
        <p:spPr bwMode="gray">
          <a:xfrm>
            <a:off x="7241348" y="2770542"/>
            <a:ext cx="1729346" cy="527320"/>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p>
        </p:txBody>
      </p:sp>
      <p:sp>
        <p:nvSpPr>
          <p:cNvPr id="78" name="Freeform 12">
            <a:extLst>
              <a:ext uri="{FF2B5EF4-FFF2-40B4-BE49-F238E27FC236}">
                <a16:creationId xmlns:a16="http://schemas.microsoft.com/office/drawing/2014/main" id="{F109E47C-562E-477B-B9A8-C422B5837C19}"/>
              </a:ext>
            </a:extLst>
          </p:cNvPr>
          <p:cNvSpPr>
            <a:spLocks/>
          </p:cNvSpPr>
          <p:nvPr/>
        </p:nvSpPr>
        <p:spPr bwMode="gray">
          <a:xfrm rot="10800000">
            <a:off x="7205921" y="4036907"/>
            <a:ext cx="1799962" cy="737580"/>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p>
        </p:txBody>
      </p:sp>
      <p:sp>
        <p:nvSpPr>
          <p:cNvPr id="79" name="Rectangle: Rounded Corners 78">
            <a:extLst>
              <a:ext uri="{FF2B5EF4-FFF2-40B4-BE49-F238E27FC236}">
                <a16:creationId xmlns:a16="http://schemas.microsoft.com/office/drawing/2014/main" id="{5CFA763C-975E-4A6A-9F9A-F373676A6B7D}"/>
              </a:ext>
            </a:extLst>
          </p:cNvPr>
          <p:cNvSpPr/>
          <p:nvPr/>
        </p:nvSpPr>
        <p:spPr>
          <a:xfrm>
            <a:off x="5134233" y="2605088"/>
            <a:ext cx="1918228" cy="715355"/>
          </a:xfrm>
          <a:prstGeom prst="round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a:solidFill>
                  <a:schemeClr val="accent5"/>
                </a:solidFill>
              </a:rPr>
              <a:t>Java Springboot</a:t>
            </a:r>
            <a:endParaRPr lang="en-US" sz="2400" dirty="0">
              <a:solidFill>
                <a:schemeClr val="accent5"/>
              </a:solidFill>
            </a:endParaRPr>
          </a:p>
        </p:txBody>
      </p:sp>
      <p:sp>
        <p:nvSpPr>
          <p:cNvPr id="80" name="Rectangle: Rounded Corners 79">
            <a:extLst>
              <a:ext uri="{FF2B5EF4-FFF2-40B4-BE49-F238E27FC236}">
                <a16:creationId xmlns:a16="http://schemas.microsoft.com/office/drawing/2014/main" id="{94659FD8-FC3D-4224-B052-3BE2568CAED6}"/>
              </a:ext>
            </a:extLst>
          </p:cNvPr>
          <p:cNvSpPr/>
          <p:nvPr/>
        </p:nvSpPr>
        <p:spPr>
          <a:xfrm>
            <a:off x="5221812" y="3625850"/>
            <a:ext cx="1758951" cy="715355"/>
          </a:xfrm>
          <a:prstGeom prst="round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accent5"/>
                </a:solidFill>
              </a:rPr>
              <a:t>PostgreSQL</a:t>
            </a:r>
          </a:p>
        </p:txBody>
      </p:sp>
      <p:sp>
        <p:nvSpPr>
          <p:cNvPr id="81" name="TextBox 80">
            <a:extLst>
              <a:ext uri="{FF2B5EF4-FFF2-40B4-BE49-F238E27FC236}">
                <a16:creationId xmlns:a16="http://schemas.microsoft.com/office/drawing/2014/main" id="{1B601E81-BAA1-4C88-ADB7-7E8B11833ABC}"/>
              </a:ext>
            </a:extLst>
          </p:cNvPr>
          <p:cNvSpPr txBox="1"/>
          <p:nvPr/>
        </p:nvSpPr>
        <p:spPr>
          <a:xfrm>
            <a:off x="5229483" y="4646612"/>
            <a:ext cx="1663700" cy="424732"/>
          </a:xfrm>
          <a:prstGeom prst="rect">
            <a:avLst/>
          </a:prstGeom>
          <a:noFill/>
        </p:spPr>
        <p:txBody>
          <a:bodyPr wrap="square" rtlCol="0">
            <a:spAutoFit/>
          </a:bodyPr>
          <a:lstStyle/>
          <a:p>
            <a:pPr>
              <a:lnSpc>
                <a:spcPct val="90000"/>
              </a:lnSpc>
            </a:pPr>
            <a:r>
              <a:rPr lang="en-US" sz="2400" dirty="0"/>
              <a:t>Spring Boot</a:t>
            </a:r>
          </a:p>
        </p:txBody>
      </p:sp>
      <p:sp>
        <p:nvSpPr>
          <p:cNvPr id="82" name="Freeform 12">
            <a:extLst>
              <a:ext uri="{FF2B5EF4-FFF2-40B4-BE49-F238E27FC236}">
                <a16:creationId xmlns:a16="http://schemas.microsoft.com/office/drawing/2014/main" id="{4A9F9749-B9C1-4690-875F-692E6E8C3851}"/>
              </a:ext>
            </a:extLst>
          </p:cNvPr>
          <p:cNvSpPr>
            <a:spLocks/>
          </p:cNvSpPr>
          <p:nvPr/>
        </p:nvSpPr>
        <p:spPr bwMode="gray">
          <a:xfrm rot="10476908">
            <a:off x="3454570" y="3864101"/>
            <a:ext cx="1473355" cy="297011"/>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eaLnBrk="1" hangingPunct="1">
              <a:defRPr/>
            </a:pPr>
            <a:endParaRPr lang="en-US"/>
          </a:p>
        </p:txBody>
      </p:sp>
      <p:sp>
        <p:nvSpPr>
          <p:cNvPr id="83" name="TextBox 82">
            <a:extLst>
              <a:ext uri="{FF2B5EF4-FFF2-40B4-BE49-F238E27FC236}">
                <a16:creationId xmlns:a16="http://schemas.microsoft.com/office/drawing/2014/main" id="{9A35F98C-5A3C-4E8F-AE5A-066B2E7DF517}"/>
              </a:ext>
            </a:extLst>
          </p:cNvPr>
          <p:cNvSpPr txBox="1"/>
          <p:nvPr/>
        </p:nvSpPr>
        <p:spPr>
          <a:xfrm>
            <a:off x="9389992" y="5067403"/>
            <a:ext cx="1597681" cy="424732"/>
          </a:xfrm>
          <a:prstGeom prst="rect">
            <a:avLst/>
          </a:prstGeom>
          <a:noFill/>
        </p:spPr>
        <p:txBody>
          <a:bodyPr wrap="none" rtlCol="0">
            <a:spAutoFit/>
          </a:bodyPr>
          <a:lstStyle/>
          <a:p>
            <a:pPr>
              <a:lnSpc>
                <a:spcPct val="90000"/>
              </a:lnSpc>
            </a:pPr>
            <a:r>
              <a:rPr lang="en-US" sz="2400" dirty="0"/>
              <a:t>PostgreSQL</a:t>
            </a:r>
          </a:p>
        </p:txBody>
      </p:sp>
    </p:spTree>
    <p:extLst>
      <p:ext uri="{BB962C8B-B14F-4D97-AF65-F5344CB8AC3E}">
        <p14:creationId xmlns:p14="http://schemas.microsoft.com/office/powerpoint/2010/main" val="42350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33ED2841-8F6B-4358-8774-E9E6243B9C69}"/>
              </a:ext>
            </a:extLst>
          </p:cNvPr>
          <p:cNvGrpSpPr>
            <a:grpSpLocks/>
          </p:cNvGrpSpPr>
          <p:nvPr/>
        </p:nvGrpSpPr>
        <p:grpSpPr bwMode="auto">
          <a:xfrm>
            <a:off x="3675062" y="152400"/>
            <a:ext cx="4838700" cy="762000"/>
            <a:chOff x="912" y="1008"/>
            <a:chExt cx="3984" cy="912"/>
          </a:xfrm>
        </p:grpSpPr>
        <p:sp>
          <p:nvSpPr>
            <p:cNvPr id="7" name="AutoShape 4">
              <a:extLst>
                <a:ext uri="{FF2B5EF4-FFF2-40B4-BE49-F238E27FC236}">
                  <a16:creationId xmlns:a16="http://schemas.microsoft.com/office/drawing/2014/main" id="{AE41190A-823F-4DB4-8EA7-3EE6CFFE8ED8}"/>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 name="Freeform 7">
              <a:extLst>
                <a:ext uri="{FF2B5EF4-FFF2-40B4-BE49-F238E27FC236}">
                  <a16:creationId xmlns:a16="http://schemas.microsoft.com/office/drawing/2014/main" id="{38DEC0D8-99B8-44B1-8D94-1218C34C3FAD}"/>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9" name="Text Box 9">
              <a:extLst>
                <a:ext uri="{FF2B5EF4-FFF2-40B4-BE49-F238E27FC236}">
                  <a16:creationId xmlns:a16="http://schemas.microsoft.com/office/drawing/2014/main" id="{D4CAF8EB-5936-48C2-8D4B-F42AA931199F}"/>
                </a:ext>
              </a:extLst>
            </p:cNvPr>
            <p:cNvSpPr txBox="1">
              <a:spLocks noChangeArrowheads="1"/>
            </p:cNvSpPr>
            <p:nvPr/>
          </p:nvSpPr>
          <p:spPr bwMode="gray">
            <a:xfrm>
              <a:off x="1220" y="1237"/>
              <a:ext cx="336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err="1">
                  <a:solidFill>
                    <a:schemeClr val="tx2"/>
                  </a:solidFill>
                  <a:latin typeface="Arial" panose="020B0604020202020204" pitchFamily="34" charset="0"/>
                </a:rPr>
                <a:t>Biểu</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đồ</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Usecase</a:t>
              </a:r>
              <a:r>
                <a:rPr lang="en-US" altLang="en-US" sz="2000" dirty="0">
                  <a:solidFill>
                    <a:schemeClr val="tx2"/>
                  </a:solidFill>
                  <a:latin typeface="Arial" panose="020B0604020202020204" pitchFamily="34" charset="0"/>
                </a:rPr>
                <a:t> ng</a:t>
              </a:r>
              <a:r>
                <a:rPr lang="vi-VN" altLang="en-US" sz="2000" dirty="0">
                  <a:solidFill>
                    <a:schemeClr val="tx2"/>
                  </a:solidFill>
                  <a:latin typeface="Arial" panose="020B0604020202020204" pitchFamily="34" charset="0"/>
                </a:rPr>
                <a:t>ư</a:t>
              </a:r>
              <a:r>
                <a:rPr lang="en-US" altLang="en-US" sz="2000" dirty="0" err="1">
                  <a:solidFill>
                    <a:schemeClr val="tx2"/>
                  </a:solidFill>
                  <a:latin typeface="Arial" panose="020B0604020202020204" pitchFamily="34" charset="0"/>
                </a:rPr>
                <a:t>ời</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tìm</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việc</a:t>
              </a:r>
              <a:endParaRPr lang="en-US" altLang="en-US" sz="2000" b="0" dirty="0">
                <a:solidFill>
                  <a:schemeClr val="tx2"/>
                </a:solidFill>
                <a:latin typeface="Arial" panose="020B0604020202020204" pitchFamily="34" charset="0"/>
              </a:endParaRPr>
            </a:p>
          </p:txBody>
        </p:sp>
      </p:grpSp>
      <p:pic>
        <p:nvPicPr>
          <p:cNvPr id="13" name="Picture 12">
            <a:extLst>
              <a:ext uri="{FF2B5EF4-FFF2-40B4-BE49-F238E27FC236}">
                <a16:creationId xmlns:a16="http://schemas.microsoft.com/office/drawing/2014/main" id="{2034A01C-7540-4B0D-BC8E-8C4F605EE1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812" y="1105736"/>
            <a:ext cx="11277600" cy="5599864"/>
          </a:xfrm>
          <a:prstGeom prst="rect">
            <a:avLst/>
          </a:prstGeom>
          <a:noFill/>
          <a:ln>
            <a:noFill/>
          </a:ln>
        </p:spPr>
      </p:pic>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33ED2841-8F6B-4358-8774-E9E6243B9C69}"/>
              </a:ext>
            </a:extLst>
          </p:cNvPr>
          <p:cNvGrpSpPr>
            <a:grpSpLocks/>
          </p:cNvGrpSpPr>
          <p:nvPr/>
        </p:nvGrpSpPr>
        <p:grpSpPr bwMode="auto">
          <a:xfrm>
            <a:off x="3675062" y="152400"/>
            <a:ext cx="5010150" cy="899026"/>
            <a:chOff x="912" y="1008"/>
            <a:chExt cx="3984" cy="1076"/>
          </a:xfrm>
        </p:grpSpPr>
        <p:sp>
          <p:nvSpPr>
            <p:cNvPr id="7" name="AutoShape 4">
              <a:extLst>
                <a:ext uri="{FF2B5EF4-FFF2-40B4-BE49-F238E27FC236}">
                  <a16:creationId xmlns:a16="http://schemas.microsoft.com/office/drawing/2014/main" id="{AE41190A-823F-4DB4-8EA7-3EE6CFFE8ED8}"/>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1" name="Freeform 7">
              <a:extLst>
                <a:ext uri="{FF2B5EF4-FFF2-40B4-BE49-F238E27FC236}">
                  <a16:creationId xmlns:a16="http://schemas.microsoft.com/office/drawing/2014/main" id="{38DEC0D8-99B8-44B1-8D94-1218C34C3FAD}"/>
                </a:ext>
              </a:extLst>
            </p:cNvPr>
            <p:cNvSpPr>
              <a:spLocks/>
            </p:cNvSpPr>
            <p:nvPr/>
          </p:nvSpPr>
          <p:spPr bwMode="gray">
            <a:xfrm>
              <a:off x="1048" y="1140"/>
              <a:ext cx="384"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1" hangingPunct="1">
                <a:defRPr/>
              </a:pPr>
              <a:endParaRPr lang="en-US"/>
            </a:p>
          </p:txBody>
        </p:sp>
        <p:sp>
          <p:nvSpPr>
            <p:cNvPr id="9" name="Text Box 9">
              <a:extLst>
                <a:ext uri="{FF2B5EF4-FFF2-40B4-BE49-F238E27FC236}">
                  <a16:creationId xmlns:a16="http://schemas.microsoft.com/office/drawing/2014/main" id="{D4CAF8EB-5936-48C2-8D4B-F42AA931199F}"/>
                </a:ext>
              </a:extLst>
            </p:cNvPr>
            <p:cNvSpPr txBox="1">
              <a:spLocks noChangeArrowheads="1"/>
            </p:cNvSpPr>
            <p:nvPr/>
          </p:nvSpPr>
          <p:spPr bwMode="gray">
            <a:xfrm>
              <a:off x="1220" y="1237"/>
              <a:ext cx="3368"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err="1">
                  <a:solidFill>
                    <a:schemeClr val="tx2"/>
                  </a:solidFill>
                  <a:latin typeface="Arial" panose="020B0604020202020204" pitchFamily="34" charset="0"/>
                </a:rPr>
                <a:t>Biểu</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đồ</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Usecase</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nhà</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tuyển</a:t>
              </a:r>
              <a:r>
                <a:rPr lang="en-US" altLang="en-US" sz="2000" dirty="0">
                  <a:solidFill>
                    <a:schemeClr val="tx2"/>
                  </a:solidFill>
                  <a:latin typeface="Arial" panose="020B0604020202020204" pitchFamily="34" charset="0"/>
                </a:rPr>
                <a:t> </a:t>
              </a:r>
              <a:r>
                <a:rPr lang="en-US" altLang="en-US" sz="2000" dirty="0" err="1">
                  <a:solidFill>
                    <a:schemeClr val="tx2"/>
                  </a:solidFill>
                  <a:latin typeface="Arial" panose="020B0604020202020204" pitchFamily="34" charset="0"/>
                </a:rPr>
                <a:t>dụng</a:t>
              </a:r>
              <a:endParaRPr lang="en-US" altLang="en-US" sz="2000" b="0" dirty="0">
                <a:solidFill>
                  <a:schemeClr val="tx2"/>
                </a:solidFill>
                <a:latin typeface="Arial" panose="020B0604020202020204" pitchFamily="34" charset="0"/>
              </a:endParaRPr>
            </a:p>
          </p:txBody>
        </p:sp>
      </p:grpSp>
      <p:pic>
        <p:nvPicPr>
          <p:cNvPr id="8" name="Picture 7">
            <a:extLst>
              <a:ext uri="{FF2B5EF4-FFF2-40B4-BE49-F238E27FC236}">
                <a16:creationId xmlns:a16="http://schemas.microsoft.com/office/drawing/2014/main" id="{364014B5-DEB7-4A0C-8E35-F885C78D1A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412" y="1067635"/>
            <a:ext cx="10668000" cy="5408530"/>
          </a:xfrm>
          <a:prstGeom prst="rect">
            <a:avLst/>
          </a:prstGeom>
          <a:noFill/>
          <a:ln>
            <a:noFill/>
          </a:ln>
        </p:spPr>
      </p:pic>
    </p:spTree>
    <p:extLst>
      <p:ext uri="{BB962C8B-B14F-4D97-AF65-F5344CB8AC3E}">
        <p14:creationId xmlns:p14="http://schemas.microsoft.com/office/powerpoint/2010/main" val="353760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704</TotalTime>
  <Words>931</Words>
  <Application>Microsoft Office PowerPoint</Application>
  <PresentationFormat>Custom</PresentationFormat>
  <Paragraphs>97</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Arial Rounded MT Bold</vt:lpstr>
      <vt:lpstr>Calibri</vt:lpstr>
      <vt:lpstr>Franklin Gothic Medium</vt:lpstr>
      <vt:lpstr>Wingdings</vt:lpstr>
      <vt:lpstr>State history report presentation</vt:lpstr>
      <vt:lpstr>BÁO CÁO TỐT NGHIỆP TÌM HIỂU NGHIỆP VỤ QUẢN LÝ TÌM VIỆC ONLINE XÂY DỰNG WEBSITE TÌM VIỆC</vt:lpstr>
      <vt:lpstr>PowerPoint Presentation</vt:lpstr>
      <vt:lpstr>GIỚI THIỆU</vt:lpstr>
      <vt:lpstr>MỤC TIÊU VÀ NHIỆM VỤ</vt:lpstr>
      <vt:lpstr>KHẢO SÁT NGHIỆP VỤ</vt:lpstr>
      <vt:lpstr>PowerPoint Presentation</vt:lpstr>
      <vt:lpstr>PowerPoint Presentation</vt:lpstr>
      <vt:lpstr>PowerPoint Presentation</vt:lpstr>
      <vt:lpstr>PowerPoint Presentation</vt:lpstr>
      <vt:lpstr>PowerPoint Presentation</vt:lpstr>
      <vt:lpstr>PowerPoint Presentation</vt:lpstr>
      <vt:lpstr>Kết luận</vt:lpstr>
      <vt:lpstr>Hướng phát triển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50 States</dc:title>
  <dc:creator>lequangson1234514@gmail.com</dc:creator>
  <cp:lastModifiedBy>lequangson1234514@gmail.com</cp:lastModifiedBy>
  <cp:revision>80</cp:revision>
  <dcterms:created xsi:type="dcterms:W3CDTF">2019-07-07T03:43:11Z</dcterms:created>
  <dcterms:modified xsi:type="dcterms:W3CDTF">2019-07-10T15:02:48Z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