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0" r:id="rId7"/>
    <p:sldId id="274" r:id="rId8"/>
    <p:sldId id="267" r:id="rId9"/>
    <p:sldId id="262" r:id="rId10"/>
    <p:sldId id="268" r:id="rId11"/>
    <p:sldId id="270" r:id="rId12"/>
    <p:sldId id="269" r:id="rId13"/>
    <p:sldId id="271" r:id="rId14"/>
    <p:sldId id="263" r:id="rId15"/>
    <p:sldId id="264" r:id="rId16"/>
    <p:sldId id="265" r:id="rId17"/>
    <p:sldId id="273" r:id="rId18"/>
    <p:sldId id="275" r:id="rId19"/>
    <p:sldId id="266" r:id="rId20"/>
    <p:sldId id="276" r:id="rId21"/>
    <p:sldId id="288"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温 清机" initials="温" lastIdx="2" clrIdx="0"/>
  <p:cmAuthor id="2" name="小葵" initials="小"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61" autoAdjust="0"/>
    <p:restoredTop sz="70709" autoAdjust="0"/>
  </p:normalViewPr>
  <p:slideViewPr>
    <p:cSldViewPr snapToGrid="0">
      <p:cViewPr varScale="1">
        <p:scale>
          <a:sx n="56" d="100"/>
          <a:sy n="56" d="100"/>
        </p:scale>
        <p:origin x="9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2.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BaiduSyncdisk\3.&#19978;&#35838;\2023-2024(&#20108;)\web&#31243;&#24207;&#35774;&#35745;\&#22791;&#35838;PPT\&#31532;&#19968;&#21608;\&#25104;&#32489;&#20998;&#24067;&#22270;.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1" i="0" u="none" strike="noStrike" kern="1200" baseline="0">
                <a:solidFill>
                  <a:schemeClr val="dk1">
                    <a:lumMod val="75000"/>
                    <a:lumOff val="25000"/>
                  </a:schemeClr>
                </a:solidFill>
                <a:latin typeface="+mn-lt"/>
                <a:ea typeface="+mn-ea"/>
                <a:cs typeface="+mn-cs"/>
              </a:defRPr>
            </a:pPr>
            <a:r>
              <a:rPr sz="2000"/>
              <a:t>分数分配表</a:t>
            </a:r>
            <a:endParaRPr sz="2000"/>
          </a:p>
        </c:rich>
      </c:tx>
      <c:layout/>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1771911047687"/>
          <c:y val="0.187446074201898"/>
          <c:w val="0.978594363182305"/>
          <c:h val="0.806082830025884"/>
        </c:manualLayout>
      </c:layout>
      <c:pie3DChart>
        <c:varyColors val="1"/>
        <c:ser>
          <c:idx val="0"/>
          <c:order val="0"/>
          <c:spPr/>
          <c:explosion val="0"/>
          <c:dPt>
            <c:idx val="0"/>
            <c:bubble3D val="0"/>
            <c:spPr>
              <a:solidFill>
                <a:schemeClr val="accent1"/>
              </a:solidFill>
              <a:ln w="25400">
                <a:solidFill>
                  <a:schemeClr val="lt1"/>
                </a:solidFill>
              </a:ln>
              <a:effectLst/>
            </c:spPr>
          </c:dPt>
          <c:dPt>
            <c:idx val="1"/>
            <c:bubble3D val="0"/>
            <c:spPr>
              <a:solidFill>
                <a:schemeClr val="accent2"/>
              </a:solidFill>
              <a:ln w="25400">
                <a:solidFill>
                  <a:schemeClr val="lt1"/>
                </a:solidFill>
              </a:ln>
              <a:effectLst/>
            </c:spPr>
          </c:dPt>
          <c:dPt>
            <c:idx val="2"/>
            <c:bubble3D val="0"/>
            <c:spPr>
              <a:solidFill>
                <a:schemeClr val="accent3"/>
              </a:solidFill>
              <a:ln w="2540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[成绩分布图.xls]Sheet1!$A$1:$C$1</c:f>
              <c:strCache>
                <c:ptCount val="3"/>
                <c:pt idx="0">
                  <c:v>平时作业</c:v>
                </c:pt>
                <c:pt idx="1">
                  <c:v>平时实验</c:v>
                </c:pt>
                <c:pt idx="2">
                  <c:v>期末大作业</c:v>
                </c:pt>
              </c:strCache>
            </c:strRef>
          </c:cat>
          <c:val>
            <c:numRef>
              <c:f>[成绩分布图.xls]Sheet1!$A$2:$C$2</c:f>
              <c:numCache>
                <c:formatCode>0%</c:formatCode>
                <c:ptCount val="3"/>
                <c:pt idx="0">
                  <c:v>0.2</c:v>
                </c:pt>
                <c:pt idx="1">
                  <c:v>0.3</c:v>
                </c:pt>
                <c:pt idx="2">
                  <c:v>0.5</c:v>
                </c:pt>
              </c:numCache>
            </c:numRef>
          </c:val>
        </c:ser>
        <c:dLbls>
          <c:showLegendKey val="0"/>
          <c:showVal val="1"/>
          <c:showCatName val="0"/>
          <c:showSerName val="0"/>
          <c:showPercent val="0"/>
          <c:showBubbleSize val="0"/>
        </c:dLbls>
      </c:pie3DChart>
      <c:spPr>
        <a:noFill/>
        <a:ln>
          <a:noFill/>
        </a:ln>
        <a:effectLst/>
      </c:spPr>
    </c:plotArea>
    <c:legend>
      <c:legendPos val="t"/>
      <c:legendEntry>
        <c:idx val="0"/>
        <c:txPr>
          <a:bodyPr rot="0" spcFirstLastPara="0" vertOverflow="ellipsis" vert="horz" wrap="square" anchor="ctr" anchorCtr="1"/>
          <a:lstStyle/>
          <a:p>
            <a:pPr>
              <a:defRPr lang="zh-CN" sz="18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1"/>
        <c:txPr>
          <a:bodyPr rot="0" spcFirstLastPara="0" vertOverflow="ellipsis" vert="horz" wrap="square" anchor="ctr" anchorCtr="1"/>
          <a:lstStyle/>
          <a:p>
            <a:pPr>
              <a:defRPr lang="zh-CN" sz="18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2"/>
        <c:txPr>
          <a:bodyPr rot="0" spcFirstLastPara="0" vertOverflow="ellipsis" vert="horz" wrap="square" anchor="ctr" anchorCtr="1"/>
          <a:lstStyle/>
          <a:p>
            <a:pPr>
              <a:defRPr lang="zh-CN" sz="18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ayout>
        <c:manualLayout>
          <c:xMode val="edge"/>
          <c:yMode val="edge"/>
          <c:x val="0.626828398144845"/>
          <c:y val="0.143874029335634"/>
          <c:w val="0.369603995718873"/>
          <c:h val="0.25862812769629"/>
        </c:manualLayout>
      </c:layout>
      <c:overlay val="0"/>
      <c:spPr>
        <a:noFill/>
        <a:ln>
          <a:noFill/>
        </a:ln>
        <a:effectLst/>
      </c:spPr>
      <c:txPr>
        <a:bodyPr rot="0" spcFirstLastPara="0" vertOverflow="ellipsis" vert="horz" wrap="square" anchor="ctr" anchorCtr="1"/>
        <a:lstStyle/>
        <a:p>
          <a:pPr>
            <a:defRPr lang="zh-CN" sz="18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bg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00666-DFA5-44A4-95F9-1AE1E08500D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14F25-A8A3-4993-8360-5432A51A7F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Java%E7%BB%84%E4%BB%B6/53178233?fromModule=lemma_inlink"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学习这门课前，其实要求学生先修完网页设计、</a:t>
            </a:r>
            <a:r>
              <a:rPr lang="en-US" altLang="zh-CN" dirty="0"/>
              <a:t>JAVA</a:t>
            </a:r>
            <a:r>
              <a:rPr lang="zh-CN" altLang="en-US" dirty="0"/>
              <a:t>程序设计，</a:t>
            </a:r>
            <a:endParaRPr lang="en-US" altLang="zh-CN" dirty="0"/>
          </a:p>
          <a:p>
            <a:r>
              <a:rPr lang="zh-CN" altLang="en-US" dirty="0"/>
              <a:t>其中</a:t>
            </a:r>
            <a:r>
              <a:rPr lang="en-US" altLang="zh-CN" dirty="0"/>
              <a:t>Java</a:t>
            </a:r>
            <a:r>
              <a:rPr lang="zh-CN" altLang="en-US" dirty="0"/>
              <a:t>程序设计和数据库这两门课应该相当重要，我们这个课程都会不断涉及这些知识的运用</a:t>
            </a:r>
            <a:endParaRPr lang="en-US" altLang="zh-CN" dirty="0"/>
          </a:p>
          <a:p>
            <a:r>
              <a:rPr lang="zh-CN" altLang="en-US" dirty="0"/>
              <a:t>学完这么课程之后，我们可以继续深入学习</a:t>
            </a:r>
            <a:r>
              <a:rPr lang="en-US" altLang="zh-CN" dirty="0"/>
              <a:t>Java EE</a:t>
            </a:r>
            <a:r>
              <a:rPr lang="zh-CN" altLang="en-US" dirty="0"/>
              <a:t>程序设计、智能手机应用软件开发、网站开发实训等课程，拓展这一门课程的应用</a:t>
            </a:r>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我们课时一共</a:t>
            </a:r>
            <a:r>
              <a:rPr lang="en-US" altLang="zh-CN" dirty="0"/>
              <a:t>48</a:t>
            </a:r>
            <a:r>
              <a:rPr lang="zh-CN" altLang="en-US" dirty="0"/>
              <a:t>个学时，</a:t>
            </a:r>
            <a:r>
              <a:rPr lang="en-US" altLang="zh-CN" dirty="0"/>
              <a:t>16</a:t>
            </a:r>
            <a:r>
              <a:rPr lang="zh-CN" altLang="en-US" dirty="0"/>
              <a:t>周结束，每个星期</a:t>
            </a:r>
            <a:r>
              <a:rPr lang="en-US" altLang="zh-CN" dirty="0"/>
              <a:t>3</a:t>
            </a:r>
            <a:r>
              <a:rPr lang="zh-CN" altLang="en-US" dirty="0"/>
              <a:t>个学时，其中理论课</a:t>
            </a:r>
            <a:r>
              <a:rPr lang="en-US" altLang="zh-CN" dirty="0"/>
              <a:t>2</a:t>
            </a:r>
            <a:r>
              <a:rPr lang="zh-CN" altLang="en-US" dirty="0"/>
              <a:t>个学时，</a:t>
            </a:r>
            <a:r>
              <a:rPr lang="en-US" altLang="zh-CN" dirty="0"/>
              <a:t>1</a:t>
            </a:r>
            <a:r>
              <a:rPr lang="zh-CN" altLang="en-US" dirty="0"/>
              <a:t>个学时用完实验</a:t>
            </a:r>
            <a:endParaRPr lang="en-US" altLang="zh-CN" dirty="0"/>
          </a:p>
          <a:p>
            <a:r>
              <a:rPr lang="zh-CN" altLang="en-US" dirty="0"/>
              <a:t>本门课程是理论加实验的方式，重点考察大家的实际动手能力</a:t>
            </a:r>
            <a:endParaRPr lang="en-US" altLang="zh-CN" dirty="0"/>
          </a:p>
          <a:p>
            <a:r>
              <a:rPr lang="zh-CN" altLang="en-US" dirty="0"/>
              <a:t>理论课：概述性为主，我们课时非常短，所以不能每一处都讲得非常细致，所以大家一定要发挥自己的自主性和积极性。对于每一课程内容，我们都设计了对应的实验，方便大家将知识点应用于实践中，加深理解。</a:t>
            </a:r>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理论一共十章内容，稍微和课程不太一样，但是具体的知识在我们的课本上都可以找到</a:t>
            </a:r>
            <a:endParaRPr lang="en-US" altLang="zh-CN" dirty="0"/>
          </a:p>
          <a:p>
            <a:r>
              <a:rPr lang="zh-CN" altLang="en-US" dirty="0"/>
              <a:t>这个星期我们会讲解第一章</a:t>
            </a:r>
            <a:endParaRPr lang="en-US" altLang="zh-CN" dirty="0"/>
          </a:p>
          <a:p>
            <a:r>
              <a:rPr lang="zh-CN" altLang="en-US" dirty="0"/>
              <a:t>第二章其实设计的内容非常多，我们这里用两个星期讲完，需要大家课后多多实践，熟练掌握</a:t>
            </a:r>
            <a:endParaRPr lang="en-US" altLang="zh-CN" dirty="0"/>
          </a:p>
          <a:p>
            <a:r>
              <a:rPr lang="zh-CN" altLang="en-US" dirty="0"/>
              <a:t>第三章</a:t>
            </a:r>
            <a:r>
              <a:rPr lang="en-US" altLang="zh-CN" dirty="0"/>
              <a:t>JSP</a:t>
            </a:r>
            <a:r>
              <a:rPr lang="zh-CN" altLang="en-US" dirty="0"/>
              <a:t>语法是我们课程的核心重点，所以讲解周期比较长，涉及的知识点非常重要</a:t>
            </a:r>
            <a:endParaRPr lang="en-US" altLang="zh-CN" dirty="0"/>
          </a:p>
          <a:p>
            <a:r>
              <a:rPr lang="zh-CN" altLang="en-US" dirty="0"/>
              <a:t>还有其他章节我们都会详细讲解，想以后从事</a:t>
            </a:r>
            <a:r>
              <a:rPr lang="en-US" altLang="zh-CN" dirty="0"/>
              <a:t>web</a:t>
            </a:r>
            <a:r>
              <a:rPr lang="zh-CN" altLang="en-US" dirty="0"/>
              <a:t>开发的同学，其实大家都可以自学，做做项目</a:t>
            </a:r>
            <a:endParaRPr lang="en-US" altLang="zh-CN" dirty="0"/>
          </a:p>
          <a:p>
            <a:endParaRPr lang="en-US" altLang="zh-CN" dirty="0"/>
          </a:p>
          <a:p>
            <a:r>
              <a:rPr lang="en-US" altLang="zh-CN" b="0" i="0" dirty="0">
                <a:solidFill>
                  <a:srgbClr val="333333"/>
                </a:solidFill>
                <a:effectLst/>
                <a:latin typeface="Helvetica Neue"/>
              </a:rPr>
              <a:t>JavaBean</a:t>
            </a:r>
            <a:r>
              <a:rPr lang="zh-CN" altLang="en-US" b="0" i="0" dirty="0">
                <a:solidFill>
                  <a:srgbClr val="333333"/>
                </a:solidFill>
                <a:effectLst/>
                <a:latin typeface="Helvetica Neue"/>
              </a:rPr>
              <a:t>是一种可重用的</a:t>
            </a:r>
            <a:r>
              <a:rPr lang="en-US" altLang="zh-CN" b="0" i="0" u="none" strike="noStrike" dirty="0">
                <a:solidFill>
                  <a:srgbClr val="136EC2"/>
                </a:solidFill>
                <a:effectLst/>
                <a:latin typeface="Helvetica Neue"/>
                <a:hlinkClick r:id="rId3"/>
              </a:rPr>
              <a:t>Java</a:t>
            </a:r>
            <a:r>
              <a:rPr lang="zh-CN" altLang="en-US" b="0" i="0" u="none" strike="noStrike" dirty="0">
                <a:solidFill>
                  <a:srgbClr val="136EC2"/>
                </a:solidFill>
                <a:effectLst/>
                <a:latin typeface="Helvetica Neue"/>
                <a:hlinkClick r:id="rId3"/>
              </a:rPr>
              <a:t>组件</a:t>
            </a:r>
            <a:r>
              <a:rPr lang="zh-CN" altLang="en-US" b="0" i="0" dirty="0">
                <a:solidFill>
                  <a:srgbClr val="333333"/>
                </a:solidFill>
                <a:effectLst/>
                <a:latin typeface="Helvetica Neue"/>
              </a:rPr>
              <a:t>，它可以被</a:t>
            </a:r>
            <a:r>
              <a:rPr lang="en-US" altLang="zh-CN" b="0" i="0" dirty="0">
                <a:solidFill>
                  <a:srgbClr val="333333"/>
                </a:solidFill>
                <a:effectLst/>
                <a:latin typeface="Helvetica Neue"/>
              </a:rPr>
              <a:t>Applet</a:t>
            </a:r>
            <a:r>
              <a:rPr lang="zh-CN" altLang="en-US" b="0" i="0" dirty="0">
                <a:solidFill>
                  <a:srgbClr val="333333"/>
                </a:solidFill>
                <a:effectLst/>
                <a:latin typeface="Helvetica Neue"/>
              </a:rPr>
              <a:t>、</a:t>
            </a:r>
            <a:r>
              <a:rPr lang="en-US" altLang="zh-CN" b="0" i="0" dirty="0">
                <a:solidFill>
                  <a:srgbClr val="333333"/>
                </a:solidFill>
                <a:effectLst/>
                <a:latin typeface="Helvetica Neue"/>
              </a:rPr>
              <a:t>Servlet</a:t>
            </a:r>
            <a:r>
              <a:rPr lang="zh-CN" altLang="en-US" b="0" i="0" dirty="0">
                <a:solidFill>
                  <a:srgbClr val="333333"/>
                </a:solidFill>
                <a:effectLst/>
                <a:latin typeface="Helvetica Neue"/>
              </a:rPr>
              <a:t>、</a:t>
            </a:r>
            <a:r>
              <a:rPr lang="en-US" altLang="zh-CN" b="0" i="0" dirty="0">
                <a:solidFill>
                  <a:srgbClr val="333333"/>
                </a:solidFill>
                <a:effectLst/>
                <a:latin typeface="Helvetica Neue"/>
              </a:rPr>
              <a:t>JSP</a:t>
            </a:r>
            <a:r>
              <a:rPr lang="zh-CN" altLang="en-US" b="0" i="0" dirty="0">
                <a:solidFill>
                  <a:srgbClr val="333333"/>
                </a:solidFill>
                <a:effectLst/>
                <a:latin typeface="Helvetica Neue"/>
              </a:rPr>
              <a:t>等</a:t>
            </a:r>
            <a:r>
              <a:rPr lang="en-US" altLang="zh-CN" b="0" i="0" dirty="0">
                <a:solidFill>
                  <a:srgbClr val="333333"/>
                </a:solidFill>
                <a:effectLst/>
                <a:latin typeface="Helvetica Neue"/>
              </a:rPr>
              <a:t>Java</a:t>
            </a:r>
            <a:r>
              <a:rPr lang="zh-CN" altLang="en-US" b="0" i="0" dirty="0">
                <a:solidFill>
                  <a:srgbClr val="333333"/>
                </a:solidFill>
                <a:effectLst/>
                <a:latin typeface="Helvetica Neue"/>
              </a:rPr>
              <a:t>应用程序调用．也可以可视化地被</a:t>
            </a:r>
            <a:r>
              <a:rPr lang="en-US" altLang="zh-CN" b="0" i="0" dirty="0">
                <a:solidFill>
                  <a:srgbClr val="333333"/>
                </a:solidFill>
                <a:effectLst/>
                <a:latin typeface="Helvetica Neue"/>
              </a:rPr>
              <a:t>Java</a:t>
            </a:r>
            <a:r>
              <a:rPr lang="zh-CN" altLang="en-US" b="0" i="0" dirty="0">
                <a:solidFill>
                  <a:srgbClr val="333333"/>
                </a:solidFill>
                <a:effectLst/>
                <a:latin typeface="Helvetica Neue"/>
              </a:rPr>
              <a:t>开发工具使用。它包含属性</a:t>
            </a:r>
            <a:r>
              <a:rPr lang="en-US" altLang="zh-CN" b="0" i="0" dirty="0">
                <a:solidFill>
                  <a:srgbClr val="333333"/>
                </a:solidFill>
                <a:effectLst/>
                <a:latin typeface="Helvetica Neue"/>
              </a:rPr>
              <a:t>(Properties)</a:t>
            </a:r>
            <a:r>
              <a:rPr lang="zh-CN" altLang="en-US" b="0" i="0" dirty="0">
                <a:solidFill>
                  <a:srgbClr val="333333"/>
                </a:solidFill>
                <a:effectLst/>
                <a:latin typeface="Helvetica Neue"/>
              </a:rPr>
              <a:t>、方法</a:t>
            </a:r>
            <a:r>
              <a:rPr lang="en-US" altLang="zh-CN" b="0" i="0" dirty="0">
                <a:solidFill>
                  <a:srgbClr val="333333"/>
                </a:solidFill>
                <a:effectLst/>
                <a:latin typeface="Helvetica Neue"/>
              </a:rPr>
              <a:t>(Methods)</a:t>
            </a:r>
            <a:r>
              <a:rPr lang="zh-CN" altLang="en-US" b="0" i="0" dirty="0">
                <a:solidFill>
                  <a:srgbClr val="333333"/>
                </a:solidFill>
                <a:effectLst/>
                <a:latin typeface="Helvetica Neue"/>
              </a:rPr>
              <a:t>、事件</a:t>
            </a:r>
            <a:r>
              <a:rPr lang="en-US" altLang="zh-CN" b="0" i="0" dirty="0">
                <a:solidFill>
                  <a:srgbClr val="333333"/>
                </a:solidFill>
                <a:effectLst/>
                <a:latin typeface="Helvetica Neue"/>
              </a:rPr>
              <a:t>(Events)</a:t>
            </a:r>
            <a:r>
              <a:rPr lang="zh-CN" altLang="en-US" b="0" i="0" dirty="0">
                <a:solidFill>
                  <a:srgbClr val="333333"/>
                </a:solidFill>
                <a:effectLst/>
                <a:latin typeface="Helvetica Neue"/>
              </a:rPr>
              <a:t>等特性。</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en-US" altLang="zh-CN" b="0" i="0" dirty="0">
                <a:solidFill>
                  <a:srgbClr val="4D4D4D"/>
                </a:solidFill>
                <a:effectLst/>
                <a:latin typeface="-apple-system"/>
              </a:rPr>
              <a:t>EL</a:t>
            </a:r>
            <a:r>
              <a:rPr lang="zh-CN" altLang="en-US" b="0" i="0" dirty="0">
                <a:solidFill>
                  <a:srgbClr val="4D4D4D"/>
                </a:solidFill>
                <a:effectLst/>
                <a:latin typeface="-apple-system"/>
              </a:rPr>
              <a:t>（</a:t>
            </a:r>
            <a:r>
              <a:rPr lang="en-US" altLang="zh-CN" b="0" i="0" dirty="0">
                <a:solidFill>
                  <a:srgbClr val="4D4D4D"/>
                </a:solidFill>
                <a:effectLst/>
                <a:latin typeface="-apple-system"/>
              </a:rPr>
              <a:t>Express </a:t>
            </a:r>
            <a:r>
              <a:rPr lang="en-US" altLang="zh-CN" b="0" i="0" dirty="0" err="1">
                <a:solidFill>
                  <a:srgbClr val="4D4D4D"/>
                </a:solidFill>
                <a:effectLst/>
                <a:latin typeface="-apple-system"/>
              </a:rPr>
              <a:t>Lanuage</a:t>
            </a:r>
            <a:r>
              <a:rPr lang="zh-CN" altLang="en-US" b="0" i="0" dirty="0">
                <a:solidFill>
                  <a:srgbClr val="4D4D4D"/>
                </a:solidFill>
                <a:effectLst/>
                <a:latin typeface="-apple-system"/>
              </a:rPr>
              <a:t>）表达式可以嵌入在</a:t>
            </a:r>
            <a:r>
              <a:rPr lang="en-US" altLang="zh-CN" b="0" i="0" dirty="0" err="1">
                <a:solidFill>
                  <a:srgbClr val="4D4D4D"/>
                </a:solidFill>
                <a:effectLst/>
                <a:latin typeface="-apple-system"/>
              </a:rPr>
              <a:t>jsp</a:t>
            </a:r>
            <a:r>
              <a:rPr lang="zh-CN" altLang="en-US" b="0" i="0" dirty="0">
                <a:solidFill>
                  <a:srgbClr val="4D4D4D"/>
                </a:solidFill>
                <a:effectLst/>
                <a:latin typeface="-apple-system"/>
              </a:rPr>
              <a:t>页面内部，减少</a:t>
            </a:r>
            <a:r>
              <a:rPr lang="en-US" altLang="zh-CN" b="0" i="0" dirty="0" err="1">
                <a:solidFill>
                  <a:srgbClr val="4D4D4D"/>
                </a:solidFill>
                <a:effectLst/>
                <a:latin typeface="-apple-system"/>
              </a:rPr>
              <a:t>jsp</a:t>
            </a:r>
            <a:r>
              <a:rPr lang="zh-CN" altLang="en-US" b="0" i="0" dirty="0">
                <a:solidFill>
                  <a:srgbClr val="4D4D4D"/>
                </a:solidFill>
                <a:effectLst/>
                <a:latin typeface="-apple-system"/>
              </a:rPr>
              <a:t>脚本的编写，</a:t>
            </a:r>
            <a:r>
              <a:rPr lang="en-US" altLang="zh-CN" b="0" i="0" dirty="0">
                <a:solidFill>
                  <a:srgbClr val="4D4D4D"/>
                </a:solidFill>
                <a:effectLst/>
                <a:latin typeface="-apple-system"/>
              </a:rPr>
              <a:t>EL</a:t>
            </a:r>
            <a:r>
              <a:rPr lang="zh-CN" altLang="en-US" b="0" i="0" dirty="0">
                <a:solidFill>
                  <a:srgbClr val="4D4D4D"/>
                </a:solidFill>
                <a:effectLst/>
                <a:latin typeface="-apple-system"/>
              </a:rPr>
              <a:t>出现的目的是要替代</a:t>
            </a:r>
            <a:r>
              <a:rPr lang="en-US" altLang="zh-CN" b="0" i="0" dirty="0" err="1">
                <a:solidFill>
                  <a:srgbClr val="4D4D4D"/>
                </a:solidFill>
                <a:effectLst/>
                <a:latin typeface="-apple-system"/>
              </a:rPr>
              <a:t>jsp</a:t>
            </a:r>
            <a:r>
              <a:rPr lang="zh-CN" altLang="en-US" b="0" i="0" dirty="0">
                <a:solidFill>
                  <a:srgbClr val="4D4D4D"/>
                </a:solidFill>
                <a:effectLst/>
                <a:latin typeface="-apple-system"/>
              </a:rPr>
              <a:t>页面中脚本的编写。简单来说</a:t>
            </a:r>
            <a:r>
              <a:rPr lang="en-US" altLang="zh-CN" b="0" i="0" dirty="0">
                <a:solidFill>
                  <a:srgbClr val="4D4D4D"/>
                </a:solidFill>
                <a:effectLst/>
                <a:latin typeface="-apple-system"/>
              </a:rPr>
              <a:t>EL</a:t>
            </a:r>
            <a:r>
              <a:rPr lang="zh-CN" altLang="en-US" b="0" i="0" dirty="0">
                <a:solidFill>
                  <a:srgbClr val="4D4D4D"/>
                </a:solidFill>
                <a:effectLst/>
                <a:latin typeface="-apple-system"/>
              </a:rPr>
              <a:t>表达式就是简化了代码的书写量。在学</a:t>
            </a:r>
            <a:r>
              <a:rPr lang="en-US" altLang="zh-CN" b="0" i="0" dirty="0">
                <a:solidFill>
                  <a:srgbClr val="4D4D4D"/>
                </a:solidFill>
                <a:effectLst/>
                <a:latin typeface="-apple-system"/>
              </a:rPr>
              <a:t>EL</a:t>
            </a:r>
            <a:r>
              <a:rPr lang="zh-CN" altLang="en-US" b="0" i="0" dirty="0">
                <a:solidFill>
                  <a:srgbClr val="4D4D4D"/>
                </a:solidFill>
                <a:effectLst/>
                <a:latin typeface="-apple-system"/>
              </a:rPr>
              <a:t>表达式之前我们必须通过</a:t>
            </a:r>
            <a:r>
              <a:rPr lang="en-US" altLang="zh-CN" b="0" i="0" dirty="0">
                <a:solidFill>
                  <a:srgbClr val="4D4D4D"/>
                </a:solidFill>
                <a:effectLst/>
                <a:latin typeface="-apple-system"/>
              </a:rPr>
              <a:t>&lt;%=  %&gt;</a:t>
            </a:r>
            <a:r>
              <a:rPr lang="zh-CN" altLang="en-US" b="0" i="0" dirty="0">
                <a:solidFill>
                  <a:srgbClr val="4D4D4D"/>
                </a:solidFill>
                <a:effectLst/>
                <a:latin typeface="-apple-system"/>
              </a:rPr>
              <a:t>来取出域中的数据，但这种方式过于繁琐，所以就诞生了</a:t>
            </a:r>
            <a:r>
              <a:rPr lang="en-US" altLang="zh-CN" b="0" i="0" dirty="0">
                <a:solidFill>
                  <a:srgbClr val="4D4D4D"/>
                </a:solidFill>
                <a:effectLst/>
                <a:latin typeface="-apple-system"/>
              </a:rPr>
              <a:t>EL</a:t>
            </a:r>
            <a:r>
              <a:rPr lang="zh-CN" altLang="en-US" b="0" i="0" dirty="0">
                <a:solidFill>
                  <a:srgbClr val="4D4D4D"/>
                </a:solidFill>
                <a:effectLst/>
                <a:latin typeface="-apple-system"/>
              </a:rPr>
              <a:t>表达式。</a:t>
            </a:r>
            <a:r>
              <a:rPr lang="en-US" altLang="zh-CN" b="0" i="0" dirty="0">
                <a:solidFill>
                  <a:srgbClr val="4D4D4D"/>
                </a:solidFill>
                <a:effectLst/>
                <a:latin typeface="-apple-system"/>
              </a:rPr>
              <a:t>${}</a:t>
            </a:r>
            <a:endParaRPr lang="en-US" altLang="zh-CN" b="0" i="0" dirty="0">
              <a:solidFill>
                <a:srgbClr val="4D4D4D"/>
              </a:solidFill>
              <a:effectLst/>
              <a:latin typeface="-apple-system"/>
            </a:endParaRPr>
          </a:p>
          <a:p>
            <a:r>
              <a:rPr lang="en-US" altLang="zh-CN" b="0" i="0" dirty="0">
                <a:solidFill>
                  <a:srgbClr val="4D4D4D"/>
                </a:solidFill>
                <a:effectLst/>
                <a:latin typeface="-apple-system"/>
              </a:rPr>
              <a:t>JSP</a:t>
            </a:r>
            <a:r>
              <a:rPr lang="zh-CN" altLang="en-US" b="0" i="0" dirty="0">
                <a:solidFill>
                  <a:srgbClr val="4D4D4D"/>
                </a:solidFill>
                <a:effectLst/>
                <a:latin typeface="-apple-system"/>
              </a:rPr>
              <a:t>标准标签库，可以嵌入在</a:t>
            </a:r>
            <a:r>
              <a:rPr lang="en-US" altLang="zh-CN" b="0" i="0" dirty="0" err="1">
                <a:solidFill>
                  <a:srgbClr val="4D4D4D"/>
                </a:solidFill>
                <a:effectLst/>
                <a:latin typeface="-apple-system"/>
              </a:rPr>
              <a:t>jsp</a:t>
            </a:r>
            <a:r>
              <a:rPr lang="zh-CN" altLang="en-US" b="0" i="0" dirty="0">
                <a:solidFill>
                  <a:srgbClr val="4D4D4D"/>
                </a:solidFill>
                <a:effectLst/>
                <a:latin typeface="-apple-system"/>
              </a:rPr>
              <a:t>页面中使用标签的形式完成业务逻辑等功能</a:t>
            </a:r>
            <a:r>
              <a:rPr lang="en-US" altLang="zh-CN" b="0" i="0" dirty="0">
                <a:solidFill>
                  <a:srgbClr val="4D4D4D"/>
                </a:solidFill>
                <a:effectLst/>
                <a:latin typeface="-apple-system"/>
              </a:rPr>
              <a:t>,</a:t>
            </a:r>
            <a:r>
              <a:rPr lang="zh-CN" altLang="en-US" b="0" i="0" dirty="0">
                <a:solidFill>
                  <a:srgbClr val="4D4D4D"/>
                </a:solidFill>
                <a:effectLst/>
                <a:latin typeface="-apple-system"/>
              </a:rPr>
              <a:t> </a:t>
            </a:r>
            <a:r>
              <a:rPr lang="en-US" altLang="zh-CN" b="0" i="0" dirty="0">
                <a:solidFill>
                  <a:srgbClr val="4D4D4D"/>
                </a:solidFill>
                <a:effectLst/>
                <a:latin typeface="-apple-system"/>
              </a:rPr>
              <a:t>JSTL</a:t>
            </a:r>
            <a:r>
              <a:rPr lang="zh-CN" altLang="en-US" b="0" i="0" dirty="0">
                <a:solidFill>
                  <a:srgbClr val="4D4D4D"/>
                </a:solidFill>
                <a:effectLst/>
                <a:latin typeface="-apple-system"/>
              </a:rPr>
              <a:t>标准标签库有</a:t>
            </a:r>
            <a:r>
              <a:rPr lang="en-US" altLang="zh-CN" b="0" i="0" dirty="0">
                <a:solidFill>
                  <a:srgbClr val="4D4D4D"/>
                </a:solidFill>
                <a:effectLst/>
                <a:latin typeface="-apple-system"/>
              </a:rPr>
              <a:t>5</a:t>
            </a:r>
            <a:r>
              <a:rPr lang="zh-CN" altLang="en-US" b="0" i="0" dirty="0">
                <a:solidFill>
                  <a:srgbClr val="4D4D4D"/>
                </a:solidFill>
                <a:effectLst/>
                <a:latin typeface="-apple-system"/>
              </a:rPr>
              <a:t>个子库，但随着发展，目前常使用的是他的核心库。</a:t>
            </a:r>
            <a:endParaRPr lang="en-US" altLang="zh-CN" b="0" i="0" dirty="0">
              <a:solidFill>
                <a:srgbClr val="4D4D4D"/>
              </a:solidFill>
              <a:effectLst/>
              <a:latin typeface="-apple-system"/>
            </a:endParaRPr>
          </a:p>
          <a:p>
            <a:r>
              <a:rPr lang="en-US" altLang="zh-CN" b="0" i="0" dirty="0">
                <a:solidFill>
                  <a:srgbClr val="4D4D4D"/>
                </a:solidFill>
                <a:effectLst/>
                <a:latin typeface="-apple-system"/>
              </a:rPr>
              <a:t>DAO(Data Access Object),</a:t>
            </a:r>
            <a:r>
              <a:rPr lang="zh-CN" altLang="en-US" b="0" i="0" dirty="0">
                <a:solidFill>
                  <a:srgbClr val="4D4D4D"/>
                </a:solidFill>
                <a:effectLst/>
                <a:latin typeface="-apple-system"/>
              </a:rPr>
              <a:t>对业务层提供数据抽象层接口。可简化代码编写和增加程序的可移植性</a:t>
            </a:r>
            <a:endParaRPr lang="en-US" altLang="zh-CN" b="0" i="0" dirty="0">
              <a:solidFill>
                <a:srgbClr val="4D4D4D"/>
              </a:solidFill>
              <a:effectLst/>
              <a:latin typeface="-apple-system"/>
            </a:endParaRPr>
          </a:p>
          <a:p>
            <a:r>
              <a:rPr lang="en-US" altLang="zh-CN" dirty="0"/>
              <a:t>AJAX,</a:t>
            </a:r>
            <a:r>
              <a:rPr lang="zh-CN" altLang="en-US" dirty="0"/>
              <a:t>异步 </a:t>
            </a:r>
            <a:r>
              <a:rPr lang="en-US" altLang="zh-CN" dirty="0"/>
              <a:t>JavaScript </a:t>
            </a:r>
            <a:r>
              <a:rPr lang="zh-CN" altLang="en-US" dirty="0"/>
              <a:t>及 </a:t>
            </a:r>
            <a:r>
              <a:rPr lang="en-US" altLang="zh-CN" dirty="0"/>
              <a:t>XML</a:t>
            </a:r>
            <a:r>
              <a:rPr lang="zh-CN" altLang="en-US" dirty="0"/>
              <a:t>（其实主要用的就是</a:t>
            </a:r>
            <a:r>
              <a:rPr lang="en-US" altLang="zh-CN" dirty="0" err="1"/>
              <a:t>javascript</a:t>
            </a:r>
            <a:r>
              <a:rPr lang="zh-CN" altLang="en-US" dirty="0"/>
              <a:t>技术），它不是一种新的编程语言，而是一种用于创建更好更快以及交互性更强的 </a:t>
            </a:r>
            <a:r>
              <a:rPr lang="en-US" altLang="zh-CN" dirty="0"/>
              <a:t>Web </a:t>
            </a:r>
            <a:r>
              <a:rPr lang="zh-CN" altLang="en-US" dirty="0"/>
              <a:t>应用程序的技术。 </a:t>
            </a:r>
            <a:r>
              <a:rPr lang="en-US" altLang="zh-CN" dirty="0"/>
              <a:t>Ajax</a:t>
            </a:r>
            <a:r>
              <a:rPr lang="zh-CN" altLang="en-US" dirty="0"/>
              <a:t>的特点是异步 ，比如可以使用</a:t>
            </a:r>
            <a:r>
              <a:rPr lang="en-US" altLang="zh-CN" dirty="0"/>
              <a:t>Ajax</a:t>
            </a:r>
            <a:r>
              <a:rPr lang="zh-CN" altLang="en-US" dirty="0"/>
              <a:t>更新局部网页、使用</a:t>
            </a:r>
            <a:r>
              <a:rPr lang="en-US" altLang="zh-CN" dirty="0"/>
              <a:t>Ajax</a:t>
            </a:r>
            <a:r>
              <a:rPr lang="zh-CN" altLang="en-US" dirty="0"/>
              <a:t>在不刷新页面的情况下查询数据、验证用户注册的用户名是否唯一等。</a:t>
            </a:r>
            <a:endParaRPr lang="zh-CN" altLang="en-US" dirty="0"/>
          </a:p>
          <a:p>
            <a:r>
              <a:rPr lang="en-US" altLang="zh-CN" b="0" i="0" dirty="0">
                <a:solidFill>
                  <a:srgbClr val="3D464D"/>
                </a:solidFill>
                <a:effectLst/>
                <a:latin typeface="Helvetica Neue"/>
              </a:rPr>
              <a:t>Ajax</a:t>
            </a:r>
            <a:r>
              <a:rPr lang="zh-CN" altLang="en-US" b="0" i="0" dirty="0">
                <a:solidFill>
                  <a:srgbClr val="3D464D"/>
                </a:solidFill>
                <a:effectLst/>
                <a:latin typeface="Helvetica Neue"/>
              </a:rPr>
              <a:t>是一门技术，它提供了异步更新的机制，使用客户端与服务器间交换数据而非整个页面文档，实现页面的局部更新；</a:t>
            </a:r>
            <a:r>
              <a:rPr lang="en-US" altLang="zh-CN" b="0" i="0" dirty="0">
                <a:solidFill>
                  <a:srgbClr val="3D464D"/>
                </a:solidFill>
                <a:effectLst/>
                <a:latin typeface="Helvetica Neue"/>
              </a:rPr>
              <a:t>2</a:t>
            </a:r>
            <a:r>
              <a:rPr lang="zh-CN" altLang="en-US" b="0" i="0" dirty="0">
                <a:solidFill>
                  <a:srgbClr val="3D464D"/>
                </a:solidFill>
                <a:effectLst/>
                <a:latin typeface="Helvetica Neue"/>
              </a:rPr>
              <a:t>、</a:t>
            </a:r>
            <a:r>
              <a:rPr lang="en-US" altLang="zh-CN" b="0" i="0" dirty="0">
                <a:solidFill>
                  <a:srgbClr val="3D464D"/>
                </a:solidFill>
                <a:effectLst/>
                <a:latin typeface="Helvetica Neue"/>
              </a:rPr>
              <a:t>jQuery</a:t>
            </a:r>
            <a:r>
              <a:rPr lang="zh-CN" altLang="en-US" b="0" i="0" dirty="0">
                <a:solidFill>
                  <a:srgbClr val="3D464D"/>
                </a:solidFill>
                <a:effectLst/>
                <a:latin typeface="Helvetica Neue"/>
              </a:rPr>
              <a:t>是一个库，它对</a:t>
            </a:r>
            <a:r>
              <a:rPr lang="en-US" altLang="zh-CN" b="0" i="0" dirty="0">
                <a:solidFill>
                  <a:srgbClr val="3D464D"/>
                </a:solidFill>
                <a:effectLst/>
                <a:latin typeface="Helvetica Neue"/>
              </a:rPr>
              <a:t>JS</a:t>
            </a:r>
            <a:r>
              <a:rPr lang="zh-CN" altLang="en-US" b="0" i="0" dirty="0">
                <a:solidFill>
                  <a:srgbClr val="3D464D"/>
                </a:solidFill>
                <a:effectLst/>
                <a:latin typeface="Helvetica Neue"/>
              </a:rPr>
              <a:t>进行了封装，使其更方便使用。</a:t>
            </a:r>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我们的教材具体内容从系统设计到系统实现到系统发布都有很详细的介绍</a:t>
            </a:r>
            <a:endParaRPr lang="en-US" altLang="zh-CN" dirty="0"/>
          </a:p>
          <a:p>
            <a:r>
              <a:rPr lang="zh-CN" altLang="en-US" dirty="0"/>
              <a:t>其中</a:t>
            </a:r>
            <a:r>
              <a:rPr lang="en-US" altLang="zh-CN" dirty="0"/>
              <a:t>web</a:t>
            </a:r>
            <a:r>
              <a:rPr lang="zh-CN" altLang="en-US" dirty="0"/>
              <a:t>程序设计涉及到语言、相关技术以及一些高级应用辅助技术，最底层就是一些前端和后端的语言语法，联合一些数据库访问，</a:t>
            </a:r>
            <a:r>
              <a:rPr lang="en-US" altLang="zh-CN" dirty="0"/>
              <a:t>Servlet</a:t>
            </a:r>
            <a:r>
              <a:rPr lang="zh-CN" altLang="en-US" dirty="0"/>
              <a:t>技术、</a:t>
            </a:r>
            <a:r>
              <a:rPr lang="en-US" altLang="zh-CN" dirty="0"/>
              <a:t>JavaBean</a:t>
            </a:r>
            <a:r>
              <a:rPr lang="zh-CN" altLang="en-US" dirty="0"/>
              <a:t>技术可以实现相对复杂，功能丰富的网站设计，在结合更高级应用，网站更丰富，功能更完善，最终可部署应用</a:t>
            </a:r>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注册页面就需要跳转到刚才的页面，我们学这门课就会不断用新的方法重复改善登陆注册相关页面的设计</a:t>
            </a:r>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注册完成后，后台数据库会保存用户注册信息，这些用户列表，后续实验具体需要显示什么信息，大家可以发挥自己的想象力，鼓励大家自由发挥</a:t>
            </a:r>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点击进去可以看到对应用户的一些信息，这应该是网站管理员的权限，大家也是可以自由发挥的，</a:t>
            </a:r>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14F25-A8A3-4993-8360-5432A51A7F2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z="1800">
                <a:latin typeface="微软雅黑" panose="020B0503020204020204" pitchFamily="34" charset="-122"/>
                <a:ea typeface="微软雅黑" panose="020B0503020204020204" pitchFamily="34" charset="-122"/>
              </a:defRPr>
            </a:lvl1pPr>
          </a:lstStyle>
          <a:p>
            <a:fld id="{829DD449-2342-4579-8BE4-2D3D8CF70E06}" type="datetime10">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400" b="1">
                <a:latin typeface="微软雅黑" panose="020B0503020204020204" pitchFamily="34" charset="-122"/>
                <a:ea typeface="微软雅黑" panose="020B0503020204020204" pitchFamily="34" charset="-122"/>
              </a:defRPr>
            </a:lvl1pPr>
          </a:lstStyle>
          <a:p>
            <a:fld id="{AF142CA2-CA84-43AF-9E95-0C2D574FB8FE}"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CC28FA-7366-4B9B-8E14-87452CDB6DB7}"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B0A505C-B18D-46A8-B9BE-1BEC24661CB1}"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07E6474-C7ED-4974-BA63-904E050FB6EC}"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CE87510-E1BE-4C56-8A88-17D224C0DCAA}"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FA67F43-0A4A-438C-B57F-25BD0626BE35}" type="datetime10">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79C6438-3C21-46C9-A058-94C3DFDF5680}" type="datetime10">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5FB11D6-75DC-4E38-BFFD-9B06E949D5A9}" type="datetime10">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8A572C-557E-4E5C-B92A-4332ADB361C6}" type="datetime10">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AC2B0D4-DC50-48D7-8827-5A2C5DF46D57}" type="datetime10">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CBD3132-1386-49C2-9A72-FFB8016A8ADE}" type="datetime10">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142CA2-CA84-43AF-9E95-0C2D574FB8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D8365-A8CF-43BE-A970-B8D4F4B47EDE}" type="datetime10">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42CA2-CA84-43AF-9E95-0C2D574FB8FE}" type="slidenum">
              <a:rPr lang="zh-CN" altLang="en-US" smtClean="0"/>
            </a:fld>
            <a:endParaRPr lang="zh-CN" altLang="en-US"/>
          </a:p>
        </p:txBody>
      </p:sp>
      <p:pic>
        <p:nvPicPr>
          <p:cNvPr id="7" name="图片 -2147482624" descr="å¹¿ä¸ææ¯å¸èå¤§å­¦"/>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4178"/>
            <a:ext cx="36750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hyperlink" Target="http://www.bjpowernode.com/javavideo.html"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hyperlink" Target="https://www.w3school.com.cn/" TargetMode="Externa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hyperlink" Target="https://www.bilibili.com/video/BV1AS4y177xJ/?spm_id_from=333.999.0.0&amp;vd_source=c0f2b3d18aded7c9e205fd02e18a588a" TargetMode="External"/><Relationship Id="rId1" Type="http://schemas.openxmlformats.org/officeDocument/2006/relationships/hyperlink" Target="https://www.bilibili.com/video/BV1Y7411K7zz/?spm_id_from=333.999.0.0&amp;vd_source=c0f2b3d18aded7c9e205fd02e18a588a" TargetMode="Externa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hyperlink" Target="https://blog.csdn.net/weixin_44354613/article/details/107372138" TargetMode="External"/><Relationship Id="rId1" Type="http://schemas.openxmlformats.org/officeDocument/2006/relationships/hyperlink" Target="https://www.bilibili.com/video/BV1zE411Y7Mg/?vd_source=c0f2b3d18aded7c9e205fd02e18a588a"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70421" y="1828801"/>
            <a:ext cx="4243662" cy="830997"/>
          </a:xfrm>
          <a:prstGeom prst="rect">
            <a:avLst/>
          </a:prstGeom>
          <a:noFill/>
        </p:spPr>
        <p:txBody>
          <a:bodyPr wrap="none" rtlCol="0">
            <a:spAutoFit/>
          </a:bodyPr>
          <a:lstStyle/>
          <a:p>
            <a:r>
              <a:rPr lang="en-US" altLang="zh-CN" sz="4800" b="1" dirty="0">
                <a:latin typeface="微软雅黑" panose="020B0503020204020204" pitchFamily="34" charset="-122"/>
                <a:ea typeface="微软雅黑" panose="020B0503020204020204" pitchFamily="34" charset="-122"/>
              </a:rPr>
              <a:t>Web </a:t>
            </a:r>
            <a:r>
              <a:rPr lang="zh-CN" altLang="en-US" sz="4800" b="1" dirty="0">
                <a:latin typeface="微软雅黑" panose="020B0503020204020204" pitchFamily="34" charset="-122"/>
                <a:ea typeface="微软雅黑" panose="020B0503020204020204" pitchFamily="34" charset="-122"/>
              </a:rPr>
              <a:t>程序设计</a:t>
            </a:r>
            <a:endParaRPr lang="zh-CN" altLang="en-US" sz="4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191268" y="4307595"/>
            <a:ext cx="1415772"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温清机</a:t>
            </a:r>
            <a:endParaRPr lang="zh-CN" altLang="en-US" sz="3200" dirty="0">
              <a:latin typeface="宋体" panose="02010600030101010101" pitchFamily="2" charset="-122"/>
              <a:ea typeface="宋体" panose="02010600030101010101" pitchFamily="2" charset="-122"/>
            </a:endParaRPr>
          </a:p>
        </p:txBody>
      </p:sp>
      <p:sp>
        <p:nvSpPr>
          <p:cNvPr id="5" name="文本框 4"/>
          <p:cNvSpPr txBox="1"/>
          <p:nvPr/>
        </p:nvSpPr>
        <p:spPr>
          <a:xfrm>
            <a:off x="4678307" y="4985558"/>
            <a:ext cx="2441694" cy="584775"/>
          </a:xfrm>
          <a:prstGeom prst="rect">
            <a:avLst/>
          </a:prstGeom>
          <a:noFill/>
        </p:spPr>
        <p:txBody>
          <a:bodyPr wrap="none" rtlCol="0">
            <a:spAutoFit/>
          </a:bodyPr>
          <a:lstStyle/>
          <a:p>
            <a:r>
              <a:rPr lang="en-US" altLang="zh-CN" sz="3200" dirty="0">
                <a:latin typeface="宋体" panose="02010600030101010101" pitchFamily="2" charset="-122"/>
                <a:ea typeface="宋体" panose="02010600030101010101" pitchFamily="2" charset="-122"/>
              </a:rPr>
              <a:t>13286893462</a:t>
            </a:r>
            <a:endParaRPr lang="zh-CN" altLang="en-US" sz="3200" dirty="0">
              <a:latin typeface="宋体" panose="02010600030101010101" pitchFamily="2" charset="-122"/>
              <a:ea typeface="宋体" panose="02010600030101010101" pitchFamily="2" charset="-122"/>
            </a:endParaRPr>
          </a:p>
        </p:txBody>
      </p:sp>
      <p:sp>
        <p:nvSpPr>
          <p:cNvPr id="6" name="文本框 5"/>
          <p:cNvSpPr txBox="1"/>
          <p:nvPr/>
        </p:nvSpPr>
        <p:spPr>
          <a:xfrm>
            <a:off x="4062754" y="5659037"/>
            <a:ext cx="3672800" cy="584775"/>
          </a:xfrm>
          <a:prstGeom prst="rect">
            <a:avLst/>
          </a:prstGeom>
          <a:noFill/>
        </p:spPr>
        <p:txBody>
          <a:bodyPr wrap="none" rtlCol="0">
            <a:spAutoFit/>
          </a:bodyPr>
          <a:lstStyle/>
          <a:p>
            <a:r>
              <a:rPr lang="en-US" altLang="zh-CN" sz="3200" dirty="0">
                <a:latin typeface="宋体" panose="02010600030101010101" pitchFamily="2" charset="-122"/>
                <a:ea typeface="宋体" panose="02010600030101010101" pitchFamily="2" charset="-122"/>
              </a:rPr>
              <a:t>1185141392@qq.com</a:t>
            </a:r>
            <a:endParaRPr lang="zh-CN" altLang="en-US" sz="3200" dirty="0">
              <a:latin typeface="宋体" panose="02010600030101010101" pitchFamily="2" charset="-122"/>
              <a:ea typeface="宋体" panose="02010600030101010101" pitchFamily="2" charset="-122"/>
            </a:endParaRPr>
          </a:p>
        </p:txBody>
      </p:sp>
      <p:sp>
        <p:nvSpPr>
          <p:cNvPr id="8" name="灯片编号占位符 7"/>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9" name="日期占位符 8"/>
          <p:cNvSpPr>
            <a:spLocks noGrp="1"/>
          </p:cNvSpPr>
          <p:nvPr>
            <p:ph type="dt" sz="half" idx="10"/>
          </p:nvPr>
        </p:nvSpPr>
        <p:spPr/>
        <p:txBody>
          <a:bodyPr/>
          <a:lstStyle/>
          <a:p>
            <a:fld id="{E50602A9-D543-4701-8EB6-614B9C77BC31}" type="datetime10">
              <a:rPr lang="zh-CN" altLang="en-US" smtClean="0"/>
            </a:fld>
            <a:endParaRPr lang="zh-CN" altLang="en-US"/>
          </a:p>
        </p:txBody>
      </p:sp>
      <p:pic>
        <p:nvPicPr>
          <p:cNvPr id="7" name="图片 6" descr="课本封面"/>
          <p:cNvPicPr>
            <a:picLocks noChangeAspect="1"/>
          </p:cNvPicPr>
          <p:nvPr/>
        </p:nvPicPr>
        <p:blipFill>
          <a:blip r:embed="rId1"/>
          <a:stretch>
            <a:fillRect/>
          </a:stretch>
        </p:blipFill>
        <p:spPr>
          <a:xfrm>
            <a:off x="8555990" y="1736725"/>
            <a:ext cx="3392170" cy="44157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62057" y="188913"/>
            <a:ext cx="3024354" cy="688975"/>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用户详细信息</a:t>
            </a:r>
            <a:endParaRPr lang="en-US" altLang="zh-CN" sz="4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1287379" y="1426594"/>
            <a:ext cx="9923295" cy="4887477"/>
          </a:xfrm>
          <a:prstGeom prst="rect">
            <a:avLst/>
          </a:prstGeom>
        </p:spPr>
      </p:pic>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5" name="日期占位符 4"/>
          <p:cNvSpPr>
            <a:spLocks noGrp="1"/>
          </p:cNvSpPr>
          <p:nvPr>
            <p:ph type="dt" sz="half" idx="10"/>
          </p:nvPr>
        </p:nvSpPr>
        <p:spPr/>
        <p:txBody>
          <a:bodyPr/>
          <a:lstStyle/>
          <a:p>
            <a:fld id="{B14F6F8C-A1F6-42E6-A4F2-96DD70BB2263}" type="datetime10">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62057" y="188913"/>
            <a:ext cx="3024354"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邮件发送</a:t>
            </a:r>
            <a:endParaRPr lang="en-US" altLang="zh-CN" sz="4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2991082" y="1094873"/>
            <a:ext cx="6369739" cy="5423492"/>
          </a:xfrm>
          <a:prstGeom prst="rect">
            <a:avLst/>
          </a:prstGeom>
        </p:spPr>
      </p:pic>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6" name="日期占位符 5"/>
          <p:cNvSpPr>
            <a:spLocks noGrp="1"/>
          </p:cNvSpPr>
          <p:nvPr>
            <p:ph type="dt" sz="half" idx="10"/>
          </p:nvPr>
        </p:nvSpPr>
        <p:spPr/>
        <p:txBody>
          <a:bodyPr/>
          <a:lstStyle/>
          <a:p>
            <a:fld id="{32E982F2-AC5B-4117-9D90-2518676E2FC6}" type="datetime10">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107905" y="180725"/>
            <a:ext cx="2586789" cy="688975"/>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考核方式</a:t>
            </a:r>
            <a:endParaRPr lang="zh-CN" altLang="en-US" sz="4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13659" y="1030250"/>
            <a:ext cx="8647697" cy="2030095"/>
          </a:xfrm>
          <a:prstGeom prst="rect">
            <a:avLst/>
          </a:prstGeom>
          <a:noFill/>
        </p:spPr>
        <p:txBody>
          <a:bodyPr wrap="square">
            <a:spAutoFit/>
          </a:bodyPr>
          <a:lstStyle/>
          <a:p>
            <a:pPr marL="457200" indent="-457200" eaLnBrk="1" hangingPunct="1">
              <a:lnSpc>
                <a:spcPct val="150000"/>
              </a:lnSpc>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平时作业</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20%</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平时实验</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3</a:t>
            </a:r>
            <a:r>
              <a:rPr lang="en-US" altLang="zh-CN" sz="2800" dirty="0">
                <a:solidFill>
                  <a:srgbClr val="FF0000"/>
                </a:solidFill>
                <a:latin typeface="微软雅黑" panose="020B0503020204020204" pitchFamily="34" charset="-122"/>
                <a:ea typeface="微软雅黑" panose="020B0503020204020204" pitchFamily="34" charset="-122"/>
              </a:rPr>
              <a:t>0%</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：实验准备，实验过程，实验报告</a:t>
            </a:r>
            <a:endParaRPr lang="zh-CN" altLang="en-US" sz="2800" dirty="0">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期末考核大作业</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50%</a:t>
            </a:r>
            <a:r>
              <a:rPr lang="en-US" altLang="zh-CN" sz="2800" dirty="0">
                <a:latin typeface="微软雅黑" panose="020B0503020204020204" pitchFamily="34" charset="-122"/>
                <a:ea typeface="微软雅黑" panose="020B0503020204020204" pitchFamily="34" charset="-122"/>
              </a:rPr>
              <a:t>): 2~3</a:t>
            </a:r>
            <a:r>
              <a:rPr lang="zh-CN" altLang="en-US" sz="2800" dirty="0">
                <a:latin typeface="微软雅黑" panose="020B0503020204020204" pitchFamily="34" charset="-122"/>
                <a:ea typeface="微软雅黑" panose="020B0503020204020204" pitchFamily="34" charset="-122"/>
              </a:rPr>
              <a:t>人一个小组</a:t>
            </a:r>
            <a:endParaRPr lang="zh-CN" altLang="en-US" sz="2800"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7" name="日期占位符 6"/>
          <p:cNvSpPr>
            <a:spLocks noGrp="1"/>
          </p:cNvSpPr>
          <p:nvPr>
            <p:ph type="dt" sz="half" idx="10"/>
          </p:nvPr>
        </p:nvSpPr>
        <p:spPr/>
        <p:txBody>
          <a:bodyPr/>
          <a:lstStyle/>
          <a:p>
            <a:fld id="{D0E41467-C018-4A4F-B1BE-E2C8174F6D04}" type="datetime10">
              <a:rPr lang="zh-CN" altLang="en-US" smtClean="0"/>
            </a:fld>
            <a:endParaRPr lang="zh-CN" altLang="en-US"/>
          </a:p>
        </p:txBody>
      </p:sp>
      <p:graphicFrame>
        <p:nvGraphicFramePr>
          <p:cNvPr id="3" name="图表 2"/>
          <p:cNvGraphicFramePr/>
          <p:nvPr>
            <p:custDataLst>
              <p:tags r:id="rId2"/>
            </p:custDataLst>
          </p:nvPr>
        </p:nvGraphicFramePr>
        <p:xfrm>
          <a:off x="3377565" y="3324225"/>
          <a:ext cx="5339715" cy="29438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8614611" y="120567"/>
            <a:ext cx="2863516"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学习资源</a:t>
            </a:r>
            <a:endParaRPr lang="zh-CN" altLang="en-US"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占位符 2"/>
          <p:cNvSpPr txBox="1">
            <a:spLocks noChangeArrowheads="1"/>
          </p:cNvSpPr>
          <p:nvPr/>
        </p:nvSpPr>
        <p:spPr>
          <a:xfrm>
            <a:off x="467895" y="1342037"/>
            <a:ext cx="10324432" cy="49926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3600" dirty="0">
                <a:highlight>
                  <a:srgbClr val="FFFF00"/>
                </a:highlight>
                <a:latin typeface="Times New Roman" panose="02020603050405020304" pitchFamily="18" charset="0"/>
                <a:cs typeface="Times New Roman" panose="02020603050405020304" pitchFamily="18" charset="0"/>
              </a:rPr>
              <a:t>https://www.w3cschool.cn</a:t>
            </a:r>
            <a:endParaRPr lang="zh-CN" altLang="en-US" sz="3600" dirty="0">
              <a:highlight>
                <a:srgbClr val="FFFF00"/>
              </a:highlight>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994382" y="2093495"/>
            <a:ext cx="9657576" cy="4241229"/>
          </a:xfrm>
          <a:prstGeom prst="rect">
            <a:avLst/>
          </a:prstGeom>
        </p:spPr>
      </p:pic>
      <p:sp>
        <p:nvSpPr>
          <p:cNvPr id="6" name="灯片编号占位符 5"/>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7" name="日期占位符 6"/>
          <p:cNvSpPr>
            <a:spLocks noGrp="1"/>
          </p:cNvSpPr>
          <p:nvPr>
            <p:ph type="dt" sz="half" idx="10"/>
          </p:nvPr>
        </p:nvSpPr>
        <p:spPr/>
        <p:txBody>
          <a:bodyPr/>
          <a:lstStyle/>
          <a:p>
            <a:fld id="{AFEC01A2-E697-4820-A52C-55197E9DED1A}" type="datetime10">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3872" y="809542"/>
            <a:ext cx="8827169" cy="1384995"/>
          </a:xfrm>
          <a:prstGeom prst="rect">
            <a:avLst/>
          </a:prstGeom>
          <a:noFill/>
        </p:spPr>
        <p:txBody>
          <a:bodyPr wrap="square">
            <a:spAutoFit/>
          </a:bodyPr>
          <a:lstStyle/>
          <a:p>
            <a:r>
              <a:rPr lang="en-US" altLang="zh-CN" sz="2800" b="0" i="0" dirty="0">
                <a:solidFill>
                  <a:srgbClr val="616162"/>
                </a:solidFill>
                <a:effectLst/>
                <a:latin typeface="微软雅黑" panose="020B0503020204020204" pitchFamily="34" charset="-122"/>
                <a:ea typeface="微软雅黑" panose="020B0503020204020204" pitchFamily="34" charset="-122"/>
              </a:rPr>
              <a:t>Java</a:t>
            </a:r>
            <a:r>
              <a:rPr lang="zh-CN" altLang="en-US" sz="2800" b="0" i="0" dirty="0">
                <a:solidFill>
                  <a:srgbClr val="616162"/>
                </a:solidFill>
                <a:effectLst/>
                <a:latin typeface="微软雅黑" panose="020B0503020204020204" pitchFamily="34" charset="-122"/>
                <a:ea typeface="微软雅黑" panose="020B0503020204020204" pitchFamily="34" charset="-122"/>
              </a:rPr>
              <a:t>开发一站式学习平台以及学习路线</a:t>
            </a:r>
            <a:r>
              <a:rPr lang="en-US" altLang="zh-CN" sz="2800" dirty="0">
                <a:highlight>
                  <a:srgbClr val="FFFF00"/>
                </a:highlight>
                <a:latin typeface="Times New Roman" panose="02020603050405020304" pitchFamily="18" charset="0"/>
                <a:cs typeface="Times New Roman" panose="02020603050405020304" pitchFamily="18" charset="0"/>
                <a:hlinkClick r:id="rId1"/>
              </a:rPr>
              <a:t>http://www.bjpowernode.com/javavideo.html</a:t>
            </a:r>
            <a:endParaRPr lang="en-US" altLang="zh-CN" sz="2800" dirty="0">
              <a:highlight>
                <a:srgbClr val="FFFF00"/>
              </a:highlight>
              <a:latin typeface="Times New Roman" panose="02020603050405020304" pitchFamily="18" charset="0"/>
              <a:cs typeface="Times New Roman" panose="02020603050405020304" pitchFamily="18" charset="0"/>
            </a:endParaRPr>
          </a:p>
          <a:p>
            <a:r>
              <a:rPr lang="en-US" altLang="zh-CN" sz="2800" dirty="0">
                <a:highlight>
                  <a:srgbClr val="FFFF00"/>
                </a:highlight>
                <a:latin typeface="Times New Roman" panose="02020603050405020304" pitchFamily="18" charset="0"/>
                <a:cs typeface="Times New Roman" panose="02020603050405020304" pitchFamily="18" charset="0"/>
              </a:rPr>
              <a:t>https://www.bilibili.com/read/cv15665346</a:t>
            </a:r>
            <a:endParaRPr lang="zh-CN" altLang="en-US" sz="2800" dirty="0">
              <a:highlight>
                <a:srgbClr val="FFFF00"/>
              </a:highlight>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838200" y="2194560"/>
            <a:ext cx="5622290" cy="4042410"/>
          </a:xfrm>
          <a:prstGeom prst="rect">
            <a:avLst/>
          </a:prstGeom>
        </p:spPr>
      </p:pic>
      <p:sp>
        <p:nvSpPr>
          <p:cNvPr id="6" name="标题 1"/>
          <p:cNvSpPr txBox="1">
            <a:spLocks noChangeArrowheads="1"/>
          </p:cNvSpPr>
          <p:nvPr/>
        </p:nvSpPr>
        <p:spPr>
          <a:xfrm>
            <a:off x="8614611" y="120567"/>
            <a:ext cx="2863516"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学习资源</a:t>
            </a:r>
            <a:endParaRPr lang="zh-CN" altLang="en-US"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7" name="日期占位符 6"/>
          <p:cNvSpPr>
            <a:spLocks noGrp="1"/>
          </p:cNvSpPr>
          <p:nvPr>
            <p:ph type="dt" sz="half" idx="10"/>
          </p:nvPr>
        </p:nvSpPr>
        <p:spPr/>
        <p:txBody>
          <a:bodyPr/>
          <a:lstStyle/>
          <a:p>
            <a:fld id="{946D8B84-C3FE-4EEB-A970-5AF3BFA38FEF}" type="datetime10">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8491" y="703563"/>
            <a:ext cx="6093994" cy="1077218"/>
          </a:xfrm>
          <a:prstGeom prst="rect">
            <a:avLst/>
          </a:prstGeom>
          <a:noFill/>
        </p:spPr>
        <p:txBody>
          <a:bodyPr wrap="square">
            <a:spAutoFit/>
          </a:bodyPr>
          <a:lstStyle/>
          <a:p>
            <a:r>
              <a:rPr lang="zh-CN" altLang="en-US" sz="3200" dirty="0"/>
              <a:t>菜鸟教程</a:t>
            </a:r>
            <a:endParaRPr lang="en-US" altLang="zh-CN" sz="3200" dirty="0"/>
          </a:p>
          <a:p>
            <a:r>
              <a:rPr lang="zh-CN" altLang="en-US" sz="3200" dirty="0">
                <a:highlight>
                  <a:srgbClr val="FFFF00"/>
                </a:highlight>
              </a:rPr>
              <a:t>https://www.runoob.com/</a:t>
            </a:r>
            <a:endParaRPr lang="zh-CN" altLang="en-US" sz="3200" dirty="0">
              <a:highlight>
                <a:srgbClr val="FFFF00"/>
              </a:highlight>
            </a:endParaRPr>
          </a:p>
        </p:txBody>
      </p:sp>
      <p:pic>
        <p:nvPicPr>
          <p:cNvPr id="5" name="图片 4"/>
          <p:cNvPicPr>
            <a:picLocks noChangeAspect="1"/>
          </p:cNvPicPr>
          <p:nvPr/>
        </p:nvPicPr>
        <p:blipFill>
          <a:blip r:embed="rId1"/>
          <a:stretch>
            <a:fillRect/>
          </a:stretch>
        </p:blipFill>
        <p:spPr>
          <a:xfrm>
            <a:off x="806115" y="1780781"/>
            <a:ext cx="11073063" cy="4818015"/>
          </a:xfrm>
          <a:prstGeom prst="rect">
            <a:avLst/>
          </a:prstGeom>
        </p:spPr>
      </p:pic>
      <p:sp>
        <p:nvSpPr>
          <p:cNvPr id="6" name="标题 1"/>
          <p:cNvSpPr txBox="1">
            <a:spLocks noChangeArrowheads="1"/>
          </p:cNvSpPr>
          <p:nvPr/>
        </p:nvSpPr>
        <p:spPr>
          <a:xfrm>
            <a:off x="8614611" y="120567"/>
            <a:ext cx="2863516"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学习资源</a:t>
            </a:r>
            <a:endParaRPr lang="zh-CN" altLang="en-US"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7" name="日期占位符 6"/>
          <p:cNvSpPr>
            <a:spLocks noGrp="1"/>
          </p:cNvSpPr>
          <p:nvPr>
            <p:ph type="dt" sz="half" idx="10"/>
          </p:nvPr>
        </p:nvSpPr>
        <p:spPr/>
        <p:txBody>
          <a:bodyPr/>
          <a:lstStyle/>
          <a:p>
            <a:fld id="{BA3B9F03-056C-430A-B89C-0375EB9096F4}" type="datetime10">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8491" y="703563"/>
            <a:ext cx="6093994" cy="1077218"/>
          </a:xfrm>
          <a:prstGeom prst="rect">
            <a:avLst/>
          </a:prstGeom>
          <a:noFill/>
        </p:spPr>
        <p:txBody>
          <a:bodyPr wrap="square">
            <a:spAutoFit/>
          </a:bodyPr>
          <a:lstStyle/>
          <a:p>
            <a:r>
              <a:rPr lang="en-US" altLang="zh-CN" sz="3200" dirty="0"/>
              <a:t>W3school</a:t>
            </a:r>
            <a:endParaRPr lang="en-US" altLang="zh-CN" sz="3200" dirty="0">
              <a:hlinkClick r:id="rId1"/>
            </a:endParaRPr>
          </a:p>
          <a:p>
            <a:r>
              <a:rPr lang="en-US" altLang="zh-CN" sz="3200" dirty="0">
                <a:highlight>
                  <a:srgbClr val="FFFF00"/>
                </a:highlight>
                <a:hlinkClick r:id="rId1"/>
              </a:rPr>
              <a:t>https://www.w3school.com.cn/</a:t>
            </a:r>
            <a:endParaRPr lang="en-US" altLang="zh-CN" sz="3200" dirty="0">
              <a:highlight>
                <a:srgbClr val="FFFF00"/>
              </a:highlight>
            </a:endParaRPr>
          </a:p>
        </p:txBody>
      </p:sp>
      <p:sp>
        <p:nvSpPr>
          <p:cNvPr id="6" name="标题 1"/>
          <p:cNvSpPr txBox="1">
            <a:spLocks noChangeArrowheads="1"/>
          </p:cNvSpPr>
          <p:nvPr/>
        </p:nvSpPr>
        <p:spPr>
          <a:xfrm>
            <a:off x="8614611" y="120567"/>
            <a:ext cx="2863516"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学习资源</a:t>
            </a:r>
            <a:endParaRPr lang="zh-CN" altLang="en-US" sz="4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66750" y="1864553"/>
            <a:ext cx="11239500" cy="4695192"/>
          </a:xfrm>
          <a:prstGeom prst="rect">
            <a:avLst/>
          </a:prstGeom>
        </p:spPr>
      </p:pic>
      <p:sp>
        <p:nvSpPr>
          <p:cNvPr id="5" name="灯片编号占位符 4"/>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7" name="日期占位符 6"/>
          <p:cNvSpPr>
            <a:spLocks noGrp="1"/>
          </p:cNvSpPr>
          <p:nvPr>
            <p:ph type="dt" sz="half" idx="10"/>
          </p:nvPr>
        </p:nvSpPr>
        <p:spPr/>
        <p:txBody>
          <a:bodyPr/>
          <a:lstStyle/>
          <a:p>
            <a:fld id="{315CD4DE-5E31-4803-9802-EFC5AB920678}" type="datetime10">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059" y="920131"/>
            <a:ext cx="9610225" cy="5015865"/>
          </a:xfrm>
          <a:prstGeom prst="rect">
            <a:avLst/>
          </a:prstGeom>
          <a:noFill/>
        </p:spPr>
        <p:txBody>
          <a:bodyPr wrap="square">
            <a:spAutoFit/>
          </a:bodyPr>
          <a:lstStyle/>
          <a:p>
            <a:r>
              <a:rPr lang="zh-CN" altLang="en-US" sz="3200" dirty="0"/>
              <a:t>视频教程</a:t>
            </a:r>
            <a:endParaRPr lang="en-US" altLang="zh-CN" sz="3200" dirty="0"/>
          </a:p>
          <a:p>
            <a:r>
              <a:rPr lang="en-US" altLang="zh-CN" sz="3200" dirty="0">
                <a:highlight>
                  <a:srgbClr val="FFFF00"/>
                </a:highlight>
                <a:hlinkClick r:id="rId1"/>
              </a:rPr>
              <a:t>https://www.bilibili.com/video/BV1Y7411K7zz/?spm_id_from=333.999.0.0&amp;vd_source=c0f2b3d18aded7c9e205fd02e18a588a</a:t>
            </a:r>
            <a:endParaRPr lang="en-US" altLang="zh-CN" sz="3200" dirty="0">
              <a:highlight>
                <a:srgbClr val="FFFF00"/>
              </a:highlight>
            </a:endParaRPr>
          </a:p>
          <a:p>
            <a:r>
              <a:rPr lang="zh-CN" altLang="en-US" sz="3200" dirty="0"/>
              <a:t>视频教程更新版</a:t>
            </a:r>
            <a:endParaRPr lang="en-US" altLang="zh-CN" sz="3200" dirty="0"/>
          </a:p>
          <a:p>
            <a:r>
              <a:rPr lang="en-US" altLang="zh-CN" sz="3200" dirty="0">
                <a:highlight>
                  <a:srgbClr val="FFFF00"/>
                </a:highlight>
                <a:hlinkClick r:id="rId2"/>
              </a:rPr>
              <a:t>https://www.bilibili.com/video/BV1AS4y177xJ/?spm_id_from=333.999.0.0&amp;vd_source=c0f2b3d18aded7c9e205fd02e18a588a</a:t>
            </a:r>
            <a:endParaRPr lang="en-US" altLang="zh-CN" sz="3200" dirty="0">
              <a:highlight>
                <a:srgbClr val="FFFF00"/>
              </a:highlight>
            </a:endParaRPr>
          </a:p>
          <a:p>
            <a:r>
              <a:rPr lang="zh-CN" altLang="en-US" sz="3200" dirty="0">
                <a:sym typeface="+mn-ea"/>
              </a:rPr>
              <a:t>对应课本的B站视频</a:t>
            </a:r>
            <a:r>
              <a:rPr lang="zh-CN" altLang="en-US" sz="3200">
                <a:highlight>
                  <a:srgbClr val="FFFF00"/>
                </a:highlight>
                <a:sym typeface="+mn-ea"/>
              </a:rPr>
              <a:t>https://www.bilibili.com/video/BV1sL4y1q7FN?p=1</a:t>
            </a:r>
            <a:endParaRPr lang="zh-CN" altLang="en-US" sz="3200" dirty="0">
              <a:highlight>
                <a:srgbClr val="FFFF00"/>
              </a:highlight>
            </a:endParaRPr>
          </a:p>
        </p:txBody>
      </p:sp>
      <p:sp>
        <p:nvSpPr>
          <p:cNvPr id="6" name="标题 1"/>
          <p:cNvSpPr txBox="1">
            <a:spLocks noChangeArrowheads="1"/>
          </p:cNvSpPr>
          <p:nvPr/>
        </p:nvSpPr>
        <p:spPr>
          <a:xfrm>
            <a:off x="8614611" y="120567"/>
            <a:ext cx="2863516"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学习资源</a:t>
            </a:r>
            <a:endParaRPr lang="zh-CN" altLang="en-US"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5" name="日期占位符 4"/>
          <p:cNvSpPr>
            <a:spLocks noGrp="1"/>
          </p:cNvSpPr>
          <p:nvPr>
            <p:ph type="dt" sz="half" idx="10"/>
          </p:nvPr>
        </p:nvSpPr>
        <p:spPr/>
        <p:txBody>
          <a:bodyPr/>
          <a:lstStyle/>
          <a:p>
            <a:fld id="{FF0B6CEE-C5A1-4AF5-805E-28CE95C28662}" type="datetime10">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a:xfrm>
            <a:off x="8614611" y="120567"/>
            <a:ext cx="2863516"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学习资源</a:t>
            </a:r>
            <a:endParaRPr lang="zh-CN" altLang="en-US" sz="4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565484" y="1239252"/>
            <a:ext cx="11345779" cy="2800767"/>
          </a:xfrm>
          <a:prstGeom prst="rect">
            <a:avLst/>
          </a:prstGeom>
          <a:noFill/>
        </p:spPr>
        <p:txBody>
          <a:bodyPr wrap="square" rtlCol="0">
            <a:spAutoFit/>
          </a:bodyPr>
          <a:lstStyle/>
          <a:p>
            <a:r>
              <a:rPr lang="zh-CN" altLang="en-US" sz="3600" dirty="0"/>
              <a:t>项目资源：</a:t>
            </a:r>
            <a:endParaRPr lang="en-US" altLang="zh-CN" sz="3600" dirty="0"/>
          </a:p>
          <a:p>
            <a:r>
              <a:rPr lang="en-US" altLang="zh-CN" sz="2800" dirty="0">
                <a:hlinkClick r:id="rId1"/>
              </a:rPr>
              <a:t>https://www.bilibili.com/video/BV1zE411Y7Mg/?vd_source=c0f2b3d18aded7c9e205fd02e18a588a</a:t>
            </a:r>
            <a:endParaRPr lang="en-US" altLang="zh-CN" sz="2800" dirty="0"/>
          </a:p>
          <a:p>
            <a:endParaRPr lang="en-US" altLang="zh-CN" sz="2800" dirty="0"/>
          </a:p>
          <a:p>
            <a:r>
              <a:rPr lang="en-US" altLang="zh-CN" sz="2800" dirty="0">
                <a:hlinkClick r:id="rId2"/>
              </a:rPr>
              <a:t>https://blog.csdn.net/weixin_44354613/article/details/107372138</a:t>
            </a:r>
            <a:endParaRPr lang="en-US" altLang="zh-CN" sz="2800" dirty="0"/>
          </a:p>
          <a:p>
            <a:endParaRPr lang="zh-CN" altLang="en-US" sz="2800" dirty="0"/>
          </a:p>
        </p:txBody>
      </p:sp>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5" name="日期占位符 4"/>
          <p:cNvSpPr>
            <a:spLocks noGrp="1"/>
          </p:cNvSpPr>
          <p:nvPr>
            <p:ph type="dt" sz="half" idx="10"/>
          </p:nvPr>
        </p:nvSpPr>
        <p:spPr/>
        <p:txBody>
          <a:bodyPr/>
          <a:lstStyle/>
          <a:p>
            <a:fld id="{40C82B30-8C1B-4044-B202-FDE18F3F0A59}" type="datetime10">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8270" y="2536190"/>
            <a:ext cx="7261225" cy="2214880"/>
          </a:xfrm>
          <a:prstGeom prst="rect">
            <a:avLst/>
          </a:prstGeom>
          <a:noFill/>
        </p:spPr>
        <p:txBody>
          <a:bodyPr wrap="square" rtlCol="0">
            <a:spAutoFit/>
          </a:bodyPr>
          <a:lstStyle/>
          <a:p>
            <a:pPr algn="ctr"/>
            <a:r>
              <a:rPr lang="zh-CN" altLang="en-US" sz="138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谢谢</a:t>
            </a:r>
            <a:endParaRPr lang="zh-CN" altLang="en-US" sz="1380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5" name="日期占位符 4"/>
          <p:cNvSpPr>
            <a:spLocks noGrp="1"/>
          </p:cNvSpPr>
          <p:nvPr>
            <p:ph type="dt" sz="half" idx="10"/>
          </p:nvPr>
        </p:nvSpPr>
        <p:spPr/>
        <p:txBody>
          <a:bodyPr/>
          <a:lstStyle/>
          <a:p>
            <a:fld id="{40C82B30-8C1B-4044-B202-FDE18F3F0A59}" type="datetime10">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06888" y="229102"/>
            <a:ext cx="7885112"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先导</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后继课程</a:t>
            </a:r>
            <a:endParaRPr lang="zh-CN" altLang="en-US" sz="4000"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1622926" y="1281113"/>
            <a:ext cx="8182812" cy="53239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20000"/>
              </a:lnSpc>
              <a:buFont typeface="Wingdings" panose="05000000000000000000" pitchFamily="2" charset="2"/>
              <a:buChar char="n"/>
            </a:pPr>
            <a:r>
              <a:rPr lang="zh-CN" altLang="en-US" sz="3200" dirty="0">
                <a:latin typeface="微软雅黑" panose="020B0503020204020204" pitchFamily="34" charset="-122"/>
                <a:ea typeface="微软雅黑" panose="020B0503020204020204" pitchFamily="34" charset="-122"/>
              </a:rPr>
              <a:t>先导课程：</a:t>
            </a:r>
            <a:endParaRPr lang="en-US" altLang="zh-CN" sz="3200" dirty="0">
              <a:latin typeface="微软雅黑" panose="020B0503020204020204" pitchFamily="34" charset="-122"/>
              <a:ea typeface="微软雅黑" panose="020B0503020204020204" pitchFamily="34" charset="-122"/>
            </a:endParaRPr>
          </a:p>
          <a:p>
            <a:pPr marL="914400" lvl="1" indent="-457200" algn="l">
              <a:lnSpc>
                <a:spcPct val="120000"/>
              </a:lnSpc>
              <a:buFont typeface="Wingdings" panose="05000000000000000000" pitchFamily="2" charset="2"/>
              <a:buChar char="ü"/>
            </a:pPr>
            <a:r>
              <a:rPr lang="zh-CN" altLang="en-US" sz="3200" dirty="0">
                <a:latin typeface="微软雅黑" panose="020B0503020204020204" pitchFamily="34" charset="-122"/>
                <a:ea typeface="微软雅黑" panose="020B0503020204020204" pitchFamily="34" charset="-122"/>
              </a:rPr>
              <a:t>网页设计（？）</a:t>
            </a:r>
            <a:endParaRPr lang="zh-CN" altLang="en-US" sz="3200" dirty="0">
              <a:latin typeface="微软雅黑" panose="020B0503020204020204" pitchFamily="34" charset="-122"/>
              <a:ea typeface="微软雅黑" panose="020B0503020204020204" pitchFamily="34" charset="-122"/>
            </a:endParaRPr>
          </a:p>
          <a:p>
            <a:pPr marL="914400" lvl="1" indent="-457200" algn="l">
              <a:lnSpc>
                <a:spcPct val="120000"/>
              </a:lnSpc>
              <a:buFont typeface="Wingdings" panose="05000000000000000000" pitchFamily="2" charset="2"/>
              <a:buChar char="ü"/>
            </a:pPr>
            <a:r>
              <a:rPr lang="en-US" altLang="zh-CN" sz="3200" dirty="0">
                <a:latin typeface="微软雅黑" panose="020B0503020204020204" pitchFamily="34" charset="-122"/>
                <a:ea typeface="微软雅黑" panose="020B0503020204020204" pitchFamily="34" charset="-122"/>
              </a:rPr>
              <a:t>JAVA</a:t>
            </a:r>
            <a:r>
              <a:rPr lang="zh-CN" altLang="en-US" sz="3200" dirty="0">
                <a:latin typeface="微软雅黑" panose="020B0503020204020204" pitchFamily="34" charset="-122"/>
                <a:ea typeface="微软雅黑" panose="020B0503020204020204" pitchFamily="34" charset="-122"/>
              </a:rPr>
              <a:t>程序设计（</a:t>
            </a:r>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marL="457200" indent="-457200" algn="l">
              <a:lnSpc>
                <a:spcPct val="120000"/>
              </a:lnSpc>
              <a:buFont typeface="Wingdings" panose="05000000000000000000" pitchFamily="2" charset="2"/>
              <a:buChar char="l"/>
            </a:pPr>
            <a:r>
              <a:rPr lang="en-US" altLang="zh-CN" sz="3200" dirty="0">
                <a:latin typeface="微软雅黑" panose="020B0503020204020204" pitchFamily="34" charset="-122"/>
                <a:ea typeface="微软雅黑" panose="020B0503020204020204" pitchFamily="34" charset="-122"/>
              </a:rPr>
              <a:t>Web</a:t>
            </a:r>
            <a:r>
              <a:rPr lang="zh-CN" altLang="en-US" sz="3200" dirty="0">
                <a:latin typeface="微软雅黑" panose="020B0503020204020204" pitchFamily="34" charset="-122"/>
                <a:ea typeface="微软雅黑" panose="020B0503020204020204" pitchFamily="34" charset="-122"/>
              </a:rPr>
              <a:t>程序设计（</a:t>
            </a:r>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marL="457200" indent="-457200" algn="l">
              <a:lnSpc>
                <a:spcPct val="120000"/>
              </a:lnSpc>
              <a:buFont typeface="Wingdings" panose="05000000000000000000" pitchFamily="2" charset="2"/>
              <a:buChar char="n"/>
            </a:pPr>
            <a:r>
              <a:rPr lang="zh-CN" altLang="en-US" sz="3200" dirty="0">
                <a:latin typeface="微软雅黑" panose="020B0503020204020204" pitchFamily="34" charset="-122"/>
                <a:ea typeface="微软雅黑" panose="020B0503020204020204" pitchFamily="34" charset="-122"/>
              </a:rPr>
              <a:t>后继课程：</a:t>
            </a:r>
            <a:endParaRPr lang="en-US" altLang="zh-CN" sz="3200" dirty="0">
              <a:latin typeface="微软雅黑" panose="020B0503020204020204" pitchFamily="34" charset="-122"/>
              <a:ea typeface="微软雅黑" panose="020B0503020204020204" pitchFamily="34" charset="-122"/>
            </a:endParaRPr>
          </a:p>
          <a:p>
            <a:pPr marL="914400" lvl="1" indent="-457200" algn="l">
              <a:lnSpc>
                <a:spcPct val="12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rPr>
              <a:t>Java EE</a:t>
            </a:r>
            <a:r>
              <a:rPr lang="zh-CN" altLang="en-US" sz="3200" dirty="0">
                <a:latin typeface="微软雅黑" panose="020B0503020204020204" pitchFamily="34" charset="-122"/>
                <a:ea typeface="微软雅黑" panose="020B0503020204020204" pitchFamily="34" charset="-122"/>
              </a:rPr>
              <a:t>程序设计（</a:t>
            </a:r>
            <a:r>
              <a:rPr lang="en-US" altLang="zh-CN" sz="3200" dirty="0">
                <a:latin typeface="微软雅黑" panose="020B0503020204020204" pitchFamily="34" charset="-122"/>
                <a:ea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marL="914400" lvl="1" indent="-457200" algn="l">
              <a:lnSpc>
                <a:spcPct val="120000"/>
              </a:lnSpc>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智能手机应用软件开发（</a:t>
            </a:r>
            <a:r>
              <a:rPr lang="en-US" altLang="zh-CN" sz="3200" dirty="0">
                <a:latin typeface="微软雅黑" panose="020B0503020204020204" pitchFamily="34" charset="-122"/>
                <a:ea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a:p>
            <a:pPr marL="914400" lvl="1" indent="-457200" algn="l">
              <a:lnSpc>
                <a:spcPct val="120000"/>
              </a:lnSpc>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网站综合开发实训（</a:t>
            </a:r>
            <a:r>
              <a:rPr lang="en-US" altLang="zh-CN" sz="3200" dirty="0">
                <a:latin typeface="微软雅黑" panose="020B0503020204020204" pitchFamily="34" charset="-122"/>
                <a:ea typeface="微软雅黑" panose="020B0503020204020204" pitchFamily="34" charset="-122"/>
              </a:rPr>
              <a:t>6</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6" name="日期占位符 5"/>
          <p:cNvSpPr>
            <a:spLocks noGrp="1"/>
          </p:cNvSpPr>
          <p:nvPr>
            <p:ph type="dt" sz="half" idx="10"/>
          </p:nvPr>
        </p:nvSpPr>
        <p:spPr/>
        <p:txBody>
          <a:bodyPr/>
          <a:lstStyle/>
          <a:p>
            <a:fld id="{E1E543E2-D7C4-440B-934D-176DE675503A}" type="datetime10">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01580" y="1160964"/>
            <a:ext cx="11069052" cy="49926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l"/>
            </a:pPr>
            <a:r>
              <a:rPr lang="zh-CN" altLang="en-US" sz="3200" dirty="0"/>
              <a:t>课时：</a:t>
            </a:r>
            <a:r>
              <a:rPr lang="en-US" altLang="zh-CN" sz="3200" dirty="0">
                <a:latin typeface="Times New Roman" panose="02020603050405020304" pitchFamily="18" charset="0"/>
                <a:cs typeface="Times New Roman" panose="02020603050405020304" pitchFamily="18" charset="0"/>
              </a:rPr>
              <a:t>2/w</a:t>
            </a:r>
            <a:r>
              <a:rPr lang="zh-CN" altLang="en-US" sz="3200" dirty="0"/>
              <a:t>理论课，</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1/w</a:t>
            </a:r>
            <a:r>
              <a:rPr lang="zh-CN" altLang="en-US" sz="3200" dirty="0"/>
              <a:t>实验课，共</a:t>
            </a:r>
            <a:r>
              <a:rPr lang="en-US" altLang="zh-CN" sz="3200" dirty="0">
                <a:latin typeface="Times New Roman" panose="02020603050405020304" pitchFamily="18" charset="0"/>
                <a:cs typeface="Times New Roman" panose="02020603050405020304" pitchFamily="18" charset="0"/>
              </a:rPr>
              <a:t>16w</a:t>
            </a:r>
            <a:endParaRPr lang="en-US" altLang="zh-CN" sz="3200" dirty="0">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l"/>
            </a:pPr>
            <a:r>
              <a:rPr lang="zh-CN" altLang="en-US" sz="3200" dirty="0"/>
              <a:t>教学形式：理论加实验，重点培养学生的实际动手能力</a:t>
            </a:r>
            <a:endParaRPr lang="zh-CN" altLang="en-US" sz="3200" dirty="0"/>
          </a:p>
          <a:p>
            <a:pPr algn="l">
              <a:lnSpc>
                <a:spcPct val="150000"/>
              </a:lnSpc>
              <a:buFontTx/>
              <a:buNone/>
            </a:pPr>
            <a:r>
              <a:rPr lang="zh-CN" altLang="en-US" sz="3200" dirty="0"/>
              <a:t>	理论课：概述性为主，强调自学。</a:t>
            </a:r>
            <a:r>
              <a:rPr lang="zh-CN" altLang="en-US" sz="3200" dirty="0">
                <a:solidFill>
                  <a:srgbClr val="FF0000"/>
                </a:solidFill>
              </a:rPr>
              <a:t>每个知识点附带实际例子，可应用于实验。</a:t>
            </a:r>
            <a:endParaRPr lang="zh-CN" altLang="en-US" sz="3200" dirty="0">
              <a:solidFill>
                <a:srgbClr val="FF0000"/>
              </a:solidFill>
            </a:endParaRPr>
          </a:p>
          <a:p>
            <a:pPr algn="l">
              <a:lnSpc>
                <a:spcPct val="150000"/>
              </a:lnSpc>
              <a:buFontTx/>
              <a:buNone/>
            </a:pPr>
            <a:r>
              <a:rPr lang="zh-CN" altLang="en-US" sz="3200" dirty="0"/>
              <a:t>	实验课：强调动手。</a:t>
            </a:r>
            <a:endParaRPr lang="en-US" altLang="zh-CN" sz="3200" dirty="0"/>
          </a:p>
          <a:p>
            <a:pPr algn="l">
              <a:lnSpc>
                <a:spcPct val="150000"/>
              </a:lnSpc>
              <a:buFontTx/>
              <a:buNone/>
            </a:pPr>
            <a:r>
              <a:rPr lang="zh-CN" altLang="en-US" sz="3200" dirty="0"/>
              <a:t>对你的期待：积极思考，学会资料查找，多动手</a:t>
            </a:r>
            <a:endParaRPr lang="zh-CN" altLang="en-US" sz="3200" dirty="0"/>
          </a:p>
        </p:txBody>
      </p:sp>
      <p:sp>
        <p:nvSpPr>
          <p:cNvPr id="4" name="文本框 3"/>
          <p:cNvSpPr txBox="1"/>
          <p:nvPr/>
        </p:nvSpPr>
        <p:spPr>
          <a:xfrm>
            <a:off x="7835566" y="169932"/>
            <a:ext cx="2355182" cy="707886"/>
          </a:xfrm>
          <a:prstGeom prst="rect">
            <a:avLst/>
          </a:prstGeom>
          <a:noFill/>
        </p:spPr>
        <p:txBody>
          <a:bodyPr wrap="square">
            <a:spAutoFit/>
          </a:bodyPr>
          <a:lstStyle/>
          <a:p>
            <a:r>
              <a:rPr lang="zh-CN" altLang="en-US" sz="4000" dirty="0">
                <a:latin typeface="微软雅黑" panose="020B0503020204020204" pitchFamily="34" charset="-122"/>
                <a:ea typeface="微软雅黑" panose="020B0503020204020204" pitchFamily="34" charset="-122"/>
              </a:rPr>
              <a:t>课程介绍</a:t>
            </a:r>
            <a:endParaRPr lang="zh-CN" altLang="en-US" sz="4000"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6" name="日期占位符 5"/>
          <p:cNvSpPr>
            <a:spLocks noGrp="1"/>
          </p:cNvSpPr>
          <p:nvPr>
            <p:ph type="dt" sz="half" idx="10"/>
          </p:nvPr>
        </p:nvSpPr>
        <p:spPr/>
        <p:txBody>
          <a:bodyPr/>
          <a:lstStyle/>
          <a:p>
            <a:fld id="{BC45CCE1-F785-473A-B9E6-FD46506CEDF8}" type="datetime10">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38524" y="152219"/>
            <a:ext cx="2848477" cy="707886"/>
          </a:xfrm>
          <a:prstGeom prst="rect">
            <a:avLst/>
          </a:prstGeom>
          <a:noFill/>
        </p:spPr>
        <p:txBody>
          <a:bodyPr wrap="square">
            <a:spAutoFit/>
          </a:bodyPr>
          <a:lstStyle/>
          <a:p>
            <a:r>
              <a:rPr lang="zh-CN" altLang="en-US" sz="4000" dirty="0">
                <a:latin typeface="微软雅黑" panose="020B0503020204020204" pitchFamily="34" charset="-122"/>
                <a:ea typeface="微软雅黑" panose="020B0503020204020204" pitchFamily="34" charset="-122"/>
              </a:rPr>
              <a:t>理论课安排</a:t>
            </a:r>
            <a:endParaRPr lang="zh-CN" altLang="en-US" sz="4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47537" y="1012954"/>
            <a:ext cx="10046368" cy="5303520"/>
          </a:xfrm>
          <a:prstGeom prst="rect">
            <a:avLst/>
          </a:prstGeom>
          <a:noFill/>
        </p:spPr>
        <p:txBody>
          <a:bodyPr wrap="square">
            <a:spAutoFit/>
          </a:bodyPr>
          <a:lstStyle/>
          <a:p>
            <a:pPr marL="457200" indent="-457200" eaLnBrk="1" hangingPunct="1">
              <a:lnSpc>
                <a:spcPct val="110000"/>
              </a:lnSpc>
              <a:buFont typeface="Arial" panose="020B0604020202020204" pitchFamily="34" charset="0"/>
              <a:buChar char="•"/>
            </a:pPr>
            <a:r>
              <a:rPr lang="zh-CN" altLang="en-US" sz="2800" dirty="0"/>
              <a:t>第一章    </a:t>
            </a:r>
            <a:r>
              <a:rPr lang="en-US" altLang="zh-CN" sz="2800" dirty="0">
                <a:latin typeface="Times New Roman" panose="02020603050405020304" pitchFamily="18" charset="0"/>
                <a:cs typeface="Times New Roman" panose="02020603050405020304" pitchFamily="18" charset="0"/>
              </a:rPr>
              <a:t>Java Web</a:t>
            </a:r>
            <a:r>
              <a:rPr lang="zh-CN" altLang="en-US" sz="2800" dirty="0"/>
              <a:t>开发快速入门		</a:t>
            </a:r>
            <a:r>
              <a:rPr lang="en-US" altLang="zh-CN" sz="2800" dirty="0"/>
              <a:t>	</a:t>
            </a:r>
            <a:r>
              <a:rPr lang="zh-CN" altLang="en-US" sz="2800" dirty="0"/>
              <a:t>第</a:t>
            </a:r>
            <a:r>
              <a:rPr lang="en-US" altLang="zh-CN" sz="2800" dirty="0">
                <a:solidFill>
                  <a:srgbClr val="FF0000"/>
                </a:solidFill>
              </a:rPr>
              <a:t>1</a:t>
            </a:r>
            <a:r>
              <a:rPr lang="zh-CN" altLang="en-US" sz="2800" dirty="0"/>
              <a:t>周</a:t>
            </a:r>
            <a:endParaRPr lang="zh-CN" altLang="en-US" sz="2800" dirty="0"/>
          </a:p>
          <a:p>
            <a:pPr marL="457200" indent="-457200" eaLnBrk="1" hangingPunct="1">
              <a:lnSpc>
                <a:spcPct val="110000"/>
              </a:lnSpc>
              <a:buFont typeface="Arial" panose="020B0604020202020204" pitchFamily="34" charset="0"/>
              <a:buChar char="•"/>
            </a:pPr>
            <a:r>
              <a:rPr lang="zh-CN" altLang="en-US" sz="2800" dirty="0"/>
              <a:t>第二</a:t>
            </a:r>
            <a:r>
              <a:rPr lang="zh-CN" altLang="en-US" sz="2800" dirty="0">
                <a:latin typeface="Times New Roman" panose="02020603050405020304" pitchFamily="18" charset="0"/>
                <a:cs typeface="Times New Roman" panose="02020603050405020304" pitchFamily="18" charset="0"/>
              </a:rPr>
              <a:t>章    </a:t>
            </a:r>
            <a:r>
              <a:rPr lang="en-US" altLang="zh-CN" sz="2800" dirty="0">
                <a:latin typeface="Times New Roman" panose="02020603050405020304" pitchFamily="18" charset="0"/>
                <a:cs typeface="Times New Roman" panose="02020603050405020304" pitchFamily="18" charset="0"/>
              </a:rPr>
              <a:t>Web</a:t>
            </a:r>
            <a:r>
              <a:rPr lang="zh-CN" altLang="en-US" sz="2800" dirty="0"/>
              <a:t>前端技术               		</a:t>
            </a:r>
            <a:r>
              <a:rPr lang="en-US" altLang="zh-CN" sz="2800" dirty="0"/>
              <a:t>	</a:t>
            </a:r>
            <a:r>
              <a:rPr lang="zh-CN" altLang="en-US" sz="2800" dirty="0"/>
              <a:t>第</a:t>
            </a:r>
            <a:r>
              <a:rPr lang="en-US" altLang="zh-CN" sz="2800" dirty="0">
                <a:solidFill>
                  <a:srgbClr val="FF0000"/>
                </a:solidFill>
              </a:rPr>
              <a:t>2~3</a:t>
            </a:r>
            <a:r>
              <a:rPr lang="zh-CN" altLang="en-US" sz="2800" dirty="0"/>
              <a:t>周</a:t>
            </a:r>
            <a:endParaRPr lang="zh-CN" altLang="en-US" sz="2800" dirty="0"/>
          </a:p>
          <a:p>
            <a:pPr marL="457200" indent="-457200" eaLnBrk="1" hangingPunct="1">
              <a:lnSpc>
                <a:spcPct val="110000"/>
              </a:lnSpc>
              <a:buFont typeface="Arial" panose="020B0604020202020204" pitchFamily="34" charset="0"/>
              <a:buChar char="•"/>
            </a:pPr>
            <a:r>
              <a:rPr lang="zh-CN" altLang="en-US" sz="2800" dirty="0"/>
              <a:t>第三章    </a:t>
            </a:r>
            <a:r>
              <a:rPr lang="en-US" altLang="zh-CN" sz="2800" dirty="0">
                <a:latin typeface="Times New Roman" panose="02020603050405020304" pitchFamily="18" charset="0"/>
                <a:cs typeface="Times New Roman" panose="02020603050405020304" pitchFamily="18" charset="0"/>
              </a:rPr>
              <a:t>JSP</a:t>
            </a:r>
            <a:r>
              <a:rPr lang="zh-CN" altLang="en-US" sz="2800" dirty="0"/>
              <a:t>语法基础                   	</a:t>
            </a:r>
            <a:r>
              <a:rPr lang="en-US" altLang="zh-CN" sz="2800" dirty="0"/>
              <a:t>	</a:t>
            </a:r>
            <a:r>
              <a:rPr lang="zh-CN" altLang="en-US" sz="2800" dirty="0"/>
              <a:t>第</a:t>
            </a:r>
            <a:r>
              <a:rPr lang="en-US" altLang="zh-CN" sz="2800" dirty="0">
                <a:solidFill>
                  <a:srgbClr val="FF0000"/>
                </a:solidFill>
              </a:rPr>
              <a:t>4</a:t>
            </a:r>
            <a:r>
              <a:rPr lang="en-US" altLang="zh-CN" sz="2800" dirty="0">
                <a:solidFill>
                  <a:srgbClr val="FF0000"/>
                </a:solidFill>
              </a:rPr>
              <a:t>-6</a:t>
            </a:r>
            <a:r>
              <a:rPr lang="zh-CN" altLang="en-US" sz="2800" dirty="0"/>
              <a:t>周</a:t>
            </a:r>
            <a:endParaRPr lang="zh-CN" altLang="en-US" sz="2800" dirty="0"/>
          </a:p>
          <a:p>
            <a:pPr marL="457200" indent="-457200" eaLnBrk="1" hangingPunct="1">
              <a:lnSpc>
                <a:spcPct val="110000"/>
              </a:lnSpc>
              <a:buFont typeface="Arial" panose="020B0604020202020204" pitchFamily="34" charset="0"/>
              <a:buChar char="•"/>
            </a:pPr>
            <a:r>
              <a:rPr lang="zh-CN" altLang="en-US" sz="2800" dirty="0"/>
              <a:t>第四章    </a:t>
            </a:r>
            <a:r>
              <a:rPr lang="en-US" altLang="zh-CN" sz="2800" dirty="0">
                <a:latin typeface="Times New Roman" panose="02020603050405020304" pitchFamily="18" charset="0"/>
                <a:cs typeface="Times New Roman" panose="02020603050405020304" pitchFamily="18" charset="0"/>
              </a:rPr>
              <a:t>JDBC</a:t>
            </a:r>
            <a:r>
              <a:rPr lang="en-US" altLang="zh-CN" sz="2800" dirty="0"/>
              <a:t>					</a:t>
            </a:r>
            <a:r>
              <a:rPr lang="zh-CN" altLang="en-US" sz="2800" dirty="0"/>
              <a:t>第</a:t>
            </a:r>
            <a:r>
              <a:rPr lang="en-US" altLang="zh-CN" sz="2800" dirty="0">
                <a:solidFill>
                  <a:srgbClr val="FF0000"/>
                </a:solidFill>
              </a:rPr>
              <a:t>7</a:t>
            </a:r>
            <a:r>
              <a:rPr lang="zh-CN" altLang="en-US" sz="2800" dirty="0"/>
              <a:t>周</a:t>
            </a:r>
            <a:endParaRPr lang="zh-CN" altLang="en-US" sz="2800" dirty="0"/>
          </a:p>
          <a:p>
            <a:pPr marL="457200" indent="-457200" eaLnBrk="1" hangingPunct="1">
              <a:lnSpc>
                <a:spcPct val="110000"/>
              </a:lnSpc>
              <a:buFont typeface="Arial" panose="020B0604020202020204" pitchFamily="34" charset="0"/>
              <a:buChar char="•"/>
            </a:pPr>
            <a:r>
              <a:rPr lang="zh-CN" altLang="en-US" sz="2800" dirty="0"/>
              <a:t>第五章    </a:t>
            </a:r>
            <a:r>
              <a:rPr lang="en-US" altLang="zh-CN" sz="2800" dirty="0">
                <a:latin typeface="Times New Roman" panose="02020603050405020304" pitchFamily="18" charset="0"/>
                <a:cs typeface="Times New Roman" panose="02020603050405020304" pitchFamily="18" charset="0"/>
              </a:rPr>
              <a:t>JavaBean</a:t>
            </a:r>
            <a:r>
              <a:rPr lang="en-US" altLang="zh-CN" sz="2800" dirty="0"/>
              <a:t>			</a:t>
            </a:r>
            <a:r>
              <a:rPr lang="zh-CN" altLang="en-US" sz="2800" dirty="0"/>
              <a:t>	</a:t>
            </a:r>
            <a:r>
              <a:rPr lang="en-US" altLang="zh-CN" sz="2800" dirty="0"/>
              <a:t>	</a:t>
            </a:r>
            <a:r>
              <a:rPr lang="zh-CN" altLang="en-US" sz="2800" dirty="0"/>
              <a:t>第</a:t>
            </a:r>
            <a:r>
              <a:rPr lang="en-US" altLang="zh-CN" sz="2800" dirty="0">
                <a:solidFill>
                  <a:srgbClr val="FF0000"/>
                </a:solidFill>
              </a:rPr>
              <a:t>8</a:t>
            </a:r>
            <a:r>
              <a:rPr lang="zh-CN" altLang="en-US" sz="2800" dirty="0"/>
              <a:t>周</a:t>
            </a:r>
            <a:endParaRPr lang="zh-CN" altLang="en-US" sz="2800" dirty="0"/>
          </a:p>
          <a:p>
            <a:pPr marL="457200" indent="-457200" eaLnBrk="1" hangingPunct="1">
              <a:lnSpc>
                <a:spcPct val="110000"/>
              </a:lnSpc>
              <a:buFont typeface="Arial" panose="020B0604020202020204" pitchFamily="34" charset="0"/>
              <a:buChar char="•"/>
            </a:pPr>
            <a:r>
              <a:rPr lang="zh-CN" altLang="en-US" sz="2800" dirty="0"/>
              <a:t>第六</a:t>
            </a:r>
            <a:r>
              <a:rPr lang="zh-CN" altLang="en-US" sz="2800" dirty="0">
                <a:latin typeface="Times New Roman" panose="02020603050405020304" pitchFamily="18" charset="0"/>
                <a:cs typeface="Times New Roman" panose="02020603050405020304" pitchFamily="18" charset="0"/>
              </a:rPr>
              <a:t>章    </a:t>
            </a:r>
            <a:r>
              <a:rPr lang="en-US" altLang="zh-CN" sz="2800" dirty="0">
                <a:latin typeface="Times New Roman" panose="02020603050405020304" pitchFamily="18" charset="0"/>
                <a:cs typeface="Times New Roman" panose="02020603050405020304" pitchFamily="18" charset="0"/>
              </a:rPr>
              <a:t>Servlet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Filter</a:t>
            </a:r>
            <a:r>
              <a:rPr lang="zh-CN" altLang="en-US" sz="2800" dirty="0"/>
              <a:t>与</a:t>
            </a:r>
            <a:r>
              <a:rPr lang="en-US" altLang="zh-CN" sz="2800" dirty="0">
                <a:latin typeface="Times New Roman" panose="02020603050405020304" pitchFamily="18" charset="0"/>
                <a:cs typeface="Times New Roman" panose="02020603050405020304" pitchFamily="18" charset="0"/>
              </a:rPr>
              <a:t>Listener</a:t>
            </a:r>
            <a:r>
              <a:rPr lang="en-US" altLang="zh-CN" sz="2800" dirty="0"/>
              <a:t>	</a:t>
            </a:r>
            <a:r>
              <a:rPr lang="zh-CN" altLang="en-US" sz="2800" dirty="0"/>
              <a:t>	第</a:t>
            </a:r>
            <a:r>
              <a:rPr lang="en-US" altLang="zh-CN" sz="2800" dirty="0">
                <a:solidFill>
                  <a:srgbClr val="FF0000"/>
                </a:solidFill>
              </a:rPr>
              <a:t>9~10</a:t>
            </a:r>
            <a:r>
              <a:rPr lang="zh-CN" altLang="en-US" sz="2800" dirty="0"/>
              <a:t>周</a:t>
            </a:r>
            <a:endParaRPr lang="en-US" altLang="zh-CN" sz="2800" dirty="0"/>
          </a:p>
          <a:p>
            <a:pPr marL="457200" indent="-457200">
              <a:lnSpc>
                <a:spcPct val="110000"/>
              </a:lnSpc>
              <a:buFont typeface="Arial" panose="020B0604020202020204" pitchFamily="34" charset="0"/>
              <a:buChar char="•"/>
            </a:pPr>
            <a:r>
              <a:rPr lang="zh-CN" altLang="en-US" sz="2800" dirty="0"/>
              <a:t>第七章    </a:t>
            </a:r>
            <a:r>
              <a:rPr lang="en-US" altLang="zh-CN" sz="2800" dirty="0">
                <a:latin typeface="Times New Roman" panose="02020603050405020304" pitchFamily="18" charset="0"/>
                <a:cs typeface="Times New Roman" panose="02020603050405020304" pitchFamily="18" charset="0"/>
              </a:rPr>
              <a:t>EL</a:t>
            </a:r>
            <a:r>
              <a:rPr lang="zh-CN" altLang="en-US" sz="2800" dirty="0"/>
              <a:t>与</a:t>
            </a:r>
            <a:r>
              <a:rPr lang="en-US" altLang="zh-CN" sz="2800" dirty="0">
                <a:latin typeface="Times New Roman" panose="02020603050405020304" pitchFamily="18" charset="0"/>
                <a:cs typeface="Times New Roman" panose="02020603050405020304" pitchFamily="18" charset="0"/>
              </a:rPr>
              <a:t>JSTL</a:t>
            </a:r>
            <a:r>
              <a:rPr lang="en-US" altLang="zh-CN" sz="2800" dirty="0"/>
              <a:t>					</a:t>
            </a:r>
            <a:r>
              <a:rPr lang="zh-CN" altLang="en-US" sz="2800" dirty="0"/>
              <a:t>第</a:t>
            </a:r>
            <a:r>
              <a:rPr lang="en-US" altLang="zh-CN" sz="2800" dirty="0">
                <a:solidFill>
                  <a:srgbClr val="FF0000"/>
                </a:solidFill>
              </a:rPr>
              <a:t>11</a:t>
            </a:r>
            <a:r>
              <a:rPr lang="zh-CN" altLang="en-US" sz="2800" dirty="0"/>
              <a:t>周</a:t>
            </a:r>
            <a:endParaRPr lang="zh-CN" altLang="en-US" sz="2800" dirty="0"/>
          </a:p>
          <a:p>
            <a:pPr marL="457200" indent="-457200" eaLnBrk="1" hangingPunct="1">
              <a:lnSpc>
                <a:spcPct val="110000"/>
              </a:lnSpc>
              <a:buFont typeface="Arial" panose="020B0604020202020204" pitchFamily="34" charset="0"/>
              <a:buChar char="•"/>
            </a:pPr>
            <a:r>
              <a:rPr lang="zh-CN" altLang="en-US" sz="2800" dirty="0"/>
              <a:t>第八章    </a:t>
            </a:r>
            <a:r>
              <a:rPr lang="en-US" altLang="zh-CN" sz="2800" dirty="0">
                <a:latin typeface="Times New Roman" panose="02020603050405020304" pitchFamily="18" charset="0"/>
                <a:cs typeface="Times New Roman" panose="02020603050405020304" pitchFamily="18" charset="0"/>
              </a:rPr>
              <a:t>MVC</a:t>
            </a:r>
            <a:r>
              <a:rPr lang="zh-CN" altLang="en-US" sz="2800" dirty="0"/>
              <a:t>与</a:t>
            </a:r>
            <a:r>
              <a:rPr lang="en-US" altLang="zh-CN" sz="2800" dirty="0">
                <a:latin typeface="Times New Roman" panose="02020603050405020304" pitchFamily="18" charset="0"/>
                <a:cs typeface="Times New Roman" panose="02020603050405020304" pitchFamily="18" charset="0"/>
              </a:rPr>
              <a:t>DAO</a:t>
            </a:r>
            <a:r>
              <a:rPr lang="zh-CN" altLang="en-US" sz="2800" dirty="0"/>
              <a:t>模式</a:t>
            </a:r>
            <a:r>
              <a:rPr lang="en-US" altLang="zh-CN" sz="2800" dirty="0"/>
              <a:t>				</a:t>
            </a:r>
            <a:r>
              <a:rPr lang="zh-CN" altLang="en-US" sz="2800" dirty="0"/>
              <a:t>第</a:t>
            </a:r>
            <a:r>
              <a:rPr lang="en-US" altLang="zh-CN" sz="2800" dirty="0">
                <a:solidFill>
                  <a:srgbClr val="FF0000"/>
                </a:solidFill>
              </a:rPr>
              <a:t>12~13</a:t>
            </a:r>
            <a:r>
              <a:rPr lang="zh-CN" altLang="en-US" sz="2800" dirty="0"/>
              <a:t>周</a:t>
            </a:r>
            <a:endParaRPr lang="en-US" altLang="zh-CN" sz="2800" dirty="0"/>
          </a:p>
          <a:p>
            <a:pPr marL="457200" indent="-457200" eaLnBrk="1" hangingPunct="1">
              <a:lnSpc>
                <a:spcPct val="110000"/>
              </a:lnSpc>
              <a:buFont typeface="Arial" panose="020B0604020202020204" pitchFamily="34" charset="0"/>
              <a:buChar char="•"/>
            </a:pPr>
            <a:r>
              <a:rPr lang="zh-CN" altLang="en-US" sz="2800" dirty="0"/>
              <a:t>第九章    </a:t>
            </a:r>
            <a:r>
              <a:rPr lang="en-US" altLang="zh-CN" sz="2800" dirty="0">
                <a:latin typeface="Times New Roman" panose="02020603050405020304" pitchFamily="18" charset="0"/>
                <a:cs typeface="Times New Roman" panose="02020603050405020304" pitchFamily="18" charset="0"/>
              </a:rPr>
              <a:t>Web</a:t>
            </a:r>
            <a:r>
              <a:rPr lang="zh-CN" altLang="en-US" sz="2800" dirty="0"/>
              <a:t>应用开发中的常见问题</a:t>
            </a:r>
            <a:r>
              <a:rPr lang="en-US" altLang="zh-CN" sz="2800" dirty="0"/>
              <a:t>		</a:t>
            </a:r>
            <a:r>
              <a:rPr lang="zh-CN" altLang="en-US" sz="2800" dirty="0"/>
              <a:t>第</a:t>
            </a:r>
            <a:r>
              <a:rPr lang="en-US" altLang="zh-CN" sz="2800" dirty="0">
                <a:solidFill>
                  <a:srgbClr val="FF0000"/>
                </a:solidFill>
              </a:rPr>
              <a:t>14</a:t>
            </a:r>
            <a:r>
              <a:rPr lang="zh-CN" altLang="en-US" sz="2800" dirty="0"/>
              <a:t>周</a:t>
            </a:r>
            <a:endParaRPr lang="en-US" altLang="zh-CN" sz="2800" dirty="0"/>
          </a:p>
          <a:p>
            <a:pPr marL="457200" indent="-457200" eaLnBrk="1" hangingPunct="1">
              <a:lnSpc>
                <a:spcPct val="110000"/>
              </a:lnSpc>
              <a:buFont typeface="Arial" panose="020B0604020202020204" pitchFamily="34" charset="0"/>
              <a:buChar char="•"/>
            </a:pPr>
            <a:r>
              <a:rPr lang="zh-CN" altLang="en-US" sz="2800" dirty="0"/>
              <a:t>第十章    Web开发拓展与大作业实践指导 </a:t>
            </a:r>
            <a:r>
              <a:rPr lang="en-US" sz="2800" dirty="0"/>
              <a:t>   </a:t>
            </a:r>
            <a:r>
              <a:rPr lang="zh-CN" altLang="en-US" sz="2800" dirty="0"/>
              <a:t>第</a:t>
            </a:r>
            <a:r>
              <a:rPr lang="en-US" altLang="zh-CN" sz="2800" dirty="0">
                <a:solidFill>
                  <a:srgbClr val="FF0000"/>
                </a:solidFill>
              </a:rPr>
              <a:t>15</a:t>
            </a:r>
            <a:r>
              <a:rPr lang="zh-CN" altLang="en-US" sz="2800" dirty="0"/>
              <a:t>周</a:t>
            </a:r>
            <a:endParaRPr lang="en-US" altLang="zh-CN" sz="2800" dirty="0"/>
          </a:p>
          <a:p>
            <a:pPr marL="457200" indent="-457200" eaLnBrk="1" hangingPunct="1">
              <a:lnSpc>
                <a:spcPct val="110000"/>
              </a:lnSpc>
              <a:buFont typeface="Arial" panose="020B0604020202020204" pitchFamily="34" charset="0"/>
              <a:buChar char="•"/>
            </a:pPr>
            <a:r>
              <a:rPr lang="zh-CN" altLang="en-US" sz="2800" dirty="0"/>
              <a:t>大作业指导与点评</a:t>
            </a:r>
            <a:r>
              <a:rPr lang="en-US" altLang="zh-CN" sz="2800" dirty="0"/>
              <a:t>					</a:t>
            </a:r>
            <a:r>
              <a:rPr lang="zh-CN" altLang="en-US" sz="2800" dirty="0"/>
              <a:t>第</a:t>
            </a:r>
            <a:r>
              <a:rPr lang="en-US" altLang="zh-CN" sz="2800" dirty="0">
                <a:solidFill>
                  <a:srgbClr val="FF0000"/>
                </a:solidFill>
              </a:rPr>
              <a:t>16</a:t>
            </a:r>
            <a:r>
              <a:rPr lang="zh-CN" altLang="en-US" sz="2800" dirty="0"/>
              <a:t>周</a:t>
            </a:r>
            <a:endParaRPr lang="zh-CN" altLang="en-US" sz="2800" dirty="0"/>
          </a:p>
        </p:txBody>
      </p:sp>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6" name="日期占位符 5"/>
          <p:cNvSpPr>
            <a:spLocks noGrp="1"/>
          </p:cNvSpPr>
          <p:nvPr>
            <p:ph type="dt" sz="half" idx="10"/>
          </p:nvPr>
        </p:nvSpPr>
        <p:spPr/>
        <p:txBody>
          <a:bodyPr/>
          <a:lstStyle/>
          <a:p>
            <a:fld id="{C00DAFFE-DBFC-4B1F-90E6-FC46328D595F}" type="datetime10">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912350" y="180725"/>
            <a:ext cx="3445460" cy="688975"/>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讲授内容</a:t>
            </a:r>
            <a:endParaRPr lang="zh-CN" altLang="en-US" sz="4000" dirty="0">
              <a:latin typeface="微软雅黑" panose="020B0503020204020204" pitchFamily="34" charset="-122"/>
              <a:ea typeface="微软雅黑" panose="020B0503020204020204" pitchFamily="34" charset="-122"/>
            </a:endParaRPr>
          </a:p>
        </p:txBody>
      </p:sp>
      <p:sp>
        <p:nvSpPr>
          <p:cNvPr id="4" name="矩形: 圆角 3"/>
          <p:cNvSpPr/>
          <p:nvPr/>
        </p:nvSpPr>
        <p:spPr>
          <a:xfrm>
            <a:off x="1010653" y="1636295"/>
            <a:ext cx="1299410" cy="4018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222929" y="2444543"/>
            <a:ext cx="920416" cy="2492990"/>
          </a:xfrm>
          <a:prstGeom prst="rect">
            <a:avLst/>
          </a:prstGeom>
          <a:noFill/>
        </p:spPr>
        <p:txBody>
          <a:bodyPr wrap="square" rtlCol="0">
            <a:spAutoFit/>
          </a:bodyPr>
          <a:lstStyle/>
          <a:p>
            <a:pPr algn="ctr"/>
            <a:r>
              <a:rPr lang="en-US" altLang="zh-CN" sz="2800" dirty="0"/>
              <a:t>Web</a:t>
            </a:r>
            <a:r>
              <a:rPr lang="zh-CN" altLang="en-US" sz="3200" dirty="0"/>
              <a:t>程序设计</a:t>
            </a:r>
            <a:endParaRPr lang="zh-CN" altLang="en-US" sz="3200" dirty="0"/>
          </a:p>
        </p:txBody>
      </p:sp>
      <p:sp>
        <p:nvSpPr>
          <p:cNvPr id="7" name="矩形 6"/>
          <p:cNvSpPr/>
          <p:nvPr/>
        </p:nvSpPr>
        <p:spPr>
          <a:xfrm>
            <a:off x="3020845" y="1617872"/>
            <a:ext cx="5413292" cy="4102768"/>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流程图: 准备 7"/>
          <p:cNvSpPr/>
          <p:nvPr/>
        </p:nvSpPr>
        <p:spPr>
          <a:xfrm>
            <a:off x="3320715" y="4669000"/>
            <a:ext cx="1455821" cy="770021"/>
          </a:xfrm>
          <a:prstGeom prst="flowChartPreparation">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9" name="文本框 8"/>
          <p:cNvSpPr txBox="1"/>
          <p:nvPr/>
        </p:nvSpPr>
        <p:spPr>
          <a:xfrm>
            <a:off x="3360764" y="4815305"/>
            <a:ext cx="1415772" cy="461665"/>
          </a:xfrm>
          <a:prstGeom prst="rect">
            <a:avLst/>
          </a:prstGeom>
          <a:noFill/>
        </p:spPr>
        <p:txBody>
          <a:bodyPr wrap="none" rtlCol="0">
            <a:spAutoFit/>
          </a:bodyPr>
          <a:lstStyle/>
          <a:p>
            <a:r>
              <a:rPr lang="zh-CN" altLang="en-US" sz="2400" dirty="0"/>
              <a:t>语言基础</a:t>
            </a:r>
            <a:endParaRPr lang="zh-CN" altLang="en-US" sz="2400" dirty="0"/>
          </a:p>
        </p:txBody>
      </p:sp>
      <p:sp>
        <p:nvSpPr>
          <p:cNvPr id="10" name="流程图: 准备 9"/>
          <p:cNvSpPr/>
          <p:nvPr/>
        </p:nvSpPr>
        <p:spPr>
          <a:xfrm>
            <a:off x="3320715" y="3313901"/>
            <a:ext cx="1455821" cy="770021"/>
          </a:xfrm>
          <a:prstGeom prst="flowChartPreparation">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11" name="文本框 10"/>
          <p:cNvSpPr txBox="1"/>
          <p:nvPr/>
        </p:nvSpPr>
        <p:spPr>
          <a:xfrm>
            <a:off x="3360764" y="3460206"/>
            <a:ext cx="1415772" cy="461665"/>
          </a:xfrm>
          <a:prstGeom prst="rect">
            <a:avLst/>
          </a:prstGeom>
          <a:noFill/>
        </p:spPr>
        <p:txBody>
          <a:bodyPr wrap="none" rtlCol="0">
            <a:spAutoFit/>
          </a:bodyPr>
          <a:lstStyle/>
          <a:p>
            <a:r>
              <a:rPr lang="zh-CN" altLang="en-US" sz="2400" dirty="0"/>
              <a:t>技术基础</a:t>
            </a:r>
            <a:endParaRPr lang="zh-CN" altLang="en-US" sz="2400" dirty="0"/>
          </a:p>
        </p:txBody>
      </p:sp>
      <p:sp>
        <p:nvSpPr>
          <p:cNvPr id="12" name="流程图: 准备 11"/>
          <p:cNvSpPr/>
          <p:nvPr/>
        </p:nvSpPr>
        <p:spPr>
          <a:xfrm>
            <a:off x="3265112" y="1934571"/>
            <a:ext cx="1455821" cy="770021"/>
          </a:xfrm>
          <a:prstGeom prst="flowChartPreparation">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13" name="文本框 12"/>
          <p:cNvSpPr txBox="1"/>
          <p:nvPr/>
        </p:nvSpPr>
        <p:spPr>
          <a:xfrm>
            <a:off x="3305161" y="2080876"/>
            <a:ext cx="1415772" cy="461665"/>
          </a:xfrm>
          <a:prstGeom prst="rect">
            <a:avLst/>
          </a:prstGeom>
          <a:noFill/>
        </p:spPr>
        <p:txBody>
          <a:bodyPr wrap="none" rtlCol="0">
            <a:spAutoFit/>
          </a:bodyPr>
          <a:lstStyle/>
          <a:p>
            <a:r>
              <a:rPr lang="zh-CN" altLang="en-US" sz="2400" dirty="0"/>
              <a:t>高级应用</a:t>
            </a:r>
            <a:endParaRPr lang="zh-CN" altLang="en-US" sz="2400" dirty="0"/>
          </a:p>
        </p:txBody>
      </p:sp>
      <p:sp>
        <p:nvSpPr>
          <p:cNvPr id="14" name="矩形: 圆角 13"/>
          <p:cNvSpPr/>
          <p:nvPr/>
        </p:nvSpPr>
        <p:spPr>
          <a:xfrm>
            <a:off x="9380219" y="1641935"/>
            <a:ext cx="1299410" cy="4018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文本框 14"/>
          <p:cNvSpPr txBox="1"/>
          <p:nvPr/>
        </p:nvSpPr>
        <p:spPr>
          <a:xfrm>
            <a:off x="9569716" y="1742585"/>
            <a:ext cx="920416" cy="3970318"/>
          </a:xfrm>
          <a:prstGeom prst="rect">
            <a:avLst/>
          </a:prstGeom>
          <a:noFill/>
        </p:spPr>
        <p:txBody>
          <a:bodyPr wrap="square" rtlCol="0">
            <a:spAutoFit/>
          </a:bodyPr>
          <a:lstStyle/>
          <a:p>
            <a:pPr algn="ctr"/>
            <a:r>
              <a:rPr lang="en-US" altLang="zh-CN" sz="2800" dirty="0"/>
              <a:t>Web</a:t>
            </a:r>
            <a:r>
              <a:rPr lang="zh-CN" altLang="en-US" sz="3200" dirty="0"/>
              <a:t>系统安全与部署</a:t>
            </a:r>
            <a:endParaRPr lang="zh-CN" altLang="en-US" sz="3200" dirty="0"/>
          </a:p>
        </p:txBody>
      </p:sp>
      <p:sp>
        <p:nvSpPr>
          <p:cNvPr id="16" name="文本框 15"/>
          <p:cNvSpPr txBox="1"/>
          <p:nvPr/>
        </p:nvSpPr>
        <p:spPr>
          <a:xfrm>
            <a:off x="6188802" y="5285668"/>
            <a:ext cx="1723549"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2000" dirty="0"/>
              <a:t>Web</a:t>
            </a:r>
            <a:r>
              <a:rPr lang="zh-CN" altLang="en-US" sz="2000" dirty="0"/>
              <a:t>前端技术</a:t>
            </a:r>
            <a:endParaRPr lang="zh-CN" altLang="en-US" sz="2000" dirty="0"/>
          </a:p>
        </p:txBody>
      </p:sp>
      <p:sp>
        <p:nvSpPr>
          <p:cNvPr id="17" name="文本框 16"/>
          <p:cNvSpPr txBox="1"/>
          <p:nvPr/>
        </p:nvSpPr>
        <p:spPr>
          <a:xfrm>
            <a:off x="6188802" y="4865142"/>
            <a:ext cx="1723548"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000" dirty="0"/>
              <a:t>JSP</a:t>
            </a:r>
            <a:r>
              <a:rPr lang="zh-CN" altLang="en-US" sz="2000" dirty="0"/>
              <a:t>语法基础</a:t>
            </a:r>
            <a:endParaRPr lang="zh-CN" altLang="en-US" sz="2000" dirty="0"/>
          </a:p>
        </p:txBody>
      </p:sp>
      <p:sp>
        <p:nvSpPr>
          <p:cNvPr id="18" name="文本框 17"/>
          <p:cNvSpPr txBox="1"/>
          <p:nvPr/>
        </p:nvSpPr>
        <p:spPr>
          <a:xfrm>
            <a:off x="6188802" y="4433571"/>
            <a:ext cx="1723548"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000" dirty="0"/>
              <a:t>JSP</a:t>
            </a:r>
            <a:r>
              <a:rPr lang="zh-CN" altLang="en-US" sz="2000" dirty="0"/>
              <a:t>内置对象</a:t>
            </a:r>
            <a:endParaRPr lang="zh-CN" altLang="en-US" sz="2000" dirty="0"/>
          </a:p>
        </p:txBody>
      </p:sp>
      <p:sp>
        <p:nvSpPr>
          <p:cNvPr id="19" name="文本框 18"/>
          <p:cNvSpPr txBox="1"/>
          <p:nvPr/>
        </p:nvSpPr>
        <p:spPr>
          <a:xfrm>
            <a:off x="6188802" y="3912193"/>
            <a:ext cx="1723548"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000" dirty="0"/>
              <a:t>数据库访问</a:t>
            </a:r>
            <a:endParaRPr lang="zh-CN" altLang="en-US" sz="2000" dirty="0"/>
          </a:p>
        </p:txBody>
      </p:sp>
      <p:sp>
        <p:nvSpPr>
          <p:cNvPr id="20" name="文本框 19"/>
          <p:cNvSpPr txBox="1"/>
          <p:nvPr/>
        </p:nvSpPr>
        <p:spPr>
          <a:xfrm>
            <a:off x="6188802" y="3491667"/>
            <a:ext cx="1723548"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000" dirty="0"/>
              <a:t>JavaBean</a:t>
            </a:r>
            <a:r>
              <a:rPr lang="zh-CN" altLang="en-US" sz="2000" dirty="0"/>
              <a:t>技术</a:t>
            </a:r>
            <a:endParaRPr lang="zh-CN" altLang="en-US" sz="2000" dirty="0"/>
          </a:p>
        </p:txBody>
      </p:sp>
      <p:sp>
        <p:nvSpPr>
          <p:cNvPr id="21" name="文本框 20"/>
          <p:cNvSpPr txBox="1"/>
          <p:nvPr/>
        </p:nvSpPr>
        <p:spPr>
          <a:xfrm>
            <a:off x="6188802" y="3060096"/>
            <a:ext cx="1723548"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000" dirty="0"/>
              <a:t>Servlet</a:t>
            </a:r>
            <a:r>
              <a:rPr lang="zh-CN" altLang="en-US" sz="2000" dirty="0"/>
              <a:t>技术</a:t>
            </a:r>
            <a:endParaRPr lang="zh-CN" altLang="en-US" sz="2000" dirty="0"/>
          </a:p>
        </p:txBody>
      </p:sp>
      <p:sp>
        <p:nvSpPr>
          <p:cNvPr id="22" name="文本框 21"/>
          <p:cNvSpPr txBox="1"/>
          <p:nvPr/>
        </p:nvSpPr>
        <p:spPr>
          <a:xfrm>
            <a:off x="6188802" y="2564978"/>
            <a:ext cx="1723548"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000" dirty="0"/>
              <a:t>组件应用</a:t>
            </a:r>
            <a:endParaRPr lang="zh-CN" altLang="en-US" sz="2000" dirty="0"/>
          </a:p>
        </p:txBody>
      </p:sp>
      <p:sp>
        <p:nvSpPr>
          <p:cNvPr id="23" name="文本框 22"/>
          <p:cNvSpPr txBox="1"/>
          <p:nvPr/>
        </p:nvSpPr>
        <p:spPr>
          <a:xfrm>
            <a:off x="6188802" y="2144452"/>
            <a:ext cx="1723548"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000" dirty="0"/>
              <a:t>Ajax</a:t>
            </a:r>
            <a:r>
              <a:rPr lang="zh-CN" altLang="en-US" sz="2000" dirty="0"/>
              <a:t>应用</a:t>
            </a:r>
            <a:endParaRPr lang="zh-CN" altLang="en-US" sz="2000" dirty="0"/>
          </a:p>
        </p:txBody>
      </p:sp>
      <p:sp>
        <p:nvSpPr>
          <p:cNvPr id="24" name="文本框 23"/>
          <p:cNvSpPr txBox="1"/>
          <p:nvPr/>
        </p:nvSpPr>
        <p:spPr>
          <a:xfrm>
            <a:off x="6188802" y="1712881"/>
            <a:ext cx="1723548"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000" dirty="0"/>
              <a:t>框架应用</a:t>
            </a:r>
            <a:endParaRPr lang="zh-CN" altLang="en-US" sz="2000" dirty="0"/>
          </a:p>
        </p:txBody>
      </p:sp>
      <p:sp>
        <p:nvSpPr>
          <p:cNvPr id="25" name="文本框 24"/>
          <p:cNvSpPr txBox="1"/>
          <p:nvPr/>
        </p:nvSpPr>
        <p:spPr>
          <a:xfrm>
            <a:off x="952472" y="6063915"/>
            <a:ext cx="1415772" cy="461665"/>
          </a:xfrm>
          <a:prstGeom prst="rect">
            <a:avLst/>
          </a:prstGeom>
          <a:noFill/>
        </p:spPr>
        <p:txBody>
          <a:bodyPr wrap="none" rtlCol="0">
            <a:spAutoFit/>
          </a:bodyPr>
          <a:lstStyle/>
          <a:p>
            <a:r>
              <a:rPr lang="zh-CN" altLang="en-US" sz="2400" dirty="0"/>
              <a:t>系统设计</a:t>
            </a:r>
            <a:endParaRPr lang="zh-CN" altLang="en-US" sz="2400" dirty="0"/>
          </a:p>
        </p:txBody>
      </p:sp>
      <p:sp>
        <p:nvSpPr>
          <p:cNvPr id="26" name="文本框 25"/>
          <p:cNvSpPr txBox="1"/>
          <p:nvPr/>
        </p:nvSpPr>
        <p:spPr>
          <a:xfrm>
            <a:off x="4739943" y="6099116"/>
            <a:ext cx="1415772" cy="461665"/>
          </a:xfrm>
          <a:prstGeom prst="rect">
            <a:avLst/>
          </a:prstGeom>
          <a:noFill/>
        </p:spPr>
        <p:txBody>
          <a:bodyPr wrap="none" rtlCol="0">
            <a:spAutoFit/>
          </a:bodyPr>
          <a:lstStyle/>
          <a:p>
            <a:r>
              <a:rPr lang="zh-CN" altLang="en-US" sz="2400" dirty="0"/>
              <a:t>系统实现</a:t>
            </a:r>
            <a:endParaRPr lang="zh-CN" altLang="en-US" sz="2400" dirty="0"/>
          </a:p>
        </p:txBody>
      </p:sp>
      <p:sp>
        <p:nvSpPr>
          <p:cNvPr id="27" name="文本框 26"/>
          <p:cNvSpPr txBox="1"/>
          <p:nvPr/>
        </p:nvSpPr>
        <p:spPr>
          <a:xfrm>
            <a:off x="9219281" y="6099116"/>
            <a:ext cx="1415772" cy="461665"/>
          </a:xfrm>
          <a:prstGeom prst="rect">
            <a:avLst/>
          </a:prstGeom>
          <a:noFill/>
        </p:spPr>
        <p:txBody>
          <a:bodyPr wrap="none" rtlCol="0">
            <a:spAutoFit/>
          </a:bodyPr>
          <a:lstStyle/>
          <a:p>
            <a:r>
              <a:rPr lang="zh-CN" altLang="en-US" sz="2400" dirty="0"/>
              <a:t>系统发布</a:t>
            </a:r>
            <a:endParaRPr lang="zh-CN" altLang="en-US" sz="2400" dirty="0"/>
          </a:p>
        </p:txBody>
      </p:sp>
      <p:sp>
        <p:nvSpPr>
          <p:cNvPr id="28" name="箭头: 右 27"/>
          <p:cNvSpPr/>
          <p:nvPr/>
        </p:nvSpPr>
        <p:spPr>
          <a:xfrm>
            <a:off x="2408027" y="3420036"/>
            <a:ext cx="542340" cy="430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p:cNvSpPr/>
          <p:nvPr/>
        </p:nvSpPr>
        <p:spPr>
          <a:xfrm>
            <a:off x="8648382" y="3340626"/>
            <a:ext cx="542340" cy="430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上 29"/>
          <p:cNvSpPr/>
          <p:nvPr/>
        </p:nvSpPr>
        <p:spPr>
          <a:xfrm>
            <a:off x="3862137" y="4097199"/>
            <a:ext cx="372979" cy="5364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上 30"/>
          <p:cNvSpPr/>
          <p:nvPr/>
        </p:nvSpPr>
        <p:spPr>
          <a:xfrm>
            <a:off x="3826557" y="2734773"/>
            <a:ext cx="372979" cy="5364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左大括号 31"/>
          <p:cNvSpPr/>
          <p:nvPr/>
        </p:nvSpPr>
        <p:spPr>
          <a:xfrm>
            <a:off x="5617828" y="4535905"/>
            <a:ext cx="385930" cy="9986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左大括号 32"/>
          <p:cNvSpPr/>
          <p:nvPr/>
        </p:nvSpPr>
        <p:spPr>
          <a:xfrm>
            <a:off x="5597129" y="3199600"/>
            <a:ext cx="385930" cy="9986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左大括号 33"/>
          <p:cNvSpPr/>
          <p:nvPr/>
        </p:nvSpPr>
        <p:spPr>
          <a:xfrm>
            <a:off x="5581081" y="1823986"/>
            <a:ext cx="385930" cy="9986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 name="直接箭头连接符 37"/>
          <p:cNvCxnSpPr>
            <a:stCxn id="8" idx="3"/>
          </p:cNvCxnSpPr>
          <p:nvPr/>
        </p:nvCxnSpPr>
        <p:spPr>
          <a:xfrm flipV="1">
            <a:off x="4776536" y="5054010"/>
            <a:ext cx="804545" cy="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4818482" y="3706544"/>
            <a:ext cx="804545" cy="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4770048" y="2326481"/>
            <a:ext cx="804545" cy="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3151821" y="6289107"/>
            <a:ext cx="1083295"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961821" y="6329948"/>
            <a:ext cx="1083295"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35" name="日期占位符 34"/>
          <p:cNvSpPr>
            <a:spLocks noGrp="1"/>
          </p:cNvSpPr>
          <p:nvPr>
            <p:ph type="dt" sz="half" idx="10"/>
          </p:nvPr>
        </p:nvSpPr>
        <p:spPr/>
        <p:txBody>
          <a:bodyPr/>
          <a:lstStyle/>
          <a:p>
            <a:fld id="{41439A16-C90A-451F-97B5-FFACBC92311A}" type="datetime10">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898940" y="96503"/>
            <a:ext cx="2651375"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实验安排</a:t>
            </a:r>
            <a:endParaRPr lang="zh-CN" altLang="en-US" sz="4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94084" y="1944377"/>
            <a:ext cx="10984831" cy="2774927"/>
          </a:xfrm>
          <a:prstGeom prst="rect">
            <a:avLst/>
          </a:prstGeom>
          <a:noFill/>
        </p:spPr>
        <p:txBody>
          <a:bodyPr wrap="square">
            <a:spAutoFit/>
          </a:bodyPr>
          <a:lstStyle/>
          <a:p>
            <a:pPr marL="457200" indent="-457200" eaLnBrk="1" hangingPunct="1">
              <a:lnSpc>
                <a:spcPct val="110000"/>
              </a:lnSpc>
              <a:buFont typeface="Wingdings" panose="05000000000000000000" pitchFamily="2" charset="2"/>
              <a:buChar char="u"/>
            </a:pPr>
            <a:r>
              <a:rPr lang="en-US" altLang="zh-CN" sz="3200" dirty="0"/>
              <a:t>1-14</a:t>
            </a:r>
            <a:r>
              <a:rPr lang="zh-CN" altLang="en-US" sz="3200" dirty="0"/>
              <a:t>周共有</a:t>
            </a:r>
            <a:r>
              <a:rPr lang="en-US" altLang="zh-CN" sz="3200" dirty="0"/>
              <a:t>14</a:t>
            </a:r>
            <a:r>
              <a:rPr lang="zh-CN" altLang="en-US" sz="3200" dirty="0"/>
              <a:t>个实验考验</a:t>
            </a:r>
            <a:endParaRPr lang="zh-CN" altLang="en-US" sz="3200" dirty="0"/>
          </a:p>
          <a:p>
            <a:pPr eaLnBrk="1" hangingPunct="1">
              <a:lnSpc>
                <a:spcPct val="110000"/>
              </a:lnSpc>
              <a:buFontTx/>
              <a:buNone/>
            </a:pPr>
            <a:r>
              <a:rPr lang="zh-CN" altLang="en-US" sz="3200" dirty="0"/>
              <a:t>	秘诀：把理论课的知识点掌握好，例子代码理解掌握</a:t>
            </a:r>
            <a:endParaRPr lang="en-US" altLang="zh-CN" sz="3200" dirty="0"/>
          </a:p>
          <a:p>
            <a:pPr eaLnBrk="1" hangingPunct="1">
              <a:lnSpc>
                <a:spcPct val="110000"/>
              </a:lnSpc>
              <a:buFontTx/>
              <a:buNone/>
            </a:pPr>
            <a:endParaRPr lang="en-US" altLang="zh-CN" sz="3200" dirty="0"/>
          </a:p>
          <a:p>
            <a:pPr marL="457200" indent="-457200" eaLnBrk="1" hangingPunct="1">
              <a:lnSpc>
                <a:spcPct val="110000"/>
              </a:lnSpc>
              <a:buFont typeface="Wingdings" panose="05000000000000000000" pitchFamily="2" charset="2"/>
              <a:buChar char="u"/>
            </a:pPr>
            <a:r>
              <a:rPr lang="zh-CN" altLang="en-US" sz="3200" dirty="0"/>
              <a:t>期末大作业：提前</a:t>
            </a:r>
            <a:r>
              <a:rPr lang="en-US" altLang="zh-CN" sz="3200" dirty="0"/>
              <a:t>1</a:t>
            </a:r>
            <a:r>
              <a:rPr lang="zh-CN" altLang="en-US" sz="3200" dirty="0"/>
              <a:t>个月布置，开发一个</a:t>
            </a:r>
            <a:r>
              <a:rPr lang="en-US" altLang="zh-CN" sz="3200" dirty="0"/>
              <a:t>web</a:t>
            </a:r>
            <a:r>
              <a:rPr lang="zh-CN" altLang="en-US" sz="3200" dirty="0"/>
              <a:t>系统</a:t>
            </a:r>
            <a:endParaRPr lang="zh-CN" altLang="en-US" sz="3200" dirty="0"/>
          </a:p>
          <a:p>
            <a:pPr eaLnBrk="1" hangingPunct="1">
              <a:lnSpc>
                <a:spcPct val="110000"/>
              </a:lnSpc>
              <a:buFontTx/>
              <a:buNone/>
            </a:pPr>
            <a:r>
              <a:rPr lang="zh-CN" altLang="en-US" sz="3200" dirty="0"/>
              <a:t>	秘诀：把实验做好吃透，举一反三水到渠成</a:t>
            </a:r>
            <a:endParaRPr lang="zh-CN" altLang="en-US" sz="3200" dirty="0"/>
          </a:p>
        </p:txBody>
      </p:sp>
      <p:sp>
        <p:nvSpPr>
          <p:cNvPr id="5" name="灯片编号占位符 4"/>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6" name="日期占位符 5"/>
          <p:cNvSpPr>
            <a:spLocks noGrp="1"/>
          </p:cNvSpPr>
          <p:nvPr>
            <p:ph type="dt" sz="half" idx="10"/>
          </p:nvPr>
        </p:nvSpPr>
        <p:spPr/>
        <p:txBody>
          <a:bodyPr/>
          <a:lstStyle/>
          <a:p>
            <a:fld id="{2C2C792E-F76B-479E-AADB-660395B26117}" type="datetime10">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387590" y="189230"/>
            <a:ext cx="4376420" cy="688975"/>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err="1">
                <a:latin typeface="Times New Roman" panose="02020603050405020304" pitchFamily="18" charset="0"/>
                <a:ea typeface="微软雅黑" panose="020B0503020204020204" pitchFamily="34" charset="-122"/>
                <a:cs typeface="Times New Roman" panose="02020603050405020304" pitchFamily="18" charset="0"/>
              </a:rPr>
              <a:t>HTML+CSS+JavaScript</a:t>
            </a:r>
            <a: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t>实验</a:t>
            </a:r>
            <a:endParaRPr lang="en-US" altLang="zh-CN" sz="4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2370221" y="1278210"/>
            <a:ext cx="8219963" cy="5053993"/>
          </a:xfrm>
          <a:prstGeom prst="rect">
            <a:avLst/>
          </a:prstGeom>
        </p:spPr>
      </p:pic>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5" name="日期占位符 4"/>
          <p:cNvSpPr>
            <a:spLocks noGrp="1"/>
          </p:cNvSpPr>
          <p:nvPr>
            <p:ph type="dt" sz="half" idx="10"/>
          </p:nvPr>
        </p:nvSpPr>
        <p:spPr/>
        <p:txBody>
          <a:bodyPr/>
          <a:lstStyle/>
          <a:p>
            <a:fld id="{4D706A51-A01F-4403-B2A6-8FD97727D802}" type="datetime10">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62057" y="188913"/>
            <a:ext cx="3024354" cy="688975"/>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登陆页面实验</a:t>
            </a:r>
            <a:endParaRPr lang="en-US" altLang="zh-CN" sz="4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058654" y="1374924"/>
            <a:ext cx="10074692" cy="4867459"/>
          </a:xfrm>
          <a:prstGeom prst="rect">
            <a:avLst/>
          </a:prstGeom>
        </p:spPr>
      </p:pic>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6" name="日期占位符 5"/>
          <p:cNvSpPr>
            <a:spLocks noGrp="1"/>
          </p:cNvSpPr>
          <p:nvPr>
            <p:ph type="dt" sz="half" idx="10"/>
          </p:nvPr>
        </p:nvSpPr>
        <p:spPr/>
        <p:txBody>
          <a:bodyPr/>
          <a:lstStyle/>
          <a:p>
            <a:fld id="{70D8F4BE-C469-499F-81D8-A2D8C2734278}" type="datetime10">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62057" y="188913"/>
            <a:ext cx="3024354" cy="688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rPr>
              <a:t>用户列表</a:t>
            </a:r>
            <a:endParaRPr lang="en-US" altLang="zh-CN" sz="4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685800" y="1179984"/>
            <a:ext cx="10483516" cy="5028812"/>
          </a:xfrm>
          <a:prstGeom prst="rect">
            <a:avLst/>
          </a:prstGeom>
        </p:spPr>
      </p:pic>
      <p:sp>
        <p:nvSpPr>
          <p:cNvPr id="4" name="灯片编号占位符 3"/>
          <p:cNvSpPr>
            <a:spLocks noGrp="1"/>
          </p:cNvSpPr>
          <p:nvPr>
            <p:ph type="sldNum" sz="quarter" idx="12"/>
          </p:nvPr>
        </p:nvSpPr>
        <p:spPr/>
        <p:txBody>
          <a:bodyPr/>
          <a:lstStyle/>
          <a:p>
            <a:fld id="{AF142CA2-CA84-43AF-9E95-0C2D574FB8FE}" type="slidenum">
              <a:rPr lang="zh-CN" altLang="en-US" smtClean="0"/>
            </a:fld>
            <a:endParaRPr lang="zh-CN" altLang="en-US" dirty="0"/>
          </a:p>
        </p:txBody>
      </p:sp>
      <p:sp>
        <p:nvSpPr>
          <p:cNvPr id="5" name="日期占位符 4"/>
          <p:cNvSpPr>
            <a:spLocks noGrp="1"/>
          </p:cNvSpPr>
          <p:nvPr>
            <p:ph type="dt" sz="half" idx="10"/>
          </p:nvPr>
        </p:nvSpPr>
        <p:spPr/>
        <p:txBody>
          <a:bodyPr/>
          <a:lstStyle/>
          <a:p>
            <a:fld id="{729C2E5D-06B5-4E78-9A51-9F2E666FDB8C}" type="datetime10">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MzdhZjU4YTk3MzZhNmRhNmVmM2M4NjMzMzQwNThjZm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1535</Words>
  <Application>WPS 演示</Application>
  <PresentationFormat>宽屏</PresentationFormat>
  <Paragraphs>214</Paragraphs>
  <Slides>19</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Times New Roman</vt:lpstr>
      <vt:lpstr>Helvetica Neue</vt:lpstr>
      <vt:lpstr>-apple-system</vt:lpstr>
      <vt:lpstr>Arial Unicode MS</vt:lpstr>
      <vt:lpstr>等线 Light</vt:lpstr>
      <vt:lpstr>等线</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温 清机</dc:creator>
  <cp:lastModifiedBy>温清机</cp:lastModifiedBy>
  <cp:revision>158</cp:revision>
  <dcterms:created xsi:type="dcterms:W3CDTF">2022-12-23T01:16:00Z</dcterms:created>
  <dcterms:modified xsi:type="dcterms:W3CDTF">2024-02-28T02:32:18Z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E0DA33DF0FD04E1487E67F0F6F808D43_12</vt:lpwstr>
  </property>
  <property fmtid="{D5CDD505-2E9C-101B-9397-08002B2CF9AE}" pid="3" name="KSOProductBuildVer">
    <vt:lpwstr>2052-12.1.0.15712</vt:lpwstr>
  </property>
</Properties>
</file>