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93F98-753F-472F-B1D0-48C4A5E1DA72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0"/>
      <dgm:spPr/>
    </dgm:pt>
    <dgm:pt modelId="{EF0DCEC1-9D2A-4311-84F4-180F50F8BAFF}" type="pres">
      <dgm:prSet presAssocID="{FE493F98-753F-472F-B1D0-48C4A5E1DA72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3E221790-51A7-4E56-803C-7C78370EF768}" type="presOf" srcId="{FE493F98-753F-472F-B1D0-48C4A5E1DA72}" destId="{EF0DCEC1-9D2A-4311-84F4-180F50F8BAFF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E871FE-A3B9-4A8A-A105-709B45A667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6457D25-391D-46BA-887F-D4E05B4C2639}">
      <dgm:prSet phldrT="[Text]"/>
      <dgm:spPr/>
      <dgm:t>
        <a:bodyPr/>
        <a:lstStyle/>
        <a:p>
          <a:r>
            <a:rPr lang="en-US" dirty="0" smtClean="0"/>
            <a:t>MSG3</a:t>
          </a:r>
          <a:endParaRPr lang="en-US" dirty="0"/>
        </a:p>
      </dgm:t>
    </dgm:pt>
    <dgm:pt modelId="{26BBACB6-69B4-4ED4-AC66-147B6AF124D1}" type="parTrans" cxnId="{1E49E9B9-525B-45CA-B3FE-CE24AD48D0EA}">
      <dgm:prSet/>
      <dgm:spPr/>
      <dgm:t>
        <a:bodyPr/>
        <a:lstStyle/>
        <a:p>
          <a:endParaRPr lang="en-US"/>
        </a:p>
      </dgm:t>
    </dgm:pt>
    <dgm:pt modelId="{7959BFE7-EA18-4284-955C-CF6A4B095E6A}" type="sibTrans" cxnId="{1E49E9B9-525B-45CA-B3FE-CE24AD48D0EA}">
      <dgm:prSet/>
      <dgm:spPr/>
      <dgm:t>
        <a:bodyPr/>
        <a:lstStyle/>
        <a:p>
          <a:endParaRPr lang="en-US"/>
        </a:p>
      </dgm:t>
    </dgm:pt>
    <dgm:pt modelId="{83DBA0E8-5F9D-4E6C-96BE-12DDAC522876}">
      <dgm:prSet phldrT="[Text]"/>
      <dgm:spPr/>
      <dgm:t>
        <a:bodyPr/>
        <a:lstStyle/>
        <a:p>
          <a:r>
            <a:rPr lang="en-US" dirty="0" smtClean="0"/>
            <a:t>MSG2</a:t>
          </a:r>
          <a:endParaRPr lang="en-US" dirty="0"/>
        </a:p>
      </dgm:t>
    </dgm:pt>
    <dgm:pt modelId="{368D9936-4FC9-4950-93CF-E59FB92D726F}" type="parTrans" cxnId="{8C34DF71-DC36-4326-8831-DD5460D72CCA}">
      <dgm:prSet/>
      <dgm:spPr/>
      <dgm:t>
        <a:bodyPr/>
        <a:lstStyle/>
        <a:p>
          <a:endParaRPr lang="en-US"/>
        </a:p>
      </dgm:t>
    </dgm:pt>
    <dgm:pt modelId="{BEF64B0E-1AB1-4610-89F1-1820CB4689C5}" type="sibTrans" cxnId="{8C34DF71-DC36-4326-8831-DD5460D72CCA}">
      <dgm:prSet/>
      <dgm:spPr/>
      <dgm:t>
        <a:bodyPr/>
        <a:lstStyle/>
        <a:p>
          <a:endParaRPr lang="en-US"/>
        </a:p>
      </dgm:t>
    </dgm:pt>
    <dgm:pt modelId="{771320CD-D623-4098-81CB-3DD467C26221}">
      <dgm:prSet phldrT="[Text]"/>
      <dgm:spPr/>
      <dgm:t>
        <a:bodyPr/>
        <a:lstStyle/>
        <a:p>
          <a:r>
            <a:rPr lang="en-US" dirty="0" smtClean="0"/>
            <a:t>MSG1</a:t>
          </a:r>
          <a:endParaRPr lang="en-US" dirty="0"/>
        </a:p>
      </dgm:t>
    </dgm:pt>
    <dgm:pt modelId="{34DCECE5-86B9-4C16-8256-50788FA6BDC6}" type="parTrans" cxnId="{0AFF8310-8BCC-4A5D-80B1-6EE73B8402D3}">
      <dgm:prSet/>
      <dgm:spPr/>
      <dgm:t>
        <a:bodyPr/>
        <a:lstStyle/>
        <a:p>
          <a:endParaRPr lang="en-US"/>
        </a:p>
      </dgm:t>
    </dgm:pt>
    <dgm:pt modelId="{DB1EA72C-5DB6-4B17-8604-815870955B95}" type="sibTrans" cxnId="{0AFF8310-8BCC-4A5D-80B1-6EE73B8402D3}">
      <dgm:prSet/>
      <dgm:spPr/>
      <dgm:t>
        <a:bodyPr/>
        <a:lstStyle/>
        <a:p>
          <a:endParaRPr lang="en-US"/>
        </a:p>
      </dgm:t>
    </dgm:pt>
    <dgm:pt modelId="{3E4DB3D6-5B3C-48BA-B160-028E4CDC1646}" type="pres">
      <dgm:prSet presAssocID="{F1E871FE-A3B9-4A8A-A105-709B45A66726}" presName="Name0" presStyleCnt="0">
        <dgm:presLayoutVars>
          <dgm:dir/>
          <dgm:animLvl val="lvl"/>
          <dgm:resizeHandles val="exact"/>
        </dgm:presLayoutVars>
      </dgm:prSet>
      <dgm:spPr/>
    </dgm:pt>
    <dgm:pt modelId="{41D29E31-8E24-4C52-B2E0-461F9E03F125}" type="pres">
      <dgm:prSet presAssocID="{B6457D25-391D-46BA-887F-D4E05B4C263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ABC8BDE-E6CA-47AA-BCF9-4E72C9DE8733}" type="pres">
      <dgm:prSet presAssocID="{7959BFE7-EA18-4284-955C-CF6A4B095E6A}" presName="parTxOnlySpace" presStyleCnt="0"/>
      <dgm:spPr/>
    </dgm:pt>
    <dgm:pt modelId="{95397666-2F13-4AB7-B8D2-E049056FF543}" type="pres">
      <dgm:prSet presAssocID="{83DBA0E8-5F9D-4E6C-96BE-12DDAC52287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7321D44-094F-4CF8-83AF-6A74C1C29C9E}" type="pres">
      <dgm:prSet presAssocID="{BEF64B0E-1AB1-4610-89F1-1820CB4689C5}" presName="parTxOnlySpace" presStyleCnt="0"/>
      <dgm:spPr/>
    </dgm:pt>
    <dgm:pt modelId="{88F27A3E-3E6B-4EB8-9DAF-A3998058E195}" type="pres">
      <dgm:prSet presAssocID="{771320CD-D623-4098-81CB-3DD467C2622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DCDC1F0-E811-471C-A141-1943B53F73BB}" type="presOf" srcId="{F1E871FE-A3B9-4A8A-A105-709B45A66726}" destId="{3E4DB3D6-5B3C-48BA-B160-028E4CDC1646}" srcOrd="0" destOrd="0" presId="urn:microsoft.com/office/officeart/2005/8/layout/chevron1"/>
    <dgm:cxn modelId="{ECE897A1-4355-4E84-BC6F-2DEEECC29910}" type="presOf" srcId="{771320CD-D623-4098-81CB-3DD467C26221}" destId="{88F27A3E-3E6B-4EB8-9DAF-A3998058E195}" srcOrd="0" destOrd="0" presId="urn:microsoft.com/office/officeart/2005/8/layout/chevron1"/>
    <dgm:cxn modelId="{AA4BAC5B-1628-4BFE-9EF2-668CC2C17909}" type="presOf" srcId="{83DBA0E8-5F9D-4E6C-96BE-12DDAC522876}" destId="{95397666-2F13-4AB7-B8D2-E049056FF543}" srcOrd="0" destOrd="0" presId="urn:microsoft.com/office/officeart/2005/8/layout/chevron1"/>
    <dgm:cxn modelId="{0AFF8310-8BCC-4A5D-80B1-6EE73B8402D3}" srcId="{F1E871FE-A3B9-4A8A-A105-709B45A66726}" destId="{771320CD-D623-4098-81CB-3DD467C26221}" srcOrd="2" destOrd="0" parTransId="{34DCECE5-86B9-4C16-8256-50788FA6BDC6}" sibTransId="{DB1EA72C-5DB6-4B17-8604-815870955B95}"/>
    <dgm:cxn modelId="{8C34DF71-DC36-4326-8831-DD5460D72CCA}" srcId="{F1E871FE-A3B9-4A8A-A105-709B45A66726}" destId="{83DBA0E8-5F9D-4E6C-96BE-12DDAC522876}" srcOrd="1" destOrd="0" parTransId="{368D9936-4FC9-4950-93CF-E59FB92D726F}" sibTransId="{BEF64B0E-1AB1-4610-89F1-1820CB4689C5}"/>
    <dgm:cxn modelId="{1E49E9B9-525B-45CA-B3FE-CE24AD48D0EA}" srcId="{F1E871FE-A3B9-4A8A-A105-709B45A66726}" destId="{B6457D25-391D-46BA-887F-D4E05B4C2639}" srcOrd="0" destOrd="0" parTransId="{26BBACB6-69B4-4ED4-AC66-147B6AF124D1}" sibTransId="{7959BFE7-EA18-4284-955C-CF6A4B095E6A}"/>
    <dgm:cxn modelId="{F3539D71-A68F-4E8B-A647-186C6415CA89}" type="presOf" srcId="{B6457D25-391D-46BA-887F-D4E05B4C2639}" destId="{41D29E31-8E24-4C52-B2E0-461F9E03F125}" srcOrd="0" destOrd="0" presId="urn:microsoft.com/office/officeart/2005/8/layout/chevron1"/>
    <dgm:cxn modelId="{7509A975-D776-484F-8926-56A65AFF925D}" type="presParOf" srcId="{3E4DB3D6-5B3C-48BA-B160-028E4CDC1646}" destId="{41D29E31-8E24-4C52-B2E0-461F9E03F125}" srcOrd="0" destOrd="0" presId="urn:microsoft.com/office/officeart/2005/8/layout/chevron1"/>
    <dgm:cxn modelId="{D7EF6CA8-A3D4-4205-AE55-A166AC35F0E4}" type="presParOf" srcId="{3E4DB3D6-5B3C-48BA-B160-028E4CDC1646}" destId="{6ABC8BDE-E6CA-47AA-BCF9-4E72C9DE8733}" srcOrd="1" destOrd="0" presId="urn:microsoft.com/office/officeart/2005/8/layout/chevron1"/>
    <dgm:cxn modelId="{F0558BC6-0CB2-45EB-B9D8-8B8892C602AC}" type="presParOf" srcId="{3E4DB3D6-5B3C-48BA-B160-028E4CDC1646}" destId="{95397666-2F13-4AB7-B8D2-E049056FF543}" srcOrd="2" destOrd="0" presId="urn:microsoft.com/office/officeart/2005/8/layout/chevron1"/>
    <dgm:cxn modelId="{DB36211A-C1BB-47AE-BED7-81CA660DFCE9}" type="presParOf" srcId="{3E4DB3D6-5B3C-48BA-B160-028E4CDC1646}" destId="{37321D44-094F-4CF8-83AF-6A74C1C29C9E}" srcOrd="3" destOrd="0" presId="urn:microsoft.com/office/officeart/2005/8/layout/chevron1"/>
    <dgm:cxn modelId="{BB5F6D9B-9651-4E83-AB15-735466A2B373}" type="presParOf" srcId="{3E4DB3D6-5B3C-48BA-B160-028E4CDC1646}" destId="{88F27A3E-3E6B-4EB8-9DAF-A3998058E19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E871FE-A3B9-4A8A-A105-709B45A667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6457D25-391D-46BA-887F-D4E05B4C2639}">
      <dgm:prSet phldrT="[Text]"/>
      <dgm:spPr/>
      <dgm:t>
        <a:bodyPr/>
        <a:lstStyle/>
        <a:p>
          <a:r>
            <a:rPr lang="en-US" dirty="0" smtClean="0"/>
            <a:t>MSG3</a:t>
          </a:r>
          <a:endParaRPr lang="en-US" dirty="0"/>
        </a:p>
      </dgm:t>
    </dgm:pt>
    <dgm:pt modelId="{7959BFE7-EA18-4284-955C-CF6A4B095E6A}" type="sibTrans" cxnId="{1E49E9B9-525B-45CA-B3FE-CE24AD48D0EA}">
      <dgm:prSet/>
      <dgm:spPr/>
      <dgm:t>
        <a:bodyPr/>
        <a:lstStyle/>
        <a:p>
          <a:endParaRPr lang="en-US"/>
        </a:p>
      </dgm:t>
    </dgm:pt>
    <dgm:pt modelId="{26BBACB6-69B4-4ED4-AC66-147B6AF124D1}" type="parTrans" cxnId="{1E49E9B9-525B-45CA-B3FE-CE24AD48D0EA}">
      <dgm:prSet/>
      <dgm:spPr/>
      <dgm:t>
        <a:bodyPr/>
        <a:lstStyle/>
        <a:p>
          <a:endParaRPr lang="en-US"/>
        </a:p>
      </dgm:t>
    </dgm:pt>
    <dgm:pt modelId="{83DBA0E8-5F9D-4E6C-96BE-12DDAC522876}">
      <dgm:prSet phldrT="[Text]"/>
      <dgm:spPr/>
      <dgm:t>
        <a:bodyPr/>
        <a:lstStyle/>
        <a:p>
          <a:r>
            <a:rPr lang="en-US" dirty="0" smtClean="0"/>
            <a:t>MSG2</a:t>
          </a:r>
          <a:endParaRPr lang="en-US" dirty="0"/>
        </a:p>
      </dgm:t>
    </dgm:pt>
    <dgm:pt modelId="{BEF64B0E-1AB1-4610-89F1-1820CB4689C5}" type="sibTrans" cxnId="{8C34DF71-DC36-4326-8831-DD5460D72CCA}">
      <dgm:prSet/>
      <dgm:spPr/>
      <dgm:t>
        <a:bodyPr/>
        <a:lstStyle/>
        <a:p>
          <a:endParaRPr lang="en-US"/>
        </a:p>
      </dgm:t>
    </dgm:pt>
    <dgm:pt modelId="{368D9936-4FC9-4950-93CF-E59FB92D726F}" type="parTrans" cxnId="{8C34DF71-DC36-4326-8831-DD5460D72CCA}">
      <dgm:prSet/>
      <dgm:spPr/>
      <dgm:t>
        <a:bodyPr/>
        <a:lstStyle/>
        <a:p>
          <a:endParaRPr lang="en-US"/>
        </a:p>
      </dgm:t>
    </dgm:pt>
    <dgm:pt modelId="{3E4DB3D6-5B3C-48BA-B160-028E4CDC1646}" type="pres">
      <dgm:prSet presAssocID="{F1E871FE-A3B9-4A8A-A105-709B45A66726}" presName="Name0" presStyleCnt="0">
        <dgm:presLayoutVars>
          <dgm:dir/>
          <dgm:animLvl val="lvl"/>
          <dgm:resizeHandles val="exact"/>
        </dgm:presLayoutVars>
      </dgm:prSet>
      <dgm:spPr/>
    </dgm:pt>
    <dgm:pt modelId="{41D29E31-8E24-4C52-B2E0-461F9E03F125}" type="pres">
      <dgm:prSet presAssocID="{B6457D25-391D-46BA-887F-D4E05B4C2639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C8BDE-E6CA-47AA-BCF9-4E72C9DE8733}" type="pres">
      <dgm:prSet presAssocID="{7959BFE7-EA18-4284-955C-CF6A4B095E6A}" presName="parTxOnlySpace" presStyleCnt="0"/>
      <dgm:spPr/>
    </dgm:pt>
    <dgm:pt modelId="{95397666-2F13-4AB7-B8D2-E049056FF543}" type="pres">
      <dgm:prSet presAssocID="{83DBA0E8-5F9D-4E6C-96BE-12DDAC522876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34DF71-DC36-4326-8831-DD5460D72CCA}" srcId="{F1E871FE-A3B9-4A8A-A105-709B45A66726}" destId="{83DBA0E8-5F9D-4E6C-96BE-12DDAC522876}" srcOrd="1" destOrd="0" parTransId="{368D9936-4FC9-4950-93CF-E59FB92D726F}" sibTransId="{BEF64B0E-1AB1-4610-89F1-1820CB4689C5}"/>
    <dgm:cxn modelId="{F3539D71-A68F-4E8B-A647-186C6415CA89}" type="presOf" srcId="{B6457D25-391D-46BA-887F-D4E05B4C2639}" destId="{41D29E31-8E24-4C52-B2E0-461F9E03F125}" srcOrd="0" destOrd="0" presId="urn:microsoft.com/office/officeart/2005/8/layout/chevron1"/>
    <dgm:cxn modelId="{DDCDC1F0-E811-471C-A141-1943B53F73BB}" type="presOf" srcId="{F1E871FE-A3B9-4A8A-A105-709B45A66726}" destId="{3E4DB3D6-5B3C-48BA-B160-028E4CDC1646}" srcOrd="0" destOrd="0" presId="urn:microsoft.com/office/officeart/2005/8/layout/chevron1"/>
    <dgm:cxn modelId="{1E49E9B9-525B-45CA-B3FE-CE24AD48D0EA}" srcId="{F1E871FE-A3B9-4A8A-A105-709B45A66726}" destId="{B6457D25-391D-46BA-887F-D4E05B4C2639}" srcOrd="0" destOrd="0" parTransId="{26BBACB6-69B4-4ED4-AC66-147B6AF124D1}" sibTransId="{7959BFE7-EA18-4284-955C-CF6A4B095E6A}"/>
    <dgm:cxn modelId="{AA4BAC5B-1628-4BFE-9EF2-668CC2C17909}" type="presOf" srcId="{83DBA0E8-5F9D-4E6C-96BE-12DDAC522876}" destId="{95397666-2F13-4AB7-B8D2-E049056FF543}" srcOrd="0" destOrd="0" presId="urn:microsoft.com/office/officeart/2005/8/layout/chevron1"/>
    <dgm:cxn modelId="{7509A975-D776-484F-8926-56A65AFF925D}" type="presParOf" srcId="{3E4DB3D6-5B3C-48BA-B160-028E4CDC1646}" destId="{41D29E31-8E24-4C52-B2E0-461F9E03F125}" srcOrd="0" destOrd="0" presId="urn:microsoft.com/office/officeart/2005/8/layout/chevron1"/>
    <dgm:cxn modelId="{D7EF6CA8-A3D4-4205-AE55-A166AC35F0E4}" type="presParOf" srcId="{3E4DB3D6-5B3C-48BA-B160-028E4CDC1646}" destId="{6ABC8BDE-E6CA-47AA-BCF9-4E72C9DE8733}" srcOrd="1" destOrd="0" presId="urn:microsoft.com/office/officeart/2005/8/layout/chevron1"/>
    <dgm:cxn modelId="{F0558BC6-0CB2-45EB-B9D8-8B8892C602AC}" type="presParOf" srcId="{3E4DB3D6-5B3C-48BA-B160-028E4CDC1646}" destId="{95397666-2F13-4AB7-B8D2-E049056FF54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29E31-8E24-4C52-B2E0-461F9E03F125}">
      <dsp:nvSpPr>
        <dsp:cNvPr id="0" name=""/>
        <dsp:cNvSpPr/>
      </dsp:nvSpPr>
      <dsp:spPr>
        <a:xfrm>
          <a:off x="1224" y="148620"/>
          <a:ext cx="1492421" cy="596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MSG3</a:t>
          </a:r>
          <a:endParaRPr lang="en-US" sz="2400" kern="1200" dirty="0"/>
        </a:p>
      </dsp:txBody>
      <dsp:txXfrm>
        <a:off x="299708" y="148620"/>
        <a:ext cx="895453" cy="596968"/>
      </dsp:txXfrm>
    </dsp:sp>
    <dsp:sp modelId="{95397666-2F13-4AB7-B8D2-E049056FF543}">
      <dsp:nvSpPr>
        <dsp:cNvPr id="0" name=""/>
        <dsp:cNvSpPr/>
      </dsp:nvSpPr>
      <dsp:spPr>
        <a:xfrm>
          <a:off x="1344404" y="148620"/>
          <a:ext cx="1492421" cy="596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MSG2</a:t>
          </a:r>
          <a:endParaRPr lang="en-US" sz="2400" kern="1200" dirty="0"/>
        </a:p>
      </dsp:txBody>
      <dsp:txXfrm>
        <a:off x="1642888" y="148620"/>
        <a:ext cx="895453" cy="596968"/>
      </dsp:txXfrm>
    </dsp:sp>
    <dsp:sp modelId="{88F27A3E-3E6B-4EB8-9DAF-A3998058E195}">
      <dsp:nvSpPr>
        <dsp:cNvPr id="0" name=""/>
        <dsp:cNvSpPr/>
      </dsp:nvSpPr>
      <dsp:spPr>
        <a:xfrm>
          <a:off x="2687584" y="148620"/>
          <a:ext cx="1492421" cy="596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MSG1</a:t>
          </a:r>
          <a:endParaRPr lang="en-US" sz="2400" kern="1200" dirty="0"/>
        </a:p>
      </dsp:txBody>
      <dsp:txXfrm>
        <a:off x="2986068" y="148620"/>
        <a:ext cx="895453" cy="596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29E31-8E24-4C52-B2E0-461F9E03F125}">
      <dsp:nvSpPr>
        <dsp:cNvPr id="0" name=""/>
        <dsp:cNvSpPr/>
      </dsp:nvSpPr>
      <dsp:spPr>
        <a:xfrm>
          <a:off x="3674" y="7749"/>
          <a:ext cx="2196779" cy="8787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MSG3</a:t>
          </a:r>
          <a:endParaRPr lang="en-US" sz="3600" kern="1200" dirty="0"/>
        </a:p>
      </dsp:txBody>
      <dsp:txXfrm>
        <a:off x="443030" y="7749"/>
        <a:ext cx="1318068" cy="878711"/>
      </dsp:txXfrm>
    </dsp:sp>
    <dsp:sp modelId="{95397666-2F13-4AB7-B8D2-E049056FF543}">
      <dsp:nvSpPr>
        <dsp:cNvPr id="0" name=""/>
        <dsp:cNvSpPr/>
      </dsp:nvSpPr>
      <dsp:spPr>
        <a:xfrm>
          <a:off x="1980776" y="7749"/>
          <a:ext cx="2196779" cy="8787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MSG2</a:t>
          </a:r>
          <a:endParaRPr lang="en-US" sz="3600" kern="1200" dirty="0"/>
        </a:p>
      </dsp:txBody>
      <dsp:txXfrm>
        <a:off x="2420132" y="7749"/>
        <a:ext cx="1318068" cy="878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100E-726F-436C-AA07-1619EC72B53F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D025-551B-4875-B2A1-9B0930DA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0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100E-726F-436C-AA07-1619EC72B53F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D025-551B-4875-B2A1-9B0930DA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9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100E-726F-436C-AA07-1619EC72B53F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D025-551B-4875-B2A1-9B0930DA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2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100E-726F-436C-AA07-1619EC72B53F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D025-551B-4875-B2A1-9B0930DA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3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100E-726F-436C-AA07-1619EC72B53F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D025-551B-4875-B2A1-9B0930DA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9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100E-726F-436C-AA07-1619EC72B53F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D025-551B-4875-B2A1-9B0930DA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4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100E-726F-436C-AA07-1619EC72B53F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D025-551B-4875-B2A1-9B0930DA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3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100E-726F-436C-AA07-1619EC72B53F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D025-551B-4875-B2A1-9B0930DA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7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100E-726F-436C-AA07-1619EC72B53F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D025-551B-4875-B2A1-9B0930DA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100E-726F-436C-AA07-1619EC72B53F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D025-551B-4875-B2A1-9B0930DA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100E-726F-436C-AA07-1619EC72B53F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D025-551B-4875-B2A1-9B0930DA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100E-726F-436C-AA07-1619EC72B53F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D025-551B-4875-B2A1-9B0930DA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5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Field Gateway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01-13-2013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FGW pro/con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648"/>
          </a:xfrm>
        </p:spPr>
        <p:txBody>
          <a:bodyPr>
            <a:normAutofit/>
          </a:bodyPr>
          <a:lstStyle/>
          <a:p>
            <a:r>
              <a:rPr lang="en-US" dirty="0" smtClean="0"/>
              <a:t>PROs: great flexibility – allows everything</a:t>
            </a:r>
          </a:p>
          <a:p>
            <a:r>
              <a:rPr lang="en-US" dirty="0" smtClean="0"/>
              <a:t>CONs: great flexibility (data exchange done by convention between modules)</a:t>
            </a:r>
          </a:p>
          <a:p>
            <a:r>
              <a:rPr lang="en-US" dirty="0" smtClean="0"/>
              <a:t>PROs: can do processing pipelines </a:t>
            </a:r>
          </a:p>
          <a:p>
            <a:r>
              <a:rPr lang="en-US" dirty="0" smtClean="0"/>
              <a:t>PROs: BUS is an implementation, can be replaced by other </a:t>
            </a:r>
            <a:r>
              <a:rPr lang="en-US" dirty="0" err="1" smtClean="0"/>
              <a:t>impl</a:t>
            </a:r>
            <a:endParaRPr lang="en-US" dirty="0" smtClean="0"/>
          </a:p>
          <a:p>
            <a:r>
              <a:rPr lang="en-US" dirty="0" smtClean="0"/>
              <a:t>CONs: no delivery guarantees (best effort)</a:t>
            </a:r>
          </a:p>
          <a:p>
            <a:r>
              <a:rPr lang="en-US" dirty="0" smtClean="0"/>
              <a:t>CONs: routing is done at level 7 of OSI stack</a:t>
            </a:r>
          </a:p>
          <a:p>
            <a:r>
              <a:rPr lang="en-US" dirty="0" smtClean="0"/>
              <a:t>PROs: portable with PAL (Windows, Linux support out of the box)</a:t>
            </a:r>
          </a:p>
          <a:p>
            <a:r>
              <a:rPr lang="en-US" dirty="0" smtClean="0"/>
              <a:t>PROs: multilevel FGWs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smtClean="0"/>
              <a:t>architecture directions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Protocol translation</a:t>
            </a:r>
          </a:p>
          <a:p>
            <a:r>
              <a:rPr lang="en-US" dirty="0" smtClean="0"/>
              <a:t>Protocol encapsulation</a:t>
            </a:r>
          </a:p>
          <a:p>
            <a:r>
              <a:rPr lang="en-US" dirty="0" smtClean="0"/>
              <a:t>Connection multiplexing</a:t>
            </a:r>
          </a:p>
          <a:p>
            <a:r>
              <a:rPr lang="en-US" dirty="0" smtClean="0"/>
              <a:t>ASSERT(FGW==IOTHUB) module</a:t>
            </a:r>
          </a:p>
          <a:p>
            <a:r>
              <a:rPr lang="en-US" dirty="0" smtClean="0"/>
              <a:t>Internal diagnostics/watchdogs/logs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Local cloud services… (ASA, ML </a:t>
            </a:r>
            <a:r>
              <a:rPr lang="en-US" dirty="0" err="1" smtClean="0"/>
              <a:t>etc</a:t>
            </a:r>
            <a:r>
              <a:rPr lang="en-US" dirty="0" smtClean="0"/>
              <a:t> *cough*)</a:t>
            </a:r>
          </a:p>
          <a:p>
            <a:endParaRPr lang="en-US" dirty="0"/>
          </a:p>
          <a:p>
            <a:r>
              <a:rPr lang="en-US" dirty="0" smtClean="0"/>
              <a:t>Provisioning module (?)</a:t>
            </a:r>
          </a:p>
          <a:p>
            <a:r>
              <a:rPr lang="en-US" dirty="0" smtClean="0"/>
              <a:t>DM module(?)</a:t>
            </a:r>
          </a:p>
          <a:p>
            <a:r>
              <a:rPr lang="en-US" dirty="0" smtClean="0"/>
              <a:t>Pipelines</a:t>
            </a:r>
          </a:p>
          <a:p>
            <a:r>
              <a:rPr lang="en-US" dirty="0" smtClean="0"/>
              <a:t>Filtering/targeting/optimizing FGW internal traffic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51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THIS PRESENTATION!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FGW bird’s eye view</a:t>
            </a:r>
          </a:p>
          <a:p>
            <a:r>
              <a:rPr lang="en-US" dirty="0" smtClean="0"/>
              <a:t>What’s a message?</a:t>
            </a:r>
          </a:p>
          <a:p>
            <a:r>
              <a:rPr lang="en-US" dirty="0" smtClean="0"/>
              <a:t>What’s a module?</a:t>
            </a:r>
          </a:p>
          <a:p>
            <a:r>
              <a:rPr lang="en-US" dirty="0" smtClean="0"/>
              <a:t>What’s a bus?</a:t>
            </a:r>
          </a:p>
          <a:p>
            <a:r>
              <a:rPr lang="en-US" dirty="0" smtClean="0"/>
              <a:t>PRO/CONs</a:t>
            </a:r>
          </a:p>
          <a:p>
            <a:r>
              <a:rPr lang="en-US" dirty="0" smtClean="0"/>
              <a:t>Future directions</a:t>
            </a:r>
          </a:p>
          <a:p>
            <a:r>
              <a:rPr lang="en-US" dirty="0" smtClean="0"/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76911" y="1690688"/>
            <a:ext cx="9134763" cy="3884201"/>
            <a:chOff x="1528618" y="2735912"/>
            <a:chExt cx="9134763" cy="2530764"/>
          </a:xfrm>
        </p:grpSpPr>
        <p:sp>
          <p:nvSpPr>
            <p:cNvPr id="6" name="Rectangle 5"/>
            <p:cNvSpPr/>
            <p:nvPr/>
          </p:nvSpPr>
          <p:spPr>
            <a:xfrm>
              <a:off x="1528618" y="2735912"/>
              <a:ext cx="9134763" cy="253076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342581" y="2735912"/>
              <a:ext cx="1320800" cy="88936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Field Gateway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258458" y="3440785"/>
            <a:ext cx="5717754" cy="454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8458" y="4722918"/>
            <a:ext cx="1169442" cy="454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32614" y="4727892"/>
            <a:ext cx="1169442" cy="454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06770" y="4710531"/>
            <a:ext cx="1169442" cy="454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58458" y="5962145"/>
            <a:ext cx="1169442" cy="454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90143" y="5967375"/>
            <a:ext cx="1169442" cy="454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21827" y="5967376"/>
            <a:ext cx="1169442" cy="454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2540568" y="5151981"/>
            <a:ext cx="605221" cy="814777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CAN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772253" y="5185431"/>
            <a:ext cx="605221" cy="781326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232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7003937" y="5169281"/>
            <a:ext cx="605221" cy="8030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18" name="Up-Down Arrow 17"/>
          <p:cNvSpPr/>
          <p:nvPr/>
        </p:nvSpPr>
        <p:spPr>
          <a:xfrm>
            <a:off x="2691873" y="3875636"/>
            <a:ext cx="453916" cy="8395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MSG</a:t>
            </a:r>
            <a:endParaRPr lang="en-US" dirty="0"/>
          </a:p>
        </p:txBody>
      </p:sp>
      <p:sp>
        <p:nvSpPr>
          <p:cNvPr id="21" name="Up-Down Arrow 20"/>
          <p:cNvSpPr/>
          <p:nvPr/>
        </p:nvSpPr>
        <p:spPr>
          <a:xfrm>
            <a:off x="2686075" y="2592727"/>
            <a:ext cx="453916" cy="8360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MSG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328312" y="2128353"/>
            <a:ext cx="1169442" cy="454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MODULE4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52954" y="2128353"/>
            <a:ext cx="1169442" cy="454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MODULE5</a:t>
            </a:r>
            <a:endParaRPr lang="en-US" dirty="0"/>
          </a:p>
        </p:txBody>
      </p:sp>
      <p:sp>
        <p:nvSpPr>
          <p:cNvPr id="24" name="Up-Down Arrow 23"/>
          <p:cNvSpPr/>
          <p:nvPr/>
        </p:nvSpPr>
        <p:spPr>
          <a:xfrm>
            <a:off x="5031139" y="2593370"/>
            <a:ext cx="453916" cy="8219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MSG</a:t>
            </a:r>
            <a:endParaRPr lang="en-US" dirty="0"/>
          </a:p>
        </p:txBody>
      </p:sp>
      <p:sp>
        <p:nvSpPr>
          <p:cNvPr id="25" name="Up-Down Arrow 24"/>
          <p:cNvSpPr/>
          <p:nvPr/>
        </p:nvSpPr>
        <p:spPr>
          <a:xfrm>
            <a:off x="5031139" y="1214050"/>
            <a:ext cx="453916" cy="8887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IOT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143" y="476077"/>
            <a:ext cx="2550684" cy="729994"/>
          </a:xfrm>
          <a:prstGeom prst="rect">
            <a:avLst/>
          </a:prstGeom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Bird’s eye view</a:t>
            </a:r>
            <a:endParaRPr lang="en-US" dirty="0"/>
          </a:p>
        </p:txBody>
      </p:sp>
      <p:sp>
        <p:nvSpPr>
          <p:cNvPr id="30" name="Up-Down Arrow 29"/>
          <p:cNvSpPr/>
          <p:nvPr/>
        </p:nvSpPr>
        <p:spPr>
          <a:xfrm>
            <a:off x="4890377" y="3880405"/>
            <a:ext cx="453916" cy="8395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MSG</a:t>
            </a:r>
            <a:endParaRPr lang="en-US" dirty="0"/>
          </a:p>
        </p:txBody>
      </p:sp>
      <p:sp>
        <p:nvSpPr>
          <p:cNvPr id="31" name="Up-Down Arrow 30"/>
          <p:cNvSpPr/>
          <p:nvPr/>
        </p:nvSpPr>
        <p:spPr>
          <a:xfrm>
            <a:off x="7088881" y="3868904"/>
            <a:ext cx="453916" cy="8395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message?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 piece of data exchanged on the bus</a:t>
            </a:r>
          </a:p>
          <a:p>
            <a:r>
              <a:rPr lang="en-US" dirty="0" smtClean="0"/>
              <a:t>Produced by a module; consumed by 1…n modules</a:t>
            </a:r>
          </a:p>
          <a:p>
            <a:r>
              <a:rPr lang="en-US" dirty="0" smtClean="0"/>
              <a:t>Has</a:t>
            </a:r>
          </a:p>
          <a:p>
            <a:pPr lvl="1"/>
            <a:r>
              <a:rPr lang="en-US" dirty="0" smtClean="0"/>
              <a:t>Properties (“</a:t>
            </a:r>
            <a:r>
              <a:rPr lang="en-US" dirty="0" err="1" smtClean="0"/>
              <a:t>name”:”value</a:t>
            </a:r>
            <a:r>
              <a:rPr lang="en-US" dirty="0" smtClean="0"/>
              <a:t>”, like JSON, might include “</a:t>
            </a:r>
            <a:r>
              <a:rPr lang="en-US" dirty="0" err="1" smtClean="0"/>
              <a:t>contentType</a:t>
            </a:r>
            <a:r>
              <a:rPr lang="en-US" dirty="0" smtClean="0"/>
              <a:t>”:”something” to give meaning to byte[])</a:t>
            </a:r>
          </a:p>
          <a:p>
            <a:pPr lvl="1"/>
            <a:r>
              <a:rPr lang="en-US" dirty="0" smtClean="0"/>
              <a:t>Content (byte[])</a:t>
            </a:r>
          </a:p>
          <a:p>
            <a:r>
              <a:rPr lang="en-US" dirty="0" smtClean="0"/>
              <a:t>It is immutable =&gt; zero copy operation (just </a:t>
            </a:r>
            <a:r>
              <a:rPr lang="en-US" dirty="0" err="1" smtClean="0"/>
              <a:t>inc_ref</a:t>
            </a:r>
            <a:r>
              <a:rPr lang="en-US" dirty="0" smtClean="0"/>
              <a:t>/</a:t>
            </a:r>
            <a:r>
              <a:rPr lang="en-US" dirty="0" err="1" smtClean="0"/>
              <a:t>dec_ref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APIs: _Create, _Destroy, _Clone, _</a:t>
            </a:r>
            <a:r>
              <a:rPr lang="en-US" dirty="0" err="1" smtClean="0"/>
              <a:t>GetContent</a:t>
            </a:r>
            <a:r>
              <a:rPr lang="en-US" dirty="0" smtClean="0"/>
              <a:t>, _</a:t>
            </a:r>
            <a:r>
              <a:rPr lang="en-US" dirty="0" err="1" smtClean="0"/>
              <a:t>GetProperties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4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module?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Participant at the data exchange on the bus.</a:t>
            </a:r>
          </a:p>
          <a:p>
            <a:r>
              <a:rPr lang="en-US" dirty="0" smtClean="0"/>
              <a:t>APIs: _Create, _Destroy, _Receive</a:t>
            </a:r>
          </a:p>
          <a:p>
            <a:pPr lvl="1"/>
            <a:r>
              <a:rPr lang="en-US" dirty="0" smtClean="0"/>
              <a:t>_Create(BUS_HANDLE, 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_Receive(MESSAGE_HANDLE)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Bus_Publish</a:t>
            </a:r>
            <a:r>
              <a:rPr lang="en-US" dirty="0" smtClean="0"/>
              <a:t> (BUS_HANDLE, MESSAGE_HANDLE) to send messages</a:t>
            </a:r>
          </a:p>
          <a:p>
            <a:pPr lvl="1"/>
            <a:r>
              <a:rPr lang="en-US" dirty="0" smtClean="0"/>
              <a:t>_Destroy frees system resources</a:t>
            </a:r>
          </a:p>
          <a:p>
            <a:r>
              <a:rPr lang="en-US" dirty="0" smtClean="0"/>
              <a:t>Examples: “says dude”, “says sweet”, “BLE”, “mapping”, “</a:t>
            </a:r>
            <a:r>
              <a:rPr lang="en-US" dirty="0" err="1" smtClean="0"/>
              <a:t>iothubhttp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in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Different “linkage” levels of modules in the gateway</a:t>
            </a:r>
          </a:p>
          <a:p>
            <a:pPr lvl="1"/>
            <a:r>
              <a:rPr lang="en-US" dirty="0" smtClean="0"/>
              <a:t>Level 0: </a:t>
            </a:r>
            <a:r>
              <a:rPr lang="en-US" b="1" dirty="0" smtClean="0"/>
              <a:t>statically linked</a:t>
            </a:r>
            <a:r>
              <a:rPr lang="en-US" dirty="0" smtClean="0"/>
              <a:t>. Object is linked in the executable.</a:t>
            </a:r>
          </a:p>
          <a:p>
            <a:pPr lvl="2"/>
            <a:r>
              <a:rPr lang="en-US" dirty="0" smtClean="0"/>
              <a:t>PROs: straight forward</a:t>
            </a:r>
          </a:p>
          <a:p>
            <a:pPr lvl="2"/>
            <a:r>
              <a:rPr lang="en-US" dirty="0" smtClean="0"/>
              <a:t>CONs: no isolation (bad code crashes the whole FGW). Code needs to written in C/C++ as long as it links. Can work on very restricted OSes.</a:t>
            </a:r>
          </a:p>
          <a:p>
            <a:pPr lvl="1"/>
            <a:r>
              <a:rPr lang="en-US" dirty="0" smtClean="0"/>
              <a:t>Level 1: </a:t>
            </a:r>
            <a:r>
              <a:rPr lang="en-US" b="1" dirty="0" smtClean="0"/>
              <a:t>dynamically linked</a:t>
            </a:r>
          </a:p>
          <a:p>
            <a:pPr lvl="2"/>
            <a:r>
              <a:rPr lang="en-US" dirty="0" smtClean="0"/>
              <a:t>PROs: straight forward, distributable as binary, loadable/</a:t>
            </a:r>
            <a:r>
              <a:rPr lang="en-US" dirty="0" err="1" smtClean="0"/>
              <a:t>skippable</a:t>
            </a:r>
            <a:r>
              <a:rPr lang="en-US" dirty="0" smtClean="0"/>
              <a:t>, can we written in any language that produces .</a:t>
            </a:r>
            <a:r>
              <a:rPr lang="en-US" dirty="0" err="1" smtClean="0"/>
              <a:t>dlls</a:t>
            </a:r>
            <a:r>
              <a:rPr lang="en-US" dirty="0" smtClean="0"/>
              <a:t>/.so/.</a:t>
            </a:r>
            <a:r>
              <a:rPr lang="en-US" dirty="0" err="1" smtClean="0"/>
              <a:t>dylibs</a:t>
            </a:r>
            <a:r>
              <a:rPr lang="en-US" dirty="0" smtClean="0"/>
              <a:t>  (C/C++, C#, Java*, Visual Basic*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CONs: no isolation (bad code crashes the whole FGW). Not all OS have </a:t>
            </a:r>
            <a:r>
              <a:rPr lang="en-US" dirty="0" err="1" smtClean="0"/>
              <a:t>dyn</a:t>
            </a:r>
            <a:r>
              <a:rPr lang="en-US" dirty="0" smtClean="0"/>
              <a:t> loadable libs</a:t>
            </a:r>
          </a:p>
          <a:p>
            <a:pPr lvl="1"/>
            <a:r>
              <a:rPr lang="en-US" dirty="0" smtClean="0"/>
              <a:t>Level 2: </a:t>
            </a:r>
            <a:r>
              <a:rPr lang="en-US" b="1" dirty="0" smtClean="0"/>
              <a:t>process hosted (future)</a:t>
            </a:r>
          </a:p>
          <a:p>
            <a:pPr lvl="2"/>
            <a:r>
              <a:rPr lang="en-US" dirty="0" smtClean="0"/>
              <a:t>PROs: can be binary, loadable/</a:t>
            </a:r>
            <a:r>
              <a:rPr lang="en-US" dirty="0" err="1" smtClean="0"/>
              <a:t>skippable</a:t>
            </a:r>
            <a:r>
              <a:rPr lang="en-US" dirty="0" smtClean="0"/>
              <a:t>, process isolation, can be written in any language including interpreted!</a:t>
            </a:r>
          </a:p>
          <a:p>
            <a:pPr lvl="2"/>
            <a:r>
              <a:rPr lang="en-US" dirty="0" smtClean="0"/>
              <a:t>CONs: needs IPC (slower, resource usage </a:t>
            </a:r>
            <a:r>
              <a:rPr lang="en-US" dirty="0" err="1" smtClean="0"/>
              <a:t>etc</a:t>
            </a:r>
            <a:r>
              <a:rPr lang="en-US" dirty="0" smtClean="0"/>
              <a:t>), needs OS which is process capable.</a:t>
            </a:r>
          </a:p>
          <a:p>
            <a:pPr lvl="1"/>
            <a:r>
              <a:rPr lang="en-US" dirty="0" smtClean="0"/>
              <a:t>Level 3: </a:t>
            </a:r>
            <a:r>
              <a:rPr lang="en-US" b="1" dirty="0" smtClean="0"/>
              <a:t>machine/container hosted (future)</a:t>
            </a:r>
          </a:p>
          <a:p>
            <a:pPr lvl="2"/>
            <a:r>
              <a:rPr lang="en-US" dirty="0" smtClean="0"/>
              <a:t>PROs: best isolation - if the whole machine goes down, FGW survives</a:t>
            </a:r>
          </a:p>
          <a:p>
            <a:pPr lvl="2"/>
            <a:r>
              <a:rPr lang="en-US" dirty="0" smtClean="0"/>
              <a:t>CONs: needs RPC…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BUS: exchange medium for information, passes MESSAGEs from sources to all other modules.</a:t>
            </a:r>
          </a:p>
          <a:p>
            <a:r>
              <a:rPr lang="en-US" dirty="0" smtClean="0"/>
              <a:t>APIs: _Create, _Destroy, _Publish, _</a:t>
            </a:r>
            <a:r>
              <a:rPr lang="en-US" dirty="0" err="1" smtClean="0"/>
              <a:t>AddModule</a:t>
            </a:r>
            <a:r>
              <a:rPr lang="en-US" dirty="0" smtClean="0"/>
              <a:t>, _</a:t>
            </a:r>
            <a:r>
              <a:rPr lang="en-US" dirty="0" err="1" smtClean="0"/>
              <a:t>RemoveModule</a:t>
            </a:r>
            <a:endParaRPr lang="en-US" dirty="0" smtClean="0"/>
          </a:p>
          <a:p>
            <a:r>
              <a:rPr lang="en-US" dirty="0" smtClean="0"/>
              <a:t>Performance is paramount: </a:t>
            </a:r>
          </a:p>
          <a:p>
            <a:pPr lvl="1"/>
            <a:r>
              <a:rPr lang="en-US" dirty="0" smtClean="0"/>
              <a:t>bus cannot “block” modules</a:t>
            </a:r>
          </a:p>
          <a:p>
            <a:pPr lvl="1"/>
            <a:r>
              <a:rPr lang="en-US" dirty="0" smtClean="0"/>
              <a:t>bus cannot allow itself to be blocked by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Delivers messages in-order, serially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/>
          <p:nvPr/>
        </p:nvSpPr>
        <p:spPr>
          <a:xfrm>
            <a:off x="6611203" y="1289286"/>
            <a:ext cx="611016" cy="5124924"/>
          </a:xfrm>
          <a:custGeom>
            <a:avLst/>
            <a:gdLst>
              <a:gd name="connsiteX0" fmla="*/ 259466 w 611016"/>
              <a:gd name="connsiteY0" fmla="*/ 0 h 5124924"/>
              <a:gd name="connsiteX1" fmla="*/ 10084 w 611016"/>
              <a:gd name="connsiteY1" fmla="*/ 360218 h 5124924"/>
              <a:gd name="connsiteX2" fmla="*/ 564266 w 611016"/>
              <a:gd name="connsiteY2" fmla="*/ 1330036 h 5124924"/>
              <a:gd name="connsiteX3" fmla="*/ 231757 w 611016"/>
              <a:gd name="connsiteY3" fmla="*/ 2189018 h 5124924"/>
              <a:gd name="connsiteX4" fmla="*/ 425720 w 611016"/>
              <a:gd name="connsiteY4" fmla="*/ 2669309 h 5124924"/>
              <a:gd name="connsiteX5" fmla="*/ 74739 w 611016"/>
              <a:gd name="connsiteY5" fmla="*/ 3472873 h 5124924"/>
              <a:gd name="connsiteX6" fmla="*/ 610448 w 611016"/>
              <a:gd name="connsiteY6" fmla="*/ 4341091 h 5124924"/>
              <a:gd name="connsiteX7" fmla="*/ 176339 w 611016"/>
              <a:gd name="connsiteY7" fmla="*/ 5024582 h 5124924"/>
              <a:gd name="connsiteX8" fmla="*/ 102448 w 611016"/>
              <a:gd name="connsiteY8" fmla="*/ 5107709 h 512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1016" h="5124924">
                <a:moveTo>
                  <a:pt x="259466" y="0"/>
                </a:moveTo>
                <a:cubicBezTo>
                  <a:pt x="109375" y="69272"/>
                  <a:pt x="-40716" y="138545"/>
                  <a:pt x="10084" y="360218"/>
                </a:cubicBezTo>
                <a:cubicBezTo>
                  <a:pt x="60884" y="581891"/>
                  <a:pt x="527320" y="1025236"/>
                  <a:pt x="564266" y="1330036"/>
                </a:cubicBezTo>
                <a:cubicBezTo>
                  <a:pt x="601212" y="1634836"/>
                  <a:pt x="254848" y="1965806"/>
                  <a:pt x="231757" y="2189018"/>
                </a:cubicBezTo>
                <a:cubicBezTo>
                  <a:pt x="208666" y="2412230"/>
                  <a:pt x="451890" y="2455333"/>
                  <a:pt x="425720" y="2669309"/>
                </a:cubicBezTo>
                <a:cubicBezTo>
                  <a:pt x="399550" y="2883285"/>
                  <a:pt x="43951" y="3194243"/>
                  <a:pt x="74739" y="3472873"/>
                </a:cubicBezTo>
                <a:cubicBezTo>
                  <a:pt x="105527" y="3751503"/>
                  <a:pt x="593515" y="4082473"/>
                  <a:pt x="610448" y="4341091"/>
                </a:cubicBezTo>
                <a:cubicBezTo>
                  <a:pt x="627381" y="4599709"/>
                  <a:pt x="261006" y="4896812"/>
                  <a:pt x="176339" y="5024582"/>
                </a:cubicBezTo>
                <a:cubicBezTo>
                  <a:pt x="91672" y="5152352"/>
                  <a:pt x="97060" y="5130030"/>
                  <a:pt x="102448" y="5107709"/>
                </a:cubicBezTo>
              </a:path>
            </a:pathLst>
          </a:cu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923" y="291614"/>
            <a:ext cx="10515600" cy="1325563"/>
          </a:xfrm>
        </p:spPr>
        <p:txBody>
          <a:bodyPr/>
          <a:lstStyle/>
          <a:p>
            <a:r>
              <a:rPr lang="en-US" dirty="0" smtClean="0"/>
              <a:t>BUS – MODULE relationship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1918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553721" y="1857824"/>
            <a:ext cx="1099292" cy="43191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24031" y="2219748"/>
            <a:ext cx="1169442" cy="454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MODULE1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478169985"/>
              </p:ext>
            </p:extLst>
          </p:nvPr>
        </p:nvGraphicFramePr>
        <p:xfrm>
          <a:off x="1937492" y="1857823"/>
          <a:ext cx="4181231" cy="894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4" name="Rectangle 33"/>
          <p:cNvSpPr/>
          <p:nvPr/>
        </p:nvSpPr>
        <p:spPr>
          <a:xfrm>
            <a:off x="6356238" y="1857823"/>
            <a:ext cx="1169442" cy="9947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5" name="Octagon 34"/>
          <p:cNvSpPr/>
          <p:nvPr/>
        </p:nvSpPr>
        <p:spPr>
          <a:xfrm>
            <a:off x="6450540" y="2655363"/>
            <a:ext cx="914400" cy="914400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CND</a:t>
            </a:r>
            <a:endParaRPr lang="en-US" dirty="0"/>
          </a:p>
        </p:txBody>
      </p:sp>
      <p:sp>
        <p:nvSpPr>
          <p:cNvPr id="36" name="Bent-Up Arrow 35"/>
          <p:cNvSpPr/>
          <p:nvPr/>
        </p:nvSpPr>
        <p:spPr>
          <a:xfrm rot="5400000">
            <a:off x="3714151" y="951243"/>
            <a:ext cx="750763" cy="41530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715674" y="2304928"/>
            <a:ext cx="44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763195" y="2447004"/>
            <a:ext cx="1196078" cy="1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51254" y="2017170"/>
            <a:ext cx="101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_Receive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099543" y="4213673"/>
            <a:ext cx="1169442" cy="454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MODULE2</a:t>
            </a:r>
            <a:endParaRPr lang="en-US" dirty="0"/>
          </a:p>
        </p:txBody>
      </p:sp>
      <p:graphicFrame>
        <p:nvGraphicFramePr>
          <p:cNvPr id="50" name="Diagram 49"/>
          <p:cNvGraphicFramePr/>
          <p:nvPr>
            <p:extLst>
              <p:ext uri="{D42A27DB-BD31-4B8C-83A1-F6EECF244321}">
                <p14:modId xmlns:p14="http://schemas.microsoft.com/office/powerpoint/2010/main" val="1347346245"/>
              </p:ext>
            </p:extLst>
          </p:nvPr>
        </p:nvGraphicFramePr>
        <p:xfrm>
          <a:off x="2013004" y="3851748"/>
          <a:ext cx="4181231" cy="894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1" name="Rectangle 50"/>
          <p:cNvSpPr/>
          <p:nvPr/>
        </p:nvSpPr>
        <p:spPr>
          <a:xfrm>
            <a:off x="6431750" y="3851748"/>
            <a:ext cx="1169442" cy="9947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52" name="Octagon 51"/>
          <p:cNvSpPr/>
          <p:nvPr/>
        </p:nvSpPr>
        <p:spPr>
          <a:xfrm>
            <a:off x="6526052" y="4649288"/>
            <a:ext cx="914400" cy="914400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CND</a:t>
            </a:r>
            <a:endParaRPr lang="en-US" dirty="0"/>
          </a:p>
        </p:txBody>
      </p:sp>
      <p:sp>
        <p:nvSpPr>
          <p:cNvPr id="53" name="Bent-Up Arrow 52"/>
          <p:cNvSpPr/>
          <p:nvPr/>
        </p:nvSpPr>
        <p:spPr>
          <a:xfrm rot="5400000">
            <a:off x="3742325" y="3111779"/>
            <a:ext cx="750763" cy="41530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791186" y="4298853"/>
            <a:ext cx="44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838707" y="4440929"/>
            <a:ext cx="1196078" cy="1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926766" y="4011095"/>
            <a:ext cx="101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_Receive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02832" y="1263055"/>
            <a:ext cx="18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SEPARATION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593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Field Gateway Architecture</vt:lpstr>
      <vt:lpstr>Watchdog slide</vt:lpstr>
      <vt:lpstr>Content</vt:lpstr>
      <vt:lpstr>PowerPoint Presentation</vt:lpstr>
      <vt:lpstr>What’s a message?</vt:lpstr>
      <vt:lpstr>What’s a module?</vt:lpstr>
      <vt:lpstr>Modules in depth</vt:lpstr>
      <vt:lpstr>What is BUS?</vt:lpstr>
      <vt:lpstr>BUS – MODULE relationship</vt:lpstr>
      <vt:lpstr>FGW pro/con</vt:lpstr>
      <vt:lpstr>Future architecture directions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Gateway Architecture</dc:title>
  <dc:creator>Andrei Porumb</dc:creator>
  <cp:lastModifiedBy>Andrei Porumb</cp:lastModifiedBy>
  <cp:revision>15</cp:revision>
  <dcterms:created xsi:type="dcterms:W3CDTF">2016-01-12T21:00:23Z</dcterms:created>
  <dcterms:modified xsi:type="dcterms:W3CDTF">2016-01-12T22:34:02Z</dcterms:modified>
</cp:coreProperties>
</file>