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07" r:id="rId2"/>
  </p:sldMasterIdLst>
  <p:notesMasterIdLst>
    <p:notesMasterId r:id="rId75"/>
  </p:notesMasterIdLst>
  <p:sldIdLst>
    <p:sldId id="256" r:id="rId3"/>
    <p:sldId id="313" r:id="rId4"/>
    <p:sldId id="325" r:id="rId5"/>
    <p:sldId id="324" r:id="rId6"/>
    <p:sldId id="360" r:id="rId7"/>
    <p:sldId id="314" r:id="rId8"/>
    <p:sldId id="328" r:id="rId9"/>
    <p:sldId id="362" r:id="rId10"/>
    <p:sldId id="359" r:id="rId11"/>
    <p:sldId id="361" r:id="rId12"/>
    <p:sldId id="364" r:id="rId13"/>
    <p:sldId id="365" r:id="rId14"/>
    <p:sldId id="369" r:id="rId15"/>
    <p:sldId id="367" r:id="rId16"/>
    <p:sldId id="368" r:id="rId17"/>
    <p:sldId id="363" r:id="rId18"/>
    <p:sldId id="380" r:id="rId19"/>
    <p:sldId id="370" r:id="rId20"/>
    <p:sldId id="371" r:id="rId21"/>
    <p:sldId id="372" r:id="rId22"/>
    <p:sldId id="381" r:id="rId23"/>
    <p:sldId id="373" r:id="rId24"/>
    <p:sldId id="374" r:id="rId25"/>
    <p:sldId id="375" r:id="rId26"/>
    <p:sldId id="377" r:id="rId27"/>
    <p:sldId id="378" r:id="rId28"/>
    <p:sldId id="379" r:id="rId29"/>
    <p:sldId id="376" r:id="rId30"/>
    <p:sldId id="382" r:id="rId31"/>
    <p:sldId id="383" r:id="rId32"/>
    <p:sldId id="384" r:id="rId33"/>
    <p:sldId id="385" r:id="rId34"/>
    <p:sldId id="386" r:id="rId35"/>
    <p:sldId id="388" r:id="rId36"/>
    <p:sldId id="389" r:id="rId37"/>
    <p:sldId id="390" r:id="rId38"/>
    <p:sldId id="426" r:id="rId39"/>
    <p:sldId id="391" r:id="rId40"/>
    <p:sldId id="392" r:id="rId41"/>
    <p:sldId id="395" r:id="rId42"/>
    <p:sldId id="396" r:id="rId43"/>
    <p:sldId id="397" r:id="rId44"/>
    <p:sldId id="398" r:id="rId45"/>
    <p:sldId id="401" r:id="rId46"/>
    <p:sldId id="400" r:id="rId47"/>
    <p:sldId id="402" r:id="rId48"/>
    <p:sldId id="403" r:id="rId49"/>
    <p:sldId id="404" r:id="rId50"/>
    <p:sldId id="405" r:id="rId51"/>
    <p:sldId id="406" r:id="rId52"/>
    <p:sldId id="407" r:id="rId53"/>
    <p:sldId id="409" r:id="rId54"/>
    <p:sldId id="430" r:id="rId55"/>
    <p:sldId id="410" r:id="rId56"/>
    <p:sldId id="412" r:id="rId57"/>
    <p:sldId id="428" r:id="rId58"/>
    <p:sldId id="429" r:id="rId59"/>
    <p:sldId id="431" r:id="rId60"/>
    <p:sldId id="427" r:id="rId61"/>
    <p:sldId id="432" r:id="rId62"/>
    <p:sldId id="433" r:id="rId63"/>
    <p:sldId id="393" r:id="rId64"/>
    <p:sldId id="394" r:id="rId65"/>
    <p:sldId id="413" r:id="rId66"/>
    <p:sldId id="414" r:id="rId67"/>
    <p:sldId id="434" r:id="rId68"/>
    <p:sldId id="435" r:id="rId69"/>
    <p:sldId id="416" r:id="rId70"/>
    <p:sldId id="418" r:id="rId71"/>
    <p:sldId id="423" r:id="rId72"/>
    <p:sldId id="424" r:id="rId73"/>
    <p:sldId id="357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1000">
              <a:schemeClr val="accent1">
                <a:tint val="44500"/>
                <a:satMod val="160000"/>
              </a:schemeClr>
            </a:gs>
            <a:gs pos="9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1000">
              <a:schemeClr val="accent1">
                <a:tint val="44500"/>
                <a:satMod val="160000"/>
              </a:schemeClr>
            </a:gs>
            <a:gs pos="9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8/6/2019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dex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hihaiming/p/6993687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weringVivian/jqGrid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hyperlink" Target="https://blog.csdn.net/chenjunjun79/article/details/52002198" TargetMode="External"/><Relationship Id="rId4" Type="http://schemas.openxmlformats.org/officeDocument/2006/relationships/hyperlink" Target="https://blog.mn886.net/jqGrid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queryscript.net/demo/Collapsible-Data-Grid-Plugin-With-jQuery-Treegrid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hyperlink" Target="https://mrbird.cc/jQuery-TreeGrid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0715329/article/details/81203491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5" Type="http://schemas.openxmlformats.org/officeDocument/2006/relationships/hyperlink" Target="https://www.sxt.cn/manual/zTree3.2/api/API_cn.html" TargetMode="External"/><Relationship Id="rId4" Type="http://schemas.openxmlformats.org/officeDocument/2006/relationships/hyperlink" Target="https://blog.csdn.net/xzm_rainbow/article/details/16860067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47237054.html" TargetMode="External"/><Relationship Id="rId2" Type="http://schemas.openxmlformats.org/officeDocument/2006/relationships/hyperlink" Target="https://blog.csdn.net/u014411966/article/details/78164752" TargetMode="Externa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5990334" TargetMode="External"/><Relationship Id="rId2" Type="http://schemas.openxmlformats.org/officeDocument/2006/relationships/hyperlink" Target="https://blog.csdn.net/u010588262/article/details/72235842" TargetMode="Externa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zhiyin.com/32982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460777" y="1140282"/>
            <a:ext cx="1638089" cy="164358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64022" y="1120073"/>
            <a:ext cx="21900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作者：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debug</a:t>
            </a:r>
          </a:p>
        </p:txBody>
      </p:sp>
      <p:sp>
        <p:nvSpPr>
          <p:cNvPr id="27" name="矩形 26"/>
          <p:cNvSpPr/>
          <p:nvPr/>
        </p:nvSpPr>
        <p:spPr>
          <a:xfrm>
            <a:off x="4236363" y="1833338"/>
            <a:ext cx="23391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花名：阿修罗</a:t>
            </a:r>
            <a:endParaRPr lang="en-US" altLang="zh-CN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20954" y="2524093"/>
            <a:ext cx="37885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时间：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2019-07-28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68038" y="3680221"/>
            <a:ext cx="684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追求技术，热爱分享！相信技术改变生活，技术成就梦想！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389" y="4365786"/>
            <a:ext cx="1220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以实际业务场景为出发点，撸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码实战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为主，理论概念为辅，真正将讲解的理论知识要点用代码实战体现出来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114" y="6065151"/>
            <a:ext cx="12098867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实战分享</a:t>
            </a:r>
            <a:r>
              <a:rPr lang="zh-CN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自己项目的开发经验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与踩过的坑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,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分享自己解决问题的思路与方案！</a:t>
            </a:r>
            <a:endParaRPr lang="en-US" altLang="zh-CN" sz="2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2629" y="5452804"/>
            <a:ext cx="827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各位小伙伴在学习实战的过程中，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debug</a:t>
            </a:r>
            <a:r>
              <a:rPr lang="zh-CN" altLang="en-US" sz="2000" b="1" dirty="0">
                <a:latin typeface="仿宋" pitchFamily="49" charset="-122"/>
                <a:ea typeface="仿宋" pitchFamily="49" charset="-122"/>
              </a:rPr>
              <a:t>将全程与你交流，共同成长进步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！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7647" y="3157001"/>
            <a:ext cx="67699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微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信：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debug0868      QQ</a:t>
            </a:r>
            <a:r>
              <a:rPr lang="zh-CN" alt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：</a:t>
            </a:r>
            <a:r>
              <a:rPr lang="en-US" altLang="zh-C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1948831260</a:t>
            </a:r>
          </a:p>
        </p:txBody>
      </p:sp>
      <p:sp>
        <p:nvSpPr>
          <p:cNvPr id="12" name="矩形 11"/>
          <p:cNvSpPr/>
          <p:nvPr/>
        </p:nvSpPr>
        <p:spPr>
          <a:xfrm>
            <a:off x="3609057" y="318698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227" y="1402065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用户登录模块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前端提交登录请求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28438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步骤一：前端 </a:t>
            </a:r>
            <a:r>
              <a:rPr lang="en-US" altLang="zh-CN" dirty="0" smtClean="0"/>
              <a:t>login.html </a:t>
            </a:r>
            <a:r>
              <a:rPr lang="zh-CN" altLang="en-US" dirty="0" smtClean="0"/>
              <a:t>布局好相应的页面与样式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149" y="3052625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步骤二：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实现数据字段的绑定与提交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3151" y="4002087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学习链接：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cn.vuejs.org/v2/guide/index.html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1467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5325" y="1394969"/>
            <a:ext cx="51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用户登录模块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-Controller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接收并处理登录请求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380" y="2215124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步骤一：允许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前端访问静态资源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114144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步骤二：接收</a:t>
            </a:r>
            <a:r>
              <a:rPr lang="zh-CN" altLang="en-US" dirty="0"/>
              <a:t>用户名、密码等字段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5984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8864" y="1394969"/>
            <a:ext cx="514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用户登录模块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整合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Shiro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实现完整的用户登录一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88" y="1970444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步骤一：加入权限认证框架</a:t>
            </a:r>
            <a:r>
              <a:rPr lang="en-US" altLang="zh-CN" dirty="0" smtClean="0"/>
              <a:t>Shiro</a:t>
            </a:r>
            <a:r>
              <a:rPr lang="zh-CN" altLang="en-US" dirty="0" smtClean="0"/>
              <a:t>的相关依赖，并实现自定义注入</a:t>
            </a:r>
            <a:r>
              <a:rPr lang="en-US" altLang="zh-CN" dirty="0" smtClean="0"/>
              <a:t>Shiro</a:t>
            </a:r>
            <a:r>
              <a:rPr lang="zh-CN" altLang="en-US" dirty="0" smtClean="0"/>
              <a:t>相关组件的配置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288" y="2533905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步骤二：实现自定义的</a:t>
            </a:r>
            <a:r>
              <a:rPr lang="en-US" altLang="zh-CN" dirty="0" smtClean="0"/>
              <a:t>Realm</a:t>
            </a:r>
            <a:r>
              <a:rPr lang="zh-CN" altLang="en-US" dirty="0" smtClean="0"/>
              <a:t>，并重写其中的登录认证与密码匹配器逻辑</a:t>
            </a:r>
            <a:endParaRPr lang="zh-CN" altLang="en-US" dirty="0"/>
          </a:p>
        </p:txBody>
      </p:sp>
      <p:pic>
        <p:nvPicPr>
          <p:cNvPr id="1026" name="Picture 2" descr="G:\创业项目\视频课程统一规划\Java商城秒杀系统设计与实战-高并发抢单系统\流程图\Shiro认证的核心流程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032" y="3050237"/>
            <a:ext cx="7164198" cy="378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7941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8864" y="1394969"/>
            <a:ext cx="514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用户登录模块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整合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Shiro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实现完整的用户登录二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88" y="1970444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内容一：补充上一节的 登录逻辑 的调试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455" y="2894631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内容</a:t>
            </a:r>
            <a:r>
              <a:rPr lang="zh-CN" altLang="en-US" dirty="0"/>
              <a:t>二</a:t>
            </a:r>
            <a:r>
              <a:rPr lang="zh-CN" altLang="en-US" dirty="0" smtClean="0"/>
              <a:t>：加入加密的逻辑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8262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34" y="1405971"/>
            <a:ext cx="50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用户登录模块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-Spring Boot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整合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Kaptcha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验证码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28438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步骤一：加入</a:t>
            </a:r>
            <a:r>
              <a:rPr lang="en-US" altLang="zh-CN" dirty="0" smtClean="0"/>
              <a:t>Google</a:t>
            </a:r>
            <a:r>
              <a:rPr lang="zh-CN" altLang="en-US" dirty="0"/>
              <a:t> </a:t>
            </a:r>
            <a:r>
              <a:rPr lang="en-US" altLang="zh-CN" dirty="0" err="1" smtClean="0"/>
              <a:t>Kaptcha</a:t>
            </a:r>
            <a:r>
              <a:rPr lang="zh-CN" altLang="en-US" dirty="0" smtClean="0"/>
              <a:t>开发工具包所在的依赖</a:t>
            </a:r>
            <a:r>
              <a:rPr lang="en-US" altLang="zh-CN" dirty="0" smtClean="0"/>
              <a:t>Jar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" y="2968735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zh-CN" altLang="en-US" dirty="0"/>
              <a:t>二</a:t>
            </a:r>
            <a:r>
              <a:rPr lang="zh-CN" altLang="en-US" dirty="0" smtClean="0"/>
              <a:t>：自定义注入</a:t>
            </a:r>
            <a:r>
              <a:rPr lang="en-US" altLang="zh-CN" dirty="0" err="1" smtClean="0"/>
              <a:t>Kaptcha</a:t>
            </a:r>
            <a:r>
              <a:rPr lang="zh-CN" altLang="en-US" dirty="0" smtClean="0"/>
              <a:t>生成验证码的配置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8" y="4043924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步骤三：开发生成验证码、缓存验证码以及校验验证码的代码逻辑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98" y="5228170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www.cnblogs.com/shihaiming/p/6993687.html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5285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5930" y="1377641"/>
            <a:ext cx="593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用户登录模块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完善并回顾用户的整体登录流程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9" name="Picture 2" descr="G:\创业项目\视频课程统一规划\Java商城秒杀系统设计与实战-高并发抢单系统\流程图\Shiro认证的核心流程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56" y="1828801"/>
            <a:ext cx="9369630" cy="49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5088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6322" y="1377641"/>
            <a:ext cx="571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主页模块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页面布局与获取当前登录用户详情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4" y="1781451"/>
            <a:ext cx="10385571" cy="50765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491688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6322" y="1377641"/>
            <a:ext cx="571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主页模块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页面布局与获取当前登录用户详情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75" y="1746973"/>
            <a:ext cx="4354226" cy="50124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08489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160" y="1394969"/>
            <a:ext cx="316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主页模块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修改登录密码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28438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步骤一：提交旧密码、新密码到达后端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修改密码的接口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" y="2968735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zh-CN" altLang="en-US" dirty="0"/>
              <a:t>二</a:t>
            </a:r>
            <a:r>
              <a:rPr lang="zh-CN" altLang="en-US" dirty="0" smtClean="0"/>
              <a:t>：校验旧密码是否正确，然后更新新的密码到密码字段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750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9428" y="1380254"/>
            <a:ext cx="37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主页模块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静态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生成导航菜单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列表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94177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核心内容</a:t>
            </a:r>
            <a:r>
              <a:rPr lang="zh-CN" altLang="en-US" dirty="0" smtClean="0"/>
              <a:t>：先静态生成相应的菜单列表；在后续开发实战 </a:t>
            </a:r>
            <a:r>
              <a:rPr lang="zh-CN" altLang="en-US" dirty="0" smtClean="0">
                <a:solidFill>
                  <a:srgbClr val="FF0000"/>
                </a:solidFill>
              </a:rPr>
              <a:t>菜单模块 </a:t>
            </a:r>
            <a:r>
              <a:rPr lang="zh-CN" altLang="en-US" dirty="0" smtClean="0"/>
              <a:t>时再回来动态生成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750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84679" y="1435188"/>
            <a:ext cx="16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课程整体介绍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280" y="1906176"/>
            <a:ext cx="1162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分享、介绍并实战大家经常吹的、易于快速上手的一款权限管理平台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b="1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（可基于此做企业级二次开发、可充当任何项目的管理后台、毕业设计、练手项目等等！）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4" y="2692287"/>
            <a:ext cx="11999604" cy="39601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93003" y="318698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50310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4715" y="1367052"/>
            <a:ext cx="508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jqgrid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页面布局与数据库表介绍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3" y="1817466"/>
            <a:ext cx="10234568" cy="5023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03180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78" y="2243532"/>
            <a:ext cx="107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内容：采用</a:t>
            </a:r>
            <a:r>
              <a:rPr lang="en-US" altLang="zh-CN" b="1" dirty="0" err="1" smtClean="0"/>
              <a:t>jqgrid</a:t>
            </a:r>
            <a:r>
              <a:rPr lang="zh-CN" altLang="en-US" dirty="0" smtClean="0"/>
              <a:t>实现数据的前后端交互与绑定 </a:t>
            </a:r>
            <a:r>
              <a:rPr lang="en-US" altLang="zh-CN" dirty="0" smtClean="0"/>
              <a:t>~ </a:t>
            </a:r>
            <a:r>
              <a:rPr lang="zh-CN" altLang="en-US" dirty="0" smtClean="0"/>
              <a:t>掌握参数的含义以及使用后，即可实现通用！</a:t>
            </a:r>
            <a:endParaRPr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3635" y="2879065"/>
            <a:ext cx="977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jqgrid</a:t>
            </a:r>
            <a:r>
              <a:rPr lang="zh-CN" altLang="en-US" b="1" dirty="0" smtClean="0"/>
              <a:t>学习参考链接：</a:t>
            </a:r>
            <a:r>
              <a:rPr lang="en-US" altLang="zh-CN" dirty="0">
                <a:hlinkClick r:id="rId3"/>
              </a:rPr>
              <a:t>https://github.com/FloweringVivian/jqGrid</a:t>
            </a:r>
            <a:endParaRPr lang="en-US" altLang="zh-C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45033" y="3412442"/>
            <a:ext cx="977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jqgrid</a:t>
            </a:r>
            <a:r>
              <a:rPr lang="zh-CN" altLang="en-US" b="1" dirty="0" smtClean="0"/>
              <a:t>学习参考链接：</a:t>
            </a:r>
            <a:r>
              <a:rPr lang="en-US" altLang="zh-CN" dirty="0">
                <a:hlinkClick r:id="rId4"/>
              </a:rPr>
              <a:t>https://blog.mn886.net/jqGrid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5033" y="3950689"/>
            <a:ext cx="977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jqgrid</a:t>
            </a:r>
            <a:r>
              <a:rPr lang="zh-CN" altLang="en-US" b="1" dirty="0" smtClean="0"/>
              <a:t>学习参考链接：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blog.csdn.net/chenjunjun79/article/details/52002198</a:t>
            </a:r>
            <a:r>
              <a:rPr lang="en-US" altLang="zh-CN" dirty="0" smtClean="0"/>
              <a:t> </a:t>
            </a:r>
            <a:endParaRPr lang="en-US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715" y="1367052"/>
            <a:ext cx="508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jqgrid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页面布局与数据库表介绍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2792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5106" y="1379704"/>
            <a:ext cx="422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列表分页展示与模糊查询一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447" y="2426691"/>
            <a:ext cx="55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内容</a:t>
            </a:r>
            <a:r>
              <a:rPr lang="zh-CN" altLang="en-US" dirty="0"/>
              <a:t>一</a:t>
            </a:r>
            <a:r>
              <a:rPr lang="zh-CN" altLang="en-US" dirty="0" smtClean="0"/>
              <a:t>：自封装统一</a:t>
            </a:r>
            <a:r>
              <a:rPr lang="zh-CN" altLang="en-US" dirty="0"/>
              <a:t>分页处理的查询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3571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557" y="1377641"/>
            <a:ext cx="414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列表分页展示与模糊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查询二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58" y="2031109"/>
            <a:ext cx="114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核心内容</a:t>
            </a:r>
            <a:r>
              <a:rPr lang="zh-CN" altLang="en-US" dirty="0" smtClean="0"/>
              <a:t>二：自封装适应于前端分页的分页工具类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3571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956" y="1371315"/>
            <a:ext cx="349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新增岗位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78" y="2113602"/>
            <a:ext cx="71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核心内容</a:t>
            </a:r>
            <a:r>
              <a:rPr lang="zh-CN" altLang="en-US" dirty="0" smtClean="0"/>
              <a:t>：自封装统一的参数校验工具类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3571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8178" y="1371315"/>
            <a:ext cx="254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修改岗位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78" y="2113602"/>
            <a:ext cx="71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核心内容</a:t>
            </a:r>
            <a:r>
              <a:rPr lang="zh-CN" altLang="en-US" dirty="0" smtClean="0"/>
              <a:t>：使用自封装统一的参数校验工具类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97306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1675" y="1371315"/>
            <a:ext cx="349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批量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删除岗位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78" y="2113602"/>
            <a:ext cx="71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内容一：介绍两种常见的</a:t>
            </a:r>
            <a:r>
              <a:rPr lang="en-US" altLang="zh-CN" dirty="0" smtClean="0"/>
              <a:t>Mybatis </a:t>
            </a:r>
            <a:r>
              <a:rPr lang="zh-CN" altLang="en-US" dirty="0" smtClean="0"/>
              <a:t>批量删除的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843" y="3104901"/>
            <a:ext cx="71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内容</a:t>
            </a:r>
            <a:r>
              <a:rPr lang="zh-CN" altLang="en-US" dirty="0"/>
              <a:t>二</a:t>
            </a:r>
            <a:r>
              <a:rPr lang="zh-CN" altLang="en-US" dirty="0" smtClean="0"/>
              <a:t>：自封装将列表转化为</a:t>
            </a:r>
            <a:r>
              <a:rPr lang="en-US" altLang="zh-CN" dirty="0"/>
              <a:t> </a:t>
            </a:r>
            <a:r>
              <a:rPr lang="zh-CN" altLang="en-US" dirty="0" smtClean="0"/>
              <a:t>元素 </a:t>
            </a:r>
            <a:r>
              <a:rPr lang="en-US" altLang="zh-CN" dirty="0" smtClean="0"/>
              <a:t>+ , </a:t>
            </a:r>
            <a:r>
              <a:rPr lang="zh-CN" altLang="en-US" dirty="0" smtClean="0"/>
              <a:t> 拼接的字符串 工具类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9145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1734" y="1371315"/>
            <a:ext cx="215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整体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回顾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78" y="2113602"/>
            <a:ext cx="116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内容：没错，我们确实就是讲了 </a:t>
            </a:r>
            <a:r>
              <a:rPr lang="en-US" altLang="zh-CN" dirty="0" smtClean="0"/>
              <a:t>C R U D </a:t>
            </a:r>
            <a:r>
              <a:rPr lang="zh-CN" altLang="en-US" dirty="0" smtClean="0"/>
              <a:t>！ 但是，希望大家学到的不仅仅只是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，也不仅仅只是</a:t>
            </a:r>
            <a:r>
              <a:rPr lang="en-US" altLang="zh-CN" dirty="0" err="1" smtClean="0"/>
              <a:t>Ctrl+C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Ctrl+V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78" y="3012622"/>
            <a:ext cx="122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真谛：而是从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的撸码过程中，对代码进行思考，自封装、重构属于自己的工具，以用于快速的开发其他模块或项目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1705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594" y="1394969"/>
            <a:ext cx="634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treeGrid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与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treeTable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页面布局与数据库表介绍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31" y="2333781"/>
            <a:ext cx="1215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treeGrid</a:t>
            </a:r>
            <a:r>
              <a:rPr lang="zh-CN" altLang="en-US" b="1" dirty="0" smtClean="0"/>
              <a:t>参考链接</a:t>
            </a:r>
            <a:r>
              <a:rPr lang="en-US" altLang="zh-CN" b="1" dirty="0"/>
              <a:t>1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3"/>
              </a:rPr>
              <a:t>https://www.jqueryscript.net/demo/Collapsible-Data-Grid-Plugin-With-jQuery-Treegrid/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231" y="3132133"/>
            <a:ext cx="1215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treeGrid</a:t>
            </a:r>
            <a:r>
              <a:rPr lang="zh-CN" altLang="en-US" b="1" dirty="0" smtClean="0"/>
              <a:t>参考链接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4"/>
              </a:rPr>
              <a:t>https://mrbird.cc/jQuery-TreeGrid.html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3571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7710" y="1439527"/>
            <a:ext cx="297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列表层级展示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00" y="1928936"/>
            <a:ext cx="116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注意点：部门列表的展示将涉及到 </a:t>
            </a:r>
            <a:r>
              <a:rPr lang="zh-CN" altLang="en-US" dirty="0" smtClean="0">
                <a:solidFill>
                  <a:srgbClr val="FF0000"/>
                </a:solidFill>
              </a:rPr>
              <a:t>用户的数据权限</a:t>
            </a:r>
            <a:r>
              <a:rPr lang="zh-CN" altLang="en-US" dirty="0" smtClean="0"/>
              <a:t>（角色分配）  后续会补充上！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2" y="2453464"/>
            <a:ext cx="11340669" cy="4387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832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98613" y="1327018"/>
            <a:ext cx="16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核心技术列表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5" y="1687853"/>
            <a:ext cx="9387281" cy="51412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89749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20632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3829" y="1414360"/>
            <a:ext cx="404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新增部门与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ztree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组件介绍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31" y="2333781"/>
            <a:ext cx="1215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ztree</a:t>
            </a:r>
            <a:r>
              <a:rPr lang="zh-CN" altLang="en-US" b="1" dirty="0" smtClean="0"/>
              <a:t>参考链接</a:t>
            </a:r>
            <a:r>
              <a:rPr lang="en-US" altLang="zh-CN" b="1" dirty="0"/>
              <a:t>1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3"/>
              </a:rPr>
              <a:t>https://blog.csdn.net/qq_30715329/article/details/81203491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231" y="3132133"/>
            <a:ext cx="1215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ztree</a:t>
            </a:r>
            <a:r>
              <a:rPr lang="zh-CN" altLang="en-US" b="1" dirty="0" smtClean="0"/>
              <a:t>参考链接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4"/>
              </a:rPr>
              <a:t>https://blog.csdn.net/xzm_rainbow/article/details/16860067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31" y="4081487"/>
            <a:ext cx="1215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ztree</a:t>
            </a:r>
            <a:r>
              <a:rPr lang="zh-CN" altLang="en-US" b="1" dirty="0" smtClean="0"/>
              <a:t>参考链接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5"/>
              </a:rPr>
              <a:t>https://www.sxt.cn/manual/zTree3.2/api/API_cn.html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6475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614" y="1394969"/>
            <a:ext cx="498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获取部门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详情与修改部门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6475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450" y="1405971"/>
            <a:ext cx="353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删除部门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000" y="2400226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注意：如果有子部门，则不允许删除！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6475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9065" y="1394969"/>
            <a:ext cx="251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整体回顾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78" y="2113602"/>
            <a:ext cx="116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核心内容：最大的功臣其实是</a:t>
            </a:r>
            <a:r>
              <a:rPr lang="en-US" altLang="zh-CN" dirty="0" err="1" smtClean="0"/>
              <a:t>treeGrid</a:t>
            </a:r>
            <a:r>
              <a:rPr lang="zh-CN" altLang="en-US" dirty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treeTable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 </a:t>
            </a:r>
            <a:r>
              <a:rPr lang="en-US" altLang="zh-CN" dirty="0" err="1" smtClean="0"/>
              <a:t>ztree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6475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0939" y="1394969"/>
            <a:ext cx="44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页面布局与数据库表介绍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256" y="2364759"/>
            <a:ext cx="116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核心内容：仿照 “部门模块” 的 </a:t>
            </a:r>
            <a:r>
              <a:rPr lang="en-US" altLang="zh-CN" dirty="0" err="1" smtClean="0"/>
              <a:t>treeGrid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treeTable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进行页面的布局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78" y="3406806"/>
            <a:ext cx="116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差异之处：“菜单模块”涵盖了“目录”、“菜单”与“按钮”，即</a:t>
            </a:r>
            <a:r>
              <a:rPr lang="zh-CN" altLang="en-US" dirty="0" smtClean="0">
                <a:solidFill>
                  <a:srgbClr val="FF0000"/>
                </a:solidFill>
              </a:rPr>
              <a:t>“资源”和 “操作”</a:t>
            </a:r>
            <a:r>
              <a:rPr lang="zh-CN" altLang="en-US" dirty="0" smtClean="0"/>
              <a:t>，故而需要有类型区分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39192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2058" y="1394969"/>
            <a:ext cx="44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列表层级展示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298" y="1923203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核心内容：也是同样的将后端返回的 </a:t>
            </a:r>
            <a:r>
              <a:rPr lang="zh-CN" altLang="en-US" dirty="0" smtClean="0">
                <a:solidFill>
                  <a:srgbClr val="FF0000"/>
                </a:solidFill>
              </a:rPr>
              <a:t>数据列表  </a:t>
            </a:r>
            <a:r>
              <a:rPr lang="zh-CN" altLang="en-US" dirty="0" smtClean="0"/>
              <a:t>塞回给到前端</a:t>
            </a:r>
            <a:r>
              <a:rPr lang="en-US" altLang="zh-CN" dirty="0"/>
              <a:t> </a:t>
            </a:r>
            <a:r>
              <a:rPr lang="en-US" altLang="zh-CN" dirty="0" err="1" smtClean="0"/>
              <a:t>treeGrid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treeTable</a:t>
            </a:r>
            <a:r>
              <a:rPr lang="zh-CN" altLang="en-US" dirty="0" smtClean="0"/>
              <a:t> 进行绑定以及铺展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1" y="2394097"/>
            <a:ext cx="11248237" cy="43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614" y="1394969"/>
            <a:ext cx="44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新增菜单一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687" y="2275433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核心内容：同样是需要借助 </a:t>
            </a:r>
            <a:r>
              <a:rPr lang="en-US" altLang="zh-CN" dirty="0" err="1" smtClean="0"/>
              <a:t>ztree</a:t>
            </a:r>
            <a:r>
              <a:rPr lang="zh-CN" altLang="en-US" dirty="0" smtClean="0"/>
              <a:t>树形插件 进行绑定实现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2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0113" y="1394969"/>
            <a:ext cx="44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新增菜单二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687" y="2275433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核心内容：同样是需要借助 </a:t>
            </a:r>
            <a:r>
              <a:rPr lang="en-US" altLang="zh-CN" dirty="0" err="1" smtClean="0"/>
              <a:t>ztree</a:t>
            </a:r>
            <a:r>
              <a:rPr lang="zh-CN" altLang="en-US" dirty="0" smtClean="0"/>
              <a:t>树形插件 进行绑定实现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8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6058" y="1394969"/>
            <a:ext cx="44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获取菜单详情与修改菜单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075" y="2260780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核心内容：没啥好说的，直接根据</a:t>
            </a:r>
            <a:r>
              <a:rPr lang="en-US" altLang="zh-CN" dirty="0"/>
              <a:t>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获取 以及 更新 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957" y="1394969"/>
            <a:ext cx="27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删除菜单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9" y="236760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核心内容：删除菜单还是得谨慎、因为一删除就意味着左边的菜单导航栏就找不回来了！！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4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77552" y="1419297"/>
            <a:ext cx="190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课程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要求与收益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813393"/>
            <a:ext cx="1212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itchFamily="49" charset="-122"/>
                <a:ea typeface="仿宋" pitchFamily="49" charset="-122"/>
              </a:rPr>
              <a:t>要求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：本课程属于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SpringBoot+SpringMVC+Mybatis+Shiro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其他组件、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Vue.js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等前端框架的项目实战课程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76" y="2358948"/>
            <a:ext cx="1212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itchFamily="49" charset="-122"/>
                <a:ea typeface="仿宋" pitchFamily="49" charset="-122"/>
              </a:rPr>
              <a:t>因此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：具备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SpringBoot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与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Web MVC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项目的开发基础；前端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CSS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HTML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Jquery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Vue.js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的基础最好有所涉及！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4" y="2815896"/>
            <a:ext cx="9313178" cy="40421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93003" y="318993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72431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957" y="1394969"/>
            <a:ext cx="27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整体回顾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9" y="236760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核心内容：前端模块几乎可以借鉴“</a:t>
            </a:r>
            <a:r>
              <a:rPr lang="zh-CN" altLang="en-US" dirty="0" smtClean="0">
                <a:solidFill>
                  <a:srgbClr val="FF0000"/>
                </a:solidFill>
              </a:rPr>
              <a:t>部门模块</a:t>
            </a:r>
            <a:r>
              <a:rPr lang="zh-CN" altLang="en-US" dirty="0" smtClean="0"/>
              <a:t>”的前端组件 ；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与层级列表、树形展示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518" y="3157567"/>
            <a:ext cx="1192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后续</a:t>
            </a:r>
            <a:r>
              <a:rPr lang="zh-CN" altLang="en-US" dirty="0"/>
              <a:t>内容：递归  </a:t>
            </a:r>
            <a:r>
              <a:rPr lang="zh-CN" altLang="en-US" dirty="0" smtClean="0"/>
              <a:t>实现首页左边导航菜单的获取；结合</a:t>
            </a:r>
            <a:r>
              <a:rPr lang="en-US" altLang="zh-CN" dirty="0" smtClean="0"/>
              <a:t>Shiro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实现前端、后端操作权限、数据权限的控制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2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0441" y="1389193"/>
            <a:ext cx="381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页面布局与数据库表介绍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8" y="2367604"/>
            <a:ext cx="11876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核心内容一：角色信息表、角色</a:t>
            </a:r>
            <a:r>
              <a:rPr lang="en-US" altLang="zh-CN" dirty="0" smtClean="0"/>
              <a:t>~</a:t>
            </a:r>
            <a:r>
              <a:rPr lang="zh-CN" altLang="en-US" dirty="0" smtClean="0"/>
              <a:t>菜单关联记录表（操作权限与资源控制）、角色</a:t>
            </a:r>
            <a:r>
              <a:rPr lang="en-US" altLang="zh-CN" dirty="0" smtClean="0"/>
              <a:t>~</a:t>
            </a:r>
            <a:r>
              <a:rPr lang="zh-CN" altLang="en-US" dirty="0" smtClean="0"/>
              <a:t>部门关联记录表（数据权限控制）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293" y="3560238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核心内容二：前端组件采用 </a:t>
            </a:r>
            <a:r>
              <a:rPr lang="en-US" altLang="zh-CN" dirty="0" err="1" smtClean="0"/>
              <a:t>jqgrid</a:t>
            </a:r>
            <a:r>
              <a:rPr lang="zh-CN" altLang="en-US" dirty="0" smtClean="0"/>
              <a:t>插件 实现 列表展示；</a:t>
            </a:r>
            <a:r>
              <a:rPr lang="en-US" altLang="zh-CN" dirty="0" err="1" smtClean="0"/>
              <a:t>ztree</a:t>
            </a:r>
            <a:r>
              <a:rPr lang="zh-CN" altLang="en-US" dirty="0" smtClean="0"/>
              <a:t>插件 实现菜单、操作和</a:t>
            </a:r>
            <a:r>
              <a:rPr lang="zh-CN" altLang="en-US" dirty="0"/>
              <a:t>数据</a:t>
            </a:r>
            <a:r>
              <a:rPr lang="zh-CN" altLang="en-US" dirty="0" smtClean="0"/>
              <a:t>权限的树形展示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02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828" y="1394969"/>
            <a:ext cx="381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列表分页展示与模糊查询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432" y="1889215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核心内容：撸起袖子直接干！！！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2" y="2367603"/>
            <a:ext cx="11735271" cy="43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4420" y="1394969"/>
            <a:ext cx="2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新增角色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9" y="236760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核心内容一：角色对应的菜单、角色对应的部门 的树形展示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519" y="3261758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核心内容二：插入角色信息的同时、也插入对应的 角色</a:t>
            </a:r>
            <a:r>
              <a:rPr lang="en-US" altLang="zh-CN" dirty="0" smtClean="0"/>
              <a:t>~</a:t>
            </a:r>
            <a:r>
              <a:rPr lang="zh-CN" altLang="en-US" dirty="0" smtClean="0"/>
              <a:t>菜单关联信息、角色</a:t>
            </a:r>
            <a:r>
              <a:rPr lang="en-US" altLang="zh-CN" dirty="0" smtClean="0"/>
              <a:t>~</a:t>
            </a:r>
            <a:r>
              <a:rPr lang="zh-CN" altLang="en-US" dirty="0" smtClean="0"/>
              <a:t>部门关联信息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7108" y="1394969"/>
            <a:ext cx="364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获取详情与修改角色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9" y="236760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核心内容：除了需要角色本身的信息外，还需要获取该角色已经维护好的菜单、部门数据列表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9587" y="1394969"/>
            <a:ext cx="23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删除角色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9" y="236760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核心内容：删除角色时也需要将其对应的菜单</a:t>
            </a:r>
            <a:r>
              <a:rPr lang="zh-CN" altLang="en-US" dirty="0"/>
              <a:t>、数据、</a:t>
            </a:r>
            <a:r>
              <a:rPr lang="zh-CN" altLang="en-US" dirty="0" smtClean="0"/>
              <a:t>用户的关联记录一并删除！！！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7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1532" y="1394969"/>
            <a:ext cx="23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整体回顾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9" y="236760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核心内容：重点在于理解其中的关联关系（思想） </a:t>
            </a:r>
            <a:r>
              <a:rPr lang="en-US" altLang="zh-CN" dirty="0" smtClean="0"/>
              <a:t>~  </a:t>
            </a:r>
            <a:r>
              <a:rPr lang="zh-CN" altLang="en-US" dirty="0" smtClean="0"/>
              <a:t>所有的权限系统几乎都是由此演变而来的！！！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3498" y="1394969"/>
            <a:ext cx="37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页面布局与数据库表介绍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19" y="236760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核心内容一：前端模块也是借助 </a:t>
            </a:r>
            <a:r>
              <a:rPr lang="en-US" altLang="zh-CN" dirty="0" err="1" smtClean="0"/>
              <a:t>jqgrid</a:t>
            </a:r>
            <a:r>
              <a:rPr lang="zh-CN" altLang="en-US" dirty="0" smtClean="0"/>
              <a:t>插件 实现数据绑定与列表展示的！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519" y="3048510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核心内容二：数据库表包括 用户表、用户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角色关联表、用户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岗位关联表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7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836" y="1355637"/>
            <a:ext cx="37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列表分页展示与模糊查询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8" y="1936032"/>
            <a:ext cx="11853399" cy="48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9121" y="1394969"/>
            <a:ext cx="273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新增用户一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9" y="2182938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核心内容一：获取部门层级树、获取角色、岗位列表！！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745" y="3001591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核心内容二：生成用户实体的加密密码串、插入用户记录信息！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19" y="379155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核心内容三：同时插入 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   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岗位 关联关系信息！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9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71059" y="1336246"/>
            <a:ext cx="312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系统开发与运行流程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7877" y="966914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989749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" y="1822778"/>
            <a:ext cx="11407109" cy="4968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4060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4288" y="1408584"/>
            <a:ext cx="273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新增用户二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19" y="2182938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核心内容一：获取部门层级树、获取角色、岗位列表！！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745" y="3001591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核心内容二：生成用户实体的加密密码串、插入用户记录信息！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19" y="379155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核心内容三：同时插入 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   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岗位 关联关系信息！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6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553" y="1419586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获取用户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详情与修改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9" y="2182938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核心内容一：获取用户详情、以及对应的部门、角色、岗位详情等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334" y="3063782"/>
            <a:ext cx="1231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核心内容二：除了更新用户本身的信息之外，还需要先清除旧的 </a:t>
            </a:r>
            <a:r>
              <a:rPr lang="zh-CN" altLang="en-US" dirty="0" smtClean="0">
                <a:solidFill>
                  <a:srgbClr val="FF0000"/>
                </a:solidFill>
              </a:rPr>
              <a:t>“用户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r>
              <a:rPr lang="zh-CN" altLang="en-US" dirty="0" smtClean="0">
                <a:solidFill>
                  <a:srgbClr val="FF0000"/>
                </a:solidFill>
              </a:rPr>
              <a:t>角色”、“用户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r>
              <a:rPr lang="zh-CN" altLang="en-US" dirty="0">
                <a:solidFill>
                  <a:srgbClr val="FF0000"/>
                </a:solidFill>
              </a:rPr>
              <a:t>岗位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关联信息，再插入新的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0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363" y="1420136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删除用户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核心内容：批量删除用户的同时，也需要将 “用户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角色”、“用户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岗位”的关联信息删除！！！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8803" y="1420136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重置用户密码</a:t>
            </a: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核心内容：批量重置用户密码！！！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4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3737" y="1394969"/>
            <a:ext cx="35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用户模块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整体回顾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2704" y="2182938"/>
            <a:ext cx="12471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</a:t>
            </a:r>
            <a:r>
              <a:rPr lang="zh-CN" altLang="en-US" dirty="0"/>
              <a:t>：更新维护用户</a:t>
            </a:r>
            <a:r>
              <a:rPr lang="zh-CN" altLang="en-US" dirty="0" smtClean="0"/>
              <a:t>信息的同时，需要先将 “用户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角色”、“用户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岗位”的旧关联信息删除，再插入新的关联信息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34" y="1422749"/>
            <a:ext cx="51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整合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Shiro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实现资源授权一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核心内容：获取当前登录用户所分配的角色列表，从而间接获取其</a:t>
            </a:r>
            <a:r>
              <a:rPr lang="zh-CN" altLang="en-US" dirty="0"/>
              <a:t>对应的 </a:t>
            </a:r>
            <a:r>
              <a:rPr lang="zh-CN" altLang="en-US" dirty="0" smtClean="0">
                <a:solidFill>
                  <a:srgbClr val="FF0000"/>
                </a:solidFill>
              </a:rPr>
              <a:t>“操作权限”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59" y="3157459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Shiro</a:t>
            </a:r>
            <a:r>
              <a:rPr lang="zh-CN" altLang="en-US" dirty="0" smtClean="0"/>
              <a:t>的权限控制：采用 </a:t>
            </a:r>
            <a:r>
              <a:rPr lang="zh-CN" altLang="en-US" dirty="0">
                <a:solidFill>
                  <a:srgbClr val="FF0000"/>
                </a:solidFill>
              </a:rPr>
              <a:t>“字符串 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zh-CN" altLang="en-US" dirty="0">
                <a:solidFill>
                  <a:srgbClr val="FF0000"/>
                </a:solidFill>
              </a:rPr>
              <a:t>逗号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的形式拼接而成，塞在</a:t>
            </a:r>
            <a:r>
              <a:rPr lang="zh-CN" altLang="en-US" dirty="0" smtClean="0">
                <a:solidFill>
                  <a:srgbClr val="FF0000"/>
                </a:solidFill>
              </a:rPr>
              <a:t>权限控制字段</a:t>
            </a:r>
            <a:r>
              <a:rPr lang="zh-CN" altLang="en-US" dirty="0" smtClean="0"/>
              <a:t>，最终实现权限（操作权限）控制的！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9243" y="4130087"/>
            <a:ext cx="2620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权限字段：</a:t>
            </a:r>
            <a:r>
              <a:rPr lang="en-US" altLang="zh-CN" dirty="0" smtClean="0">
                <a:solidFill>
                  <a:srgbClr val="FF0000"/>
                </a:solidFill>
              </a:rPr>
              <a:t>Permission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34" y="1422749"/>
            <a:ext cx="51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整合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Shiro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实现资源授权二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核心内容：为核心业务模块添加 操作权限 限制，同时统一捕获没有授权的异常并返回！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4108" y="1422749"/>
            <a:ext cx="632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整合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Freemarker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实现前端操作权限控制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核心内容：为核心业务模块添加 操作权限 限制，同时统一捕获没有授权的异常并返回！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9387" y="1422749"/>
            <a:ext cx="581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操作权限实战小结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</a:t>
            </a:r>
            <a:r>
              <a:rPr lang="en-US" altLang="zh-CN" dirty="0" err="1" smtClean="0"/>
              <a:t>Freemarker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把控了前端操作的入口（控制了其显示与否）；</a:t>
            </a:r>
            <a:r>
              <a:rPr lang="en-US" altLang="zh-CN" dirty="0" smtClean="0"/>
              <a:t>Shiro </a:t>
            </a:r>
            <a:r>
              <a:rPr lang="zh-CN" altLang="en-US" dirty="0" smtClean="0"/>
              <a:t>把控了后端操作的入口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1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122" y="1422749"/>
            <a:ext cx="445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部门列表层级展示一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核心内容一：需要加上 “用户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角色”、“角色</a:t>
            </a:r>
            <a:r>
              <a:rPr lang="en-US" altLang="zh-CN" dirty="0" smtClean="0"/>
              <a:t>~</a:t>
            </a:r>
            <a:r>
              <a:rPr lang="zh-CN" altLang="en-US" dirty="0" smtClean="0"/>
              <a:t>部门” 的层级查询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519" y="2959430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核心内容二：部门数据视野 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在前端界面为用户勾选的“</a:t>
            </a:r>
            <a:r>
              <a:rPr lang="zh-CN" altLang="en-US" dirty="0" smtClean="0">
                <a:solidFill>
                  <a:srgbClr val="FF0000"/>
                </a:solidFill>
              </a:rPr>
              <a:t>部门权限列表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+  </a:t>
            </a:r>
            <a:r>
              <a:rPr lang="zh-CN" altLang="en-US" dirty="0" smtClean="0">
                <a:solidFill>
                  <a:srgbClr val="FF0000"/>
                </a:solidFill>
              </a:rPr>
              <a:t>用户本身所在的部门及其子部门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1556" y="4027473"/>
            <a:ext cx="8422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用户本身所在的部门及其子</a:t>
            </a:r>
            <a:r>
              <a:rPr lang="zh-CN" altLang="en-US" dirty="0" smtClean="0">
                <a:solidFill>
                  <a:srgbClr val="FF0000"/>
                </a:solidFill>
              </a:rPr>
              <a:t>部门 </a:t>
            </a:r>
            <a:r>
              <a:rPr lang="en-US" altLang="zh-CN" dirty="0" smtClean="0">
                <a:solidFill>
                  <a:srgbClr val="FF0000"/>
                </a:solidFill>
              </a:rPr>
              <a:t>~ </a:t>
            </a:r>
            <a:r>
              <a:rPr lang="zh-CN" altLang="en-US" dirty="0" smtClean="0"/>
              <a:t>将采用递归获取的方式获取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771626" y="3328763"/>
            <a:ext cx="2902591" cy="656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89820" y="1477133"/>
            <a:ext cx="537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微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服务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项目的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搭建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-SpringBoot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搭建多模块项目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8" name="Picture 2" descr="F:\创业项目\视频课程统一规划\SpringBoot实战-从菜鸟到小牛\视频教程-源\3构建多模块项目-源码数据库流程图\构建多模块项目的思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65" y="2098898"/>
            <a:ext cx="10098925" cy="46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936227" y="318698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74240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122" y="1422749"/>
            <a:ext cx="445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部门列表层级展示二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核心内容一：需要加上 “用户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角色”、“角色</a:t>
            </a:r>
            <a:r>
              <a:rPr lang="en-US" altLang="zh-CN" dirty="0" smtClean="0"/>
              <a:t>~</a:t>
            </a:r>
            <a:r>
              <a:rPr lang="zh-CN" altLang="en-US" dirty="0" smtClean="0"/>
              <a:t>部门” 的层级查询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519" y="2959430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核心内容二：部门数据视野 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在前端界面为用户勾选的“</a:t>
            </a:r>
            <a:r>
              <a:rPr lang="zh-CN" altLang="en-US" dirty="0" smtClean="0">
                <a:solidFill>
                  <a:srgbClr val="FF0000"/>
                </a:solidFill>
              </a:rPr>
              <a:t>部门权限列表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+  </a:t>
            </a:r>
            <a:r>
              <a:rPr lang="zh-CN" altLang="en-US" dirty="0" smtClean="0">
                <a:solidFill>
                  <a:srgbClr val="FF0000"/>
                </a:solidFill>
              </a:rPr>
              <a:t>用户本身所在的部门及其子部门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1556" y="4027473"/>
            <a:ext cx="8422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用户本身所在的部门及其子</a:t>
            </a:r>
            <a:r>
              <a:rPr lang="zh-CN" altLang="en-US" dirty="0" smtClean="0">
                <a:solidFill>
                  <a:srgbClr val="FF0000"/>
                </a:solidFill>
              </a:rPr>
              <a:t>部门 </a:t>
            </a:r>
            <a:r>
              <a:rPr lang="en-US" altLang="zh-CN" dirty="0" smtClean="0">
                <a:solidFill>
                  <a:srgbClr val="FF0000"/>
                </a:solidFill>
              </a:rPr>
              <a:t>~ </a:t>
            </a:r>
            <a:r>
              <a:rPr lang="zh-CN" altLang="en-US" dirty="0" smtClean="0"/>
              <a:t>将采用递归获取的方式获取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771626" y="3328763"/>
            <a:ext cx="2902591" cy="656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122" y="1422749"/>
            <a:ext cx="445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部门列表层级展示三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1822211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核心内容：递归思想介绍；完善部门层级列表展示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2" y="2186830"/>
            <a:ext cx="6442743" cy="46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0505" y="1397582"/>
            <a:ext cx="56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动态获取首页左边菜单栏一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555" y="3091074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</a:t>
            </a:r>
            <a:r>
              <a:rPr lang="zh-CN" altLang="en-US" dirty="0" smtClean="0">
                <a:solidFill>
                  <a:srgbClr val="FF0000"/>
                </a:solidFill>
              </a:rPr>
              <a:t>递归</a:t>
            </a:r>
            <a:r>
              <a:rPr lang="zh-CN" altLang="en-US" dirty="0" smtClean="0"/>
              <a:t>获取、并处理菜单的层级关系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517" y="3953015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核心内容三：需要加上 “用户</a:t>
            </a:r>
            <a:r>
              <a:rPr lang="en-US" altLang="zh-CN" dirty="0" smtClean="0"/>
              <a:t>~</a:t>
            </a:r>
            <a:r>
              <a:rPr lang="zh-CN" altLang="en-US" dirty="0" smtClean="0"/>
              <a:t>角色”、“角色</a:t>
            </a:r>
            <a:r>
              <a:rPr lang="en-US" altLang="zh-CN" dirty="0" smtClean="0"/>
              <a:t>~</a:t>
            </a:r>
            <a:r>
              <a:rPr lang="zh-CN" altLang="en-US" dirty="0" smtClean="0"/>
              <a:t>菜单” 的层级查询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55" y="2303907"/>
            <a:ext cx="1156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核心内容一：左边菜单导航栏展示的资源：目录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菜单  （具有层级关系）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330904"/>
            <a:ext cx="1228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核心内容二：涉及跟 </a:t>
            </a:r>
            <a:r>
              <a:rPr lang="zh-CN" altLang="en-US" dirty="0" smtClean="0">
                <a:solidFill>
                  <a:srgbClr val="FF0000"/>
                </a:solidFill>
              </a:rPr>
              <a:t>角色分配资源 </a:t>
            </a:r>
            <a:r>
              <a:rPr lang="zh-CN" altLang="en-US" dirty="0" smtClean="0"/>
              <a:t>相关的 </a:t>
            </a:r>
            <a:r>
              <a:rPr lang="zh-CN" altLang="en-US" dirty="0" smtClean="0">
                <a:solidFill>
                  <a:srgbClr val="FF0000"/>
                </a:solidFill>
              </a:rPr>
              <a:t>数据权限 </a:t>
            </a:r>
            <a:r>
              <a:rPr lang="en-US" altLang="zh-CN" dirty="0" smtClean="0"/>
              <a:t>~   </a:t>
            </a:r>
            <a:r>
              <a:rPr lang="zh-CN" altLang="en-US" dirty="0" smtClean="0"/>
              <a:t>用户 →  角色 → 菜单；故而菜单栏应只展示其数据视野内的列表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0840" y="1397582"/>
            <a:ext cx="56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菜单与数据权限模块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动态获取首页左边菜单栏二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1422749"/>
            <a:ext cx="50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其他业务模块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基于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Spring AOP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实现日志记录一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核心内容：数据库表的设计以及掌握切面、切点、通知的概念以及应用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核心内容：将其应用至所有需要加上 </a:t>
            </a:r>
            <a:r>
              <a:rPr lang="zh-CN" altLang="en-US" dirty="0" smtClean="0">
                <a:solidFill>
                  <a:srgbClr val="FF0000"/>
                </a:solidFill>
              </a:rPr>
              <a:t>日志记录 </a:t>
            </a:r>
            <a:r>
              <a:rPr lang="zh-CN" altLang="en-US" dirty="0" smtClean="0"/>
              <a:t>的模块对应的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的操作方法上！！！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422749"/>
            <a:ext cx="50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其他业务模块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基于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Spring AOP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实现日志记录二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8077" y="1422749"/>
            <a:ext cx="50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其他业务模块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日志模块简要介绍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2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8077" y="1422749"/>
            <a:ext cx="50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其他业务模块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字典模块简要介绍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2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7202" y="1453142"/>
            <a:ext cx="47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其他业务模块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防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XSS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攻击与防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SQL</a:t>
            </a:r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注入攻击</a:t>
            </a:r>
          </a:p>
        </p:txBody>
      </p:sp>
      <p:sp>
        <p:nvSpPr>
          <p:cNvPr id="6" name="矩形 5"/>
          <p:cNvSpPr/>
          <p:nvPr/>
        </p:nvSpPr>
        <p:spPr>
          <a:xfrm>
            <a:off x="61518" y="2182938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核心内容一：其实就是自定义一个 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，用于过滤前端可能发起的 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攻击，确保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应用访问的安全性！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981" y="4087725"/>
            <a:ext cx="12259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核心内容二：其实也是自定义一个 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，用于过滤前端发起 “查询”操作时可能带来的风险关键字（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1931" y="2917702"/>
            <a:ext cx="8475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攻击参考链接：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blog.csdn.net/u014411966/article/details/78164752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89773" y="4806623"/>
            <a:ext cx="982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注入攻击参考链接：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www.itread01.com/content/1547237054.html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2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827" y="1413536"/>
            <a:ext cx="477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其他业务模块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考勤记录管理介绍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33" y="2344454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核心内容一：掌握 下拉框、日期框等组件的应用（可用于直接复用）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333" y="3383962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核心内容二：掌握基于原生的 </a:t>
            </a:r>
            <a:r>
              <a:rPr lang="en-US" altLang="zh-CN" dirty="0" smtClean="0"/>
              <a:t>Mybatis </a:t>
            </a:r>
            <a:r>
              <a:rPr lang="zh-CN" altLang="en-US" dirty="0" smtClean="0"/>
              <a:t>写复杂的数据库查询</a:t>
            </a:r>
            <a:r>
              <a:rPr lang="en-US" altLang="zh-CN" dirty="0" smtClean="0"/>
              <a:t>Sql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19" y="4533254"/>
            <a:ext cx="1213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核心内容三：自封装一套适用于独立业务模块的 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导出 处理类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6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50546" y="1485522"/>
            <a:ext cx="413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微服务项目的搭建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体验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MVC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的开发流程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0" y="2184186"/>
            <a:ext cx="10418229" cy="4610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9749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00344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5412" y="1394969"/>
            <a:ext cx="46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总结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如何快速开发业务模块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19" y="2326949"/>
            <a:ext cx="12253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步骤：理解需求 →  设计数据库表 → 前端页面布局 → 列表分页与查询、增加、修改、删除 →  根据需要进一步完善！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35323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5412" y="1394969"/>
            <a:ext cx="46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总结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如何打包部署运行项目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19" y="2326949"/>
            <a:ext cx="12253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核心内容一：采取传统的做法即可！！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297" y="3158857"/>
            <a:ext cx="12253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核心内容二：基于</a:t>
            </a:r>
            <a:r>
              <a:rPr lang="en-US" altLang="zh-CN" dirty="0"/>
              <a:t> </a:t>
            </a:r>
            <a:r>
              <a:rPr lang="en-US" altLang="zh-CN" dirty="0" smtClean="0"/>
              <a:t>wagon </a:t>
            </a:r>
            <a:r>
              <a:rPr lang="zh-CN" altLang="en-US" dirty="0" smtClean="0"/>
              <a:t>工具 以及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7805" y="4709934"/>
            <a:ext cx="11189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IDEA</a:t>
            </a:r>
            <a:r>
              <a:rPr lang="zh-CN" altLang="en-US" sz="1600" dirty="0" smtClean="0"/>
              <a:t>上传文件到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服务器：链接同上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757805" y="4115714"/>
            <a:ext cx="11189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IDEA</a:t>
            </a:r>
            <a:r>
              <a:rPr lang="zh-CN" altLang="en-US" sz="1600" dirty="0" smtClean="0"/>
              <a:t>配置</a:t>
            </a:r>
            <a:r>
              <a:rPr lang="en-US" altLang="zh-CN" sz="1600" dirty="0" smtClean="0"/>
              <a:t>SSH Session~</a:t>
            </a:r>
            <a:r>
              <a:rPr lang="zh-CN" altLang="en-US" sz="1600" dirty="0" smtClean="0"/>
              <a:t>直接访问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服务器：</a:t>
            </a:r>
            <a:r>
              <a:rPr lang="en-US" altLang="zh-CN" sz="1600" dirty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blog.csdn.net/u010588262/article/details/72235842</a:t>
            </a:r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749416" y="5313843"/>
            <a:ext cx="11189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IDEA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+ Maven</a:t>
            </a:r>
            <a:r>
              <a:rPr lang="zh-CN" altLang="en-US" sz="1600" dirty="0" smtClean="0"/>
              <a:t>的命令一键打包部署运行项目：</a:t>
            </a:r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segmentfault.com/a/1190000015990334</a:t>
            </a:r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9415" y="5965605"/>
            <a:ext cx="81848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itchFamily="34" charset="-122"/>
                <a:ea typeface="Microsoft YaHei UI" pitchFamily="34" charset="-122"/>
                <a:cs typeface="宋体" pitchFamily="2" charset="-122"/>
              </a:rPr>
              <a:t>Maven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itchFamily="34" charset="-122"/>
                <a:ea typeface="Microsoft YaHei UI" pitchFamily="34" charset="-122"/>
                <a:cs typeface="宋体" pitchFamily="2" charset="-122"/>
              </a:rPr>
              <a:t>上传部署</a:t>
            </a:r>
            <a:r>
              <a:rPr lang="zh-CN" altLang="en-US" sz="16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  <a:cs typeface="宋体" pitchFamily="2" charset="-122"/>
              </a:rPr>
              <a:t>运行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itchFamily="34" charset="-122"/>
                <a:ea typeface="Microsoft YaHei UI" pitchFamily="34" charset="-122"/>
                <a:cs typeface="宋体" pitchFamily="2" charset="-122"/>
              </a:rPr>
              <a:t>：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itchFamily="34" charset="-122"/>
                <a:ea typeface="Microsoft YaHei UI" pitchFamily="34" charset="-122"/>
                <a:cs typeface="宋体" pitchFamily="2" charset="-122"/>
              </a:rPr>
              <a:t>clean install package wagon:upload-single wagon:sshexec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2" grpId="0"/>
      <p:bldP spid="13" grpId="0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4223" y="1485522"/>
            <a:ext cx="24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总结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课程总结与建议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2843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建议一：</a:t>
            </a:r>
            <a:r>
              <a:rPr lang="zh-CN" altLang="en-US" dirty="0" smtClean="0"/>
              <a:t>纸上得来终觉浅，绝知此事要躬行，一定要多敲，边敲边理解，</a:t>
            </a:r>
            <a:r>
              <a:rPr lang="zh-CN" altLang="en-US" dirty="0"/>
              <a:t>边敲边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6778" y="29497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建议二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整个课程完结之后自己要进行整体的回顾，包括模块的整体业务流程、出现的常见问题以及问题的解决方案！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3769" y="3746561"/>
            <a:ext cx="123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建议三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一定要自己设想出一个业务模块，然后从头撸到尾，这样才能掌握过程中涉及到的相关技术栈，否则，都是空谈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5594" y="4645581"/>
            <a:ext cx="1246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建议</a:t>
            </a:r>
            <a:r>
              <a:rPr lang="zh-CN" altLang="en-US" dirty="0" smtClean="0">
                <a:solidFill>
                  <a:srgbClr val="FF0000"/>
                </a:solidFill>
              </a:rPr>
              <a:t>四：</a:t>
            </a:r>
            <a:r>
              <a:rPr lang="zh-CN" altLang="en-US" dirty="0" smtClean="0"/>
              <a:t>别小看这套权限平台，这绝对不仅仅是个权限平台，更是</a:t>
            </a:r>
            <a:r>
              <a:rPr lang="zh-CN" altLang="en-US" dirty="0"/>
              <a:t>一</a:t>
            </a:r>
            <a:r>
              <a:rPr lang="zh-CN" altLang="en-US" dirty="0" smtClean="0"/>
              <a:t>个 业务系统 通用化的 “后端管理平台”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6086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0488" y="1485522"/>
            <a:ext cx="473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微服务项目的搭建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引入热部署工具</a:t>
            </a:r>
            <a:r>
              <a:rPr lang="en-US" altLang="zh-CN" b="1" dirty="0" err="1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Devtools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989749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2843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步骤一：引入 </a:t>
            </a:r>
            <a:r>
              <a:rPr lang="en-US" altLang="zh-CN" dirty="0" smtClean="0"/>
              <a:t>Spring-boot-</a:t>
            </a:r>
            <a:r>
              <a:rPr lang="en-US" altLang="zh-CN" dirty="0" err="1" smtClean="0"/>
              <a:t>devtools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的依赖</a:t>
            </a:r>
            <a:r>
              <a:rPr lang="en-US" altLang="zh-CN" dirty="0" smtClean="0"/>
              <a:t>Jar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65" y="28742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步骤二：开启</a:t>
            </a:r>
            <a:r>
              <a:rPr lang="en-US" altLang="zh-CN" dirty="0" smtClean="0"/>
              <a:t> IDEA </a:t>
            </a:r>
            <a:r>
              <a:rPr lang="zh-CN" altLang="en-US" dirty="0" smtClean="0"/>
              <a:t>自动</a:t>
            </a:r>
            <a:r>
              <a:rPr lang="zh-CN" altLang="en-US" dirty="0"/>
              <a:t>编译</a:t>
            </a:r>
            <a:r>
              <a:rPr lang="zh-CN" altLang="en-US" dirty="0" smtClean="0"/>
              <a:t>及 </a:t>
            </a:r>
            <a:r>
              <a:rPr lang="en-US" altLang="zh-CN" dirty="0" err="1" smtClean="0"/>
              <a:t>automake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565" y="367824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www.javazhiyin.com/32982.html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4479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2257" y="1362348"/>
            <a:ext cx="593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微服务项目的搭建</a:t>
            </a:r>
            <a:r>
              <a:rPr lang="en-US" altLang="zh-CN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数据库详细设计与</a:t>
            </a:r>
            <a:r>
              <a:rPr lang="en-US" altLang="zh-CN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Mybatis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逆向工程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7877" y="1025637"/>
            <a:ext cx="16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作者：</a:t>
            </a:r>
            <a:r>
              <a:rPr lang="en-US" altLang="zh-CN" b="1" dirty="0" smtClean="0"/>
              <a:t>debug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030557" y="318697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企业权限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管理平台</a:t>
            </a:r>
            <a:endParaRPr lang="zh-CN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36" y="1740069"/>
            <a:ext cx="7543164" cy="5098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8415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3179</Words>
  <Application>Microsoft Office PowerPoint</Application>
  <PresentationFormat>自定义</PresentationFormat>
  <Paragraphs>332</Paragraphs>
  <Slides>72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74" baseType="lpstr">
      <vt:lpstr>第一PPT，www.1ppt.com</vt:lpstr>
      <vt:lpstr>龙腾四海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2019-08-06T14:56:31Z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