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76"/>
  </p:notesMasterIdLst>
  <p:sldIdLst>
    <p:sldId id="256" r:id="rId2"/>
    <p:sldId id="343" r:id="rId3"/>
    <p:sldId id="260" r:id="rId4"/>
    <p:sldId id="259" r:id="rId5"/>
    <p:sldId id="289" r:id="rId6"/>
    <p:sldId id="290" r:id="rId7"/>
    <p:sldId id="291" r:id="rId8"/>
    <p:sldId id="295" r:id="rId9"/>
    <p:sldId id="292" r:id="rId10"/>
    <p:sldId id="293" r:id="rId11"/>
    <p:sldId id="294" r:id="rId12"/>
    <p:sldId id="296" r:id="rId13"/>
    <p:sldId id="297" r:id="rId14"/>
    <p:sldId id="352" r:id="rId15"/>
    <p:sldId id="353" r:id="rId16"/>
    <p:sldId id="354" r:id="rId17"/>
    <p:sldId id="288" r:id="rId18"/>
    <p:sldId id="261" r:id="rId19"/>
    <p:sldId id="263" r:id="rId20"/>
    <p:sldId id="264" r:id="rId21"/>
    <p:sldId id="299" r:id="rId22"/>
    <p:sldId id="300" r:id="rId23"/>
    <p:sldId id="273" r:id="rId24"/>
    <p:sldId id="285" r:id="rId25"/>
    <p:sldId id="329" r:id="rId26"/>
    <p:sldId id="355" r:id="rId27"/>
    <p:sldId id="330" r:id="rId28"/>
    <p:sldId id="331" r:id="rId29"/>
    <p:sldId id="332" r:id="rId30"/>
    <p:sldId id="333" r:id="rId31"/>
    <p:sldId id="334" r:id="rId32"/>
    <p:sldId id="284" r:id="rId33"/>
    <p:sldId id="335" r:id="rId34"/>
    <p:sldId id="286" r:id="rId35"/>
    <p:sldId id="336" r:id="rId36"/>
    <p:sldId id="337" r:id="rId37"/>
    <p:sldId id="338" r:id="rId38"/>
    <p:sldId id="339" r:id="rId39"/>
    <p:sldId id="340" r:id="rId40"/>
    <p:sldId id="287" r:id="rId41"/>
    <p:sldId id="341" r:id="rId42"/>
    <p:sldId id="301" r:id="rId43"/>
    <p:sldId id="302" r:id="rId44"/>
    <p:sldId id="303" r:id="rId45"/>
    <p:sldId id="304" r:id="rId46"/>
    <p:sldId id="305" r:id="rId47"/>
    <p:sldId id="306" r:id="rId48"/>
    <p:sldId id="307" r:id="rId49"/>
    <p:sldId id="309" r:id="rId50"/>
    <p:sldId id="262" r:id="rId51"/>
    <p:sldId id="342" r:id="rId52"/>
    <p:sldId id="310" r:id="rId53"/>
    <p:sldId id="312" r:id="rId54"/>
    <p:sldId id="311" r:id="rId55"/>
    <p:sldId id="313" r:id="rId56"/>
    <p:sldId id="314" r:id="rId57"/>
    <p:sldId id="315" r:id="rId58"/>
    <p:sldId id="317" r:id="rId59"/>
    <p:sldId id="316" r:id="rId60"/>
    <p:sldId id="318" r:id="rId61"/>
    <p:sldId id="319" r:id="rId62"/>
    <p:sldId id="320" r:id="rId63"/>
    <p:sldId id="321" r:id="rId64"/>
    <p:sldId id="322" r:id="rId65"/>
    <p:sldId id="323" r:id="rId66"/>
    <p:sldId id="327" r:id="rId67"/>
    <p:sldId id="326" r:id="rId68"/>
    <p:sldId id="324" r:id="rId69"/>
    <p:sldId id="348" r:id="rId70"/>
    <p:sldId id="345" r:id="rId71"/>
    <p:sldId id="349" r:id="rId72"/>
    <p:sldId id="350" r:id="rId73"/>
    <p:sldId id="351" r:id="rId74"/>
    <p:sldId id="279" r:id="rId75"/>
  </p:sldIdLst>
  <p:sldSz cx="9144000" cy="5143500" type="screen16x9"/>
  <p:notesSz cx="6858000" cy="9144000"/>
  <p:embeddedFontLst>
    <p:embeddedFont>
      <p:font typeface="Roboto Condensed Light" panose="020B0604020202020204" charset="0"/>
      <p:regular r:id="rId77"/>
      <p:bold r:id="rId78"/>
      <p:italic r:id="rId79"/>
      <p:boldItalic r:id="rId80"/>
    </p:embeddedFont>
    <p:embeddedFont>
      <p:font typeface="Arvo" panose="020B0604020202020204" charset="0"/>
      <p:regular r:id="rId81"/>
      <p:bold r:id="rId82"/>
      <p:italic r:id="rId83"/>
      <p:boldItalic r:id="rId84"/>
    </p:embeddedFont>
    <p:embeddedFont>
      <p:font typeface="Roboto Condensed" panose="020B0604020202020204" charset="0"/>
      <p:regular r:id="rId85"/>
      <p:bold r:id="rId86"/>
      <p:italic r:id="rId87"/>
      <p:boldItalic r:id="rId88"/>
    </p:embeddedFont>
    <p:embeddedFont>
      <p:font typeface="Cambria Math" panose="02040503050406030204" pitchFamily="18" charset="0"/>
      <p:regular r:id="rId8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C645277-44B1-44B7-B1AD-013A330A27B1}">
  <a:tblStyle styleId="{3C645277-44B1-44B7-B1AD-013A330A27B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07" autoAdjust="0"/>
  </p:normalViewPr>
  <p:slideViewPr>
    <p:cSldViewPr snapToGrid="0">
      <p:cViewPr varScale="1">
        <p:scale>
          <a:sx n="90" d="100"/>
          <a:sy n="90" d="100"/>
        </p:scale>
        <p:origin x="9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84" Type="http://schemas.openxmlformats.org/officeDocument/2006/relationships/font" Target="fonts/font8.fntdata"/><Relationship Id="rId89" Type="http://schemas.openxmlformats.org/officeDocument/2006/relationships/font" Target="fonts/font13.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font" Target="fonts/font3.fntdata"/><Relationship Id="rId87" Type="http://schemas.openxmlformats.org/officeDocument/2006/relationships/font" Target="fonts/font11.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6.fntdata"/><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4.fntdata"/><Relationship Id="rId85" Type="http://schemas.openxmlformats.org/officeDocument/2006/relationships/font" Target="fonts/font9.fntdata"/><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7.fntdata"/><Relationship Id="rId88" Type="http://schemas.openxmlformats.org/officeDocument/2006/relationships/font" Target="fonts/font12.fntdata"/><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2.fntdata"/><Relationship Id="rId81" Type="http://schemas.openxmlformats.org/officeDocument/2006/relationships/font" Target="fonts/font5.fntdata"/><Relationship Id="rId86"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5479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4954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6455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Ví dụ: ta có ng</a:t>
            </a:r>
            <a:r>
              <a:rPr lang="vi-VN"/>
              <a:t>ư</a:t>
            </a:r>
            <a:r>
              <a:rPr lang="en-US"/>
              <a:t>ời dùng tên là SIMPLEAC quản lý một CSDL bệnh viên đ</a:t>
            </a:r>
            <a:r>
              <a:rPr lang="vi-VN"/>
              <a:t>ơ</a:t>
            </a:r>
            <a:r>
              <a:rPr lang="en-US"/>
              <a:t>n giản gồm 4 tài khoản nhỏ. Tài khoản NV01 là th</a:t>
            </a:r>
            <a:r>
              <a:rPr lang="vi-VN"/>
              <a:t>ư</a:t>
            </a:r>
            <a:r>
              <a:rPr lang="en-US"/>
              <a:t> ký. 3 tài khoản NV02, 3, 4 là các bác sĩ. Bảng NHANVIEN sẽ l</a:t>
            </a:r>
            <a:r>
              <a:rPr lang="vi-VN"/>
              <a:t>ư</a:t>
            </a:r>
            <a:r>
              <a:rPr lang="en-US"/>
              <a:t>u các thông tin cần thiết nh</a:t>
            </a:r>
            <a:r>
              <a:rPr lang="vi-VN"/>
              <a:t>ư</a:t>
            </a:r>
            <a:r>
              <a:rPr lang="en-US"/>
              <a:t> là SALARY, USERNAME, EMAIL, NAME. Bảng NHANVIEN_VAITRO sẽ l</a:t>
            </a:r>
            <a:r>
              <a:rPr lang="vi-VN"/>
              <a:t>ư</a:t>
            </a:r>
            <a:r>
              <a:rPr lang="en-US"/>
              <a:t>u chức vụ của từng ng</a:t>
            </a:r>
            <a:r>
              <a:rPr lang="vi-VN"/>
              <a:t>ư</a:t>
            </a:r>
            <a:r>
              <a:rPr lang="en-US"/>
              <a:t>ời để phân biệt mọi ng</a:t>
            </a:r>
            <a:r>
              <a:rPr lang="vi-VN"/>
              <a:t>ư</a:t>
            </a:r>
            <a:r>
              <a:rPr lang="en-US"/>
              <a:t>ời với nhau. Và cuối cùng bảng BENHNHAN để các bác sĩ l</a:t>
            </a:r>
            <a:r>
              <a:rPr lang="vi-VN"/>
              <a:t>ư</a:t>
            </a:r>
            <a:r>
              <a:rPr lang="en-US"/>
              <a:t>u thông tin bệnh nhân nh</a:t>
            </a:r>
            <a:r>
              <a:rPr lang="vi-VN"/>
              <a:t>ư</a:t>
            </a:r>
            <a:r>
              <a:rPr lang="en-US"/>
              <a:t> ID_BENHNHAN, EMAIL_BACSI và BENH của bệnh nhân.</a:t>
            </a:r>
            <a:endParaRPr/>
          </a:p>
        </p:txBody>
      </p:sp>
    </p:spTree>
    <p:extLst>
      <p:ext uri="{BB962C8B-B14F-4D97-AF65-F5344CB8AC3E}">
        <p14:creationId xmlns:p14="http://schemas.microsoft.com/office/powerpoint/2010/main" val="1603930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Giả sử nh</a:t>
            </a:r>
            <a:r>
              <a:rPr lang="vi-VN"/>
              <a:t>ư</a:t>
            </a:r>
            <a:r>
              <a:rPr lang="en-US"/>
              <a:t> ta đã cho mọi ng</a:t>
            </a:r>
            <a:r>
              <a:rPr lang="vi-VN"/>
              <a:t>ư</a:t>
            </a:r>
            <a:r>
              <a:rPr lang="en-US"/>
              <a:t>ời tài khoản và cho phép họ đăng nhập. Để sử dụng đ</a:t>
            </a:r>
            <a:r>
              <a:rPr lang="vi-VN"/>
              <a:t>ư</a:t>
            </a:r>
            <a:r>
              <a:rPr lang="en-US"/>
              <a:t>ợc dữ liệu đã l</a:t>
            </a:r>
            <a:r>
              <a:rPr lang="vi-VN"/>
              <a:t>ư</a:t>
            </a:r>
            <a:r>
              <a:rPr lang="en-US"/>
              <a:t>u ta phải cấp quyền cho phép họ làm việc trên các bảng kia để họ có thể hoàn thành công việc nh</a:t>
            </a:r>
            <a:r>
              <a:rPr lang="vi-VN"/>
              <a:t>ư</a:t>
            </a:r>
            <a:r>
              <a:rPr lang="en-US"/>
              <a:t> là NVTHUKY phải xem l</a:t>
            </a:r>
            <a:r>
              <a:rPr lang="vi-VN"/>
              <a:t>ư</a:t>
            </a:r>
            <a:r>
              <a:rPr lang="en-US"/>
              <a:t>ơng để tính tiền l</a:t>
            </a:r>
            <a:r>
              <a:rPr lang="vi-VN"/>
              <a:t>ư</a:t>
            </a:r>
            <a:r>
              <a:rPr lang="en-US"/>
              <a:t>ơng. Bác sĩ phải xem đ</a:t>
            </a:r>
            <a:r>
              <a:rPr lang="vi-VN"/>
              <a:t>ư</a:t>
            </a:r>
            <a:r>
              <a:rPr lang="en-US"/>
              <a:t>ợc thông tin bệnh nhân của mình phụ trách và cuối tháng mọi ng</a:t>
            </a:r>
            <a:r>
              <a:rPr lang="vi-VN"/>
              <a:t>ư</a:t>
            </a:r>
            <a:r>
              <a:rPr lang="en-US"/>
              <a:t>ời vui vẻ xem l</a:t>
            </a:r>
            <a:r>
              <a:rPr lang="vi-VN"/>
              <a:t>ư</a:t>
            </a:r>
            <a:r>
              <a:rPr lang="en-US"/>
              <a:t>ơng.</a:t>
            </a:r>
            <a:endParaRPr/>
          </a:p>
        </p:txBody>
      </p:sp>
    </p:spTree>
    <p:extLst>
      <p:ext uri="{BB962C8B-B14F-4D97-AF65-F5344CB8AC3E}">
        <p14:creationId xmlns:p14="http://schemas.microsoft.com/office/powerpoint/2010/main" val="33672439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92342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48665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8580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Từ các thực tế trên, ta có thể đ</a:t>
            </a:r>
            <a:r>
              <a:rPr lang="vi-VN"/>
              <a:t>ư</a:t>
            </a:r>
            <a:r>
              <a:rPr lang="en-US"/>
              <a:t>a ra 2 chính sách chính có thể đ</a:t>
            </a:r>
            <a:r>
              <a:rPr lang="vi-VN"/>
              <a:t>ư</a:t>
            </a:r>
            <a:r>
              <a:rPr lang="en-US"/>
              <a:t>a ra</a:t>
            </a:r>
            <a:endParaRPr/>
          </a:p>
        </p:txBody>
      </p:sp>
    </p:spTree>
    <p:extLst>
      <p:ext uri="{BB962C8B-B14F-4D97-AF65-F5344CB8AC3E}">
        <p14:creationId xmlns:p14="http://schemas.microsoft.com/office/powerpoint/2010/main" val="1489939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684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8529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62573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85259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31194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53525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26574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07469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61677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71535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25795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03768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2595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56988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08473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26875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58582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12023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92640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33146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5581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69042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91342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7395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01587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91795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89428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32759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98465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42579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60104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9600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14453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3496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97587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280899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187359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009374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688446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511659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987915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6231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941626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612790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9290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9457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544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06443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75676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3"/>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nvGrpSpPr>
            <p:cNvPr id="64" name="Google Shape;64;p5"/>
            <p:cNvGrpSpPr/>
            <p:nvPr/>
          </p:nvGrpSpPr>
          <p:grpSpPr>
            <a:xfrm rot="10800000" flipH="1">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grpSp>
          <p:nvGrpSpPr>
            <p:cNvPr id="67" name="Google Shape;67;p5"/>
            <p:cNvGrpSpPr/>
            <p:nvPr/>
          </p:nvGrpSpPr>
          <p:grpSpPr>
            <a:xfrm rot="10800000" flipH="1">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5"/>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6"/>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extLst>
      <p:ext uri="{BB962C8B-B14F-4D97-AF65-F5344CB8AC3E}">
        <p14:creationId xmlns:p14="http://schemas.microsoft.com/office/powerpoint/2010/main" val="3457087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102"/>
        <p:cNvGrpSpPr/>
        <p:nvPr/>
      </p:nvGrpSpPr>
      <p:grpSpPr>
        <a:xfrm>
          <a:off x="0" y="0"/>
          <a:ext cx="0" cy="0"/>
          <a:chOff x="0" y="0"/>
          <a:chExt cx="0" cy="0"/>
        </a:xfrm>
      </p:grpSpPr>
      <p:grpSp>
        <p:nvGrpSpPr>
          <p:cNvPr id="103" name="Google Shape;103;p7"/>
          <p:cNvGrpSpPr/>
          <p:nvPr/>
        </p:nvGrpSpPr>
        <p:grpSpPr>
          <a:xfrm>
            <a:off x="-4" y="40"/>
            <a:ext cx="7072430" cy="1327315"/>
            <a:chOff x="-4" y="40"/>
            <a:chExt cx="7072430" cy="1327315"/>
          </a:xfrm>
        </p:grpSpPr>
        <p:sp>
          <p:nvSpPr>
            <p:cNvPr id="104" name="Google Shape;104;p7"/>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nvGrpSpPr>
            <p:cNvPr id="105" name="Google Shape;105;p7"/>
            <p:cNvGrpSpPr/>
            <p:nvPr/>
          </p:nvGrpSpPr>
          <p:grpSpPr>
            <a:xfrm rot="10800000" flipH="1">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grpSp>
          <p:nvGrpSpPr>
            <p:cNvPr id="108" name="Google Shape;108;p7"/>
            <p:cNvGrpSpPr/>
            <p:nvPr/>
          </p:nvGrpSpPr>
          <p:grpSpPr>
            <a:xfrm rot="10800000" flipH="1">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grpSp>
      <p:grpSp>
        <p:nvGrpSpPr>
          <p:cNvPr id="111" name="Google Shape;111;p7"/>
          <p:cNvGrpSpPr/>
          <p:nvPr/>
        </p:nvGrpSpPr>
        <p:grpSpPr>
          <a:xfrm>
            <a:off x="6946842" y="4472723"/>
            <a:ext cx="2202830" cy="670795"/>
            <a:chOff x="5575242" y="4472723"/>
            <a:chExt cx="2202830" cy="670795"/>
          </a:xfrm>
        </p:grpSpPr>
        <p:sp>
          <p:nvSpPr>
            <p:cNvPr id="112" name="Google Shape;112;p7"/>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15;p7"/>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7"/>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19" name="Google Shape;119;p7"/>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20" name="Google Shape;120;p7"/>
          <p:cNvSpPr txBox="1">
            <a:spLocks noGrp="1"/>
          </p:cNvSpPr>
          <p:nvPr>
            <p:ph type="body" idx="1"/>
          </p:nvPr>
        </p:nvSpPr>
        <p:spPr>
          <a:xfrm>
            <a:off x="870450" y="1545076"/>
            <a:ext cx="2247900" cy="27099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1" name="Google Shape;121;p7"/>
          <p:cNvSpPr txBox="1">
            <a:spLocks noGrp="1"/>
          </p:cNvSpPr>
          <p:nvPr>
            <p:ph type="body" idx="2"/>
          </p:nvPr>
        </p:nvSpPr>
        <p:spPr>
          <a:xfrm>
            <a:off x="3233637" y="1545076"/>
            <a:ext cx="2247900" cy="27099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2" name="Google Shape;122;p7"/>
          <p:cNvSpPr txBox="1">
            <a:spLocks noGrp="1"/>
          </p:cNvSpPr>
          <p:nvPr>
            <p:ph type="body" idx="3"/>
          </p:nvPr>
        </p:nvSpPr>
        <p:spPr>
          <a:xfrm>
            <a:off x="5540650" y="1545076"/>
            <a:ext cx="2247900" cy="27099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3" name="Google Shape;123;p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extLst>
      <p:ext uri="{BB962C8B-B14F-4D97-AF65-F5344CB8AC3E}">
        <p14:creationId xmlns:p14="http://schemas.microsoft.com/office/powerpoint/2010/main" val="2286010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extLst>
      <p:ext uri="{BB962C8B-B14F-4D97-AF65-F5344CB8AC3E}">
        <p14:creationId xmlns:p14="http://schemas.microsoft.com/office/powerpoint/2010/main" val="1410908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878902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2"/>
        <p:cNvGrpSpPr/>
        <p:nvPr/>
      </p:nvGrpSpPr>
      <p:grpSpPr>
        <a:xfrm>
          <a:off x="0" y="0"/>
          <a:ext cx="0" cy="0"/>
          <a:chOff x="0" y="0"/>
          <a:chExt cx="0" cy="0"/>
        </a:xfrm>
      </p:grpSpPr>
      <p:sp>
        <p:nvSpPr>
          <p:cNvPr id="43" name="Google Shape;43;p4"/>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44" name="Google Shape;44;p4"/>
          <p:cNvGrpSpPr/>
          <p:nvPr/>
        </p:nvGrpSpPr>
        <p:grpSpPr>
          <a:xfrm>
            <a:off x="0" y="-7088"/>
            <a:ext cx="8661398" cy="5150588"/>
            <a:chOff x="0" y="-7088"/>
            <a:chExt cx="8661398" cy="5150588"/>
          </a:xfrm>
        </p:grpSpPr>
        <p:sp>
          <p:nvSpPr>
            <p:cNvPr id="45" name="Google Shape;45;p4"/>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47" name="Google Shape;47;p4"/>
          <p:cNvGrpSpPr/>
          <p:nvPr/>
        </p:nvGrpSpPr>
        <p:grpSpPr>
          <a:xfrm rot="10800000" flipH="1">
            <a:off x="1" y="1090763"/>
            <a:ext cx="8847502" cy="2961975"/>
            <a:chOff x="-8178042" y="-4493254"/>
            <a:chExt cx="19483598" cy="6522736"/>
          </a:xfrm>
        </p:grpSpPr>
        <p:sp>
          <p:nvSpPr>
            <p:cNvPr id="48" name="Google Shape;48;p4"/>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9" name="Google Shape;49;p4"/>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50" name="Google Shape;50;p4"/>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480"/>
              </a:spcBef>
              <a:spcAft>
                <a:spcPts val="0"/>
              </a:spcAft>
              <a:buClr>
                <a:srgbClr val="FFFFFF"/>
              </a:buClr>
              <a:buSzPts val="3000"/>
              <a:buChar char="▻"/>
              <a:defRPr sz="3000" i="1">
                <a:solidFill>
                  <a:srgbClr val="FFFFFF"/>
                </a:solidFill>
              </a:defRPr>
            </a:lvl2pPr>
            <a:lvl3pPr marL="1371600" lvl="2" indent="-419100" rtl="0">
              <a:spcBef>
                <a:spcPts val="480"/>
              </a:spcBef>
              <a:spcAft>
                <a:spcPts val="0"/>
              </a:spcAft>
              <a:buClr>
                <a:srgbClr val="FFFFFF"/>
              </a:buClr>
              <a:buSzPts val="3000"/>
              <a:buChar char="▻"/>
              <a:defRPr sz="3000" i="1">
                <a:solidFill>
                  <a:srgbClr val="FFFFFF"/>
                </a:solidFill>
              </a:defRPr>
            </a:lvl3pPr>
            <a:lvl4pPr marL="1828800" lvl="3" indent="-419100" rtl="0">
              <a:spcBef>
                <a:spcPts val="360"/>
              </a:spcBef>
              <a:spcAft>
                <a:spcPts val="0"/>
              </a:spcAft>
              <a:buClr>
                <a:srgbClr val="FFFFFF"/>
              </a:buClr>
              <a:buSzPts val="3000"/>
              <a:buChar char="▻"/>
              <a:defRPr sz="3000" i="1">
                <a:solidFill>
                  <a:srgbClr val="FFFFFF"/>
                </a:solidFill>
              </a:defRPr>
            </a:lvl4pPr>
            <a:lvl5pPr marL="2286000" lvl="4" indent="-419100" rtl="0">
              <a:spcBef>
                <a:spcPts val="360"/>
              </a:spcBef>
              <a:spcAft>
                <a:spcPts val="0"/>
              </a:spcAft>
              <a:buClr>
                <a:srgbClr val="FFFFFF"/>
              </a:buClr>
              <a:buSzPts val="3000"/>
              <a:buChar char="▻"/>
              <a:defRPr sz="3000" i="1">
                <a:solidFill>
                  <a:srgbClr val="FFFFFF"/>
                </a:solidFill>
              </a:defRPr>
            </a:lvl5pPr>
            <a:lvl6pPr marL="2743200" lvl="5" indent="-419100" rtl="0">
              <a:spcBef>
                <a:spcPts val="360"/>
              </a:spcBef>
              <a:spcAft>
                <a:spcPts val="0"/>
              </a:spcAft>
              <a:buClr>
                <a:srgbClr val="FFFFFF"/>
              </a:buClr>
              <a:buSzPts val="3000"/>
              <a:buChar char="▻"/>
              <a:defRPr sz="3000" i="1">
                <a:solidFill>
                  <a:srgbClr val="FFFFFF"/>
                </a:solidFill>
              </a:defRPr>
            </a:lvl6pPr>
            <a:lvl7pPr marL="3200400" lvl="6" indent="-419100" rtl="0">
              <a:spcBef>
                <a:spcPts val="360"/>
              </a:spcBef>
              <a:spcAft>
                <a:spcPts val="0"/>
              </a:spcAft>
              <a:buClr>
                <a:srgbClr val="FFFFFF"/>
              </a:buClr>
              <a:buSzPts val="3000"/>
              <a:buChar char="▻"/>
              <a:defRPr sz="3000" i="1">
                <a:solidFill>
                  <a:srgbClr val="FFFFFF"/>
                </a:solidFill>
              </a:defRPr>
            </a:lvl7pPr>
            <a:lvl8pPr marL="3657600" lvl="7" indent="-419100" rtl="0">
              <a:spcBef>
                <a:spcPts val="360"/>
              </a:spcBef>
              <a:spcAft>
                <a:spcPts val="0"/>
              </a:spcAft>
              <a:buClr>
                <a:srgbClr val="FFFFFF"/>
              </a:buClr>
              <a:buSzPts val="3000"/>
              <a:buChar char="▻"/>
              <a:defRPr sz="3000" i="1">
                <a:solidFill>
                  <a:srgbClr val="FFFFFF"/>
                </a:solidFill>
              </a:defRPr>
            </a:lvl8pPr>
            <a:lvl9pPr marL="4114800" lvl="8" indent="-419100">
              <a:spcBef>
                <a:spcPts val="360"/>
              </a:spcBef>
              <a:spcAft>
                <a:spcPts val="0"/>
              </a:spcAft>
              <a:buClr>
                <a:srgbClr val="FFFFFF"/>
              </a:buClr>
              <a:buSzPts val="3000"/>
              <a:buChar char="▻"/>
              <a:defRPr sz="3000" i="1">
                <a:solidFill>
                  <a:srgbClr val="FFFFFF"/>
                </a:solidFill>
              </a:defRPr>
            </a:lvl9pPr>
          </a:lstStyle>
          <a:p>
            <a:endParaRPr/>
          </a:p>
        </p:txBody>
      </p:sp>
      <p:sp>
        <p:nvSpPr>
          <p:cNvPr id="51" name="Google Shape;51;p4"/>
          <p:cNvSpPr txBox="1"/>
          <p:nvPr/>
        </p:nvSpPr>
        <p:spPr>
          <a:xfrm>
            <a:off x="286600" y="1014575"/>
            <a:ext cx="676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rgbClr val="FF9800"/>
                </a:solidFill>
              </a:rPr>
              <a:t>“</a:t>
            </a:r>
            <a:endParaRPr sz="7200" b="1">
              <a:solidFill>
                <a:srgbClr val="FF9800"/>
              </a:solidFill>
            </a:endParaRPr>
          </a:p>
        </p:txBody>
      </p:sp>
      <p:grpSp>
        <p:nvGrpSpPr>
          <p:cNvPr id="52" name="Google Shape;52;p4"/>
          <p:cNvGrpSpPr/>
          <p:nvPr/>
        </p:nvGrpSpPr>
        <p:grpSpPr>
          <a:xfrm>
            <a:off x="6946842" y="4472723"/>
            <a:ext cx="2202830" cy="670795"/>
            <a:chOff x="5575242" y="4472723"/>
            <a:chExt cx="2202830" cy="670795"/>
          </a:xfrm>
        </p:grpSpPr>
        <p:sp>
          <p:nvSpPr>
            <p:cNvPr id="53" name="Google Shape;53;p4"/>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4"/>
            <p:cNvGrpSpPr/>
            <p:nvPr/>
          </p:nvGrpSpPr>
          <p:grpSpPr>
            <a:xfrm flipH="1">
              <a:off x="5734850" y="4472723"/>
              <a:ext cx="2040837" cy="670795"/>
              <a:chOff x="1297954" y="330075"/>
              <a:chExt cx="5169293" cy="1699506"/>
            </a:xfrm>
          </p:grpSpPr>
          <p:sp>
            <p:nvSpPr>
              <p:cNvPr id="55" name="Google Shape;55;p4"/>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4"/>
            <p:cNvGrpSpPr/>
            <p:nvPr/>
          </p:nvGrpSpPr>
          <p:grpSpPr>
            <a:xfrm flipH="1">
              <a:off x="5578209" y="4646738"/>
              <a:ext cx="2199863" cy="304563"/>
              <a:chOff x="-5827153" y="330075"/>
              <a:chExt cx="12276019" cy="1699569"/>
            </a:xfrm>
          </p:grpSpPr>
          <p:sp>
            <p:nvSpPr>
              <p:cNvPr id="58" name="Google Shape;58;p4"/>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 name="Google Shape;60;p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510033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8" r:id="rId3"/>
    <p:sldLayoutId id="2147483659" r:id="rId4"/>
    <p:sldLayoutId id="2147483660" r:id="rId5"/>
    <p:sldLayoutId id="2147483661" r:id="rId6"/>
    <p:sldLayoutId id="2147483662"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5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6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6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6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6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mailto:1512454@student.hcmus.edu.vn" TargetMode="External"/><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lvl="0"/>
            <a:r>
              <a:rPr lang="en-US"/>
              <a:t>NHÓM 9</a:t>
            </a:r>
            <a:br>
              <a:rPr lang="en-US"/>
            </a:br>
            <a:r>
              <a:rPr lang="en-US"/>
              <a:t>6.3 FINE-GRAINED ACCESS CONTROL</a:t>
            </a:r>
            <a:endParaRPr/>
          </a:p>
        </p:txBody>
      </p:sp>
    </p:spTree>
    <p:extLst>
      <p:ext uri="{BB962C8B-B14F-4D97-AF65-F5344CB8AC3E}">
        <p14:creationId xmlns:p14="http://schemas.microsoft.com/office/powerpoint/2010/main" val="39790911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4E24282-05A5-4080-85AA-EC3C87BAFC27}"/>
              </a:ext>
            </a:extLst>
          </p:cNvPr>
          <p:cNvSpPr>
            <a:spLocks noGrp="1"/>
          </p:cNvSpPr>
          <p:nvPr>
            <p:ph type="title"/>
          </p:nvPr>
        </p:nvSpPr>
        <p:spPr/>
        <p:txBody>
          <a:bodyPr/>
          <a:lstStyle/>
          <a:p>
            <a:r>
              <a:rPr lang="en-US" sz="2400"/>
              <a:t>3. COLUMN LEVEL VÀ COLUMN MASKING</a:t>
            </a:r>
          </a:p>
        </p:txBody>
      </p:sp>
      <p:sp>
        <p:nvSpPr>
          <p:cNvPr id="4" name="Chỗ dành sẵn cho Số hiệu Bản chiếu 3">
            <a:extLst>
              <a:ext uri="{FF2B5EF4-FFF2-40B4-BE49-F238E27FC236}">
                <a16:creationId xmlns:a16="http://schemas.microsoft.com/office/drawing/2014/main" id="{709EA308-5309-424C-8424-DB8229ECC6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dirty="0"/>
          </a:p>
        </p:txBody>
      </p:sp>
      <p:sp>
        <p:nvSpPr>
          <p:cNvPr id="5" name="Hình chữ nhật 4">
            <a:extLst>
              <a:ext uri="{FF2B5EF4-FFF2-40B4-BE49-F238E27FC236}">
                <a16:creationId xmlns:a16="http://schemas.microsoft.com/office/drawing/2014/main" id="{5C6E5C30-D42A-4C0C-AA0F-E631C4165EF4}"/>
              </a:ext>
            </a:extLst>
          </p:cNvPr>
          <p:cNvSpPr/>
          <p:nvPr/>
        </p:nvSpPr>
        <p:spPr>
          <a:xfrm>
            <a:off x="204545" y="1449662"/>
            <a:ext cx="7083846" cy="830997"/>
          </a:xfrm>
          <a:prstGeom prst="rect">
            <a:avLst/>
          </a:prstGeom>
        </p:spPr>
        <p:txBody>
          <a:bodyPr wrap="square">
            <a:spAutoFit/>
          </a:bodyPr>
          <a:lstStyle/>
          <a:p>
            <a:pPr marL="457200" indent="-381000">
              <a:spcBef>
                <a:spcPts val="600"/>
              </a:spcBef>
              <a:buClr>
                <a:srgbClr val="C7D3E6"/>
              </a:buClr>
              <a:buSzPts val="2400"/>
              <a:buFont typeface="Roboto Condensed Light"/>
              <a:buChar char="▰"/>
            </a:pPr>
            <a:r>
              <a:rPr lang="en-US" sz="2400">
                <a:solidFill>
                  <a:srgbClr val="263248"/>
                </a:solidFill>
                <a:latin typeface="Roboto Condensed Light"/>
                <a:ea typeface="Roboto Condensed Light"/>
              </a:rPr>
              <a:t>Dùng để hiển thị các cột chứa dữ liệu nhạy cảm dưới dạng giá trị NULL</a:t>
            </a:r>
          </a:p>
        </p:txBody>
      </p:sp>
      <p:pic>
        <p:nvPicPr>
          <p:cNvPr id="14" name="Picture 14">
            <a:extLst>
              <a:ext uri="{FF2B5EF4-FFF2-40B4-BE49-F238E27FC236}">
                <a16:creationId xmlns:a16="http://schemas.microsoft.com/office/drawing/2014/main" id="{7AF3D4CB-29E7-40F5-B444-CD29C2D5F4FC}"/>
              </a:ext>
            </a:extLst>
          </p:cNvPr>
          <p:cNvPicPr/>
          <p:nvPr/>
        </p:nvPicPr>
        <p:blipFill>
          <a:blip r:embed="rId2"/>
          <a:stretch>
            <a:fillRect/>
          </a:stretch>
        </p:blipFill>
        <p:spPr>
          <a:xfrm>
            <a:off x="204545" y="2360660"/>
            <a:ext cx="3667125" cy="2275840"/>
          </a:xfrm>
          <a:prstGeom prst="rect">
            <a:avLst/>
          </a:prstGeom>
        </p:spPr>
      </p:pic>
      <p:pic>
        <p:nvPicPr>
          <p:cNvPr id="15" name="Picture 15">
            <a:extLst>
              <a:ext uri="{FF2B5EF4-FFF2-40B4-BE49-F238E27FC236}">
                <a16:creationId xmlns:a16="http://schemas.microsoft.com/office/drawing/2014/main" id="{8C8ABAF8-75A9-4F3C-89CD-B5DE8FC7C289}"/>
              </a:ext>
            </a:extLst>
          </p:cNvPr>
          <p:cNvPicPr/>
          <p:nvPr/>
        </p:nvPicPr>
        <p:blipFill>
          <a:blip r:embed="rId3"/>
          <a:stretch>
            <a:fillRect/>
          </a:stretch>
        </p:blipFill>
        <p:spPr>
          <a:xfrm>
            <a:off x="4737945" y="2360661"/>
            <a:ext cx="3705225" cy="2193452"/>
          </a:xfrm>
          <a:prstGeom prst="rect">
            <a:avLst/>
          </a:prstGeom>
        </p:spPr>
      </p:pic>
      <p:sp>
        <p:nvSpPr>
          <p:cNvPr id="16" name="Arrow: Right 11">
            <a:extLst>
              <a:ext uri="{FF2B5EF4-FFF2-40B4-BE49-F238E27FC236}">
                <a16:creationId xmlns:a16="http://schemas.microsoft.com/office/drawing/2014/main" id="{3AB35FCD-FFFE-47B0-97FA-7F4189A56261}"/>
              </a:ext>
            </a:extLst>
          </p:cNvPr>
          <p:cNvSpPr/>
          <p:nvPr/>
        </p:nvSpPr>
        <p:spPr>
          <a:xfrm>
            <a:off x="3871670" y="3457387"/>
            <a:ext cx="999489"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1064462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F98F70B-D4CF-468F-8BF9-B34A0C6B1D0B}"/>
              </a:ext>
            </a:extLst>
          </p:cNvPr>
          <p:cNvSpPr>
            <a:spLocks noGrp="1"/>
          </p:cNvSpPr>
          <p:nvPr>
            <p:ph type="title"/>
          </p:nvPr>
        </p:nvSpPr>
        <p:spPr/>
        <p:txBody>
          <a:bodyPr/>
          <a:lstStyle/>
          <a:p>
            <a:r>
              <a:rPr lang="en-US" sz="2400"/>
              <a:t>4. VPD SECURITY POLICY</a:t>
            </a:r>
          </a:p>
        </p:txBody>
      </p:sp>
      <p:sp>
        <p:nvSpPr>
          <p:cNvPr id="4" name="Chỗ dành sẵn cho Số hiệu Bản chiếu 3">
            <a:extLst>
              <a:ext uri="{FF2B5EF4-FFF2-40B4-BE49-F238E27FC236}">
                <a16:creationId xmlns:a16="http://schemas.microsoft.com/office/drawing/2014/main" id="{86EB923D-897F-40CF-B926-F418B5DC2C5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dirty="0"/>
          </a:p>
        </p:txBody>
      </p:sp>
      <p:grpSp>
        <p:nvGrpSpPr>
          <p:cNvPr id="5" name="Google Shape;271;p18">
            <a:extLst>
              <a:ext uri="{FF2B5EF4-FFF2-40B4-BE49-F238E27FC236}">
                <a16:creationId xmlns:a16="http://schemas.microsoft.com/office/drawing/2014/main" id="{1B7AD2C1-12DB-4BC0-A03E-ABC6FEC03036}"/>
              </a:ext>
            </a:extLst>
          </p:cNvPr>
          <p:cNvGrpSpPr/>
          <p:nvPr/>
        </p:nvGrpSpPr>
        <p:grpSpPr>
          <a:xfrm>
            <a:off x="312466" y="587260"/>
            <a:ext cx="309022" cy="376837"/>
            <a:chOff x="596350" y="929175"/>
            <a:chExt cx="407950" cy="497475"/>
          </a:xfrm>
        </p:grpSpPr>
        <p:sp>
          <p:nvSpPr>
            <p:cNvPr id="6" name="Google Shape;272;p18">
              <a:extLst>
                <a:ext uri="{FF2B5EF4-FFF2-40B4-BE49-F238E27FC236}">
                  <a16:creationId xmlns:a16="http://schemas.microsoft.com/office/drawing/2014/main" id="{5A4584D6-5F3C-4646-8EE3-EDA1A35F1A7B}"/>
                </a:ext>
              </a:extLst>
            </p:cNvPr>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73;p18">
              <a:extLst>
                <a:ext uri="{FF2B5EF4-FFF2-40B4-BE49-F238E27FC236}">
                  <a16:creationId xmlns:a16="http://schemas.microsoft.com/office/drawing/2014/main" id="{B5A901B3-CD93-4D28-871A-A0ED2B5A43D3}"/>
                </a:ext>
              </a:extLst>
            </p:cNvPr>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74;p18">
              <a:extLst>
                <a:ext uri="{FF2B5EF4-FFF2-40B4-BE49-F238E27FC236}">
                  <a16:creationId xmlns:a16="http://schemas.microsoft.com/office/drawing/2014/main" id="{FFE2E493-685A-4417-AA07-65413262D648}"/>
                </a:ext>
              </a:extLst>
            </p:cNvPr>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5;p18">
              <a:extLst>
                <a:ext uri="{FF2B5EF4-FFF2-40B4-BE49-F238E27FC236}">
                  <a16:creationId xmlns:a16="http://schemas.microsoft.com/office/drawing/2014/main" id="{41EA7419-D128-47B3-B669-54FDF765C6CB}"/>
                </a:ext>
              </a:extLst>
            </p:cNvPr>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6;p18">
              <a:extLst>
                <a:ext uri="{FF2B5EF4-FFF2-40B4-BE49-F238E27FC236}">
                  <a16:creationId xmlns:a16="http://schemas.microsoft.com/office/drawing/2014/main" id="{40AD8220-568B-43C0-98C8-22A248C590F7}"/>
                </a:ext>
              </a:extLst>
            </p:cNvPr>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7;p18">
              <a:extLst>
                <a:ext uri="{FF2B5EF4-FFF2-40B4-BE49-F238E27FC236}">
                  <a16:creationId xmlns:a16="http://schemas.microsoft.com/office/drawing/2014/main" id="{EEECC420-BF4E-4728-A03E-C95041DCD205}"/>
                </a:ext>
              </a:extLst>
            </p:cNvPr>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8;p18">
              <a:extLst>
                <a:ext uri="{FF2B5EF4-FFF2-40B4-BE49-F238E27FC236}">
                  <a16:creationId xmlns:a16="http://schemas.microsoft.com/office/drawing/2014/main" id="{39D9616B-AE31-482F-805A-CCD429B4D25F}"/>
                </a:ext>
              </a:extLst>
            </p:cNvPr>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Rectangle 7">
            <a:extLst>
              <a:ext uri="{FF2B5EF4-FFF2-40B4-BE49-F238E27FC236}">
                <a16:creationId xmlns:a16="http://schemas.microsoft.com/office/drawing/2014/main" id="{316810AE-5316-4569-AC83-E7FEAA275AC4}"/>
              </a:ext>
            </a:extLst>
          </p:cNvPr>
          <p:cNvSpPr>
            <a:spLocks noChangeArrowheads="1"/>
          </p:cNvSpPr>
          <p:nvPr/>
        </p:nvSpPr>
        <p:spPr bwMode="auto">
          <a:xfrm>
            <a:off x="38600" y="-6953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a:t>Trước VPD:</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10">
            <a:extLst>
              <a:ext uri="{FF2B5EF4-FFF2-40B4-BE49-F238E27FC236}">
                <a16:creationId xmlns:a16="http://schemas.microsoft.com/office/drawing/2014/main" id="{7BA338E9-650B-41C3-9287-9841A2074467}"/>
              </a:ext>
            </a:extLst>
          </p:cNvPr>
          <p:cNvSpPr>
            <a:spLocks noChangeArrowheads="1"/>
          </p:cNvSpPr>
          <p:nvPr/>
        </p:nvSpPr>
        <p:spPr bwMode="auto">
          <a:xfrm>
            <a:off x="38600" y="4035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 name="Table 14">
            <a:extLst>
              <a:ext uri="{FF2B5EF4-FFF2-40B4-BE49-F238E27FC236}">
                <a16:creationId xmlns:a16="http://schemas.microsoft.com/office/drawing/2014/main" id="{4FC28AEF-7A25-46A4-9387-E062D52E43C5}"/>
              </a:ext>
            </a:extLst>
          </p:cNvPr>
          <p:cNvGraphicFramePr>
            <a:graphicFrameLocks noGrp="1"/>
          </p:cNvGraphicFramePr>
          <p:nvPr>
            <p:extLst>
              <p:ext uri="{D42A27DB-BD31-4B8C-83A1-F6EECF244321}">
                <p14:modId xmlns:p14="http://schemas.microsoft.com/office/powerpoint/2010/main" val="3597934784"/>
              </p:ext>
            </p:extLst>
          </p:nvPr>
        </p:nvGraphicFramePr>
        <p:xfrm>
          <a:off x="446241" y="1431660"/>
          <a:ext cx="8261824" cy="3510280"/>
        </p:xfrm>
        <a:graphic>
          <a:graphicData uri="http://schemas.openxmlformats.org/drawingml/2006/table">
            <a:tbl>
              <a:tblPr firstRow="1" bandRow="1">
                <a:tableStyleId>{3C645277-44B1-44B7-B1AD-013A330A27B1}</a:tableStyleId>
              </a:tblPr>
              <a:tblGrid>
                <a:gridCol w="4130912">
                  <a:extLst>
                    <a:ext uri="{9D8B030D-6E8A-4147-A177-3AD203B41FA5}">
                      <a16:colId xmlns:a16="http://schemas.microsoft.com/office/drawing/2014/main" val="1154070512"/>
                    </a:ext>
                  </a:extLst>
                </a:gridCol>
                <a:gridCol w="4130912">
                  <a:extLst>
                    <a:ext uri="{9D8B030D-6E8A-4147-A177-3AD203B41FA5}">
                      <a16:colId xmlns:a16="http://schemas.microsoft.com/office/drawing/2014/main" val="2111890056"/>
                    </a:ext>
                  </a:extLst>
                </a:gridCol>
              </a:tblGrid>
              <a:tr h="370840">
                <a:tc>
                  <a:txBody>
                    <a:bodyPr/>
                    <a:lstStyle/>
                    <a:p>
                      <a:pPr marL="76200" marR="0" indent="0" algn="l" rtl="0">
                        <a:lnSpc>
                          <a:spcPct val="100000"/>
                        </a:lnSpc>
                        <a:spcBef>
                          <a:spcPts val="600"/>
                        </a:spcBef>
                        <a:spcAft>
                          <a:spcPts val="0"/>
                        </a:spcAft>
                        <a:buClr>
                          <a:srgbClr val="C7D3E6"/>
                        </a:buClr>
                        <a:buSzPts val="2400"/>
                        <a:buFont typeface="Roboto Condensed Light"/>
                        <a:buNone/>
                      </a:pPr>
                      <a:r>
                        <a:rPr lang="en-US" sz="2000" b="0" i="0" u="none" strike="noStrike" cap="none">
                          <a:solidFill>
                            <a:srgbClr val="263248"/>
                          </a:solidFill>
                          <a:latin typeface="Roboto Condensed Light"/>
                          <a:ea typeface="Roboto Condensed Light"/>
                          <a:cs typeface="Arial"/>
                          <a:sym typeface="Arial"/>
                        </a:rPr>
                        <a:t>THỦ TỤC</a:t>
                      </a:r>
                    </a:p>
                  </a:txBody>
                  <a:tcPr/>
                </a:tc>
                <a:tc>
                  <a:txBody>
                    <a:bodyPr/>
                    <a:lstStyle/>
                    <a:p>
                      <a:pPr marL="76200" marR="0" indent="0" algn="l" rtl="0">
                        <a:lnSpc>
                          <a:spcPct val="100000"/>
                        </a:lnSpc>
                        <a:spcBef>
                          <a:spcPts val="600"/>
                        </a:spcBef>
                        <a:spcAft>
                          <a:spcPts val="0"/>
                        </a:spcAft>
                        <a:buClr>
                          <a:srgbClr val="C7D3E6"/>
                        </a:buClr>
                        <a:buSzPts val="2400"/>
                        <a:buFont typeface="Roboto Condensed Light"/>
                        <a:buNone/>
                      </a:pPr>
                      <a:r>
                        <a:rPr lang="en-US" sz="2000" b="0" i="0" u="none" strike="noStrike" cap="none">
                          <a:solidFill>
                            <a:srgbClr val="263248"/>
                          </a:solidFill>
                          <a:latin typeface="Roboto Condensed Light"/>
                          <a:ea typeface="Roboto Condensed Light"/>
                          <a:cs typeface="Arial"/>
                          <a:sym typeface="Arial"/>
                        </a:rPr>
                        <a:t>MÔ TẢ</a:t>
                      </a:r>
                    </a:p>
                  </a:txBody>
                  <a:tcPr/>
                </a:tc>
                <a:extLst>
                  <a:ext uri="{0D108BD9-81ED-4DB2-BD59-A6C34878D82A}">
                    <a16:rowId xmlns:a16="http://schemas.microsoft.com/office/drawing/2014/main" val="2342539555"/>
                  </a:ext>
                </a:extLst>
              </a:tr>
              <a:tr h="370840">
                <a:tc>
                  <a:txBody>
                    <a:bodyPr/>
                    <a:lstStyle/>
                    <a:p>
                      <a:pPr marL="76200" marR="0" indent="0" algn="l" rtl="0">
                        <a:lnSpc>
                          <a:spcPct val="100000"/>
                        </a:lnSpc>
                        <a:spcBef>
                          <a:spcPts val="600"/>
                        </a:spcBef>
                        <a:spcAft>
                          <a:spcPts val="0"/>
                        </a:spcAft>
                        <a:buClr>
                          <a:srgbClr val="C7D3E6"/>
                        </a:buClr>
                        <a:buSzPts val="2400"/>
                        <a:buFont typeface="Roboto Condensed Light"/>
                        <a:buNone/>
                      </a:pPr>
                      <a:r>
                        <a:rPr lang="vi-VN" sz="2000" b="0" i="0" u="none" strike="noStrike" cap="none">
                          <a:solidFill>
                            <a:srgbClr val="263248"/>
                          </a:solidFill>
                          <a:latin typeface="Roboto Condensed Light"/>
                          <a:ea typeface="Roboto Condensed Light"/>
                          <a:cs typeface="Arial"/>
                          <a:sym typeface="Arial"/>
                        </a:rPr>
                        <a:t>DBMS_RLS.ADD_POLICY</a:t>
                      </a:r>
                      <a:endParaRPr lang="en-US" sz="2000" b="0" i="0" u="none" strike="noStrike" cap="none">
                        <a:solidFill>
                          <a:srgbClr val="263248"/>
                        </a:solidFill>
                        <a:latin typeface="Roboto Condensed Light"/>
                        <a:ea typeface="Roboto Condensed Light"/>
                        <a:cs typeface="Arial"/>
                        <a:sym typeface="Arial"/>
                      </a:endParaRPr>
                    </a:p>
                  </a:txBody>
                  <a:tcPr marL="68580" marR="68580" marT="0" marB="0"/>
                </a:tc>
                <a:tc>
                  <a:txBody>
                    <a:bodyPr/>
                    <a:lstStyle/>
                    <a:p>
                      <a:pPr marL="76200" marR="0" indent="0" algn="l" rtl="0">
                        <a:lnSpc>
                          <a:spcPct val="100000"/>
                        </a:lnSpc>
                        <a:spcBef>
                          <a:spcPts val="600"/>
                        </a:spcBef>
                        <a:spcAft>
                          <a:spcPts val="0"/>
                        </a:spcAft>
                        <a:buClr>
                          <a:srgbClr val="C7D3E6"/>
                        </a:buClr>
                        <a:buSzPts val="2400"/>
                        <a:buFont typeface="Roboto Condensed Light"/>
                        <a:buNone/>
                      </a:pPr>
                      <a:r>
                        <a:rPr lang="vi-VN" sz="2000" b="0" i="0" u="none" strike="noStrike" cap="none">
                          <a:solidFill>
                            <a:srgbClr val="263248"/>
                          </a:solidFill>
                          <a:latin typeface="Roboto Condensed Light"/>
                          <a:ea typeface="Roboto Condensed Light"/>
                          <a:cs typeface="Arial"/>
                          <a:sym typeface="Arial"/>
                        </a:rPr>
                        <a:t>Thêm policy vào table, view, synonym</a:t>
                      </a:r>
                      <a:endParaRPr lang="en-US" sz="2000" b="0" i="0" u="none" strike="noStrike" cap="none">
                        <a:solidFill>
                          <a:srgbClr val="263248"/>
                        </a:solidFill>
                        <a:latin typeface="Roboto Condensed Light"/>
                        <a:ea typeface="Roboto Condensed Light"/>
                        <a:cs typeface="Arial"/>
                        <a:sym typeface="Arial"/>
                      </a:endParaRPr>
                    </a:p>
                  </a:txBody>
                  <a:tcPr marL="68580" marR="68580" marT="0" marB="0"/>
                </a:tc>
                <a:extLst>
                  <a:ext uri="{0D108BD9-81ED-4DB2-BD59-A6C34878D82A}">
                    <a16:rowId xmlns:a16="http://schemas.microsoft.com/office/drawing/2014/main" val="4232266169"/>
                  </a:ext>
                </a:extLst>
              </a:tr>
              <a:tr h="370840">
                <a:tc>
                  <a:txBody>
                    <a:bodyPr/>
                    <a:lstStyle/>
                    <a:p>
                      <a:pPr marL="76200" marR="0" indent="0" algn="l" rtl="0">
                        <a:lnSpc>
                          <a:spcPct val="100000"/>
                        </a:lnSpc>
                        <a:spcBef>
                          <a:spcPts val="600"/>
                        </a:spcBef>
                        <a:spcAft>
                          <a:spcPts val="0"/>
                        </a:spcAft>
                        <a:buClr>
                          <a:srgbClr val="C7D3E6"/>
                        </a:buClr>
                        <a:buSzPts val="2400"/>
                        <a:buFont typeface="Roboto Condensed Light"/>
                        <a:buNone/>
                      </a:pPr>
                      <a:r>
                        <a:rPr lang="vi-VN" sz="2000" b="0" i="0" u="none" strike="noStrike" cap="none">
                          <a:solidFill>
                            <a:srgbClr val="263248"/>
                          </a:solidFill>
                          <a:latin typeface="Roboto Condensed Light"/>
                          <a:ea typeface="Roboto Condensed Light"/>
                          <a:cs typeface="Arial"/>
                          <a:sym typeface="Arial"/>
                        </a:rPr>
                        <a:t>DBMS_RLS.ENABLE_POLICY</a:t>
                      </a:r>
                      <a:endParaRPr lang="en-US" sz="2000" b="0" i="0" u="none" strike="noStrike" cap="none">
                        <a:solidFill>
                          <a:srgbClr val="263248"/>
                        </a:solidFill>
                        <a:latin typeface="Roboto Condensed Light"/>
                        <a:ea typeface="Roboto Condensed Light"/>
                        <a:cs typeface="Arial"/>
                        <a:sym typeface="Arial"/>
                      </a:endParaRPr>
                    </a:p>
                  </a:txBody>
                  <a:tcPr marL="68580" marR="68580" marT="0" marB="0"/>
                </a:tc>
                <a:tc>
                  <a:txBody>
                    <a:bodyPr/>
                    <a:lstStyle/>
                    <a:p>
                      <a:pPr marL="76200" marR="0" indent="0" algn="l" rtl="0">
                        <a:lnSpc>
                          <a:spcPct val="100000"/>
                        </a:lnSpc>
                        <a:spcBef>
                          <a:spcPts val="600"/>
                        </a:spcBef>
                        <a:spcAft>
                          <a:spcPts val="0"/>
                        </a:spcAft>
                        <a:buClr>
                          <a:srgbClr val="C7D3E6"/>
                        </a:buClr>
                        <a:buSzPts val="2400"/>
                        <a:buFont typeface="Roboto Condensed Light"/>
                        <a:buNone/>
                      </a:pPr>
                      <a:r>
                        <a:rPr lang="vi-VN" sz="2000" b="0" i="0" u="none" strike="noStrike" cap="none">
                          <a:solidFill>
                            <a:srgbClr val="263248"/>
                          </a:solidFill>
                          <a:latin typeface="Roboto Condensed Light"/>
                          <a:ea typeface="Roboto Condensed Light"/>
                          <a:cs typeface="Arial"/>
                          <a:sym typeface="Arial"/>
                        </a:rPr>
                        <a:t>Cho phép (hay vô hiệu hóa) một policy trước đó mà ta đã thêm vào table, view, synonym</a:t>
                      </a:r>
                      <a:endParaRPr lang="en-US" sz="2000" b="0" i="0" u="none" strike="noStrike" cap="none">
                        <a:solidFill>
                          <a:srgbClr val="263248"/>
                        </a:solidFill>
                        <a:latin typeface="Roboto Condensed Light"/>
                        <a:ea typeface="Roboto Condensed Light"/>
                        <a:cs typeface="Arial"/>
                        <a:sym typeface="Arial"/>
                      </a:endParaRPr>
                    </a:p>
                  </a:txBody>
                  <a:tcPr marL="68580" marR="68580" marT="0" marB="0"/>
                </a:tc>
                <a:extLst>
                  <a:ext uri="{0D108BD9-81ED-4DB2-BD59-A6C34878D82A}">
                    <a16:rowId xmlns:a16="http://schemas.microsoft.com/office/drawing/2014/main" val="1207841131"/>
                  </a:ext>
                </a:extLst>
              </a:tr>
              <a:tr h="370840">
                <a:tc>
                  <a:txBody>
                    <a:bodyPr/>
                    <a:lstStyle/>
                    <a:p>
                      <a:pPr marL="76200" marR="0" indent="0" algn="l" rtl="0">
                        <a:lnSpc>
                          <a:spcPct val="100000"/>
                        </a:lnSpc>
                        <a:spcBef>
                          <a:spcPts val="600"/>
                        </a:spcBef>
                        <a:spcAft>
                          <a:spcPts val="0"/>
                        </a:spcAft>
                        <a:buClr>
                          <a:srgbClr val="C7D3E6"/>
                        </a:buClr>
                        <a:buSzPts val="2400"/>
                        <a:buFont typeface="Roboto Condensed Light"/>
                        <a:buNone/>
                      </a:pPr>
                      <a:r>
                        <a:rPr lang="vi-VN" sz="2000" b="0" i="0" u="none" strike="noStrike" cap="none">
                          <a:solidFill>
                            <a:srgbClr val="263248"/>
                          </a:solidFill>
                          <a:latin typeface="Roboto Condensed Light"/>
                          <a:ea typeface="Roboto Condensed Light"/>
                          <a:cs typeface="Arial"/>
                          <a:sym typeface="Arial"/>
                        </a:rPr>
                        <a:t>DBMS_RLS.ALTER_POLICY</a:t>
                      </a:r>
                      <a:endParaRPr lang="en-US" sz="2000" b="0" i="0" u="none" strike="noStrike" cap="none">
                        <a:solidFill>
                          <a:srgbClr val="263248"/>
                        </a:solidFill>
                        <a:latin typeface="Roboto Condensed Light"/>
                        <a:ea typeface="Roboto Condensed Light"/>
                        <a:cs typeface="Arial"/>
                        <a:sym typeface="Arial"/>
                      </a:endParaRPr>
                    </a:p>
                  </a:txBody>
                  <a:tcPr marL="68580" marR="68580" marT="0" marB="0"/>
                </a:tc>
                <a:tc>
                  <a:txBody>
                    <a:bodyPr/>
                    <a:lstStyle/>
                    <a:p>
                      <a:pPr marL="76200" marR="0" indent="0" algn="l" rtl="0">
                        <a:lnSpc>
                          <a:spcPct val="100000"/>
                        </a:lnSpc>
                        <a:spcBef>
                          <a:spcPts val="600"/>
                        </a:spcBef>
                        <a:spcAft>
                          <a:spcPts val="0"/>
                        </a:spcAft>
                        <a:buClr>
                          <a:srgbClr val="C7D3E6"/>
                        </a:buClr>
                        <a:buSzPts val="2400"/>
                        <a:buFont typeface="Roboto Condensed Light"/>
                        <a:buNone/>
                      </a:pPr>
                      <a:r>
                        <a:rPr lang="vi-VN" sz="2000" b="0" i="0" u="none" strike="noStrike" cap="none">
                          <a:solidFill>
                            <a:srgbClr val="263248"/>
                          </a:solidFill>
                          <a:latin typeface="Roboto Condensed Light"/>
                          <a:ea typeface="Roboto Condensed Light"/>
                          <a:cs typeface="Arial"/>
                          <a:sym typeface="Arial"/>
                        </a:rPr>
                        <a:t>Thay đổi liên kết hay không liên kết thuộc tính với policy</a:t>
                      </a:r>
                      <a:endParaRPr lang="en-US" sz="2000" b="0" i="0" u="none" strike="noStrike" cap="none">
                        <a:solidFill>
                          <a:srgbClr val="263248"/>
                        </a:solidFill>
                        <a:latin typeface="Roboto Condensed Light"/>
                        <a:ea typeface="Roboto Condensed Light"/>
                        <a:cs typeface="Arial"/>
                        <a:sym typeface="Arial"/>
                      </a:endParaRPr>
                    </a:p>
                  </a:txBody>
                  <a:tcPr marL="68580" marR="68580" marT="0" marB="0"/>
                </a:tc>
                <a:extLst>
                  <a:ext uri="{0D108BD9-81ED-4DB2-BD59-A6C34878D82A}">
                    <a16:rowId xmlns:a16="http://schemas.microsoft.com/office/drawing/2014/main" val="689531792"/>
                  </a:ext>
                </a:extLst>
              </a:tr>
              <a:tr h="370840">
                <a:tc>
                  <a:txBody>
                    <a:bodyPr/>
                    <a:lstStyle/>
                    <a:p>
                      <a:pPr marL="76200" marR="0" indent="0" algn="l" rtl="0">
                        <a:lnSpc>
                          <a:spcPct val="100000"/>
                        </a:lnSpc>
                        <a:spcBef>
                          <a:spcPts val="600"/>
                        </a:spcBef>
                        <a:spcAft>
                          <a:spcPts val="0"/>
                        </a:spcAft>
                        <a:buClr>
                          <a:srgbClr val="C7D3E6"/>
                        </a:buClr>
                        <a:buSzPts val="2400"/>
                        <a:buFont typeface="Roboto Condensed Light"/>
                        <a:buNone/>
                      </a:pPr>
                      <a:r>
                        <a:rPr lang="vi-VN" sz="2000" b="0" i="0" u="none" strike="noStrike" cap="none">
                          <a:solidFill>
                            <a:srgbClr val="263248"/>
                          </a:solidFill>
                          <a:latin typeface="Roboto Condensed Light"/>
                          <a:ea typeface="Roboto Condensed Light"/>
                          <a:cs typeface="Arial"/>
                          <a:sym typeface="Arial"/>
                        </a:rPr>
                        <a:t>DBMS_RLS.REFRESH_POLICY</a:t>
                      </a:r>
                      <a:endParaRPr lang="en-US" sz="2000" b="0" i="0" u="none" strike="noStrike" cap="none">
                        <a:solidFill>
                          <a:srgbClr val="263248"/>
                        </a:solidFill>
                        <a:latin typeface="Roboto Condensed Light"/>
                        <a:ea typeface="Roboto Condensed Light"/>
                        <a:cs typeface="Arial"/>
                        <a:sym typeface="Arial"/>
                      </a:endParaRPr>
                    </a:p>
                  </a:txBody>
                  <a:tcPr marL="68580" marR="68580" marT="0" marB="0"/>
                </a:tc>
                <a:tc>
                  <a:txBody>
                    <a:bodyPr/>
                    <a:lstStyle/>
                    <a:p>
                      <a:pPr marL="76200" marR="0" indent="0" algn="l" rtl="0">
                        <a:lnSpc>
                          <a:spcPct val="100000"/>
                        </a:lnSpc>
                        <a:spcBef>
                          <a:spcPts val="600"/>
                        </a:spcBef>
                        <a:spcAft>
                          <a:spcPts val="0"/>
                        </a:spcAft>
                        <a:buClr>
                          <a:srgbClr val="C7D3E6"/>
                        </a:buClr>
                        <a:buSzPts val="2400"/>
                        <a:buFont typeface="Roboto Condensed Light"/>
                        <a:buNone/>
                      </a:pPr>
                      <a:r>
                        <a:rPr lang="vi-VN" sz="2000" b="0" i="0" u="none" strike="noStrike" cap="none">
                          <a:solidFill>
                            <a:srgbClr val="263248"/>
                          </a:solidFill>
                          <a:latin typeface="Roboto Condensed Light"/>
                          <a:ea typeface="Roboto Condensed Light"/>
                          <a:cs typeface="Arial"/>
                          <a:sym typeface="Arial"/>
                        </a:rPr>
                        <a:t>Vô hiệu hóa các cursor liên kết với policy, làm mới policy.</a:t>
                      </a:r>
                      <a:endParaRPr lang="en-US" sz="2000" b="0" i="0" u="none" strike="noStrike" cap="none">
                        <a:solidFill>
                          <a:srgbClr val="263248"/>
                        </a:solidFill>
                        <a:latin typeface="Roboto Condensed Light"/>
                        <a:ea typeface="Roboto Condensed Light"/>
                        <a:cs typeface="Arial"/>
                        <a:sym typeface="Arial"/>
                      </a:endParaRPr>
                    </a:p>
                  </a:txBody>
                  <a:tcPr marL="68580" marR="68580" marT="0" marB="0"/>
                </a:tc>
                <a:extLst>
                  <a:ext uri="{0D108BD9-81ED-4DB2-BD59-A6C34878D82A}">
                    <a16:rowId xmlns:a16="http://schemas.microsoft.com/office/drawing/2014/main" val="1835541082"/>
                  </a:ext>
                </a:extLst>
              </a:tr>
              <a:tr h="370840">
                <a:tc>
                  <a:txBody>
                    <a:bodyPr/>
                    <a:lstStyle/>
                    <a:p>
                      <a:pPr marL="76200" marR="0" indent="0" algn="l" rtl="0">
                        <a:lnSpc>
                          <a:spcPct val="100000"/>
                        </a:lnSpc>
                        <a:spcBef>
                          <a:spcPts val="600"/>
                        </a:spcBef>
                        <a:spcAft>
                          <a:spcPts val="0"/>
                        </a:spcAft>
                        <a:buClr>
                          <a:srgbClr val="C7D3E6"/>
                        </a:buClr>
                        <a:buSzPts val="2400"/>
                        <a:buFont typeface="Roboto Condensed Light"/>
                        <a:buNone/>
                      </a:pPr>
                      <a:r>
                        <a:rPr lang="vi-VN" sz="2000" b="0" i="0" u="none" strike="noStrike" cap="none">
                          <a:solidFill>
                            <a:srgbClr val="263248"/>
                          </a:solidFill>
                          <a:latin typeface="Roboto Condensed Light"/>
                          <a:ea typeface="Roboto Condensed Light"/>
                          <a:cs typeface="Arial"/>
                          <a:sym typeface="Arial"/>
                        </a:rPr>
                        <a:t>DBMS_RLS.DROP_POLICY</a:t>
                      </a:r>
                      <a:endParaRPr lang="en-US" sz="2000" b="0" i="0" u="none" strike="noStrike" cap="none">
                        <a:solidFill>
                          <a:srgbClr val="263248"/>
                        </a:solidFill>
                        <a:latin typeface="Roboto Condensed Light"/>
                        <a:ea typeface="Roboto Condensed Light"/>
                        <a:cs typeface="Arial"/>
                        <a:sym typeface="Arial"/>
                      </a:endParaRPr>
                    </a:p>
                  </a:txBody>
                  <a:tcPr marL="68580" marR="68580" marT="0" marB="0"/>
                </a:tc>
                <a:tc>
                  <a:txBody>
                    <a:bodyPr/>
                    <a:lstStyle/>
                    <a:p>
                      <a:pPr marL="76200" marR="0" indent="0" algn="l" rtl="0">
                        <a:lnSpc>
                          <a:spcPct val="100000"/>
                        </a:lnSpc>
                        <a:spcBef>
                          <a:spcPts val="600"/>
                        </a:spcBef>
                        <a:spcAft>
                          <a:spcPts val="0"/>
                        </a:spcAft>
                        <a:buClr>
                          <a:srgbClr val="C7D3E6"/>
                        </a:buClr>
                        <a:buSzPts val="2400"/>
                        <a:buFont typeface="Roboto Condensed Light"/>
                        <a:buNone/>
                      </a:pPr>
                      <a:r>
                        <a:rPr lang="vi-VN" sz="2000" b="0" i="0" u="none" strike="noStrike" cap="none">
                          <a:solidFill>
                            <a:srgbClr val="263248"/>
                          </a:solidFill>
                          <a:latin typeface="Roboto Condensed Light"/>
                          <a:ea typeface="Roboto Condensed Light"/>
                          <a:cs typeface="Arial"/>
                          <a:sym typeface="Arial"/>
                        </a:rPr>
                        <a:t>Xóa một policy ra khỏi table, view, synonym</a:t>
                      </a:r>
                      <a:endParaRPr lang="en-US" sz="2000" b="0" i="0" u="none" strike="noStrike" cap="none">
                        <a:solidFill>
                          <a:srgbClr val="263248"/>
                        </a:solidFill>
                        <a:latin typeface="Roboto Condensed Light"/>
                        <a:ea typeface="Roboto Condensed Light"/>
                        <a:cs typeface="Arial"/>
                        <a:sym typeface="Arial"/>
                      </a:endParaRPr>
                    </a:p>
                  </a:txBody>
                  <a:tcPr marL="68580" marR="68580" marT="0" marB="0"/>
                </a:tc>
                <a:extLst>
                  <a:ext uri="{0D108BD9-81ED-4DB2-BD59-A6C34878D82A}">
                    <a16:rowId xmlns:a16="http://schemas.microsoft.com/office/drawing/2014/main" val="451314725"/>
                  </a:ext>
                </a:extLst>
              </a:tr>
            </a:tbl>
          </a:graphicData>
        </a:graphic>
      </p:graphicFrame>
    </p:spTree>
    <p:extLst>
      <p:ext uri="{BB962C8B-B14F-4D97-AF65-F5344CB8AC3E}">
        <p14:creationId xmlns:p14="http://schemas.microsoft.com/office/powerpoint/2010/main" val="4014967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F98F70B-D4CF-468F-8BF9-B34A0C6B1D0B}"/>
              </a:ext>
            </a:extLst>
          </p:cNvPr>
          <p:cNvSpPr>
            <a:spLocks noGrp="1"/>
          </p:cNvSpPr>
          <p:nvPr>
            <p:ph type="title"/>
          </p:nvPr>
        </p:nvSpPr>
        <p:spPr/>
        <p:txBody>
          <a:bodyPr/>
          <a:lstStyle/>
          <a:p>
            <a:r>
              <a:rPr lang="en-US" sz="2400"/>
              <a:t>4. VPD SECURITY POLICY</a:t>
            </a:r>
          </a:p>
        </p:txBody>
      </p:sp>
      <p:sp>
        <p:nvSpPr>
          <p:cNvPr id="4" name="Chỗ dành sẵn cho Số hiệu Bản chiếu 3">
            <a:extLst>
              <a:ext uri="{FF2B5EF4-FFF2-40B4-BE49-F238E27FC236}">
                <a16:creationId xmlns:a16="http://schemas.microsoft.com/office/drawing/2014/main" id="{86EB923D-897F-40CF-B926-F418B5DC2C5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dirty="0"/>
          </a:p>
        </p:txBody>
      </p:sp>
      <p:grpSp>
        <p:nvGrpSpPr>
          <p:cNvPr id="5" name="Google Shape;271;p18">
            <a:extLst>
              <a:ext uri="{FF2B5EF4-FFF2-40B4-BE49-F238E27FC236}">
                <a16:creationId xmlns:a16="http://schemas.microsoft.com/office/drawing/2014/main" id="{1B7AD2C1-12DB-4BC0-A03E-ABC6FEC03036}"/>
              </a:ext>
            </a:extLst>
          </p:cNvPr>
          <p:cNvGrpSpPr/>
          <p:nvPr/>
        </p:nvGrpSpPr>
        <p:grpSpPr>
          <a:xfrm>
            <a:off x="312466" y="587260"/>
            <a:ext cx="309022" cy="376837"/>
            <a:chOff x="596350" y="929175"/>
            <a:chExt cx="407950" cy="497475"/>
          </a:xfrm>
        </p:grpSpPr>
        <p:sp>
          <p:nvSpPr>
            <p:cNvPr id="6" name="Google Shape;272;p18">
              <a:extLst>
                <a:ext uri="{FF2B5EF4-FFF2-40B4-BE49-F238E27FC236}">
                  <a16:creationId xmlns:a16="http://schemas.microsoft.com/office/drawing/2014/main" id="{5A4584D6-5F3C-4646-8EE3-EDA1A35F1A7B}"/>
                </a:ext>
              </a:extLst>
            </p:cNvPr>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73;p18">
              <a:extLst>
                <a:ext uri="{FF2B5EF4-FFF2-40B4-BE49-F238E27FC236}">
                  <a16:creationId xmlns:a16="http://schemas.microsoft.com/office/drawing/2014/main" id="{B5A901B3-CD93-4D28-871A-A0ED2B5A43D3}"/>
                </a:ext>
              </a:extLst>
            </p:cNvPr>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74;p18">
              <a:extLst>
                <a:ext uri="{FF2B5EF4-FFF2-40B4-BE49-F238E27FC236}">
                  <a16:creationId xmlns:a16="http://schemas.microsoft.com/office/drawing/2014/main" id="{FFE2E493-685A-4417-AA07-65413262D648}"/>
                </a:ext>
              </a:extLst>
            </p:cNvPr>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5;p18">
              <a:extLst>
                <a:ext uri="{FF2B5EF4-FFF2-40B4-BE49-F238E27FC236}">
                  <a16:creationId xmlns:a16="http://schemas.microsoft.com/office/drawing/2014/main" id="{41EA7419-D128-47B3-B669-54FDF765C6CB}"/>
                </a:ext>
              </a:extLst>
            </p:cNvPr>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6;p18">
              <a:extLst>
                <a:ext uri="{FF2B5EF4-FFF2-40B4-BE49-F238E27FC236}">
                  <a16:creationId xmlns:a16="http://schemas.microsoft.com/office/drawing/2014/main" id="{40AD8220-568B-43C0-98C8-22A248C590F7}"/>
                </a:ext>
              </a:extLst>
            </p:cNvPr>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7;p18">
              <a:extLst>
                <a:ext uri="{FF2B5EF4-FFF2-40B4-BE49-F238E27FC236}">
                  <a16:creationId xmlns:a16="http://schemas.microsoft.com/office/drawing/2014/main" id="{EEECC420-BF4E-4728-A03E-C95041DCD205}"/>
                </a:ext>
              </a:extLst>
            </p:cNvPr>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8;p18">
              <a:extLst>
                <a:ext uri="{FF2B5EF4-FFF2-40B4-BE49-F238E27FC236}">
                  <a16:creationId xmlns:a16="http://schemas.microsoft.com/office/drawing/2014/main" id="{39D9616B-AE31-482F-805A-CCD429B4D25F}"/>
                </a:ext>
              </a:extLst>
            </p:cNvPr>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Rectangle 7">
            <a:extLst>
              <a:ext uri="{FF2B5EF4-FFF2-40B4-BE49-F238E27FC236}">
                <a16:creationId xmlns:a16="http://schemas.microsoft.com/office/drawing/2014/main" id="{316810AE-5316-4569-AC83-E7FEAA275AC4}"/>
              </a:ext>
            </a:extLst>
          </p:cNvPr>
          <p:cNvSpPr>
            <a:spLocks noChangeArrowheads="1"/>
          </p:cNvSpPr>
          <p:nvPr/>
        </p:nvSpPr>
        <p:spPr bwMode="auto">
          <a:xfrm>
            <a:off x="38600" y="-6953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a:t>Trước VPD:</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10">
            <a:extLst>
              <a:ext uri="{FF2B5EF4-FFF2-40B4-BE49-F238E27FC236}">
                <a16:creationId xmlns:a16="http://schemas.microsoft.com/office/drawing/2014/main" id="{7BA338E9-650B-41C3-9287-9841A2074467}"/>
              </a:ext>
            </a:extLst>
          </p:cNvPr>
          <p:cNvSpPr>
            <a:spLocks noChangeArrowheads="1"/>
          </p:cNvSpPr>
          <p:nvPr/>
        </p:nvSpPr>
        <p:spPr bwMode="auto">
          <a:xfrm>
            <a:off x="38600" y="4035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4" name="Picture 13">
            <a:extLst>
              <a:ext uri="{FF2B5EF4-FFF2-40B4-BE49-F238E27FC236}">
                <a16:creationId xmlns:a16="http://schemas.microsoft.com/office/drawing/2014/main" id="{C3A04E2B-B745-415B-8356-DA32A41BDEA2}"/>
              </a:ext>
            </a:extLst>
          </p:cNvPr>
          <p:cNvPicPr>
            <a:picLocks noChangeAspect="1"/>
          </p:cNvPicPr>
          <p:nvPr/>
        </p:nvPicPr>
        <p:blipFill>
          <a:blip r:embed="rId2"/>
          <a:stretch>
            <a:fillRect/>
          </a:stretch>
        </p:blipFill>
        <p:spPr>
          <a:xfrm>
            <a:off x="967598" y="1326329"/>
            <a:ext cx="6792017" cy="1016847"/>
          </a:xfrm>
          <a:prstGeom prst="rect">
            <a:avLst/>
          </a:prstGeom>
        </p:spPr>
      </p:pic>
      <p:graphicFrame>
        <p:nvGraphicFramePr>
          <p:cNvPr id="17" name="Table 16">
            <a:extLst>
              <a:ext uri="{FF2B5EF4-FFF2-40B4-BE49-F238E27FC236}">
                <a16:creationId xmlns:a16="http://schemas.microsoft.com/office/drawing/2014/main" id="{48CA9F41-D4FC-43ED-ACB3-2F0EFCA96C69}"/>
              </a:ext>
            </a:extLst>
          </p:cNvPr>
          <p:cNvGraphicFramePr>
            <a:graphicFrameLocks noGrp="1"/>
          </p:cNvGraphicFramePr>
          <p:nvPr>
            <p:extLst>
              <p:ext uri="{D42A27DB-BD31-4B8C-83A1-F6EECF244321}">
                <p14:modId xmlns:p14="http://schemas.microsoft.com/office/powerpoint/2010/main" val="783626866"/>
              </p:ext>
            </p:extLst>
          </p:nvPr>
        </p:nvGraphicFramePr>
        <p:xfrm>
          <a:off x="312465" y="2273955"/>
          <a:ext cx="8278640" cy="2677504"/>
        </p:xfrm>
        <a:graphic>
          <a:graphicData uri="http://schemas.openxmlformats.org/drawingml/2006/table">
            <a:tbl>
              <a:tblPr firstRow="1" bandRow="1">
                <a:tableStyleId>{3C645277-44B1-44B7-B1AD-013A330A27B1}</a:tableStyleId>
              </a:tblPr>
              <a:tblGrid>
                <a:gridCol w="1643926">
                  <a:extLst>
                    <a:ext uri="{9D8B030D-6E8A-4147-A177-3AD203B41FA5}">
                      <a16:colId xmlns:a16="http://schemas.microsoft.com/office/drawing/2014/main" val="2352173585"/>
                    </a:ext>
                  </a:extLst>
                </a:gridCol>
                <a:gridCol w="1499190">
                  <a:extLst>
                    <a:ext uri="{9D8B030D-6E8A-4147-A177-3AD203B41FA5}">
                      <a16:colId xmlns:a16="http://schemas.microsoft.com/office/drawing/2014/main" val="3468897281"/>
                    </a:ext>
                  </a:extLst>
                </a:gridCol>
                <a:gridCol w="1084521">
                  <a:extLst>
                    <a:ext uri="{9D8B030D-6E8A-4147-A177-3AD203B41FA5}">
                      <a16:colId xmlns:a16="http://schemas.microsoft.com/office/drawing/2014/main" val="2042033054"/>
                    </a:ext>
                  </a:extLst>
                </a:gridCol>
                <a:gridCol w="4051003">
                  <a:extLst>
                    <a:ext uri="{9D8B030D-6E8A-4147-A177-3AD203B41FA5}">
                      <a16:colId xmlns:a16="http://schemas.microsoft.com/office/drawing/2014/main" val="3467224883"/>
                    </a:ext>
                  </a:extLst>
                </a:gridCol>
              </a:tblGrid>
              <a:tr h="425536">
                <a:tc>
                  <a:txBody>
                    <a:bodyPr/>
                    <a:lstStyle/>
                    <a:p>
                      <a:pPr marL="76200" marR="0" indent="0" algn="l" rtl="0">
                        <a:lnSpc>
                          <a:spcPct val="100000"/>
                        </a:lnSpc>
                        <a:spcBef>
                          <a:spcPts val="600"/>
                        </a:spcBef>
                        <a:spcAft>
                          <a:spcPts val="0"/>
                        </a:spcAft>
                        <a:buClr>
                          <a:srgbClr val="C7D3E6"/>
                        </a:buClr>
                        <a:buSzPts val="2400"/>
                        <a:buFont typeface="Roboto Condensed Light"/>
                        <a:buNone/>
                      </a:pPr>
                      <a:r>
                        <a:rPr lang="en-US" sz="1600" b="0" i="0" u="none" strike="noStrike" cap="none">
                          <a:solidFill>
                            <a:srgbClr val="263248"/>
                          </a:solidFill>
                          <a:latin typeface="Roboto Condensed Light"/>
                          <a:ea typeface="Roboto Condensed Light"/>
                          <a:cs typeface="Arial"/>
                          <a:sym typeface="Arial"/>
                        </a:rPr>
                        <a:t>THAM SỐ</a:t>
                      </a:r>
                    </a:p>
                  </a:txBody>
                  <a:tcPr/>
                </a:tc>
                <a:tc>
                  <a:txBody>
                    <a:bodyPr/>
                    <a:lstStyle/>
                    <a:p>
                      <a:pPr marL="76200" marR="0" indent="0" algn="l" rtl="0">
                        <a:lnSpc>
                          <a:spcPct val="100000"/>
                        </a:lnSpc>
                        <a:spcBef>
                          <a:spcPts val="600"/>
                        </a:spcBef>
                        <a:spcAft>
                          <a:spcPts val="0"/>
                        </a:spcAft>
                        <a:buClr>
                          <a:srgbClr val="C7D3E6"/>
                        </a:buClr>
                        <a:buSzPts val="2400"/>
                        <a:buFont typeface="Roboto Condensed Light"/>
                        <a:buNone/>
                      </a:pPr>
                      <a:r>
                        <a:rPr lang="en-US" sz="1600" b="0" i="0" u="none" strike="noStrike" cap="none">
                          <a:solidFill>
                            <a:srgbClr val="263248"/>
                          </a:solidFill>
                          <a:latin typeface="Roboto Condensed Light"/>
                          <a:ea typeface="Roboto Condensed Light"/>
                          <a:cs typeface="Arial"/>
                          <a:sym typeface="Arial"/>
                        </a:rPr>
                        <a:t>Kiểu dữ liệu</a:t>
                      </a:r>
                    </a:p>
                  </a:txBody>
                  <a:tcPr marL="68580" marR="68580" marT="0" marB="0"/>
                </a:tc>
                <a:tc>
                  <a:txBody>
                    <a:bodyPr/>
                    <a:lstStyle/>
                    <a:p>
                      <a:pPr marL="76200" marR="0" indent="0" algn="l" rtl="0">
                        <a:lnSpc>
                          <a:spcPct val="100000"/>
                        </a:lnSpc>
                        <a:spcBef>
                          <a:spcPts val="600"/>
                        </a:spcBef>
                        <a:spcAft>
                          <a:spcPts val="0"/>
                        </a:spcAft>
                        <a:buClr>
                          <a:srgbClr val="C7D3E6"/>
                        </a:buClr>
                        <a:buSzPts val="2400"/>
                        <a:buFont typeface="Roboto Condensed Light"/>
                        <a:buNone/>
                      </a:pPr>
                      <a:r>
                        <a:rPr lang="en-US" sz="1600" b="0" i="0" u="none" strike="noStrike" cap="none">
                          <a:solidFill>
                            <a:srgbClr val="263248"/>
                          </a:solidFill>
                          <a:latin typeface="Roboto Condensed Light"/>
                          <a:ea typeface="Roboto Condensed Light"/>
                          <a:cs typeface="Arial"/>
                          <a:sym typeface="Arial"/>
                        </a:rPr>
                        <a:t>CÓ THỂ NULL</a:t>
                      </a:r>
                    </a:p>
                  </a:txBody>
                  <a:tcPr marL="68580" marR="68580" marT="0" marB="0"/>
                </a:tc>
                <a:tc>
                  <a:txBody>
                    <a:bodyPr/>
                    <a:lstStyle/>
                    <a:p>
                      <a:pPr marL="76200" marR="0" indent="0" algn="l" rtl="0">
                        <a:lnSpc>
                          <a:spcPct val="100000"/>
                        </a:lnSpc>
                        <a:spcBef>
                          <a:spcPts val="600"/>
                        </a:spcBef>
                        <a:spcAft>
                          <a:spcPts val="0"/>
                        </a:spcAft>
                        <a:buClr>
                          <a:srgbClr val="C7D3E6"/>
                        </a:buClr>
                        <a:buSzPts val="2400"/>
                        <a:buFont typeface="Roboto Condensed Light"/>
                        <a:buNone/>
                      </a:pPr>
                      <a:r>
                        <a:rPr lang="en-US" sz="1600" b="0" i="0" u="none" strike="noStrike" cap="none">
                          <a:solidFill>
                            <a:srgbClr val="263248"/>
                          </a:solidFill>
                          <a:latin typeface="Roboto Condensed Light"/>
                          <a:ea typeface="Roboto Condensed Light"/>
                          <a:cs typeface="Arial"/>
                          <a:sym typeface="Arial"/>
                        </a:rPr>
                        <a:t>Mô tả</a:t>
                      </a:r>
                    </a:p>
                  </a:txBody>
                  <a:tcPr marL="68580" marR="68580" marT="0" marB="0"/>
                </a:tc>
                <a:extLst>
                  <a:ext uri="{0D108BD9-81ED-4DB2-BD59-A6C34878D82A}">
                    <a16:rowId xmlns:a16="http://schemas.microsoft.com/office/drawing/2014/main" val="1340594937"/>
                  </a:ext>
                </a:extLst>
              </a:tr>
              <a:tr h="425536">
                <a:tc>
                  <a:txBody>
                    <a:bodyPr/>
                    <a:lstStyle/>
                    <a:p>
                      <a:pPr marL="76200" marR="0" indent="0" algn="l" rtl="0">
                        <a:lnSpc>
                          <a:spcPct val="100000"/>
                        </a:lnSpc>
                        <a:spcBef>
                          <a:spcPts val="600"/>
                        </a:spcBef>
                        <a:spcAft>
                          <a:spcPts val="0"/>
                        </a:spcAft>
                        <a:buClr>
                          <a:srgbClr val="C7D3E6"/>
                        </a:buClr>
                        <a:buSzPts val="2400"/>
                        <a:buFont typeface="Roboto Condensed Light"/>
                        <a:buNone/>
                      </a:pPr>
                      <a:r>
                        <a:rPr lang="en-US" sz="1600" b="0" i="0" u="none" strike="noStrike" cap="none">
                          <a:solidFill>
                            <a:srgbClr val="263248"/>
                          </a:solidFill>
                          <a:latin typeface="Roboto Condensed Light"/>
                          <a:ea typeface="Roboto Condensed Light"/>
                          <a:cs typeface="Arial"/>
                          <a:sym typeface="Arial"/>
                        </a:rPr>
                        <a:t>OBJECT_OWNER</a:t>
                      </a:r>
                    </a:p>
                  </a:txBody>
                  <a:tcPr marL="68580" marR="68580" marT="0" marB="0"/>
                </a:tc>
                <a:tc>
                  <a:txBody>
                    <a:bodyPr/>
                    <a:lstStyle/>
                    <a:p>
                      <a:pPr marL="76200" marR="0" indent="0" algn="l" rtl="0">
                        <a:lnSpc>
                          <a:spcPct val="100000"/>
                        </a:lnSpc>
                        <a:spcBef>
                          <a:spcPts val="600"/>
                        </a:spcBef>
                        <a:spcAft>
                          <a:spcPts val="0"/>
                        </a:spcAft>
                        <a:buClr>
                          <a:srgbClr val="C7D3E6"/>
                        </a:buClr>
                        <a:buSzPts val="2400"/>
                        <a:buFont typeface="Roboto Condensed Light"/>
                        <a:buNone/>
                      </a:pPr>
                      <a:r>
                        <a:rPr lang="en-US" sz="1600" b="0" i="0" u="none" strike="noStrike" cap="none">
                          <a:solidFill>
                            <a:srgbClr val="263248"/>
                          </a:solidFill>
                          <a:latin typeface="Roboto Condensed Light"/>
                          <a:ea typeface="Roboto Condensed Light"/>
                          <a:cs typeface="Arial"/>
                          <a:sym typeface="Arial"/>
                        </a:rPr>
                        <a:t>VARCHAR2(30)</a:t>
                      </a:r>
                    </a:p>
                  </a:txBody>
                  <a:tcPr marL="68580" marR="68580" marT="0" marB="0"/>
                </a:tc>
                <a:tc>
                  <a:txBody>
                    <a:bodyPr/>
                    <a:lstStyle/>
                    <a:p>
                      <a:pPr marL="76200" marR="0" indent="0" algn="l" rtl="0">
                        <a:lnSpc>
                          <a:spcPct val="100000"/>
                        </a:lnSpc>
                        <a:spcBef>
                          <a:spcPts val="600"/>
                        </a:spcBef>
                        <a:spcAft>
                          <a:spcPts val="0"/>
                        </a:spcAft>
                        <a:buClr>
                          <a:srgbClr val="C7D3E6"/>
                        </a:buClr>
                        <a:buSzPts val="2400"/>
                        <a:buFont typeface="Roboto Condensed Light"/>
                        <a:buNone/>
                      </a:pPr>
                      <a:r>
                        <a:rPr lang="en-US" sz="1600" b="0" i="0" u="none" strike="noStrike" cap="none">
                          <a:solidFill>
                            <a:srgbClr val="263248"/>
                          </a:solidFill>
                          <a:latin typeface="Roboto Condensed Light"/>
                          <a:ea typeface="Roboto Condensed Light"/>
                          <a:cs typeface="Arial"/>
                          <a:sym typeface="Arial"/>
                        </a:rPr>
                        <a:t>NOT NULL</a:t>
                      </a:r>
                    </a:p>
                  </a:txBody>
                  <a:tcPr marL="68580" marR="68580" marT="0" marB="0"/>
                </a:tc>
                <a:tc>
                  <a:txBody>
                    <a:bodyPr/>
                    <a:lstStyle/>
                    <a:p>
                      <a:pPr marL="76200" marR="0" indent="0" algn="l" rtl="0">
                        <a:lnSpc>
                          <a:spcPct val="100000"/>
                        </a:lnSpc>
                        <a:spcBef>
                          <a:spcPts val="600"/>
                        </a:spcBef>
                        <a:spcAft>
                          <a:spcPts val="0"/>
                        </a:spcAft>
                        <a:buClr>
                          <a:srgbClr val="C7D3E6"/>
                        </a:buClr>
                        <a:buSzPts val="2400"/>
                        <a:buFont typeface="Roboto Condensed Light"/>
                        <a:buNone/>
                      </a:pPr>
                      <a:r>
                        <a:rPr lang="en-US" sz="1600" b="0" i="0" u="none" strike="noStrike" cap="none">
                          <a:solidFill>
                            <a:srgbClr val="263248"/>
                          </a:solidFill>
                          <a:latin typeface="Roboto Condensed Light"/>
                          <a:ea typeface="Roboto Condensed Light"/>
                          <a:cs typeface="Arial"/>
                          <a:sym typeface="Arial"/>
                        </a:rPr>
                        <a:t>Owner của table, view, hay synonym (thuộc quyền sở hữu)</a:t>
                      </a:r>
                    </a:p>
                  </a:txBody>
                  <a:tcPr marL="68580" marR="68580" marT="0" marB="0"/>
                </a:tc>
                <a:extLst>
                  <a:ext uri="{0D108BD9-81ED-4DB2-BD59-A6C34878D82A}">
                    <a16:rowId xmlns:a16="http://schemas.microsoft.com/office/drawing/2014/main" val="497171747"/>
                  </a:ext>
                </a:extLst>
              </a:tr>
              <a:tr h="425536">
                <a:tc>
                  <a:txBody>
                    <a:bodyPr/>
                    <a:lstStyle/>
                    <a:p>
                      <a:pPr marL="76200" marR="0" indent="0" algn="l" rtl="0">
                        <a:lnSpc>
                          <a:spcPct val="100000"/>
                        </a:lnSpc>
                        <a:spcBef>
                          <a:spcPts val="600"/>
                        </a:spcBef>
                        <a:spcAft>
                          <a:spcPts val="0"/>
                        </a:spcAft>
                        <a:buClr>
                          <a:srgbClr val="C7D3E6"/>
                        </a:buClr>
                        <a:buSzPts val="2400"/>
                        <a:buFont typeface="Roboto Condensed Light"/>
                        <a:buNone/>
                      </a:pPr>
                      <a:r>
                        <a:rPr lang="en-US" sz="1600" b="0" i="0" u="none" strike="noStrike" cap="none">
                          <a:solidFill>
                            <a:srgbClr val="263248"/>
                          </a:solidFill>
                          <a:latin typeface="Roboto Condensed Light"/>
                          <a:ea typeface="Roboto Condensed Light"/>
                          <a:cs typeface="Arial"/>
                          <a:sym typeface="Arial"/>
                        </a:rPr>
                        <a:t>OBJECT_NAME</a:t>
                      </a:r>
                    </a:p>
                  </a:txBody>
                  <a:tcPr marL="68580" marR="68580" marT="0" marB="0"/>
                </a:tc>
                <a:tc>
                  <a:txBody>
                    <a:bodyPr/>
                    <a:lstStyle/>
                    <a:p>
                      <a:pPr marL="76200" marR="0" indent="0" algn="l" rtl="0">
                        <a:lnSpc>
                          <a:spcPct val="100000"/>
                        </a:lnSpc>
                        <a:spcBef>
                          <a:spcPts val="600"/>
                        </a:spcBef>
                        <a:spcAft>
                          <a:spcPts val="0"/>
                        </a:spcAft>
                        <a:buClr>
                          <a:srgbClr val="C7D3E6"/>
                        </a:buClr>
                        <a:buSzPts val="2400"/>
                        <a:buFont typeface="Roboto Condensed Light"/>
                        <a:buNone/>
                      </a:pPr>
                      <a:r>
                        <a:rPr lang="en-US" sz="1600" b="0" i="0" u="none" strike="noStrike" cap="none">
                          <a:solidFill>
                            <a:srgbClr val="263248"/>
                          </a:solidFill>
                          <a:latin typeface="Roboto Condensed Light"/>
                          <a:ea typeface="Roboto Condensed Light"/>
                          <a:cs typeface="Arial"/>
                          <a:sym typeface="Arial"/>
                        </a:rPr>
                        <a:t>VARCHAR2(30)</a:t>
                      </a:r>
                    </a:p>
                  </a:txBody>
                  <a:tcPr marL="68580" marR="68580" marT="0" marB="0"/>
                </a:tc>
                <a:tc>
                  <a:txBody>
                    <a:bodyPr/>
                    <a:lstStyle/>
                    <a:p>
                      <a:pPr marL="76200" marR="0" indent="0" algn="l" rtl="0">
                        <a:lnSpc>
                          <a:spcPct val="100000"/>
                        </a:lnSpc>
                        <a:spcBef>
                          <a:spcPts val="600"/>
                        </a:spcBef>
                        <a:spcAft>
                          <a:spcPts val="0"/>
                        </a:spcAft>
                        <a:buClr>
                          <a:srgbClr val="C7D3E6"/>
                        </a:buClr>
                        <a:buSzPts val="2400"/>
                        <a:buFont typeface="Roboto Condensed Light"/>
                        <a:buNone/>
                      </a:pPr>
                      <a:r>
                        <a:rPr lang="en-US" sz="1600" b="0" i="0" u="none" strike="noStrike" cap="none">
                          <a:solidFill>
                            <a:srgbClr val="263248"/>
                          </a:solidFill>
                          <a:latin typeface="Roboto Condensed Light"/>
                          <a:ea typeface="Roboto Condensed Light"/>
                          <a:cs typeface="Arial"/>
                          <a:sym typeface="Arial"/>
                        </a:rPr>
                        <a:t>NOT NULL</a:t>
                      </a:r>
                    </a:p>
                  </a:txBody>
                  <a:tcPr marL="68580" marR="68580" marT="0" marB="0"/>
                </a:tc>
                <a:tc>
                  <a:txBody>
                    <a:bodyPr/>
                    <a:lstStyle/>
                    <a:p>
                      <a:pPr marL="76200" marR="0" indent="0" algn="l" rtl="0">
                        <a:lnSpc>
                          <a:spcPct val="100000"/>
                        </a:lnSpc>
                        <a:spcBef>
                          <a:spcPts val="600"/>
                        </a:spcBef>
                        <a:spcAft>
                          <a:spcPts val="0"/>
                        </a:spcAft>
                        <a:buClr>
                          <a:srgbClr val="C7D3E6"/>
                        </a:buClr>
                        <a:buSzPts val="2400"/>
                        <a:buFont typeface="Roboto Condensed Light"/>
                        <a:buNone/>
                      </a:pPr>
                      <a:r>
                        <a:rPr lang="en-US" sz="1600" b="0" i="0" u="none" strike="noStrike" cap="none">
                          <a:solidFill>
                            <a:srgbClr val="263248"/>
                          </a:solidFill>
                          <a:latin typeface="Roboto Condensed Light"/>
                          <a:ea typeface="Roboto Condensed Light"/>
                          <a:cs typeface="Arial"/>
                          <a:sym typeface="Arial"/>
                        </a:rPr>
                        <a:t>Tên của table, view, hay synonym</a:t>
                      </a:r>
                    </a:p>
                  </a:txBody>
                  <a:tcPr marL="68580" marR="68580" marT="0" marB="0"/>
                </a:tc>
                <a:extLst>
                  <a:ext uri="{0D108BD9-81ED-4DB2-BD59-A6C34878D82A}">
                    <a16:rowId xmlns:a16="http://schemas.microsoft.com/office/drawing/2014/main" val="1492877397"/>
                  </a:ext>
                </a:extLst>
              </a:tr>
              <a:tr h="425536">
                <a:tc>
                  <a:txBody>
                    <a:bodyPr/>
                    <a:lstStyle/>
                    <a:p>
                      <a:pPr marL="76200" marR="0" indent="0" algn="l" rtl="0">
                        <a:lnSpc>
                          <a:spcPct val="100000"/>
                        </a:lnSpc>
                        <a:spcBef>
                          <a:spcPts val="600"/>
                        </a:spcBef>
                        <a:spcAft>
                          <a:spcPts val="0"/>
                        </a:spcAft>
                        <a:buClr>
                          <a:srgbClr val="C7D3E6"/>
                        </a:buClr>
                        <a:buSzPts val="2400"/>
                        <a:buFont typeface="Roboto Condensed Light"/>
                        <a:buNone/>
                      </a:pPr>
                      <a:r>
                        <a:rPr lang="en-US" sz="1600" b="0" i="0" u="none" strike="noStrike" cap="none">
                          <a:solidFill>
                            <a:srgbClr val="263248"/>
                          </a:solidFill>
                          <a:latin typeface="Roboto Condensed Light"/>
                          <a:ea typeface="Roboto Condensed Light"/>
                          <a:cs typeface="Arial"/>
                          <a:sym typeface="Arial"/>
                        </a:rPr>
                        <a:t>POLICY_GROUP</a:t>
                      </a:r>
                    </a:p>
                  </a:txBody>
                  <a:tcPr marL="68580" marR="68580" marT="0" marB="0"/>
                </a:tc>
                <a:tc>
                  <a:txBody>
                    <a:bodyPr/>
                    <a:lstStyle/>
                    <a:p>
                      <a:pPr marL="76200" marR="0" indent="0" algn="l" rtl="0">
                        <a:lnSpc>
                          <a:spcPct val="100000"/>
                        </a:lnSpc>
                        <a:spcBef>
                          <a:spcPts val="600"/>
                        </a:spcBef>
                        <a:spcAft>
                          <a:spcPts val="0"/>
                        </a:spcAft>
                        <a:buClr>
                          <a:srgbClr val="C7D3E6"/>
                        </a:buClr>
                        <a:buSzPts val="2400"/>
                        <a:buFont typeface="Roboto Condensed Light"/>
                        <a:buNone/>
                      </a:pPr>
                      <a:r>
                        <a:rPr lang="en-US" sz="1600" b="0" i="0" u="none" strike="noStrike" cap="none">
                          <a:solidFill>
                            <a:srgbClr val="263248"/>
                          </a:solidFill>
                          <a:latin typeface="Roboto Condensed Light"/>
                          <a:ea typeface="Roboto Condensed Light"/>
                          <a:cs typeface="Arial"/>
                          <a:sym typeface="Arial"/>
                        </a:rPr>
                        <a:t>VARCHAR2(30)</a:t>
                      </a:r>
                    </a:p>
                  </a:txBody>
                  <a:tcPr marL="68580" marR="68580" marT="0" marB="0"/>
                </a:tc>
                <a:tc>
                  <a:txBody>
                    <a:bodyPr/>
                    <a:lstStyle/>
                    <a:p>
                      <a:pPr marL="76200" marR="0" indent="0" algn="l" rtl="0">
                        <a:lnSpc>
                          <a:spcPct val="100000"/>
                        </a:lnSpc>
                        <a:spcBef>
                          <a:spcPts val="600"/>
                        </a:spcBef>
                        <a:spcAft>
                          <a:spcPts val="0"/>
                        </a:spcAft>
                        <a:buClr>
                          <a:srgbClr val="C7D3E6"/>
                        </a:buClr>
                        <a:buSzPts val="2400"/>
                        <a:buFont typeface="Roboto Condensed Light"/>
                        <a:buNone/>
                      </a:pPr>
                      <a:r>
                        <a:rPr lang="en-US" sz="1600" b="0" i="0" u="none" strike="noStrike" cap="none">
                          <a:solidFill>
                            <a:srgbClr val="263248"/>
                          </a:solidFill>
                          <a:latin typeface="Roboto Condensed Light"/>
                          <a:ea typeface="Roboto Condensed Light"/>
                          <a:cs typeface="Arial"/>
                          <a:sym typeface="Arial"/>
                        </a:rPr>
                        <a:t>NOT NULL</a:t>
                      </a:r>
                    </a:p>
                  </a:txBody>
                  <a:tcPr marL="68580" marR="68580" marT="0" marB="0"/>
                </a:tc>
                <a:tc>
                  <a:txBody>
                    <a:bodyPr/>
                    <a:lstStyle/>
                    <a:p>
                      <a:pPr marL="76200" marR="0" indent="0" algn="l" rtl="0">
                        <a:lnSpc>
                          <a:spcPct val="100000"/>
                        </a:lnSpc>
                        <a:spcBef>
                          <a:spcPts val="600"/>
                        </a:spcBef>
                        <a:spcAft>
                          <a:spcPts val="0"/>
                        </a:spcAft>
                        <a:buClr>
                          <a:srgbClr val="C7D3E6"/>
                        </a:buClr>
                        <a:buSzPts val="2400"/>
                        <a:buFont typeface="Roboto Condensed Light"/>
                        <a:buNone/>
                      </a:pPr>
                      <a:r>
                        <a:rPr lang="en-US" sz="1600" b="0" i="0" u="none" strike="noStrike" cap="none">
                          <a:solidFill>
                            <a:srgbClr val="263248"/>
                          </a:solidFill>
                          <a:latin typeface="Roboto Condensed Light"/>
                          <a:ea typeface="Roboto Condensed Light"/>
                          <a:cs typeface="Arial"/>
                          <a:sym typeface="Arial"/>
                        </a:rPr>
                        <a:t>Tên của nhóm policy</a:t>
                      </a:r>
                    </a:p>
                  </a:txBody>
                  <a:tcPr marL="68580" marR="68580" marT="0" marB="0"/>
                </a:tc>
                <a:extLst>
                  <a:ext uri="{0D108BD9-81ED-4DB2-BD59-A6C34878D82A}">
                    <a16:rowId xmlns:a16="http://schemas.microsoft.com/office/drawing/2014/main" val="2501505545"/>
                  </a:ext>
                </a:extLst>
              </a:tr>
              <a:tr h="425536">
                <a:tc>
                  <a:txBody>
                    <a:bodyPr/>
                    <a:lstStyle/>
                    <a:p>
                      <a:pPr marL="76200" marR="0" indent="0" algn="l" rtl="0">
                        <a:lnSpc>
                          <a:spcPct val="100000"/>
                        </a:lnSpc>
                        <a:spcBef>
                          <a:spcPts val="600"/>
                        </a:spcBef>
                        <a:spcAft>
                          <a:spcPts val="0"/>
                        </a:spcAft>
                        <a:buClr>
                          <a:srgbClr val="C7D3E6"/>
                        </a:buClr>
                        <a:buSzPts val="2400"/>
                        <a:buFont typeface="Roboto Condensed Light"/>
                        <a:buNone/>
                      </a:pPr>
                      <a:r>
                        <a:rPr lang="en-US" sz="1600" b="0" i="0" u="none" strike="noStrike" cap="none">
                          <a:solidFill>
                            <a:srgbClr val="263248"/>
                          </a:solidFill>
                          <a:latin typeface="Roboto Condensed Light"/>
                          <a:ea typeface="Roboto Condensed Light"/>
                          <a:cs typeface="Arial"/>
                          <a:sym typeface="Arial"/>
                        </a:rPr>
                        <a:t>POLICY_NAME</a:t>
                      </a:r>
                    </a:p>
                  </a:txBody>
                  <a:tcPr marL="68580" marR="68580" marT="0" marB="0"/>
                </a:tc>
                <a:tc>
                  <a:txBody>
                    <a:bodyPr/>
                    <a:lstStyle/>
                    <a:p>
                      <a:pPr marL="76200" marR="0" indent="0" algn="l" rtl="0">
                        <a:lnSpc>
                          <a:spcPct val="100000"/>
                        </a:lnSpc>
                        <a:spcBef>
                          <a:spcPts val="600"/>
                        </a:spcBef>
                        <a:spcAft>
                          <a:spcPts val="0"/>
                        </a:spcAft>
                        <a:buClr>
                          <a:srgbClr val="C7D3E6"/>
                        </a:buClr>
                        <a:buSzPts val="2400"/>
                        <a:buFont typeface="Roboto Condensed Light"/>
                        <a:buNone/>
                      </a:pPr>
                      <a:r>
                        <a:rPr lang="en-US" sz="1600" b="0" i="0" u="none" strike="noStrike" cap="none">
                          <a:solidFill>
                            <a:srgbClr val="263248"/>
                          </a:solidFill>
                          <a:latin typeface="Roboto Condensed Light"/>
                          <a:ea typeface="Roboto Condensed Light"/>
                          <a:cs typeface="Arial"/>
                          <a:sym typeface="Arial"/>
                        </a:rPr>
                        <a:t>VARCHAR2(30)</a:t>
                      </a:r>
                    </a:p>
                  </a:txBody>
                  <a:tcPr marL="68580" marR="68580" marT="0" marB="0"/>
                </a:tc>
                <a:tc>
                  <a:txBody>
                    <a:bodyPr/>
                    <a:lstStyle/>
                    <a:p>
                      <a:pPr marL="76200" marR="0" indent="0" algn="l" rtl="0">
                        <a:lnSpc>
                          <a:spcPct val="100000"/>
                        </a:lnSpc>
                        <a:spcBef>
                          <a:spcPts val="600"/>
                        </a:spcBef>
                        <a:spcAft>
                          <a:spcPts val="0"/>
                        </a:spcAft>
                        <a:buClr>
                          <a:srgbClr val="C7D3E6"/>
                        </a:buClr>
                        <a:buSzPts val="2400"/>
                        <a:buFont typeface="Roboto Condensed Light"/>
                        <a:buNone/>
                      </a:pPr>
                      <a:r>
                        <a:rPr lang="en-US" sz="1600" b="0" i="0" u="none" strike="noStrike" cap="none">
                          <a:solidFill>
                            <a:srgbClr val="263248"/>
                          </a:solidFill>
                          <a:latin typeface="Roboto Condensed Light"/>
                          <a:ea typeface="Roboto Condensed Light"/>
                          <a:cs typeface="Arial"/>
                          <a:sym typeface="Arial"/>
                        </a:rPr>
                        <a:t>NOT NULL</a:t>
                      </a:r>
                    </a:p>
                  </a:txBody>
                  <a:tcPr marL="68580" marR="68580" marT="0" marB="0"/>
                </a:tc>
                <a:tc>
                  <a:txBody>
                    <a:bodyPr/>
                    <a:lstStyle/>
                    <a:p>
                      <a:pPr marL="76200" marR="0" indent="0" algn="l" rtl="0">
                        <a:lnSpc>
                          <a:spcPct val="100000"/>
                        </a:lnSpc>
                        <a:spcBef>
                          <a:spcPts val="600"/>
                        </a:spcBef>
                        <a:spcAft>
                          <a:spcPts val="0"/>
                        </a:spcAft>
                        <a:buClr>
                          <a:srgbClr val="C7D3E6"/>
                        </a:buClr>
                        <a:buSzPts val="2400"/>
                        <a:buFont typeface="Roboto Condensed Light"/>
                        <a:buNone/>
                      </a:pPr>
                      <a:r>
                        <a:rPr lang="en-US" sz="1600" b="0" i="0" u="none" strike="noStrike" cap="none">
                          <a:solidFill>
                            <a:srgbClr val="263248"/>
                          </a:solidFill>
                          <a:latin typeface="Roboto Condensed Light"/>
                          <a:ea typeface="Roboto Condensed Light"/>
                          <a:cs typeface="Arial"/>
                          <a:sym typeface="Arial"/>
                        </a:rPr>
                        <a:t>Tên của policy</a:t>
                      </a:r>
                    </a:p>
                  </a:txBody>
                  <a:tcPr marL="68580" marR="68580" marT="0" marB="0"/>
                </a:tc>
                <a:extLst>
                  <a:ext uri="{0D108BD9-81ED-4DB2-BD59-A6C34878D82A}">
                    <a16:rowId xmlns:a16="http://schemas.microsoft.com/office/drawing/2014/main" val="295478879"/>
                  </a:ext>
                </a:extLst>
              </a:tr>
              <a:tr h="425536">
                <a:tc>
                  <a:txBody>
                    <a:bodyPr/>
                    <a:lstStyle/>
                    <a:p>
                      <a:pPr marL="76200" marR="0" indent="0" algn="l" rtl="0">
                        <a:lnSpc>
                          <a:spcPct val="100000"/>
                        </a:lnSpc>
                        <a:spcBef>
                          <a:spcPts val="600"/>
                        </a:spcBef>
                        <a:spcAft>
                          <a:spcPts val="0"/>
                        </a:spcAft>
                        <a:buClr>
                          <a:srgbClr val="C7D3E6"/>
                        </a:buClr>
                        <a:buSzPts val="2400"/>
                        <a:buFont typeface="Roboto Condensed Light"/>
                        <a:buNone/>
                      </a:pPr>
                      <a:r>
                        <a:rPr lang="en-US" sz="1600" b="0" i="0" u="none" strike="noStrike" cap="none">
                          <a:solidFill>
                            <a:srgbClr val="263248"/>
                          </a:solidFill>
                          <a:latin typeface="Roboto Condensed Light"/>
                          <a:ea typeface="Roboto Condensed Light"/>
                          <a:cs typeface="Arial"/>
                          <a:sym typeface="Arial"/>
                        </a:rPr>
                        <a:t>PF_OWNER</a:t>
                      </a:r>
                    </a:p>
                  </a:txBody>
                  <a:tcPr marL="68580" marR="68580" marT="0" marB="0"/>
                </a:tc>
                <a:tc>
                  <a:txBody>
                    <a:bodyPr/>
                    <a:lstStyle/>
                    <a:p>
                      <a:pPr marL="76200" marR="0" indent="0" algn="l" rtl="0">
                        <a:lnSpc>
                          <a:spcPct val="100000"/>
                        </a:lnSpc>
                        <a:spcBef>
                          <a:spcPts val="600"/>
                        </a:spcBef>
                        <a:spcAft>
                          <a:spcPts val="0"/>
                        </a:spcAft>
                        <a:buClr>
                          <a:srgbClr val="C7D3E6"/>
                        </a:buClr>
                        <a:buSzPts val="2400"/>
                        <a:buFont typeface="Roboto Condensed Light"/>
                        <a:buNone/>
                      </a:pPr>
                      <a:r>
                        <a:rPr lang="en-US" sz="1600" b="0" i="0" u="none" strike="noStrike" cap="none">
                          <a:solidFill>
                            <a:srgbClr val="263248"/>
                          </a:solidFill>
                          <a:latin typeface="Roboto Condensed Light"/>
                          <a:ea typeface="Roboto Condensed Light"/>
                          <a:cs typeface="Arial"/>
                          <a:sym typeface="Arial"/>
                        </a:rPr>
                        <a:t>VARCHAR2(30)</a:t>
                      </a:r>
                    </a:p>
                  </a:txBody>
                  <a:tcPr marL="68580" marR="68580" marT="0" marB="0"/>
                </a:tc>
                <a:tc>
                  <a:txBody>
                    <a:bodyPr/>
                    <a:lstStyle/>
                    <a:p>
                      <a:pPr marL="76200" marR="0" indent="0" algn="l" rtl="0">
                        <a:lnSpc>
                          <a:spcPct val="100000"/>
                        </a:lnSpc>
                        <a:spcBef>
                          <a:spcPts val="600"/>
                        </a:spcBef>
                        <a:spcAft>
                          <a:spcPts val="0"/>
                        </a:spcAft>
                        <a:buClr>
                          <a:srgbClr val="C7D3E6"/>
                        </a:buClr>
                        <a:buSzPts val="2400"/>
                        <a:buFont typeface="Roboto Condensed Light"/>
                        <a:buNone/>
                      </a:pPr>
                      <a:r>
                        <a:rPr lang="en-US" sz="1600" b="0" i="0" u="none" strike="noStrike" cap="none">
                          <a:solidFill>
                            <a:srgbClr val="263248"/>
                          </a:solidFill>
                          <a:latin typeface="Roboto Condensed Light"/>
                          <a:ea typeface="Roboto Condensed Light"/>
                          <a:cs typeface="Arial"/>
                          <a:sym typeface="Arial"/>
                        </a:rPr>
                        <a:t>NOT NULL</a:t>
                      </a:r>
                    </a:p>
                  </a:txBody>
                  <a:tcPr marL="68580" marR="68580" marT="0" marB="0"/>
                </a:tc>
                <a:tc>
                  <a:txBody>
                    <a:bodyPr/>
                    <a:lstStyle/>
                    <a:p>
                      <a:pPr marL="76200" marR="0" indent="0" algn="l" rtl="0">
                        <a:lnSpc>
                          <a:spcPct val="100000"/>
                        </a:lnSpc>
                        <a:spcBef>
                          <a:spcPts val="600"/>
                        </a:spcBef>
                        <a:spcAft>
                          <a:spcPts val="0"/>
                        </a:spcAft>
                        <a:buClr>
                          <a:srgbClr val="C7D3E6"/>
                        </a:buClr>
                        <a:buSzPts val="2400"/>
                        <a:buFont typeface="Roboto Condensed Light"/>
                        <a:buNone/>
                      </a:pPr>
                      <a:r>
                        <a:rPr lang="en-US" sz="1600" b="0" i="0" u="none" strike="noStrike" cap="none">
                          <a:solidFill>
                            <a:srgbClr val="263248"/>
                          </a:solidFill>
                          <a:latin typeface="Roboto Condensed Light"/>
                          <a:ea typeface="Roboto Condensed Light"/>
                          <a:cs typeface="Arial"/>
                          <a:sym typeface="Arial"/>
                        </a:rPr>
                        <a:t>Owner hàm của policy </a:t>
                      </a:r>
                    </a:p>
                  </a:txBody>
                  <a:tcPr marL="68580" marR="68580" marT="0" marB="0"/>
                </a:tc>
                <a:extLst>
                  <a:ext uri="{0D108BD9-81ED-4DB2-BD59-A6C34878D82A}">
                    <a16:rowId xmlns:a16="http://schemas.microsoft.com/office/drawing/2014/main" val="3856964571"/>
                  </a:ext>
                </a:extLst>
              </a:tr>
            </a:tbl>
          </a:graphicData>
        </a:graphic>
      </p:graphicFrame>
      <p:pic>
        <p:nvPicPr>
          <p:cNvPr id="18" name="Picture 17">
            <a:extLst>
              <a:ext uri="{FF2B5EF4-FFF2-40B4-BE49-F238E27FC236}">
                <a16:creationId xmlns:a16="http://schemas.microsoft.com/office/drawing/2014/main" id="{2E87B18F-5B04-424F-A934-9EE437D26042}"/>
              </a:ext>
            </a:extLst>
          </p:cNvPr>
          <p:cNvPicPr>
            <a:picLocks noChangeAspect="1"/>
          </p:cNvPicPr>
          <p:nvPr/>
        </p:nvPicPr>
        <p:blipFill>
          <a:blip r:embed="rId3"/>
          <a:stretch>
            <a:fillRect/>
          </a:stretch>
        </p:blipFill>
        <p:spPr>
          <a:xfrm>
            <a:off x="6306675" y="762536"/>
            <a:ext cx="3283955" cy="447812"/>
          </a:xfrm>
          <a:prstGeom prst="rect">
            <a:avLst/>
          </a:prstGeom>
        </p:spPr>
      </p:pic>
    </p:spTree>
    <p:extLst>
      <p:ext uri="{BB962C8B-B14F-4D97-AF65-F5344CB8AC3E}">
        <p14:creationId xmlns:p14="http://schemas.microsoft.com/office/powerpoint/2010/main" val="16548658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F98F70B-D4CF-468F-8BF9-B34A0C6B1D0B}"/>
              </a:ext>
            </a:extLst>
          </p:cNvPr>
          <p:cNvSpPr>
            <a:spLocks noGrp="1"/>
          </p:cNvSpPr>
          <p:nvPr>
            <p:ph type="title"/>
          </p:nvPr>
        </p:nvSpPr>
        <p:spPr/>
        <p:txBody>
          <a:bodyPr/>
          <a:lstStyle/>
          <a:p>
            <a:r>
              <a:rPr lang="en-US" sz="2400"/>
              <a:t>4. VPD SECURITY POLICY</a:t>
            </a:r>
          </a:p>
        </p:txBody>
      </p:sp>
      <p:sp>
        <p:nvSpPr>
          <p:cNvPr id="4" name="Chỗ dành sẵn cho Số hiệu Bản chiếu 3">
            <a:extLst>
              <a:ext uri="{FF2B5EF4-FFF2-40B4-BE49-F238E27FC236}">
                <a16:creationId xmlns:a16="http://schemas.microsoft.com/office/drawing/2014/main" id="{86EB923D-897F-40CF-B926-F418B5DC2C5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dirty="0"/>
          </a:p>
        </p:txBody>
      </p:sp>
      <p:grpSp>
        <p:nvGrpSpPr>
          <p:cNvPr id="5" name="Google Shape;271;p18">
            <a:extLst>
              <a:ext uri="{FF2B5EF4-FFF2-40B4-BE49-F238E27FC236}">
                <a16:creationId xmlns:a16="http://schemas.microsoft.com/office/drawing/2014/main" id="{1B7AD2C1-12DB-4BC0-A03E-ABC6FEC03036}"/>
              </a:ext>
            </a:extLst>
          </p:cNvPr>
          <p:cNvGrpSpPr/>
          <p:nvPr/>
        </p:nvGrpSpPr>
        <p:grpSpPr>
          <a:xfrm>
            <a:off x="312466" y="587260"/>
            <a:ext cx="309022" cy="376837"/>
            <a:chOff x="596350" y="929175"/>
            <a:chExt cx="407950" cy="497475"/>
          </a:xfrm>
        </p:grpSpPr>
        <p:sp>
          <p:nvSpPr>
            <p:cNvPr id="6" name="Google Shape;272;p18">
              <a:extLst>
                <a:ext uri="{FF2B5EF4-FFF2-40B4-BE49-F238E27FC236}">
                  <a16:creationId xmlns:a16="http://schemas.microsoft.com/office/drawing/2014/main" id="{5A4584D6-5F3C-4646-8EE3-EDA1A35F1A7B}"/>
                </a:ext>
              </a:extLst>
            </p:cNvPr>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73;p18">
              <a:extLst>
                <a:ext uri="{FF2B5EF4-FFF2-40B4-BE49-F238E27FC236}">
                  <a16:creationId xmlns:a16="http://schemas.microsoft.com/office/drawing/2014/main" id="{B5A901B3-CD93-4D28-871A-A0ED2B5A43D3}"/>
                </a:ext>
              </a:extLst>
            </p:cNvPr>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74;p18">
              <a:extLst>
                <a:ext uri="{FF2B5EF4-FFF2-40B4-BE49-F238E27FC236}">
                  <a16:creationId xmlns:a16="http://schemas.microsoft.com/office/drawing/2014/main" id="{FFE2E493-685A-4417-AA07-65413262D648}"/>
                </a:ext>
              </a:extLst>
            </p:cNvPr>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5;p18">
              <a:extLst>
                <a:ext uri="{FF2B5EF4-FFF2-40B4-BE49-F238E27FC236}">
                  <a16:creationId xmlns:a16="http://schemas.microsoft.com/office/drawing/2014/main" id="{41EA7419-D128-47B3-B669-54FDF765C6CB}"/>
                </a:ext>
              </a:extLst>
            </p:cNvPr>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6;p18">
              <a:extLst>
                <a:ext uri="{FF2B5EF4-FFF2-40B4-BE49-F238E27FC236}">
                  <a16:creationId xmlns:a16="http://schemas.microsoft.com/office/drawing/2014/main" id="{40AD8220-568B-43C0-98C8-22A248C590F7}"/>
                </a:ext>
              </a:extLst>
            </p:cNvPr>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7;p18">
              <a:extLst>
                <a:ext uri="{FF2B5EF4-FFF2-40B4-BE49-F238E27FC236}">
                  <a16:creationId xmlns:a16="http://schemas.microsoft.com/office/drawing/2014/main" id="{EEECC420-BF4E-4728-A03E-C95041DCD205}"/>
                </a:ext>
              </a:extLst>
            </p:cNvPr>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8;p18">
              <a:extLst>
                <a:ext uri="{FF2B5EF4-FFF2-40B4-BE49-F238E27FC236}">
                  <a16:creationId xmlns:a16="http://schemas.microsoft.com/office/drawing/2014/main" id="{39D9616B-AE31-482F-805A-CCD429B4D25F}"/>
                </a:ext>
              </a:extLst>
            </p:cNvPr>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Rectangle 10">
            <a:extLst>
              <a:ext uri="{FF2B5EF4-FFF2-40B4-BE49-F238E27FC236}">
                <a16:creationId xmlns:a16="http://schemas.microsoft.com/office/drawing/2014/main" id="{7BA338E9-650B-41C3-9287-9841A2074467}"/>
              </a:ext>
            </a:extLst>
          </p:cNvPr>
          <p:cNvSpPr>
            <a:spLocks noChangeArrowheads="1"/>
          </p:cNvSpPr>
          <p:nvPr/>
        </p:nvSpPr>
        <p:spPr bwMode="auto">
          <a:xfrm>
            <a:off x="38600" y="4035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 name="Table 16">
            <a:extLst>
              <a:ext uri="{FF2B5EF4-FFF2-40B4-BE49-F238E27FC236}">
                <a16:creationId xmlns:a16="http://schemas.microsoft.com/office/drawing/2014/main" id="{48CA9F41-D4FC-43ED-ACB3-2F0EFCA96C69}"/>
              </a:ext>
            </a:extLst>
          </p:cNvPr>
          <p:cNvGraphicFramePr>
            <a:graphicFrameLocks noGrp="1"/>
          </p:cNvGraphicFramePr>
          <p:nvPr>
            <p:extLst>
              <p:ext uri="{D42A27DB-BD31-4B8C-83A1-F6EECF244321}">
                <p14:modId xmlns:p14="http://schemas.microsoft.com/office/powerpoint/2010/main" val="3508510578"/>
              </p:ext>
            </p:extLst>
          </p:nvPr>
        </p:nvGraphicFramePr>
        <p:xfrm>
          <a:off x="312466" y="2110972"/>
          <a:ext cx="8321300" cy="2926080"/>
        </p:xfrm>
        <a:graphic>
          <a:graphicData uri="http://schemas.openxmlformats.org/drawingml/2006/table">
            <a:tbl>
              <a:tblPr firstRow="1" bandRow="1">
                <a:tableStyleId>{3C645277-44B1-44B7-B1AD-013A330A27B1}</a:tableStyleId>
              </a:tblPr>
              <a:tblGrid>
                <a:gridCol w="1901498">
                  <a:extLst>
                    <a:ext uri="{9D8B030D-6E8A-4147-A177-3AD203B41FA5}">
                      <a16:colId xmlns:a16="http://schemas.microsoft.com/office/drawing/2014/main" val="2352173585"/>
                    </a:ext>
                  </a:extLst>
                </a:gridCol>
                <a:gridCol w="1734084">
                  <a:extLst>
                    <a:ext uri="{9D8B030D-6E8A-4147-A177-3AD203B41FA5}">
                      <a16:colId xmlns:a16="http://schemas.microsoft.com/office/drawing/2014/main" val="3468897281"/>
                    </a:ext>
                  </a:extLst>
                </a:gridCol>
                <a:gridCol w="4685718">
                  <a:extLst>
                    <a:ext uri="{9D8B030D-6E8A-4147-A177-3AD203B41FA5}">
                      <a16:colId xmlns:a16="http://schemas.microsoft.com/office/drawing/2014/main" val="3467224883"/>
                    </a:ext>
                  </a:extLst>
                </a:gridCol>
              </a:tblGrid>
              <a:tr h="284322">
                <a:tc>
                  <a:txBody>
                    <a:bodyPr/>
                    <a:lstStyle/>
                    <a:p>
                      <a:pPr marL="76200" marR="0" indent="0" algn="l" rtl="0">
                        <a:lnSpc>
                          <a:spcPct val="100000"/>
                        </a:lnSpc>
                        <a:spcBef>
                          <a:spcPts val="600"/>
                        </a:spcBef>
                        <a:spcAft>
                          <a:spcPts val="0"/>
                        </a:spcAft>
                        <a:buClr>
                          <a:srgbClr val="C7D3E6"/>
                        </a:buClr>
                        <a:buSzPts val="2400"/>
                        <a:buFont typeface="Roboto Condensed Light"/>
                        <a:buNone/>
                      </a:pPr>
                      <a:r>
                        <a:rPr lang="en-US" sz="1600" b="0" i="0" u="none" strike="noStrike" cap="none">
                          <a:solidFill>
                            <a:srgbClr val="263248"/>
                          </a:solidFill>
                          <a:latin typeface="Roboto Condensed Light"/>
                          <a:ea typeface="Roboto Condensed Light"/>
                          <a:cs typeface="Arial"/>
                          <a:sym typeface="Arial"/>
                        </a:rPr>
                        <a:t>THAM SỐ</a:t>
                      </a:r>
                    </a:p>
                  </a:txBody>
                  <a:tcPr/>
                </a:tc>
                <a:tc>
                  <a:txBody>
                    <a:bodyPr/>
                    <a:lstStyle/>
                    <a:p>
                      <a:pPr marL="76200" marR="0" indent="0" algn="l" rtl="0">
                        <a:lnSpc>
                          <a:spcPct val="100000"/>
                        </a:lnSpc>
                        <a:spcBef>
                          <a:spcPts val="600"/>
                        </a:spcBef>
                        <a:spcAft>
                          <a:spcPts val="0"/>
                        </a:spcAft>
                        <a:buClr>
                          <a:srgbClr val="C7D3E6"/>
                        </a:buClr>
                        <a:buSzPts val="2400"/>
                        <a:buFont typeface="Roboto Condensed Light"/>
                        <a:buNone/>
                      </a:pPr>
                      <a:r>
                        <a:rPr lang="en-US" sz="1600" b="0" i="0" u="none" strike="noStrike" cap="none">
                          <a:solidFill>
                            <a:srgbClr val="263248"/>
                          </a:solidFill>
                          <a:latin typeface="Roboto Condensed Light"/>
                          <a:ea typeface="Roboto Condensed Light"/>
                          <a:cs typeface="Arial"/>
                          <a:sym typeface="Arial"/>
                        </a:rPr>
                        <a:t>Kiểu dữ liệu</a:t>
                      </a:r>
                    </a:p>
                  </a:txBody>
                  <a:tcPr marL="68580" marR="68580" marT="0" marB="0"/>
                </a:tc>
                <a:tc>
                  <a:txBody>
                    <a:bodyPr/>
                    <a:lstStyle/>
                    <a:p>
                      <a:pPr marL="76200" marR="0" indent="0" algn="l" rtl="0">
                        <a:lnSpc>
                          <a:spcPct val="100000"/>
                        </a:lnSpc>
                        <a:spcBef>
                          <a:spcPts val="600"/>
                        </a:spcBef>
                        <a:spcAft>
                          <a:spcPts val="0"/>
                        </a:spcAft>
                        <a:buClr>
                          <a:srgbClr val="C7D3E6"/>
                        </a:buClr>
                        <a:buSzPts val="2400"/>
                        <a:buFont typeface="Roboto Condensed Light"/>
                        <a:buNone/>
                      </a:pPr>
                      <a:r>
                        <a:rPr lang="en-US" sz="1600" b="0" i="0" u="none" strike="noStrike" cap="none">
                          <a:solidFill>
                            <a:srgbClr val="263248"/>
                          </a:solidFill>
                          <a:latin typeface="Roboto Condensed Light"/>
                          <a:ea typeface="Roboto Condensed Light"/>
                          <a:cs typeface="Arial"/>
                          <a:sym typeface="Arial"/>
                        </a:rPr>
                        <a:t>Mô tả</a:t>
                      </a:r>
                    </a:p>
                  </a:txBody>
                  <a:tcPr marL="68580" marR="68580" marT="0" marB="0"/>
                </a:tc>
                <a:extLst>
                  <a:ext uri="{0D108BD9-81ED-4DB2-BD59-A6C34878D82A}">
                    <a16:rowId xmlns:a16="http://schemas.microsoft.com/office/drawing/2014/main" val="1340594937"/>
                  </a:ext>
                </a:extLst>
              </a:tr>
              <a:tr h="403791">
                <a:tc>
                  <a:txBody>
                    <a:bodyPr/>
                    <a:lstStyle/>
                    <a:p>
                      <a:pPr marL="76200" marR="0" indent="0" algn="l" rtl="0">
                        <a:lnSpc>
                          <a:spcPct val="100000"/>
                        </a:lnSpc>
                        <a:spcBef>
                          <a:spcPts val="600"/>
                        </a:spcBef>
                        <a:spcAft>
                          <a:spcPts val="0"/>
                        </a:spcAft>
                        <a:buClr>
                          <a:srgbClr val="C7D3E6"/>
                        </a:buClr>
                        <a:buSzPts val="2400"/>
                        <a:buFont typeface="Roboto Condensed Light"/>
                        <a:buNone/>
                      </a:pPr>
                      <a:r>
                        <a:rPr lang="en-US" sz="1600" b="0" i="0" u="none" strike="noStrike" cap="none">
                          <a:solidFill>
                            <a:srgbClr val="263248"/>
                          </a:solidFill>
                          <a:latin typeface="Roboto Condensed Light"/>
                          <a:ea typeface="Roboto Condensed Light"/>
                          <a:cs typeface="Arial"/>
                          <a:sym typeface="Arial"/>
                        </a:rPr>
                        <a:t>CHK_OPTION</a:t>
                      </a:r>
                    </a:p>
                  </a:txBody>
                  <a:tcPr marL="68580" marR="68580" marT="0" marB="0"/>
                </a:tc>
                <a:tc>
                  <a:txBody>
                    <a:bodyPr/>
                    <a:lstStyle/>
                    <a:p>
                      <a:pPr marL="76200" marR="0" indent="0" algn="l" rtl="0">
                        <a:lnSpc>
                          <a:spcPct val="100000"/>
                        </a:lnSpc>
                        <a:spcBef>
                          <a:spcPts val="600"/>
                        </a:spcBef>
                        <a:spcAft>
                          <a:spcPts val="0"/>
                        </a:spcAft>
                        <a:buClr>
                          <a:srgbClr val="C7D3E6"/>
                        </a:buClr>
                        <a:buSzPts val="2400"/>
                        <a:buFont typeface="Roboto Condensed Light"/>
                        <a:buNone/>
                      </a:pPr>
                      <a:r>
                        <a:rPr lang="en-US" sz="1600" b="0" i="0" u="none" strike="noStrike" cap="none">
                          <a:solidFill>
                            <a:srgbClr val="263248"/>
                          </a:solidFill>
                          <a:latin typeface="Roboto Condensed Light"/>
                          <a:ea typeface="Roboto Condensed Light"/>
                          <a:cs typeface="Arial"/>
                          <a:sym typeface="Arial"/>
                        </a:rPr>
                        <a:t>VARCHAR2(3)</a:t>
                      </a:r>
                    </a:p>
                  </a:txBody>
                  <a:tcPr marL="68580" marR="68580" marT="0" marB="0"/>
                </a:tc>
                <a:tc>
                  <a:txBody>
                    <a:bodyPr/>
                    <a:lstStyle/>
                    <a:p>
                      <a:pPr marL="76200" marR="0" indent="0" algn="l" rtl="0">
                        <a:lnSpc>
                          <a:spcPct val="100000"/>
                        </a:lnSpc>
                        <a:spcBef>
                          <a:spcPts val="600"/>
                        </a:spcBef>
                        <a:spcAft>
                          <a:spcPts val="0"/>
                        </a:spcAft>
                        <a:buClr>
                          <a:srgbClr val="C7D3E6"/>
                        </a:buClr>
                        <a:buSzPts val="2400"/>
                        <a:buFont typeface="Roboto Condensed Light"/>
                        <a:buNone/>
                      </a:pPr>
                      <a:r>
                        <a:rPr lang="en-US" sz="1600" b="0" i="0" u="none" strike="noStrike" cap="none">
                          <a:solidFill>
                            <a:srgbClr val="263248"/>
                          </a:solidFill>
                          <a:latin typeface="Roboto Condensed Light"/>
                          <a:ea typeface="Roboto Condensed Light"/>
                          <a:cs typeface="Arial"/>
                          <a:sym typeface="Arial"/>
                        </a:rPr>
                        <a:t>Cho biết có được kiểm tra option khi thực thi policy hay không (yes – no)</a:t>
                      </a:r>
                    </a:p>
                  </a:txBody>
                  <a:tcPr marL="68580" marR="68580" marT="0" marB="0"/>
                </a:tc>
                <a:extLst>
                  <a:ext uri="{0D108BD9-81ED-4DB2-BD59-A6C34878D82A}">
                    <a16:rowId xmlns:a16="http://schemas.microsoft.com/office/drawing/2014/main" val="497171747"/>
                  </a:ext>
                </a:extLst>
              </a:tr>
              <a:tr h="403791">
                <a:tc>
                  <a:txBody>
                    <a:bodyPr/>
                    <a:lstStyle/>
                    <a:p>
                      <a:pPr marL="76200" marR="0" indent="0" algn="l" rtl="0">
                        <a:lnSpc>
                          <a:spcPct val="100000"/>
                        </a:lnSpc>
                        <a:spcBef>
                          <a:spcPts val="600"/>
                        </a:spcBef>
                        <a:spcAft>
                          <a:spcPts val="0"/>
                        </a:spcAft>
                        <a:buClr>
                          <a:srgbClr val="C7D3E6"/>
                        </a:buClr>
                        <a:buSzPts val="2400"/>
                        <a:buFont typeface="Roboto Condensed Light"/>
                        <a:buNone/>
                      </a:pPr>
                      <a:r>
                        <a:rPr lang="en-US" sz="1600" b="0" i="0" u="none" strike="noStrike" cap="none">
                          <a:solidFill>
                            <a:srgbClr val="263248"/>
                          </a:solidFill>
                          <a:latin typeface="Roboto Condensed Light"/>
                          <a:ea typeface="Roboto Condensed Light"/>
                          <a:cs typeface="Arial"/>
                          <a:sym typeface="Arial"/>
                        </a:rPr>
                        <a:t>ENABLE</a:t>
                      </a:r>
                    </a:p>
                  </a:txBody>
                  <a:tcPr marL="68580" marR="68580" marT="0" marB="0"/>
                </a:tc>
                <a:tc>
                  <a:txBody>
                    <a:bodyPr/>
                    <a:lstStyle/>
                    <a:p>
                      <a:pPr marL="76200" marR="0" indent="0" algn="l" rtl="0">
                        <a:lnSpc>
                          <a:spcPct val="100000"/>
                        </a:lnSpc>
                        <a:spcBef>
                          <a:spcPts val="600"/>
                        </a:spcBef>
                        <a:spcAft>
                          <a:spcPts val="0"/>
                        </a:spcAft>
                        <a:buClr>
                          <a:srgbClr val="C7D3E6"/>
                        </a:buClr>
                        <a:buSzPts val="2400"/>
                        <a:buFont typeface="Roboto Condensed Light"/>
                        <a:buNone/>
                      </a:pPr>
                      <a:r>
                        <a:rPr lang="en-US" sz="1600" b="0" i="0" u="none" strike="noStrike" cap="none">
                          <a:solidFill>
                            <a:srgbClr val="263248"/>
                          </a:solidFill>
                          <a:latin typeface="Roboto Condensed Light"/>
                          <a:ea typeface="Roboto Condensed Light"/>
                          <a:cs typeface="Arial"/>
                          <a:sym typeface="Arial"/>
                        </a:rPr>
                        <a:t>VARCHAR2(3)</a:t>
                      </a:r>
                    </a:p>
                  </a:txBody>
                  <a:tcPr marL="68580" marR="68580" marT="0" marB="0"/>
                </a:tc>
                <a:tc>
                  <a:txBody>
                    <a:bodyPr/>
                    <a:lstStyle/>
                    <a:p>
                      <a:pPr marL="76200" marR="0" indent="0" algn="l" rtl="0">
                        <a:lnSpc>
                          <a:spcPct val="100000"/>
                        </a:lnSpc>
                        <a:spcBef>
                          <a:spcPts val="600"/>
                        </a:spcBef>
                        <a:spcAft>
                          <a:spcPts val="0"/>
                        </a:spcAft>
                        <a:buClr>
                          <a:srgbClr val="C7D3E6"/>
                        </a:buClr>
                        <a:buSzPts val="2400"/>
                        <a:buFont typeface="Roboto Condensed Light"/>
                        <a:buNone/>
                      </a:pPr>
                      <a:r>
                        <a:rPr lang="en-US" sz="1600" b="0" i="0" u="none" strike="noStrike" cap="none">
                          <a:solidFill>
                            <a:srgbClr val="263248"/>
                          </a:solidFill>
                          <a:latin typeface="Roboto Condensed Light"/>
                          <a:ea typeface="Roboto Condensed Light"/>
                          <a:cs typeface="Arial"/>
                          <a:sym typeface="Arial"/>
                        </a:rPr>
                        <a:t>Cho biết policy đang ở trạng thái cho phép – enable hay vô hiệu hóa – disable (yes – no)</a:t>
                      </a:r>
                    </a:p>
                  </a:txBody>
                  <a:tcPr marL="68580" marR="68580" marT="0" marB="0"/>
                </a:tc>
                <a:extLst>
                  <a:ext uri="{0D108BD9-81ED-4DB2-BD59-A6C34878D82A}">
                    <a16:rowId xmlns:a16="http://schemas.microsoft.com/office/drawing/2014/main" val="1492877397"/>
                  </a:ext>
                </a:extLst>
              </a:tr>
              <a:tr h="403791">
                <a:tc>
                  <a:txBody>
                    <a:bodyPr/>
                    <a:lstStyle/>
                    <a:p>
                      <a:pPr marL="76200" marR="0" indent="0" algn="l" rtl="0">
                        <a:lnSpc>
                          <a:spcPct val="100000"/>
                        </a:lnSpc>
                        <a:spcBef>
                          <a:spcPts val="600"/>
                        </a:spcBef>
                        <a:spcAft>
                          <a:spcPts val="0"/>
                        </a:spcAft>
                        <a:buClr>
                          <a:srgbClr val="C7D3E6"/>
                        </a:buClr>
                        <a:buSzPts val="2400"/>
                        <a:buFont typeface="Roboto Condensed Light"/>
                        <a:buNone/>
                      </a:pPr>
                      <a:r>
                        <a:rPr lang="en-US" sz="1600" b="0" i="0" u="none" strike="noStrike" cap="none">
                          <a:solidFill>
                            <a:srgbClr val="263248"/>
                          </a:solidFill>
                          <a:latin typeface="Roboto Condensed Light"/>
                          <a:ea typeface="Roboto Condensed Light"/>
                          <a:cs typeface="Arial"/>
                          <a:sym typeface="Arial"/>
                        </a:rPr>
                        <a:t>STATIC_POLICY</a:t>
                      </a:r>
                    </a:p>
                  </a:txBody>
                  <a:tcPr marL="68580" marR="68580" marT="0" marB="0"/>
                </a:tc>
                <a:tc>
                  <a:txBody>
                    <a:bodyPr/>
                    <a:lstStyle/>
                    <a:p>
                      <a:pPr marL="76200" marR="0" indent="0" algn="l" rtl="0">
                        <a:lnSpc>
                          <a:spcPct val="100000"/>
                        </a:lnSpc>
                        <a:spcBef>
                          <a:spcPts val="600"/>
                        </a:spcBef>
                        <a:spcAft>
                          <a:spcPts val="0"/>
                        </a:spcAft>
                        <a:buClr>
                          <a:srgbClr val="C7D3E6"/>
                        </a:buClr>
                        <a:buSzPts val="2400"/>
                        <a:buFont typeface="Roboto Condensed Light"/>
                        <a:buNone/>
                      </a:pPr>
                      <a:r>
                        <a:rPr lang="en-US" sz="1600" b="0" i="0" u="none" strike="noStrike" cap="none">
                          <a:solidFill>
                            <a:srgbClr val="263248"/>
                          </a:solidFill>
                          <a:latin typeface="Roboto Condensed Light"/>
                          <a:ea typeface="Roboto Condensed Light"/>
                          <a:cs typeface="Arial"/>
                          <a:sym typeface="Arial"/>
                        </a:rPr>
                        <a:t>VARCHAR2(3)</a:t>
                      </a:r>
                    </a:p>
                  </a:txBody>
                  <a:tcPr marL="68580" marR="68580" marT="0" marB="0"/>
                </a:tc>
                <a:tc>
                  <a:txBody>
                    <a:bodyPr/>
                    <a:lstStyle/>
                    <a:p>
                      <a:pPr marL="76200" marR="0" indent="0" algn="l" rtl="0">
                        <a:lnSpc>
                          <a:spcPct val="100000"/>
                        </a:lnSpc>
                        <a:spcBef>
                          <a:spcPts val="600"/>
                        </a:spcBef>
                        <a:spcAft>
                          <a:spcPts val="0"/>
                        </a:spcAft>
                        <a:buClr>
                          <a:srgbClr val="C7D3E6"/>
                        </a:buClr>
                        <a:buSzPts val="2400"/>
                        <a:buFont typeface="Roboto Condensed Light"/>
                        <a:buNone/>
                      </a:pPr>
                      <a:r>
                        <a:rPr lang="en-US" sz="1600" b="0" i="0" u="none" strike="noStrike" cap="none">
                          <a:solidFill>
                            <a:srgbClr val="263248"/>
                          </a:solidFill>
                          <a:latin typeface="Roboto Condensed Light"/>
                          <a:ea typeface="Roboto Condensed Light"/>
                          <a:cs typeface="Arial"/>
                          <a:sym typeface="Arial"/>
                        </a:rPr>
                        <a:t>Cho biết policy có đang ở trạng thái static hay không (yes – no)</a:t>
                      </a:r>
                    </a:p>
                  </a:txBody>
                  <a:tcPr marL="68580" marR="68580" marT="0" marB="0"/>
                </a:tc>
                <a:extLst>
                  <a:ext uri="{0D108BD9-81ED-4DB2-BD59-A6C34878D82A}">
                    <a16:rowId xmlns:a16="http://schemas.microsoft.com/office/drawing/2014/main" val="2501505545"/>
                  </a:ext>
                </a:extLst>
              </a:tr>
              <a:tr h="933767">
                <a:tc>
                  <a:txBody>
                    <a:bodyPr/>
                    <a:lstStyle/>
                    <a:p>
                      <a:pPr marL="76200" marR="0" indent="0" algn="l" rtl="0">
                        <a:lnSpc>
                          <a:spcPct val="100000"/>
                        </a:lnSpc>
                        <a:spcBef>
                          <a:spcPts val="600"/>
                        </a:spcBef>
                        <a:spcAft>
                          <a:spcPts val="0"/>
                        </a:spcAft>
                        <a:buClr>
                          <a:srgbClr val="C7D3E6"/>
                        </a:buClr>
                        <a:buSzPts val="2400"/>
                        <a:buFont typeface="Roboto Condensed Light"/>
                        <a:buNone/>
                      </a:pPr>
                      <a:r>
                        <a:rPr lang="en-US" sz="1600" b="0" i="0" u="none" strike="noStrike" cap="none">
                          <a:solidFill>
                            <a:srgbClr val="263248"/>
                          </a:solidFill>
                          <a:latin typeface="Roboto Condensed Light"/>
                          <a:ea typeface="Roboto Condensed Light"/>
                          <a:cs typeface="Arial"/>
                          <a:sym typeface="Arial"/>
                        </a:rPr>
                        <a:t>POLICY_TYPE</a:t>
                      </a:r>
                    </a:p>
                  </a:txBody>
                  <a:tcPr marL="68580" marR="68580" marT="0" marB="0"/>
                </a:tc>
                <a:tc>
                  <a:txBody>
                    <a:bodyPr/>
                    <a:lstStyle/>
                    <a:p>
                      <a:pPr marL="76200" marR="0" indent="0" algn="l" rtl="0">
                        <a:lnSpc>
                          <a:spcPct val="100000"/>
                        </a:lnSpc>
                        <a:spcBef>
                          <a:spcPts val="600"/>
                        </a:spcBef>
                        <a:spcAft>
                          <a:spcPts val="0"/>
                        </a:spcAft>
                        <a:buClr>
                          <a:srgbClr val="C7D3E6"/>
                        </a:buClr>
                        <a:buSzPts val="2400"/>
                        <a:buFont typeface="Roboto Condensed Light"/>
                        <a:buNone/>
                      </a:pPr>
                      <a:r>
                        <a:rPr lang="en-US" sz="1600" b="0" i="0" u="none" strike="noStrike" cap="none">
                          <a:solidFill>
                            <a:srgbClr val="263248"/>
                          </a:solidFill>
                          <a:latin typeface="Roboto Condensed Light"/>
                          <a:ea typeface="Roboto Condensed Light"/>
                          <a:cs typeface="Arial"/>
                          <a:sym typeface="Arial"/>
                        </a:rPr>
                        <a:t>VARCHAR2(24)</a:t>
                      </a:r>
                    </a:p>
                  </a:txBody>
                  <a:tcPr marL="68580" marR="68580" marT="0" marB="0"/>
                </a:tc>
                <a:tc>
                  <a:txBody>
                    <a:bodyPr/>
                    <a:lstStyle/>
                    <a:p>
                      <a:pPr marL="76200" marR="0" indent="0" algn="l" rtl="0">
                        <a:lnSpc>
                          <a:spcPct val="100000"/>
                        </a:lnSpc>
                        <a:spcBef>
                          <a:spcPts val="600"/>
                        </a:spcBef>
                        <a:spcAft>
                          <a:spcPts val="0"/>
                        </a:spcAft>
                        <a:buClr>
                          <a:srgbClr val="C7D3E6"/>
                        </a:buClr>
                        <a:buSzPts val="2400"/>
                        <a:buFont typeface="Roboto Condensed Light"/>
                        <a:buNone/>
                      </a:pPr>
                      <a:r>
                        <a:rPr lang="en-US" sz="1600" b="0" i="0" u="none" strike="noStrike" cap="none">
                          <a:solidFill>
                            <a:srgbClr val="263248"/>
                          </a:solidFill>
                          <a:latin typeface="Roboto Condensed Light"/>
                          <a:ea typeface="Roboto Condensed Light"/>
                          <a:cs typeface="Arial"/>
                          <a:sym typeface="Arial"/>
                        </a:rPr>
                        <a:t>Policy type: STATIC, SHARED_STATIC, CONTEXT_SENSITIVE, SHARED_CONTEXT_SENSITIVE</a:t>
                      </a:r>
                    </a:p>
                    <a:p>
                      <a:pPr marL="76200" marR="0" lvl="0" indent="0" algn="l" rtl="0">
                        <a:lnSpc>
                          <a:spcPct val="100000"/>
                        </a:lnSpc>
                        <a:spcBef>
                          <a:spcPts val="600"/>
                        </a:spcBef>
                        <a:spcAft>
                          <a:spcPts val="0"/>
                        </a:spcAft>
                        <a:buClr>
                          <a:srgbClr val="C7D3E6"/>
                        </a:buClr>
                        <a:buSzPts val="2400"/>
                        <a:buFont typeface="Roboto Condensed Light"/>
                        <a:buNone/>
                        <a:tabLst>
                          <a:tab pos="457200" algn="l"/>
                        </a:tabLst>
                      </a:pPr>
                      <a:r>
                        <a:rPr lang="en-US" sz="1600" b="0" i="0" u="none" strike="noStrike" cap="none">
                          <a:solidFill>
                            <a:srgbClr val="263248"/>
                          </a:solidFill>
                          <a:latin typeface="Roboto Condensed Light"/>
                          <a:ea typeface="Roboto Condensed Light"/>
                          <a:cs typeface="Arial"/>
                          <a:sym typeface="Arial"/>
                        </a:rPr>
                        <a:t>DYNAMIC</a:t>
                      </a:r>
                    </a:p>
                    <a:p>
                      <a:pPr marL="76200" marR="0" indent="0" algn="l" rtl="0">
                        <a:lnSpc>
                          <a:spcPct val="100000"/>
                        </a:lnSpc>
                        <a:spcBef>
                          <a:spcPts val="600"/>
                        </a:spcBef>
                        <a:spcAft>
                          <a:spcPts val="0"/>
                        </a:spcAft>
                        <a:buClr>
                          <a:srgbClr val="C7D3E6"/>
                        </a:buClr>
                        <a:buSzPts val="2400"/>
                        <a:buFont typeface="Roboto Condensed Light"/>
                        <a:buNone/>
                      </a:pPr>
                      <a:r>
                        <a:rPr lang="en-US" sz="1600" b="0" i="0" u="none" strike="noStrike" cap="none">
                          <a:solidFill>
                            <a:srgbClr val="263248"/>
                          </a:solidFill>
                          <a:latin typeface="Roboto Condensed Light"/>
                          <a:ea typeface="Roboto Condensed Light"/>
                          <a:cs typeface="Arial"/>
                          <a:sym typeface="Arial"/>
                        </a:rPr>
                        <a:t> </a:t>
                      </a:r>
                    </a:p>
                  </a:txBody>
                  <a:tcPr marL="68580" marR="68580" marT="0" marB="0"/>
                </a:tc>
                <a:extLst>
                  <a:ext uri="{0D108BD9-81ED-4DB2-BD59-A6C34878D82A}">
                    <a16:rowId xmlns:a16="http://schemas.microsoft.com/office/drawing/2014/main" val="295478879"/>
                  </a:ext>
                </a:extLst>
              </a:tr>
            </a:tbl>
          </a:graphicData>
        </a:graphic>
      </p:graphicFrame>
      <p:pic>
        <p:nvPicPr>
          <p:cNvPr id="18" name="Picture 17">
            <a:extLst>
              <a:ext uri="{FF2B5EF4-FFF2-40B4-BE49-F238E27FC236}">
                <a16:creationId xmlns:a16="http://schemas.microsoft.com/office/drawing/2014/main" id="{B701A049-5CF8-4302-9BF1-1BF5B5E8F898}"/>
              </a:ext>
            </a:extLst>
          </p:cNvPr>
          <p:cNvPicPr>
            <a:picLocks noChangeAspect="1"/>
          </p:cNvPicPr>
          <p:nvPr/>
        </p:nvPicPr>
        <p:blipFill>
          <a:blip r:embed="rId2"/>
          <a:stretch>
            <a:fillRect/>
          </a:stretch>
        </p:blipFill>
        <p:spPr>
          <a:xfrm>
            <a:off x="174102" y="1345261"/>
            <a:ext cx="8565861" cy="636576"/>
          </a:xfrm>
          <a:prstGeom prst="rect">
            <a:avLst/>
          </a:prstGeom>
        </p:spPr>
      </p:pic>
      <p:pic>
        <p:nvPicPr>
          <p:cNvPr id="19" name="Picture 18">
            <a:extLst>
              <a:ext uri="{FF2B5EF4-FFF2-40B4-BE49-F238E27FC236}">
                <a16:creationId xmlns:a16="http://schemas.microsoft.com/office/drawing/2014/main" id="{9952B164-BE8A-4289-A098-6977F9479DEE}"/>
              </a:ext>
            </a:extLst>
          </p:cNvPr>
          <p:cNvPicPr>
            <a:picLocks noChangeAspect="1"/>
          </p:cNvPicPr>
          <p:nvPr/>
        </p:nvPicPr>
        <p:blipFill>
          <a:blip r:embed="rId3"/>
          <a:stretch>
            <a:fillRect/>
          </a:stretch>
        </p:blipFill>
        <p:spPr>
          <a:xfrm>
            <a:off x="6306675" y="762536"/>
            <a:ext cx="3283955" cy="447812"/>
          </a:xfrm>
          <a:prstGeom prst="rect">
            <a:avLst/>
          </a:prstGeom>
        </p:spPr>
      </p:pic>
    </p:spTree>
    <p:extLst>
      <p:ext uri="{BB962C8B-B14F-4D97-AF65-F5344CB8AC3E}">
        <p14:creationId xmlns:p14="http://schemas.microsoft.com/office/powerpoint/2010/main" val="42798121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F98F70B-D4CF-468F-8BF9-B34A0C6B1D0B}"/>
              </a:ext>
            </a:extLst>
          </p:cNvPr>
          <p:cNvSpPr>
            <a:spLocks noGrp="1"/>
          </p:cNvSpPr>
          <p:nvPr>
            <p:ph type="title"/>
          </p:nvPr>
        </p:nvSpPr>
        <p:spPr/>
        <p:txBody>
          <a:bodyPr/>
          <a:lstStyle/>
          <a:p>
            <a:r>
              <a:rPr lang="en-US" sz="2400"/>
              <a:t>5. PHẠM VI VPD</a:t>
            </a:r>
          </a:p>
        </p:txBody>
      </p:sp>
      <p:sp>
        <p:nvSpPr>
          <p:cNvPr id="4" name="Chỗ dành sẵn cho Số hiệu Bản chiếu 3">
            <a:extLst>
              <a:ext uri="{FF2B5EF4-FFF2-40B4-BE49-F238E27FC236}">
                <a16:creationId xmlns:a16="http://schemas.microsoft.com/office/drawing/2014/main" id="{86EB923D-897F-40CF-B926-F418B5DC2C5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dirty="0"/>
          </a:p>
        </p:txBody>
      </p:sp>
      <p:grpSp>
        <p:nvGrpSpPr>
          <p:cNvPr id="5" name="Google Shape;271;p18">
            <a:extLst>
              <a:ext uri="{FF2B5EF4-FFF2-40B4-BE49-F238E27FC236}">
                <a16:creationId xmlns:a16="http://schemas.microsoft.com/office/drawing/2014/main" id="{1B7AD2C1-12DB-4BC0-A03E-ABC6FEC03036}"/>
              </a:ext>
            </a:extLst>
          </p:cNvPr>
          <p:cNvGrpSpPr/>
          <p:nvPr/>
        </p:nvGrpSpPr>
        <p:grpSpPr>
          <a:xfrm>
            <a:off x="312466" y="587260"/>
            <a:ext cx="309022" cy="376837"/>
            <a:chOff x="596350" y="929175"/>
            <a:chExt cx="407950" cy="497475"/>
          </a:xfrm>
        </p:grpSpPr>
        <p:sp>
          <p:nvSpPr>
            <p:cNvPr id="6" name="Google Shape;272;p18">
              <a:extLst>
                <a:ext uri="{FF2B5EF4-FFF2-40B4-BE49-F238E27FC236}">
                  <a16:creationId xmlns:a16="http://schemas.microsoft.com/office/drawing/2014/main" id="{5A4584D6-5F3C-4646-8EE3-EDA1A35F1A7B}"/>
                </a:ext>
              </a:extLst>
            </p:cNvPr>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73;p18">
              <a:extLst>
                <a:ext uri="{FF2B5EF4-FFF2-40B4-BE49-F238E27FC236}">
                  <a16:creationId xmlns:a16="http://schemas.microsoft.com/office/drawing/2014/main" id="{B5A901B3-CD93-4D28-871A-A0ED2B5A43D3}"/>
                </a:ext>
              </a:extLst>
            </p:cNvPr>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74;p18">
              <a:extLst>
                <a:ext uri="{FF2B5EF4-FFF2-40B4-BE49-F238E27FC236}">
                  <a16:creationId xmlns:a16="http://schemas.microsoft.com/office/drawing/2014/main" id="{FFE2E493-685A-4417-AA07-65413262D648}"/>
                </a:ext>
              </a:extLst>
            </p:cNvPr>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5;p18">
              <a:extLst>
                <a:ext uri="{FF2B5EF4-FFF2-40B4-BE49-F238E27FC236}">
                  <a16:creationId xmlns:a16="http://schemas.microsoft.com/office/drawing/2014/main" id="{41EA7419-D128-47B3-B669-54FDF765C6CB}"/>
                </a:ext>
              </a:extLst>
            </p:cNvPr>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6;p18">
              <a:extLst>
                <a:ext uri="{FF2B5EF4-FFF2-40B4-BE49-F238E27FC236}">
                  <a16:creationId xmlns:a16="http://schemas.microsoft.com/office/drawing/2014/main" id="{40AD8220-568B-43C0-98C8-22A248C590F7}"/>
                </a:ext>
              </a:extLst>
            </p:cNvPr>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7;p18">
              <a:extLst>
                <a:ext uri="{FF2B5EF4-FFF2-40B4-BE49-F238E27FC236}">
                  <a16:creationId xmlns:a16="http://schemas.microsoft.com/office/drawing/2014/main" id="{EEECC420-BF4E-4728-A03E-C95041DCD205}"/>
                </a:ext>
              </a:extLst>
            </p:cNvPr>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8;p18">
              <a:extLst>
                <a:ext uri="{FF2B5EF4-FFF2-40B4-BE49-F238E27FC236}">
                  <a16:creationId xmlns:a16="http://schemas.microsoft.com/office/drawing/2014/main" id="{39D9616B-AE31-482F-805A-CCD429B4D25F}"/>
                </a:ext>
              </a:extLst>
            </p:cNvPr>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Rectangle 10">
            <a:extLst>
              <a:ext uri="{FF2B5EF4-FFF2-40B4-BE49-F238E27FC236}">
                <a16:creationId xmlns:a16="http://schemas.microsoft.com/office/drawing/2014/main" id="{7BA338E9-650B-41C3-9287-9841A2074467}"/>
              </a:ext>
            </a:extLst>
          </p:cNvPr>
          <p:cNvSpPr>
            <a:spLocks noChangeArrowheads="1"/>
          </p:cNvSpPr>
          <p:nvPr/>
        </p:nvSpPr>
        <p:spPr bwMode="auto">
          <a:xfrm>
            <a:off x="38600" y="4035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0" name="Hình chữ nhật 4">
            <a:extLst>
              <a:ext uri="{FF2B5EF4-FFF2-40B4-BE49-F238E27FC236}">
                <a16:creationId xmlns:a16="http://schemas.microsoft.com/office/drawing/2014/main" id="{8D5F8FE3-8155-4AC8-9DF0-34512269429C}"/>
              </a:ext>
            </a:extLst>
          </p:cNvPr>
          <p:cNvSpPr/>
          <p:nvPr/>
        </p:nvSpPr>
        <p:spPr>
          <a:xfrm>
            <a:off x="204545" y="1447943"/>
            <a:ext cx="7083846" cy="1938992"/>
          </a:xfrm>
          <a:prstGeom prst="rect">
            <a:avLst/>
          </a:prstGeom>
        </p:spPr>
        <p:txBody>
          <a:bodyPr wrap="square">
            <a:spAutoFit/>
          </a:bodyPr>
          <a:lstStyle/>
          <a:p>
            <a:pPr marL="457200" indent="-381000">
              <a:spcBef>
                <a:spcPts val="600"/>
              </a:spcBef>
              <a:buClr>
                <a:srgbClr val="C7D3E6"/>
              </a:buClr>
              <a:buSzPts val="2400"/>
              <a:buFont typeface="Roboto Condensed Light"/>
              <a:buChar char="▰"/>
            </a:pPr>
            <a:r>
              <a:rPr lang="vi-VN" sz="2400">
                <a:solidFill>
                  <a:srgbClr val="263248"/>
                </a:solidFill>
                <a:latin typeface="Roboto Condensed Light"/>
                <a:ea typeface="Roboto Condensed Light"/>
              </a:rPr>
              <a:t>Khi export data, chính sách VPD không được thi hành khi export data trực tiếp từ đường dẫn. Khi xuất dữ liệu trực tiếp từ một đường dẫn, Oracle Database đọc dữ liệu từ đĩa vào bộ đệm và chuyển dữ liệu trực tiếp đi.</a:t>
            </a:r>
            <a:endParaRPr lang="en-US" sz="2400">
              <a:solidFill>
                <a:srgbClr val="263248"/>
              </a:solidFill>
              <a:latin typeface="Roboto Condensed Light"/>
              <a:ea typeface="Roboto Condensed Light"/>
            </a:endParaRPr>
          </a:p>
        </p:txBody>
      </p:sp>
    </p:spTree>
    <p:extLst>
      <p:ext uri="{BB962C8B-B14F-4D97-AF65-F5344CB8AC3E}">
        <p14:creationId xmlns:p14="http://schemas.microsoft.com/office/powerpoint/2010/main" val="38186578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F98F70B-D4CF-468F-8BF9-B34A0C6B1D0B}"/>
              </a:ext>
            </a:extLst>
          </p:cNvPr>
          <p:cNvSpPr>
            <a:spLocks noGrp="1"/>
          </p:cNvSpPr>
          <p:nvPr>
            <p:ph type="title"/>
          </p:nvPr>
        </p:nvSpPr>
        <p:spPr/>
        <p:txBody>
          <a:bodyPr/>
          <a:lstStyle/>
          <a:p>
            <a:r>
              <a:rPr lang="en-US" sz="2400"/>
              <a:t>5. PHẠM VI VPD</a:t>
            </a:r>
          </a:p>
        </p:txBody>
      </p:sp>
      <p:sp>
        <p:nvSpPr>
          <p:cNvPr id="4" name="Chỗ dành sẵn cho Số hiệu Bản chiếu 3">
            <a:extLst>
              <a:ext uri="{FF2B5EF4-FFF2-40B4-BE49-F238E27FC236}">
                <a16:creationId xmlns:a16="http://schemas.microsoft.com/office/drawing/2014/main" id="{86EB923D-897F-40CF-B926-F418B5DC2C5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dirty="0"/>
          </a:p>
        </p:txBody>
      </p:sp>
      <p:grpSp>
        <p:nvGrpSpPr>
          <p:cNvPr id="5" name="Google Shape;271;p18">
            <a:extLst>
              <a:ext uri="{FF2B5EF4-FFF2-40B4-BE49-F238E27FC236}">
                <a16:creationId xmlns:a16="http://schemas.microsoft.com/office/drawing/2014/main" id="{1B7AD2C1-12DB-4BC0-A03E-ABC6FEC03036}"/>
              </a:ext>
            </a:extLst>
          </p:cNvPr>
          <p:cNvGrpSpPr/>
          <p:nvPr/>
        </p:nvGrpSpPr>
        <p:grpSpPr>
          <a:xfrm>
            <a:off x="312466" y="587260"/>
            <a:ext cx="309022" cy="376837"/>
            <a:chOff x="596350" y="929175"/>
            <a:chExt cx="407950" cy="497475"/>
          </a:xfrm>
        </p:grpSpPr>
        <p:sp>
          <p:nvSpPr>
            <p:cNvPr id="6" name="Google Shape;272;p18">
              <a:extLst>
                <a:ext uri="{FF2B5EF4-FFF2-40B4-BE49-F238E27FC236}">
                  <a16:creationId xmlns:a16="http://schemas.microsoft.com/office/drawing/2014/main" id="{5A4584D6-5F3C-4646-8EE3-EDA1A35F1A7B}"/>
                </a:ext>
              </a:extLst>
            </p:cNvPr>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73;p18">
              <a:extLst>
                <a:ext uri="{FF2B5EF4-FFF2-40B4-BE49-F238E27FC236}">
                  <a16:creationId xmlns:a16="http://schemas.microsoft.com/office/drawing/2014/main" id="{B5A901B3-CD93-4D28-871A-A0ED2B5A43D3}"/>
                </a:ext>
              </a:extLst>
            </p:cNvPr>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74;p18">
              <a:extLst>
                <a:ext uri="{FF2B5EF4-FFF2-40B4-BE49-F238E27FC236}">
                  <a16:creationId xmlns:a16="http://schemas.microsoft.com/office/drawing/2014/main" id="{FFE2E493-685A-4417-AA07-65413262D648}"/>
                </a:ext>
              </a:extLst>
            </p:cNvPr>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5;p18">
              <a:extLst>
                <a:ext uri="{FF2B5EF4-FFF2-40B4-BE49-F238E27FC236}">
                  <a16:creationId xmlns:a16="http://schemas.microsoft.com/office/drawing/2014/main" id="{41EA7419-D128-47B3-B669-54FDF765C6CB}"/>
                </a:ext>
              </a:extLst>
            </p:cNvPr>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6;p18">
              <a:extLst>
                <a:ext uri="{FF2B5EF4-FFF2-40B4-BE49-F238E27FC236}">
                  <a16:creationId xmlns:a16="http://schemas.microsoft.com/office/drawing/2014/main" id="{40AD8220-568B-43C0-98C8-22A248C590F7}"/>
                </a:ext>
              </a:extLst>
            </p:cNvPr>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7;p18">
              <a:extLst>
                <a:ext uri="{FF2B5EF4-FFF2-40B4-BE49-F238E27FC236}">
                  <a16:creationId xmlns:a16="http://schemas.microsoft.com/office/drawing/2014/main" id="{EEECC420-BF4E-4728-A03E-C95041DCD205}"/>
                </a:ext>
              </a:extLst>
            </p:cNvPr>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8;p18">
              <a:extLst>
                <a:ext uri="{FF2B5EF4-FFF2-40B4-BE49-F238E27FC236}">
                  <a16:creationId xmlns:a16="http://schemas.microsoft.com/office/drawing/2014/main" id="{39D9616B-AE31-482F-805A-CCD429B4D25F}"/>
                </a:ext>
              </a:extLst>
            </p:cNvPr>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Rectangle 10">
            <a:extLst>
              <a:ext uri="{FF2B5EF4-FFF2-40B4-BE49-F238E27FC236}">
                <a16:creationId xmlns:a16="http://schemas.microsoft.com/office/drawing/2014/main" id="{7BA338E9-650B-41C3-9287-9841A2074467}"/>
              </a:ext>
            </a:extLst>
          </p:cNvPr>
          <p:cNvSpPr>
            <a:spLocks noChangeArrowheads="1"/>
          </p:cNvSpPr>
          <p:nvPr/>
        </p:nvSpPr>
        <p:spPr bwMode="auto">
          <a:xfrm>
            <a:off x="38600" y="4035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4" name="Picture 13">
            <a:extLst>
              <a:ext uri="{FF2B5EF4-FFF2-40B4-BE49-F238E27FC236}">
                <a16:creationId xmlns:a16="http://schemas.microsoft.com/office/drawing/2014/main" id="{02F4E382-594F-4442-BCC9-F5D594D68EBF}"/>
              </a:ext>
            </a:extLst>
          </p:cNvPr>
          <p:cNvPicPr/>
          <p:nvPr/>
        </p:nvPicPr>
        <p:blipFill>
          <a:blip r:embed="rId2"/>
          <a:stretch>
            <a:fillRect/>
          </a:stretch>
        </p:blipFill>
        <p:spPr>
          <a:xfrm>
            <a:off x="478500" y="1343594"/>
            <a:ext cx="4694274" cy="3608506"/>
          </a:xfrm>
          <a:prstGeom prst="rect">
            <a:avLst/>
          </a:prstGeom>
        </p:spPr>
      </p:pic>
      <p:sp>
        <p:nvSpPr>
          <p:cNvPr id="15" name="Hình chữ nhật 4">
            <a:extLst>
              <a:ext uri="{FF2B5EF4-FFF2-40B4-BE49-F238E27FC236}">
                <a16:creationId xmlns:a16="http://schemas.microsoft.com/office/drawing/2014/main" id="{28CEF1ED-DE26-4538-A4C6-798B665BB5F6}"/>
              </a:ext>
            </a:extLst>
          </p:cNvPr>
          <p:cNvSpPr/>
          <p:nvPr/>
        </p:nvSpPr>
        <p:spPr>
          <a:xfrm>
            <a:off x="5172774" y="1397470"/>
            <a:ext cx="4473781" cy="907941"/>
          </a:xfrm>
          <a:prstGeom prst="rect">
            <a:avLst/>
          </a:prstGeom>
        </p:spPr>
        <p:txBody>
          <a:bodyPr wrap="square">
            <a:spAutoFit/>
          </a:bodyPr>
          <a:lstStyle/>
          <a:p>
            <a:pPr marL="457200" indent="-381000">
              <a:spcBef>
                <a:spcPts val="600"/>
              </a:spcBef>
              <a:buClr>
                <a:srgbClr val="C7D3E6"/>
              </a:buClr>
              <a:buSzPts val="2400"/>
              <a:buFont typeface="Roboto Condensed Light"/>
              <a:buChar char="▰"/>
            </a:pPr>
            <a:r>
              <a:rPr lang="en-US" sz="2400">
                <a:solidFill>
                  <a:srgbClr val="263248"/>
                </a:solidFill>
                <a:latin typeface="Roboto Condensed Light"/>
                <a:ea typeface="Roboto Condensed Light"/>
              </a:rPr>
              <a:t>SYS USER, SYS SCHEMA</a:t>
            </a:r>
          </a:p>
          <a:p>
            <a:pPr marL="457200" indent="-381000">
              <a:spcBef>
                <a:spcPts val="600"/>
              </a:spcBef>
              <a:buClr>
                <a:srgbClr val="C7D3E6"/>
              </a:buClr>
              <a:buSzPts val="2400"/>
              <a:buFont typeface="Roboto Condensed Light"/>
              <a:buChar char="▰"/>
            </a:pPr>
            <a:r>
              <a:rPr lang="en-US" sz="2400">
                <a:solidFill>
                  <a:srgbClr val="263248"/>
                </a:solidFill>
                <a:latin typeface="Roboto Condensed Light"/>
                <a:ea typeface="Roboto Condensed Light"/>
              </a:rPr>
              <a:t>SYSDBA CONNECT</a:t>
            </a:r>
          </a:p>
        </p:txBody>
      </p:sp>
    </p:spTree>
    <p:extLst>
      <p:ext uri="{BB962C8B-B14F-4D97-AF65-F5344CB8AC3E}">
        <p14:creationId xmlns:p14="http://schemas.microsoft.com/office/powerpoint/2010/main" val="4043889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F98F70B-D4CF-468F-8BF9-B34A0C6B1D0B}"/>
              </a:ext>
            </a:extLst>
          </p:cNvPr>
          <p:cNvSpPr>
            <a:spLocks noGrp="1"/>
          </p:cNvSpPr>
          <p:nvPr>
            <p:ph type="title"/>
          </p:nvPr>
        </p:nvSpPr>
        <p:spPr/>
        <p:txBody>
          <a:bodyPr/>
          <a:lstStyle/>
          <a:p>
            <a:r>
              <a:rPr lang="en-US" sz="2400"/>
              <a:t>5. PHẠM VI VPD</a:t>
            </a:r>
          </a:p>
        </p:txBody>
      </p:sp>
      <p:sp>
        <p:nvSpPr>
          <p:cNvPr id="4" name="Chỗ dành sẵn cho Số hiệu Bản chiếu 3">
            <a:extLst>
              <a:ext uri="{FF2B5EF4-FFF2-40B4-BE49-F238E27FC236}">
                <a16:creationId xmlns:a16="http://schemas.microsoft.com/office/drawing/2014/main" id="{86EB923D-897F-40CF-B926-F418B5DC2C5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dirty="0"/>
          </a:p>
        </p:txBody>
      </p:sp>
      <p:grpSp>
        <p:nvGrpSpPr>
          <p:cNvPr id="5" name="Google Shape;271;p18">
            <a:extLst>
              <a:ext uri="{FF2B5EF4-FFF2-40B4-BE49-F238E27FC236}">
                <a16:creationId xmlns:a16="http://schemas.microsoft.com/office/drawing/2014/main" id="{1B7AD2C1-12DB-4BC0-A03E-ABC6FEC03036}"/>
              </a:ext>
            </a:extLst>
          </p:cNvPr>
          <p:cNvGrpSpPr/>
          <p:nvPr/>
        </p:nvGrpSpPr>
        <p:grpSpPr>
          <a:xfrm>
            <a:off x="312466" y="587260"/>
            <a:ext cx="309022" cy="376837"/>
            <a:chOff x="596350" y="929175"/>
            <a:chExt cx="407950" cy="497475"/>
          </a:xfrm>
        </p:grpSpPr>
        <p:sp>
          <p:nvSpPr>
            <p:cNvPr id="6" name="Google Shape;272;p18">
              <a:extLst>
                <a:ext uri="{FF2B5EF4-FFF2-40B4-BE49-F238E27FC236}">
                  <a16:creationId xmlns:a16="http://schemas.microsoft.com/office/drawing/2014/main" id="{5A4584D6-5F3C-4646-8EE3-EDA1A35F1A7B}"/>
                </a:ext>
              </a:extLst>
            </p:cNvPr>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73;p18">
              <a:extLst>
                <a:ext uri="{FF2B5EF4-FFF2-40B4-BE49-F238E27FC236}">
                  <a16:creationId xmlns:a16="http://schemas.microsoft.com/office/drawing/2014/main" id="{B5A901B3-CD93-4D28-871A-A0ED2B5A43D3}"/>
                </a:ext>
              </a:extLst>
            </p:cNvPr>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74;p18">
              <a:extLst>
                <a:ext uri="{FF2B5EF4-FFF2-40B4-BE49-F238E27FC236}">
                  <a16:creationId xmlns:a16="http://schemas.microsoft.com/office/drawing/2014/main" id="{FFE2E493-685A-4417-AA07-65413262D648}"/>
                </a:ext>
              </a:extLst>
            </p:cNvPr>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5;p18">
              <a:extLst>
                <a:ext uri="{FF2B5EF4-FFF2-40B4-BE49-F238E27FC236}">
                  <a16:creationId xmlns:a16="http://schemas.microsoft.com/office/drawing/2014/main" id="{41EA7419-D128-47B3-B669-54FDF765C6CB}"/>
                </a:ext>
              </a:extLst>
            </p:cNvPr>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6;p18">
              <a:extLst>
                <a:ext uri="{FF2B5EF4-FFF2-40B4-BE49-F238E27FC236}">
                  <a16:creationId xmlns:a16="http://schemas.microsoft.com/office/drawing/2014/main" id="{40AD8220-568B-43C0-98C8-22A248C590F7}"/>
                </a:ext>
              </a:extLst>
            </p:cNvPr>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7;p18">
              <a:extLst>
                <a:ext uri="{FF2B5EF4-FFF2-40B4-BE49-F238E27FC236}">
                  <a16:creationId xmlns:a16="http://schemas.microsoft.com/office/drawing/2014/main" id="{EEECC420-BF4E-4728-A03E-C95041DCD205}"/>
                </a:ext>
              </a:extLst>
            </p:cNvPr>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8;p18">
              <a:extLst>
                <a:ext uri="{FF2B5EF4-FFF2-40B4-BE49-F238E27FC236}">
                  <a16:creationId xmlns:a16="http://schemas.microsoft.com/office/drawing/2014/main" id="{39D9616B-AE31-482F-805A-CCD429B4D25F}"/>
                </a:ext>
              </a:extLst>
            </p:cNvPr>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Rectangle 10">
            <a:extLst>
              <a:ext uri="{FF2B5EF4-FFF2-40B4-BE49-F238E27FC236}">
                <a16:creationId xmlns:a16="http://schemas.microsoft.com/office/drawing/2014/main" id="{7BA338E9-650B-41C3-9287-9841A2074467}"/>
              </a:ext>
            </a:extLst>
          </p:cNvPr>
          <p:cNvSpPr>
            <a:spLocks noChangeArrowheads="1"/>
          </p:cNvSpPr>
          <p:nvPr/>
        </p:nvSpPr>
        <p:spPr bwMode="auto">
          <a:xfrm>
            <a:off x="38600" y="4035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Hình chữ nhật 4">
            <a:extLst>
              <a:ext uri="{FF2B5EF4-FFF2-40B4-BE49-F238E27FC236}">
                <a16:creationId xmlns:a16="http://schemas.microsoft.com/office/drawing/2014/main" id="{28CEF1ED-DE26-4538-A4C6-798B665BB5F6}"/>
              </a:ext>
            </a:extLst>
          </p:cNvPr>
          <p:cNvSpPr/>
          <p:nvPr/>
        </p:nvSpPr>
        <p:spPr>
          <a:xfrm>
            <a:off x="5172774" y="1397470"/>
            <a:ext cx="4473781" cy="461665"/>
          </a:xfrm>
          <a:prstGeom prst="rect">
            <a:avLst/>
          </a:prstGeom>
        </p:spPr>
        <p:txBody>
          <a:bodyPr wrap="square">
            <a:spAutoFit/>
          </a:bodyPr>
          <a:lstStyle/>
          <a:p>
            <a:pPr marL="457200" indent="-381000">
              <a:spcBef>
                <a:spcPts val="600"/>
              </a:spcBef>
              <a:buClr>
                <a:srgbClr val="C7D3E6"/>
              </a:buClr>
              <a:buSzPts val="2400"/>
              <a:buFont typeface="Roboto Condensed Light"/>
              <a:buChar char="▰"/>
            </a:pPr>
            <a:r>
              <a:rPr lang="en-US" sz="2400">
                <a:solidFill>
                  <a:srgbClr val="263248"/>
                </a:solidFill>
                <a:latin typeface="Roboto Condensed Light"/>
                <a:ea typeface="Roboto Condensed Light"/>
              </a:rPr>
              <a:t>EXEMPT ACCESS POLICY</a:t>
            </a:r>
          </a:p>
        </p:txBody>
      </p:sp>
      <p:pic>
        <p:nvPicPr>
          <p:cNvPr id="17" name="Picture 16">
            <a:extLst>
              <a:ext uri="{FF2B5EF4-FFF2-40B4-BE49-F238E27FC236}">
                <a16:creationId xmlns:a16="http://schemas.microsoft.com/office/drawing/2014/main" id="{05E8FF68-4409-47D8-B48C-DE9C8EFBBC1A}"/>
              </a:ext>
            </a:extLst>
          </p:cNvPr>
          <p:cNvPicPr/>
          <p:nvPr/>
        </p:nvPicPr>
        <p:blipFill>
          <a:blip r:embed="rId2"/>
          <a:stretch>
            <a:fillRect/>
          </a:stretch>
        </p:blipFill>
        <p:spPr>
          <a:xfrm>
            <a:off x="557820" y="1458700"/>
            <a:ext cx="4473781" cy="3493400"/>
          </a:xfrm>
          <a:prstGeom prst="rect">
            <a:avLst/>
          </a:prstGeom>
        </p:spPr>
      </p:pic>
      <p:pic>
        <p:nvPicPr>
          <p:cNvPr id="18" name="Picture 17">
            <a:extLst>
              <a:ext uri="{FF2B5EF4-FFF2-40B4-BE49-F238E27FC236}">
                <a16:creationId xmlns:a16="http://schemas.microsoft.com/office/drawing/2014/main" id="{E8261686-1220-4E9A-8B8C-2D2C37843C06}"/>
              </a:ext>
            </a:extLst>
          </p:cNvPr>
          <p:cNvPicPr/>
          <p:nvPr/>
        </p:nvPicPr>
        <p:blipFill>
          <a:blip r:embed="rId3"/>
          <a:stretch>
            <a:fillRect/>
          </a:stretch>
        </p:blipFill>
        <p:spPr>
          <a:xfrm>
            <a:off x="5361325" y="2552003"/>
            <a:ext cx="2485503" cy="1817978"/>
          </a:xfrm>
          <a:prstGeom prst="rect">
            <a:avLst/>
          </a:prstGeom>
        </p:spPr>
      </p:pic>
    </p:spTree>
    <p:extLst>
      <p:ext uri="{BB962C8B-B14F-4D97-AF65-F5344CB8AC3E}">
        <p14:creationId xmlns:p14="http://schemas.microsoft.com/office/powerpoint/2010/main" val="3018679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APPLICATION CONTEXT</a:t>
            </a:r>
            <a:endParaRPr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dirty="0"/>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a:solidFill>
                  <a:srgbClr val="3F5378"/>
                </a:solidFill>
                <a:latin typeface="Roboto Condensed"/>
                <a:ea typeface="Roboto Condensed"/>
                <a:cs typeface="Roboto Condensed"/>
                <a:sym typeface="Roboto Condensed"/>
              </a:rPr>
              <a:t>2</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4216612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t>APPLICATION CONTEXT</a:t>
            </a:r>
            <a:endParaRPr sz="2400"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237;p16">
            <a:extLst>
              <a:ext uri="{FF2B5EF4-FFF2-40B4-BE49-F238E27FC236}">
                <a16:creationId xmlns:a16="http://schemas.microsoft.com/office/drawing/2014/main" id="{3D3A6B05-D868-41D2-A45B-D9BBAC262947}"/>
              </a:ext>
            </a:extLst>
          </p:cNvPr>
          <p:cNvSpPr txBox="1">
            <a:spLocks/>
          </p:cNvSpPr>
          <p:nvPr/>
        </p:nvSpPr>
        <p:spPr>
          <a:xfrm>
            <a:off x="814275" y="2202136"/>
            <a:ext cx="2322330" cy="5315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a:spcBef>
                <a:spcPts val="0"/>
              </a:spcBef>
            </a:pPr>
            <a:endParaRPr lang="en-US"/>
          </a:p>
        </p:txBody>
      </p:sp>
      <p:sp>
        <p:nvSpPr>
          <p:cNvPr id="12" name="Google Shape;237;p16">
            <a:extLst>
              <a:ext uri="{FF2B5EF4-FFF2-40B4-BE49-F238E27FC236}">
                <a16:creationId xmlns:a16="http://schemas.microsoft.com/office/drawing/2014/main" id="{B7033836-0E5F-458D-9764-33605B269CA0}"/>
              </a:ext>
            </a:extLst>
          </p:cNvPr>
          <p:cNvSpPr txBox="1">
            <a:spLocks/>
          </p:cNvSpPr>
          <p:nvPr/>
        </p:nvSpPr>
        <p:spPr>
          <a:xfrm>
            <a:off x="651721" y="1446042"/>
            <a:ext cx="6663513" cy="284951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a:spcBef>
                <a:spcPts val="0"/>
              </a:spcBef>
            </a:pPr>
            <a:r>
              <a:rPr lang="en-US"/>
              <a:t>Khái niệm</a:t>
            </a:r>
          </a:p>
          <a:p>
            <a:pPr>
              <a:spcBef>
                <a:spcPts val="0"/>
              </a:spcBef>
            </a:pPr>
            <a:r>
              <a:rPr lang="en-US"/>
              <a:t>Các đặt tr</a:t>
            </a:r>
            <a:r>
              <a:rPr lang="vi-VN"/>
              <a:t>ư</a:t>
            </a:r>
            <a:r>
              <a:rPr lang="en-US"/>
              <a:t>ng</a:t>
            </a:r>
          </a:p>
          <a:p>
            <a:pPr>
              <a:spcBef>
                <a:spcPts val="0"/>
              </a:spcBef>
            </a:pPr>
            <a:r>
              <a:rPr lang="en-US"/>
              <a:t>Cú pháp tạo context</a:t>
            </a:r>
          </a:p>
          <a:p>
            <a:pPr>
              <a:spcBef>
                <a:spcPts val="0"/>
              </a:spcBef>
            </a:pPr>
            <a:r>
              <a:rPr lang="en-US"/>
              <a:t>Các loại Application Context</a:t>
            </a:r>
          </a:p>
          <a:p>
            <a:pPr>
              <a:spcBef>
                <a:spcPts val="0"/>
              </a:spcBef>
            </a:pPr>
            <a:r>
              <a:rPr lang="en-US"/>
              <a:t>Lợi ích</a:t>
            </a:r>
          </a:p>
        </p:txBody>
      </p:sp>
    </p:spTree>
    <p:extLst>
      <p:ext uri="{BB962C8B-B14F-4D97-AF65-F5344CB8AC3E}">
        <p14:creationId xmlns:p14="http://schemas.microsoft.com/office/powerpoint/2010/main" val="6309968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8"/>
          <p:cNvSpPr txBox="1">
            <a:spLocks noGrp="1"/>
          </p:cNvSpPr>
          <p:nvPr>
            <p:ph type="body" idx="1"/>
          </p:nvPr>
        </p:nvSpPr>
        <p:spPr>
          <a:xfrm>
            <a:off x="605808" y="1443326"/>
            <a:ext cx="8349023" cy="3212937"/>
          </a:xfrm>
          <a:prstGeom prst="rect">
            <a:avLst/>
          </a:prstGeom>
        </p:spPr>
        <p:txBody>
          <a:bodyPr spcFirstLastPara="1" wrap="square" lIns="91425" tIns="91425" rIns="91425" bIns="91425" anchor="t" anchorCtr="0">
            <a:noAutofit/>
          </a:bodyPr>
          <a:lstStyle/>
          <a:p>
            <a:pPr lvl="0" indent="-381000">
              <a:spcBef>
                <a:spcPts val="0"/>
              </a:spcBef>
              <a:buSzPts val="2400"/>
            </a:pPr>
            <a:r>
              <a:rPr lang="en-US" sz="2400"/>
              <a:t>Application Context (</a:t>
            </a:r>
            <a:r>
              <a:rPr lang="en-US" sz="2400" err="1"/>
              <a:t>Ngữ</a:t>
            </a:r>
            <a:r>
              <a:rPr lang="en-US" sz="2400"/>
              <a:t> </a:t>
            </a:r>
            <a:r>
              <a:rPr lang="en-US" sz="2400" err="1"/>
              <a:t>cảnh</a:t>
            </a:r>
            <a:r>
              <a:rPr lang="en-US" sz="2400"/>
              <a:t> </a:t>
            </a:r>
            <a:r>
              <a:rPr lang="en-US" sz="2400" err="1"/>
              <a:t>ứng</a:t>
            </a:r>
            <a:r>
              <a:rPr lang="en-US" sz="2400"/>
              <a:t> </a:t>
            </a:r>
            <a:r>
              <a:rPr lang="en-US" sz="2400" err="1"/>
              <a:t>dụng</a:t>
            </a:r>
            <a:r>
              <a:rPr lang="en-US" sz="2400"/>
              <a:t> )</a:t>
            </a:r>
            <a:r>
              <a:rPr lang="en" sz="2400"/>
              <a:t>:</a:t>
            </a:r>
          </a:p>
          <a:p>
            <a:pPr lvl="0" indent="-381000">
              <a:spcBef>
                <a:spcPts val="0"/>
              </a:spcBef>
              <a:buSzPts val="2400"/>
            </a:pPr>
            <a:endParaRPr lang="en" sz="2400"/>
          </a:p>
          <a:p>
            <a:pPr lvl="1" indent="-381000">
              <a:spcBef>
                <a:spcPts val="0"/>
              </a:spcBef>
              <a:buSzPts val="2400"/>
            </a:pPr>
            <a:r>
              <a:rPr lang="en-US" sz="2400"/>
              <a:t>L</a:t>
            </a:r>
            <a:r>
              <a:rPr lang="en" sz="2400"/>
              <a:t>à m</a:t>
            </a:r>
            <a:r>
              <a:rPr lang="en-US" sz="2400" err="1"/>
              <a:t>ột</a:t>
            </a:r>
            <a:r>
              <a:rPr lang="en-US" sz="2400"/>
              <a:t> </a:t>
            </a:r>
            <a:r>
              <a:rPr lang="en-US" sz="2400" err="1"/>
              <a:t>phần</a:t>
            </a:r>
            <a:r>
              <a:rPr lang="en-US" sz="2400"/>
              <a:t> </a:t>
            </a:r>
            <a:r>
              <a:rPr lang="en-US" sz="2400" err="1"/>
              <a:t>của</a:t>
            </a:r>
            <a:r>
              <a:rPr lang="en-US" sz="2400"/>
              <a:t> </a:t>
            </a:r>
            <a:r>
              <a:rPr lang="en-US" sz="2400" err="1"/>
              <a:t>Cơ</a:t>
            </a:r>
            <a:r>
              <a:rPr lang="en-US" sz="2400"/>
              <a:t> </a:t>
            </a:r>
            <a:r>
              <a:rPr lang="en-US" sz="2400" err="1"/>
              <a:t>sở</a:t>
            </a:r>
            <a:r>
              <a:rPr lang="en-US" sz="2400"/>
              <a:t> </a:t>
            </a:r>
            <a:r>
              <a:rPr lang="en-US" sz="2400" err="1"/>
              <a:t>dữ</a:t>
            </a:r>
            <a:r>
              <a:rPr lang="en-US" sz="2400"/>
              <a:t> </a:t>
            </a:r>
            <a:r>
              <a:rPr lang="en-US" sz="2400" err="1"/>
              <a:t>liệu</a:t>
            </a:r>
            <a:r>
              <a:rPr lang="en-US" sz="2400"/>
              <a:t> </a:t>
            </a:r>
            <a:r>
              <a:rPr lang="en-US" sz="2400" err="1"/>
              <a:t>riêng</a:t>
            </a:r>
            <a:r>
              <a:rPr lang="en-US" sz="2400"/>
              <a:t> </a:t>
            </a:r>
            <a:r>
              <a:rPr lang="en-US" sz="2400" err="1"/>
              <a:t>ảo</a:t>
            </a:r>
            <a:r>
              <a:rPr lang="en-US" sz="2400"/>
              <a:t> </a:t>
            </a:r>
            <a:r>
              <a:rPr lang="en-US" sz="2400" err="1"/>
              <a:t>trong</a:t>
            </a:r>
            <a:r>
              <a:rPr lang="en-US" sz="2400"/>
              <a:t> Oracle (VPD )</a:t>
            </a:r>
          </a:p>
          <a:p>
            <a:pPr lvl="1" indent="-381000">
              <a:spcBef>
                <a:spcPts val="0"/>
              </a:spcBef>
              <a:buSzPts val="2400"/>
            </a:pPr>
            <a:r>
              <a:rPr lang="en-US" sz="2400" err="1"/>
              <a:t>Gồm</a:t>
            </a:r>
            <a:r>
              <a:rPr lang="en-US" sz="2400"/>
              <a:t> 2 </a:t>
            </a:r>
            <a:r>
              <a:rPr lang="en-US" sz="2400" err="1"/>
              <a:t>thành</a:t>
            </a:r>
            <a:r>
              <a:rPr lang="en-US" sz="2400"/>
              <a:t> </a:t>
            </a:r>
            <a:r>
              <a:rPr lang="en-US" sz="2400" err="1"/>
              <a:t>phần</a:t>
            </a:r>
            <a:r>
              <a:rPr lang="en-US" sz="2400"/>
              <a:t> chính là attribute và value</a:t>
            </a:r>
          </a:p>
          <a:p>
            <a:pPr marL="0" lvl="0" indent="0" algn="l" rtl="0">
              <a:spcBef>
                <a:spcPts val="600"/>
              </a:spcBef>
              <a:spcAft>
                <a:spcPts val="0"/>
              </a:spcAft>
              <a:buNone/>
            </a:pPr>
            <a:endParaRPr lang="en-US"/>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pic>
        <p:nvPicPr>
          <p:cNvPr id="2" name="Picture 1">
            <a:extLst>
              <a:ext uri="{FF2B5EF4-FFF2-40B4-BE49-F238E27FC236}">
                <a16:creationId xmlns:a16="http://schemas.microsoft.com/office/drawing/2014/main" id="{E8F2DACD-53F3-42E0-A6DE-4793AE8E28C8}"/>
              </a:ext>
            </a:extLst>
          </p:cNvPr>
          <p:cNvPicPr>
            <a:picLocks noChangeAspect="1"/>
          </p:cNvPicPr>
          <p:nvPr/>
        </p:nvPicPr>
        <p:blipFill>
          <a:blip r:embed="rId3"/>
          <a:stretch>
            <a:fillRect/>
          </a:stretch>
        </p:blipFill>
        <p:spPr>
          <a:xfrm>
            <a:off x="1150747" y="3440941"/>
            <a:ext cx="7565520" cy="702189"/>
          </a:xfrm>
          <a:prstGeom prst="rect">
            <a:avLst/>
          </a:prstGeom>
        </p:spPr>
      </p:pic>
      <p:sp>
        <p:nvSpPr>
          <p:cNvPr id="5" name="Arrow: Down 4">
            <a:extLst>
              <a:ext uri="{FF2B5EF4-FFF2-40B4-BE49-F238E27FC236}">
                <a16:creationId xmlns:a16="http://schemas.microsoft.com/office/drawing/2014/main" id="{C2685326-F162-4597-954A-B73A71C61C05}"/>
              </a:ext>
            </a:extLst>
          </p:cNvPr>
          <p:cNvSpPr/>
          <p:nvPr/>
        </p:nvSpPr>
        <p:spPr>
          <a:xfrm rot="2601295">
            <a:off x="4767566" y="3038363"/>
            <a:ext cx="331881" cy="4436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Bent 5">
            <a:extLst>
              <a:ext uri="{FF2B5EF4-FFF2-40B4-BE49-F238E27FC236}">
                <a16:creationId xmlns:a16="http://schemas.microsoft.com/office/drawing/2014/main" id="{1ED3D968-4FA3-4E84-B185-4BF8E815ED72}"/>
              </a:ext>
            </a:extLst>
          </p:cNvPr>
          <p:cNvSpPr/>
          <p:nvPr/>
        </p:nvSpPr>
        <p:spPr>
          <a:xfrm rot="10800000">
            <a:off x="2222203" y="3079417"/>
            <a:ext cx="4614531" cy="119555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Tiêu đề 1">
            <a:extLst>
              <a:ext uri="{FF2B5EF4-FFF2-40B4-BE49-F238E27FC236}">
                <a16:creationId xmlns:a16="http://schemas.microsoft.com/office/drawing/2014/main" id="{0FF9FEEF-91E1-474A-9DB9-0F4752252C14}"/>
              </a:ext>
            </a:extLst>
          </p:cNvPr>
          <p:cNvSpPr>
            <a:spLocks noGrp="1"/>
          </p:cNvSpPr>
          <p:nvPr>
            <p:ph type="title"/>
          </p:nvPr>
        </p:nvSpPr>
        <p:spPr>
          <a:xfrm>
            <a:off x="814275" y="392575"/>
            <a:ext cx="5258400" cy="766200"/>
          </a:xfrm>
        </p:spPr>
        <p:txBody>
          <a:bodyPr/>
          <a:lstStyle/>
          <a:p>
            <a:r>
              <a:rPr lang="en-US" sz="2400"/>
              <a:t>KHÁI NIỆM</a:t>
            </a:r>
          </a:p>
        </p:txBody>
      </p:sp>
      <p:grpSp>
        <p:nvGrpSpPr>
          <p:cNvPr id="19" name="Google Shape;571;p37">
            <a:extLst>
              <a:ext uri="{FF2B5EF4-FFF2-40B4-BE49-F238E27FC236}">
                <a16:creationId xmlns:a16="http://schemas.microsoft.com/office/drawing/2014/main" id="{34FF5A70-D9ED-45B4-A17F-277363009548}"/>
              </a:ext>
            </a:extLst>
          </p:cNvPr>
          <p:cNvGrpSpPr/>
          <p:nvPr/>
        </p:nvGrpSpPr>
        <p:grpSpPr>
          <a:xfrm>
            <a:off x="205206" y="587256"/>
            <a:ext cx="309022" cy="376837"/>
            <a:chOff x="596350" y="929175"/>
            <a:chExt cx="407950" cy="497475"/>
          </a:xfrm>
        </p:grpSpPr>
        <p:sp>
          <p:nvSpPr>
            <p:cNvPr id="20" name="Google Shape;572;p37">
              <a:extLst>
                <a:ext uri="{FF2B5EF4-FFF2-40B4-BE49-F238E27FC236}">
                  <a16:creationId xmlns:a16="http://schemas.microsoft.com/office/drawing/2014/main" id="{279A310C-F889-4DD3-83DB-6218D2C62D41}"/>
                </a:ext>
              </a:extLst>
            </p:cNvPr>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573;p37">
              <a:extLst>
                <a:ext uri="{FF2B5EF4-FFF2-40B4-BE49-F238E27FC236}">
                  <a16:creationId xmlns:a16="http://schemas.microsoft.com/office/drawing/2014/main" id="{C0A81585-0EC4-4900-9BB7-22241D8E7809}"/>
                </a:ext>
              </a:extLst>
            </p:cNvPr>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574;p37">
              <a:extLst>
                <a:ext uri="{FF2B5EF4-FFF2-40B4-BE49-F238E27FC236}">
                  <a16:creationId xmlns:a16="http://schemas.microsoft.com/office/drawing/2014/main" id="{4B743B8E-F87A-4391-A0CF-37FAED585D35}"/>
                </a:ext>
              </a:extLst>
            </p:cNvPr>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575;p37">
              <a:extLst>
                <a:ext uri="{FF2B5EF4-FFF2-40B4-BE49-F238E27FC236}">
                  <a16:creationId xmlns:a16="http://schemas.microsoft.com/office/drawing/2014/main" id="{F4DBBB9B-ACFA-40BA-9BD9-CD7BDC62836A}"/>
                </a:ext>
              </a:extLst>
            </p:cNvPr>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576;p37">
              <a:extLst>
                <a:ext uri="{FF2B5EF4-FFF2-40B4-BE49-F238E27FC236}">
                  <a16:creationId xmlns:a16="http://schemas.microsoft.com/office/drawing/2014/main" id="{9B605198-D987-4A86-9B14-E8704C1EE239}"/>
                </a:ext>
              </a:extLst>
            </p:cNvPr>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577;p37">
              <a:extLst>
                <a:ext uri="{FF2B5EF4-FFF2-40B4-BE49-F238E27FC236}">
                  <a16:creationId xmlns:a16="http://schemas.microsoft.com/office/drawing/2014/main" id="{0A341EB2-A1A9-4122-BFCD-AED27F0D93F5}"/>
                </a:ext>
              </a:extLst>
            </p:cNvPr>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578;p37">
              <a:extLst>
                <a:ext uri="{FF2B5EF4-FFF2-40B4-BE49-F238E27FC236}">
                  <a16:creationId xmlns:a16="http://schemas.microsoft.com/office/drawing/2014/main" id="{E70B6B7C-37DC-4A20-844F-C6B5EBC27EF2}"/>
                </a:ext>
              </a:extLst>
            </p:cNvPr>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6667648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3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503" name="Google Shape;503;p34"/>
          <p:cNvSpPr txBox="1">
            <a:spLocks noGrp="1"/>
          </p:cNvSpPr>
          <p:nvPr>
            <p:ph type="ctrTitle" idx="4294967295"/>
          </p:nvPr>
        </p:nvSpPr>
        <p:spPr>
          <a:xfrm>
            <a:off x="1275150" y="1335961"/>
            <a:ext cx="6593700" cy="2906430"/>
          </a:xfrm>
          <a:prstGeom prst="rect">
            <a:avLst/>
          </a:prstGeom>
        </p:spPr>
        <p:txBody>
          <a:bodyPr spcFirstLastPara="1" wrap="square" lIns="91425" tIns="91425" rIns="91425" bIns="91425" anchor="ctr" anchorCtr="0">
            <a:noAutofit/>
          </a:bodyPr>
          <a:lstStyle/>
          <a:p>
            <a:pPr lvl="0" rtl="0">
              <a:spcBef>
                <a:spcPts val="0"/>
              </a:spcBef>
              <a:spcAft>
                <a:spcPts val="0"/>
              </a:spcAft>
              <a:buClr>
                <a:schemeClr val="tx1"/>
              </a:buClr>
              <a:buSzPct val="100000"/>
            </a:pPr>
            <a:r>
              <a:rPr lang="en-US" sz="4400">
                <a:solidFill>
                  <a:srgbClr val="FF9800"/>
                </a:solidFill>
              </a:rPr>
              <a:t>CÁC PHẦN TRÌNH BÀY</a:t>
            </a:r>
            <a:br>
              <a:rPr lang="en-US" sz="4400">
                <a:solidFill>
                  <a:srgbClr val="FF9800"/>
                </a:solidFill>
              </a:rPr>
            </a:br>
            <a:br>
              <a:rPr lang="en-US" sz="4400">
                <a:solidFill>
                  <a:srgbClr val="FF9800"/>
                </a:solidFill>
              </a:rPr>
            </a:br>
            <a:r>
              <a:rPr lang="en-US" sz="4400">
                <a:solidFill>
                  <a:srgbClr val="FF9800"/>
                </a:solidFill>
              </a:rPr>
              <a:t>1. VPD</a:t>
            </a:r>
            <a:br>
              <a:rPr lang="en-US" sz="4400">
                <a:solidFill>
                  <a:srgbClr val="FF9800"/>
                </a:solidFill>
              </a:rPr>
            </a:br>
            <a:r>
              <a:rPr lang="en-US" sz="4400">
                <a:solidFill>
                  <a:srgbClr val="FF9800"/>
                </a:solidFill>
              </a:rPr>
              <a:t>2. APPLICATION CONTEXT</a:t>
            </a:r>
            <a:br>
              <a:rPr lang="en-US" sz="4400">
                <a:solidFill>
                  <a:srgbClr val="FF9800"/>
                </a:solidFill>
              </a:rPr>
            </a:br>
            <a:r>
              <a:rPr lang="en-US" sz="4400">
                <a:solidFill>
                  <a:srgbClr val="FF9800"/>
                </a:solidFill>
              </a:rPr>
              <a:t>3. DEMO</a:t>
            </a:r>
            <a:br>
              <a:rPr lang="en-US" sz="4400">
                <a:solidFill>
                  <a:srgbClr val="FF9800"/>
                </a:solidFill>
              </a:rPr>
            </a:br>
            <a:endParaRPr sz="4400">
              <a:solidFill>
                <a:srgbClr val="FF9800"/>
              </a:solidFill>
            </a:endParaRPr>
          </a:p>
        </p:txBody>
      </p:sp>
    </p:spTree>
    <p:extLst>
      <p:ext uri="{BB962C8B-B14F-4D97-AF65-F5344CB8AC3E}">
        <p14:creationId xmlns:p14="http://schemas.microsoft.com/office/powerpoint/2010/main" val="14082198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4" name="Google Shape;284;p19"/>
          <p:cNvSpPr txBox="1">
            <a:spLocks noGrp="1"/>
          </p:cNvSpPr>
          <p:nvPr>
            <p:ph type="body" idx="1"/>
          </p:nvPr>
        </p:nvSpPr>
        <p:spPr>
          <a:xfrm>
            <a:off x="621487" y="1377626"/>
            <a:ext cx="7231559" cy="2750523"/>
          </a:xfrm>
          <a:prstGeom prst="rect">
            <a:avLst/>
          </a:prstGeom>
        </p:spPr>
        <p:txBody>
          <a:bodyPr spcFirstLastPara="1" wrap="square" lIns="91425" tIns="91425" rIns="91425" bIns="91425" anchor="t" anchorCtr="0">
            <a:noAutofit/>
          </a:bodyPr>
          <a:lstStyle/>
          <a:p>
            <a:pPr marL="285750" indent="-285750"/>
            <a:r>
              <a:rPr lang="en-US" sz="2000"/>
              <a:t>Ngữ cảnh ứng dụng th</a:t>
            </a:r>
            <a:r>
              <a:rPr lang="vi-VN" sz="2000"/>
              <a:t>ư</a:t>
            </a:r>
            <a:r>
              <a:rPr lang="en-US" sz="2000"/>
              <a:t>ờng nhóm các thuộc tính có liên quan thành một nhóm và đ</a:t>
            </a:r>
            <a:r>
              <a:rPr lang="vi-VN" sz="2000"/>
              <a:t>ư</a:t>
            </a:r>
            <a:r>
              <a:rPr lang="en-US" sz="2000"/>
              <a:t>ợc truy cập theo namespace. Giúp việc truy xuất nhanh h</a:t>
            </a:r>
            <a:r>
              <a:rPr lang="vi-VN" sz="2000"/>
              <a:t>ơ</a:t>
            </a:r>
            <a:r>
              <a:rPr lang="en-US" sz="2000"/>
              <a:t>n.</a:t>
            </a:r>
          </a:p>
          <a:p>
            <a:pPr marL="285750" indent="-285750"/>
            <a:r>
              <a:rPr lang="en-US" sz="2000">
                <a:latin typeface="Roboto Condensed Light" panose="020B0604020202020204" charset="0"/>
                <a:ea typeface="Roboto Condensed Light" panose="020B0604020202020204" charset="0"/>
              </a:rPr>
              <a:t>Ngữ cảnh ứng dụng được xem như một biến toàn cục chứa thông tin được truy cập trong cơ sở dữ liệu.</a:t>
            </a:r>
          </a:p>
          <a:p>
            <a:pPr marL="285750" indent="-285750"/>
            <a:r>
              <a:rPr lang="en-US" sz="2000">
                <a:latin typeface="Roboto Condensed Light" panose="020B0604020202020204" charset="0"/>
                <a:ea typeface="Roboto Condensed Light" panose="020B0604020202020204" charset="0"/>
              </a:rPr>
              <a:t>Các ngữ cảnh ứng dụng th</a:t>
            </a:r>
            <a:r>
              <a:rPr lang="vi-VN" sz="2000">
                <a:latin typeface="Roboto Condensed Light" panose="020B0604020202020204" charset="0"/>
                <a:ea typeface="Roboto Condensed Light" panose="020B0604020202020204" charset="0"/>
              </a:rPr>
              <a:t>ư</a:t>
            </a:r>
            <a:r>
              <a:rPr lang="en-US" sz="2000">
                <a:latin typeface="Roboto Condensed Light" panose="020B0604020202020204" charset="0"/>
                <a:ea typeface="Roboto Condensed Light" panose="020B0604020202020204" charset="0"/>
              </a:rPr>
              <a:t>ờng chứa các thuộc tính nh</a:t>
            </a:r>
            <a:r>
              <a:rPr lang="vi-VN" sz="2000">
                <a:latin typeface="Roboto Condensed Light" panose="020B0604020202020204" charset="0"/>
                <a:ea typeface="Roboto Condensed Light" panose="020B0604020202020204" charset="0"/>
              </a:rPr>
              <a:t>ư</a:t>
            </a:r>
            <a:r>
              <a:rPr lang="en-US" sz="2000">
                <a:latin typeface="Roboto Condensed Light" panose="020B0604020202020204" charset="0"/>
                <a:ea typeface="Roboto Condensed Light" panose="020B0604020202020204" charset="0"/>
              </a:rPr>
              <a:t> tên ng</a:t>
            </a:r>
            <a:r>
              <a:rPr lang="vi-VN" sz="2000">
                <a:latin typeface="Roboto Condensed Light" panose="020B0604020202020204" charset="0"/>
                <a:ea typeface="Roboto Condensed Light" panose="020B0604020202020204" charset="0"/>
              </a:rPr>
              <a:t>ư</a:t>
            </a:r>
            <a:r>
              <a:rPr lang="en-US" sz="2000">
                <a:latin typeface="Roboto Condensed Light" panose="020B0604020202020204" charset="0"/>
                <a:ea typeface="Roboto Condensed Light" panose="020B0604020202020204" charset="0"/>
              </a:rPr>
              <a:t>ời dùng, tiêu đề, … và các chính sách bảo mật vẫn có thể đến các thuộc tính này khi ng</a:t>
            </a:r>
            <a:r>
              <a:rPr lang="vi-VN" sz="2000">
                <a:latin typeface="Roboto Condensed Light" panose="020B0604020202020204" charset="0"/>
                <a:ea typeface="Roboto Condensed Light" panose="020B0604020202020204" charset="0"/>
              </a:rPr>
              <a:t>ư</a:t>
            </a:r>
            <a:r>
              <a:rPr lang="en-US" sz="2000">
                <a:latin typeface="Roboto Condensed Light" panose="020B0604020202020204" charset="0"/>
                <a:ea typeface="Roboto Condensed Light" panose="020B0604020202020204" charset="0"/>
              </a:rPr>
              <a:t>ời dung đăng nhập.</a:t>
            </a:r>
            <a:endParaRPr lang="en-US" sz="2000"/>
          </a:p>
          <a:p>
            <a:pPr marL="285750" indent="-285750"/>
            <a:r>
              <a:rPr lang="en-US" sz="2000"/>
              <a:t>Được xác định, thiết lập và lấy ra bởi người dùng hoặc các ứng dụng</a:t>
            </a:r>
            <a:endParaRPr lang="en-US" sz="2000">
              <a:latin typeface="Roboto Condensed Light" panose="020B0604020202020204" charset="0"/>
              <a:ea typeface="Roboto Condensed Light" panose="020B0604020202020204" charset="0"/>
            </a:endParaRPr>
          </a:p>
          <a:p>
            <a:pPr marL="0" lvl="0" indent="0" algn="l" rtl="0">
              <a:spcBef>
                <a:spcPts val="600"/>
              </a:spcBef>
              <a:spcAft>
                <a:spcPts val="0"/>
              </a:spcAft>
              <a:buNone/>
            </a:pPr>
            <a:endParaRPr/>
          </a:p>
        </p:txBody>
      </p:sp>
      <p:sp>
        <p:nvSpPr>
          <p:cNvPr id="287" name="Google Shape;287;p19"/>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15" name="Tiêu đề 1">
            <a:extLst>
              <a:ext uri="{FF2B5EF4-FFF2-40B4-BE49-F238E27FC236}">
                <a16:creationId xmlns:a16="http://schemas.microsoft.com/office/drawing/2014/main" id="{9238C34B-DEF1-4EFF-ADD4-F25E15C43916}"/>
              </a:ext>
            </a:extLst>
          </p:cNvPr>
          <p:cNvSpPr>
            <a:spLocks noGrp="1"/>
          </p:cNvSpPr>
          <p:nvPr>
            <p:ph type="title"/>
          </p:nvPr>
        </p:nvSpPr>
        <p:spPr>
          <a:xfrm>
            <a:off x="814275" y="392575"/>
            <a:ext cx="5258400" cy="766200"/>
          </a:xfrm>
        </p:spPr>
        <p:txBody>
          <a:bodyPr/>
          <a:lstStyle/>
          <a:p>
            <a:r>
              <a:rPr lang="en-US" sz="2400"/>
              <a:t>CÁC ĐẶC TR</a:t>
            </a:r>
            <a:r>
              <a:rPr lang="vi-VN" sz="2400"/>
              <a:t>Ư</a:t>
            </a:r>
            <a:r>
              <a:rPr lang="en-US" sz="2400"/>
              <a:t>NG</a:t>
            </a:r>
          </a:p>
        </p:txBody>
      </p:sp>
      <p:grpSp>
        <p:nvGrpSpPr>
          <p:cNvPr id="16" name="Google Shape;571;p37">
            <a:extLst>
              <a:ext uri="{FF2B5EF4-FFF2-40B4-BE49-F238E27FC236}">
                <a16:creationId xmlns:a16="http://schemas.microsoft.com/office/drawing/2014/main" id="{D932DC88-3CBC-4EA2-8AF0-AD51722942D1}"/>
              </a:ext>
            </a:extLst>
          </p:cNvPr>
          <p:cNvGrpSpPr/>
          <p:nvPr/>
        </p:nvGrpSpPr>
        <p:grpSpPr>
          <a:xfrm>
            <a:off x="205206" y="587256"/>
            <a:ext cx="309022" cy="376837"/>
            <a:chOff x="596350" y="929175"/>
            <a:chExt cx="407950" cy="497475"/>
          </a:xfrm>
        </p:grpSpPr>
        <p:sp>
          <p:nvSpPr>
            <p:cNvPr id="17" name="Google Shape;572;p37">
              <a:extLst>
                <a:ext uri="{FF2B5EF4-FFF2-40B4-BE49-F238E27FC236}">
                  <a16:creationId xmlns:a16="http://schemas.microsoft.com/office/drawing/2014/main" id="{25AAA2CF-3A53-4B42-B666-879356025204}"/>
                </a:ext>
              </a:extLst>
            </p:cNvPr>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573;p37">
              <a:extLst>
                <a:ext uri="{FF2B5EF4-FFF2-40B4-BE49-F238E27FC236}">
                  <a16:creationId xmlns:a16="http://schemas.microsoft.com/office/drawing/2014/main" id="{70867BBE-9766-4692-901D-0DC18EF9C3E6}"/>
                </a:ext>
              </a:extLst>
            </p:cNvPr>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574;p37">
              <a:extLst>
                <a:ext uri="{FF2B5EF4-FFF2-40B4-BE49-F238E27FC236}">
                  <a16:creationId xmlns:a16="http://schemas.microsoft.com/office/drawing/2014/main" id="{EEBE12BD-160A-41F7-8A17-F111C8A80FA1}"/>
                </a:ext>
              </a:extLst>
            </p:cNvPr>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575;p37">
              <a:extLst>
                <a:ext uri="{FF2B5EF4-FFF2-40B4-BE49-F238E27FC236}">
                  <a16:creationId xmlns:a16="http://schemas.microsoft.com/office/drawing/2014/main" id="{FC7186D6-DC97-49AF-B9C7-C417C5869EEF}"/>
                </a:ext>
              </a:extLst>
            </p:cNvPr>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576;p37">
              <a:extLst>
                <a:ext uri="{FF2B5EF4-FFF2-40B4-BE49-F238E27FC236}">
                  <a16:creationId xmlns:a16="http://schemas.microsoft.com/office/drawing/2014/main" id="{3F5BF914-134E-4037-801B-04A87E53F696}"/>
                </a:ext>
              </a:extLst>
            </p:cNvPr>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577;p37">
              <a:extLst>
                <a:ext uri="{FF2B5EF4-FFF2-40B4-BE49-F238E27FC236}">
                  <a16:creationId xmlns:a16="http://schemas.microsoft.com/office/drawing/2014/main" id="{CF10627E-54FA-41E4-AE47-6A180BCDF241}"/>
                </a:ext>
              </a:extLst>
            </p:cNvPr>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578;p37">
              <a:extLst>
                <a:ext uri="{FF2B5EF4-FFF2-40B4-BE49-F238E27FC236}">
                  <a16:creationId xmlns:a16="http://schemas.microsoft.com/office/drawing/2014/main" id="{ACA9C8BE-F9B0-4BD7-8F6B-CE79CE9A8A65}"/>
                </a:ext>
              </a:extLst>
            </p:cNvPr>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1361941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02AE04A-4231-44F1-BC50-4F61688BD64F}"/>
              </a:ext>
            </a:extLst>
          </p:cNvPr>
          <p:cNvSpPr>
            <a:spLocks noGrp="1"/>
          </p:cNvSpPr>
          <p:nvPr>
            <p:ph type="title"/>
          </p:nvPr>
        </p:nvSpPr>
        <p:spPr/>
        <p:txBody>
          <a:bodyPr/>
          <a:lstStyle/>
          <a:p>
            <a:r>
              <a:rPr lang="en-US" sz="2400"/>
              <a:t>CÚ PHÁP CREATE CONTEXT</a:t>
            </a:r>
          </a:p>
        </p:txBody>
      </p:sp>
      <p:sp>
        <p:nvSpPr>
          <p:cNvPr id="3" name="Chỗ dành sẵn cho Văn bản 2">
            <a:extLst>
              <a:ext uri="{FF2B5EF4-FFF2-40B4-BE49-F238E27FC236}">
                <a16:creationId xmlns:a16="http://schemas.microsoft.com/office/drawing/2014/main" id="{69BF2010-BBEF-4C21-A1FA-F99AF95C8D22}"/>
              </a:ext>
            </a:extLst>
          </p:cNvPr>
          <p:cNvSpPr>
            <a:spLocks noGrp="1"/>
          </p:cNvSpPr>
          <p:nvPr>
            <p:ph type="body" idx="1"/>
          </p:nvPr>
        </p:nvSpPr>
        <p:spPr>
          <a:xfrm>
            <a:off x="870450" y="1545076"/>
            <a:ext cx="7518638" cy="2709900"/>
          </a:xfrm>
        </p:spPr>
        <p:txBody>
          <a:bodyPr/>
          <a:lstStyle/>
          <a:p>
            <a:pPr marL="0" lvl="0" indent="0" eaLnBrk="0" fontAlgn="base" hangingPunct="0">
              <a:spcBef>
                <a:spcPct val="0"/>
              </a:spcBef>
              <a:spcAft>
                <a:spcPct val="0"/>
              </a:spcAft>
              <a:buClrTx/>
              <a:buSzTx/>
              <a:buNone/>
            </a:pPr>
            <a:r>
              <a:rPr lang="en-US" altLang="en-US" sz="2400">
                <a:solidFill>
                  <a:srgbClr val="FF0000"/>
                </a:solidFill>
                <a:latin typeface="Roboto Condensed Light" panose="020B0604020202020204" charset="0"/>
                <a:ea typeface="Roboto Condensed Light" panose="020B0604020202020204" charset="0"/>
                <a:cs typeface="Times New Roman" panose="02020603050405020304" pitchFamily="18" charset="0"/>
              </a:rPr>
              <a:t>CREATE OR REPLACE CONTEXT </a:t>
            </a:r>
            <a:r>
              <a:rPr lang="en-US" altLang="en-US" sz="2400">
                <a:solidFill>
                  <a:srgbClr val="000000"/>
                </a:solidFill>
                <a:latin typeface="Roboto Condensed Light" panose="020B0604020202020204" charset="0"/>
                <a:ea typeface="Roboto Condensed Light" panose="020B0604020202020204" charset="0"/>
                <a:cs typeface="Times New Roman" panose="02020603050405020304" pitchFamily="18" charset="0"/>
              </a:rPr>
              <a:t>&lt;Context_name&gt; </a:t>
            </a:r>
            <a:r>
              <a:rPr lang="en-US" altLang="en-US" sz="2400">
                <a:solidFill>
                  <a:srgbClr val="FF0000"/>
                </a:solidFill>
                <a:latin typeface="Roboto Condensed Light" panose="020B0604020202020204" charset="0"/>
                <a:ea typeface="Roboto Condensed Light" panose="020B0604020202020204" charset="0"/>
                <a:cs typeface="Times New Roman" panose="02020603050405020304" pitchFamily="18" charset="0"/>
              </a:rPr>
              <a:t>USING </a:t>
            </a:r>
            <a:r>
              <a:rPr lang="en-US" altLang="en-US" sz="2400">
                <a:solidFill>
                  <a:srgbClr val="000000"/>
                </a:solidFill>
                <a:latin typeface="Roboto Condensed Light" panose="020B0604020202020204" charset="0"/>
                <a:ea typeface="Roboto Condensed Light" panose="020B0604020202020204" charset="0"/>
                <a:cs typeface="Times New Roman" panose="02020603050405020304" pitchFamily="18" charset="0"/>
              </a:rPr>
              <a:t>[Schema_name].[Trusted_procedure_name]</a:t>
            </a:r>
          </a:p>
          <a:p>
            <a:pPr marL="0" lvl="0" indent="0" eaLnBrk="0" fontAlgn="base" hangingPunct="0">
              <a:spcBef>
                <a:spcPct val="0"/>
              </a:spcBef>
              <a:spcAft>
                <a:spcPct val="0"/>
              </a:spcAft>
              <a:buClrTx/>
              <a:buSzTx/>
              <a:buNone/>
            </a:pPr>
            <a:endParaRPr lang="en-US" altLang="en-US" sz="2400" b="1">
              <a:solidFill>
                <a:srgbClr val="000000"/>
              </a:solidFill>
              <a:latin typeface="Roboto Condensed Light" panose="020B0604020202020204" charset="0"/>
              <a:ea typeface="Roboto Condensed Light" panose="020B0604020202020204" charset="0"/>
              <a:cs typeface="Times New Roman" panose="02020603050405020304" pitchFamily="18" charset="0"/>
            </a:endParaRPr>
          </a:p>
          <a:p>
            <a:pPr indent="-381000">
              <a:spcBef>
                <a:spcPts val="0"/>
              </a:spcBef>
              <a:buSzPts val="2400"/>
            </a:pPr>
            <a:r>
              <a:rPr lang="en-US" altLang="en-US" sz="2400"/>
              <a:t>Context_name : Tên của ngữ cảnh ứng dụng</a:t>
            </a:r>
          </a:p>
          <a:p>
            <a:pPr indent="-381000">
              <a:spcBef>
                <a:spcPts val="0"/>
              </a:spcBef>
              <a:buSzPts val="2400"/>
            </a:pPr>
            <a:r>
              <a:rPr lang="en-US" altLang="en-US" sz="2400"/>
              <a:t>Trusted_procedure_name : Tên của thủ tục (th</a:t>
            </a:r>
            <a:r>
              <a:rPr lang="vi-VN" altLang="en-US" sz="2400"/>
              <a:t>ư</a:t>
            </a:r>
            <a:r>
              <a:rPr lang="en-US" altLang="en-US" sz="2400"/>
              <a:t>ờng là một gói Packet)</a:t>
            </a:r>
            <a:endParaRPr lang="en-US" sz="2400"/>
          </a:p>
          <a:p>
            <a:pPr marL="114300" indent="0">
              <a:buNone/>
            </a:pPr>
            <a:endParaRPr lang="en-US" dirty="0"/>
          </a:p>
        </p:txBody>
      </p:sp>
      <p:sp>
        <p:nvSpPr>
          <p:cNvPr id="6" name="Chỗ dành sẵn cho Số hiệu Bản chiếu 5">
            <a:extLst>
              <a:ext uri="{FF2B5EF4-FFF2-40B4-BE49-F238E27FC236}">
                <a16:creationId xmlns:a16="http://schemas.microsoft.com/office/drawing/2014/main" id="{65940E3E-7B2F-4CC1-9F90-57F58DD061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dirty="0"/>
          </a:p>
        </p:txBody>
      </p:sp>
      <p:grpSp>
        <p:nvGrpSpPr>
          <p:cNvPr id="5" name="Google Shape;571;p37">
            <a:extLst>
              <a:ext uri="{FF2B5EF4-FFF2-40B4-BE49-F238E27FC236}">
                <a16:creationId xmlns:a16="http://schemas.microsoft.com/office/drawing/2014/main" id="{AADA1C69-7688-4CD3-8FB5-583725CE4C94}"/>
              </a:ext>
            </a:extLst>
          </p:cNvPr>
          <p:cNvGrpSpPr/>
          <p:nvPr/>
        </p:nvGrpSpPr>
        <p:grpSpPr>
          <a:xfrm>
            <a:off x="205206" y="587256"/>
            <a:ext cx="309022" cy="376837"/>
            <a:chOff x="596350" y="929175"/>
            <a:chExt cx="407950" cy="497475"/>
          </a:xfrm>
        </p:grpSpPr>
        <p:sp>
          <p:nvSpPr>
            <p:cNvPr id="7" name="Google Shape;572;p37">
              <a:extLst>
                <a:ext uri="{FF2B5EF4-FFF2-40B4-BE49-F238E27FC236}">
                  <a16:creationId xmlns:a16="http://schemas.microsoft.com/office/drawing/2014/main" id="{2BCA316A-4A45-4702-9F9B-4A52D9127A3B}"/>
                </a:ext>
              </a:extLst>
            </p:cNvPr>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573;p37">
              <a:extLst>
                <a:ext uri="{FF2B5EF4-FFF2-40B4-BE49-F238E27FC236}">
                  <a16:creationId xmlns:a16="http://schemas.microsoft.com/office/drawing/2014/main" id="{15FB35F7-834C-4685-8525-28666AE30689}"/>
                </a:ext>
              </a:extLst>
            </p:cNvPr>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74;p37">
              <a:extLst>
                <a:ext uri="{FF2B5EF4-FFF2-40B4-BE49-F238E27FC236}">
                  <a16:creationId xmlns:a16="http://schemas.microsoft.com/office/drawing/2014/main" id="{F2D33F6A-BC92-4E42-B6EF-FCB33DC2978C}"/>
                </a:ext>
              </a:extLst>
            </p:cNvPr>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575;p37">
              <a:extLst>
                <a:ext uri="{FF2B5EF4-FFF2-40B4-BE49-F238E27FC236}">
                  <a16:creationId xmlns:a16="http://schemas.microsoft.com/office/drawing/2014/main" id="{ACA2FAB6-9ED5-479F-A6FE-34DB4F3B5420}"/>
                </a:ext>
              </a:extLst>
            </p:cNvPr>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576;p37">
              <a:extLst>
                <a:ext uri="{FF2B5EF4-FFF2-40B4-BE49-F238E27FC236}">
                  <a16:creationId xmlns:a16="http://schemas.microsoft.com/office/drawing/2014/main" id="{8D9E24F3-3127-4754-92B6-3475BAA279F2}"/>
                </a:ext>
              </a:extLst>
            </p:cNvPr>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577;p37">
              <a:extLst>
                <a:ext uri="{FF2B5EF4-FFF2-40B4-BE49-F238E27FC236}">
                  <a16:creationId xmlns:a16="http://schemas.microsoft.com/office/drawing/2014/main" id="{B6D22CD5-813B-4E69-B681-18462BF1F6FA}"/>
                </a:ext>
              </a:extLst>
            </p:cNvPr>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578;p37">
              <a:extLst>
                <a:ext uri="{FF2B5EF4-FFF2-40B4-BE49-F238E27FC236}">
                  <a16:creationId xmlns:a16="http://schemas.microsoft.com/office/drawing/2014/main" id="{C44246B6-B04D-46D4-8736-075AC9362F45}"/>
                </a:ext>
              </a:extLst>
            </p:cNvPr>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3327332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02AE04A-4231-44F1-BC50-4F61688BD64F}"/>
              </a:ext>
            </a:extLst>
          </p:cNvPr>
          <p:cNvSpPr>
            <a:spLocks noGrp="1"/>
          </p:cNvSpPr>
          <p:nvPr>
            <p:ph type="title"/>
          </p:nvPr>
        </p:nvSpPr>
        <p:spPr/>
        <p:txBody>
          <a:bodyPr/>
          <a:lstStyle/>
          <a:p>
            <a:r>
              <a:rPr lang="en-US" sz="2400"/>
              <a:t>CÚ PHÁP SET CONTEXT</a:t>
            </a:r>
          </a:p>
        </p:txBody>
      </p:sp>
      <p:sp>
        <p:nvSpPr>
          <p:cNvPr id="6" name="Chỗ dành sẵn cho Số hiệu Bản chiếu 5">
            <a:extLst>
              <a:ext uri="{FF2B5EF4-FFF2-40B4-BE49-F238E27FC236}">
                <a16:creationId xmlns:a16="http://schemas.microsoft.com/office/drawing/2014/main" id="{65940E3E-7B2F-4CC1-9F90-57F58DD061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dirty="0"/>
          </a:p>
        </p:txBody>
      </p:sp>
      <p:grpSp>
        <p:nvGrpSpPr>
          <p:cNvPr id="5" name="Google Shape;571;p37">
            <a:extLst>
              <a:ext uri="{FF2B5EF4-FFF2-40B4-BE49-F238E27FC236}">
                <a16:creationId xmlns:a16="http://schemas.microsoft.com/office/drawing/2014/main" id="{AADA1C69-7688-4CD3-8FB5-583725CE4C94}"/>
              </a:ext>
            </a:extLst>
          </p:cNvPr>
          <p:cNvGrpSpPr/>
          <p:nvPr/>
        </p:nvGrpSpPr>
        <p:grpSpPr>
          <a:xfrm>
            <a:off x="205206" y="587256"/>
            <a:ext cx="309022" cy="376837"/>
            <a:chOff x="596350" y="929175"/>
            <a:chExt cx="407950" cy="497475"/>
          </a:xfrm>
        </p:grpSpPr>
        <p:sp>
          <p:nvSpPr>
            <p:cNvPr id="7" name="Google Shape;572;p37">
              <a:extLst>
                <a:ext uri="{FF2B5EF4-FFF2-40B4-BE49-F238E27FC236}">
                  <a16:creationId xmlns:a16="http://schemas.microsoft.com/office/drawing/2014/main" id="{2BCA316A-4A45-4702-9F9B-4A52D9127A3B}"/>
                </a:ext>
              </a:extLst>
            </p:cNvPr>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573;p37">
              <a:extLst>
                <a:ext uri="{FF2B5EF4-FFF2-40B4-BE49-F238E27FC236}">
                  <a16:creationId xmlns:a16="http://schemas.microsoft.com/office/drawing/2014/main" id="{15FB35F7-834C-4685-8525-28666AE30689}"/>
                </a:ext>
              </a:extLst>
            </p:cNvPr>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74;p37">
              <a:extLst>
                <a:ext uri="{FF2B5EF4-FFF2-40B4-BE49-F238E27FC236}">
                  <a16:creationId xmlns:a16="http://schemas.microsoft.com/office/drawing/2014/main" id="{F2D33F6A-BC92-4E42-B6EF-FCB33DC2978C}"/>
                </a:ext>
              </a:extLst>
            </p:cNvPr>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575;p37">
              <a:extLst>
                <a:ext uri="{FF2B5EF4-FFF2-40B4-BE49-F238E27FC236}">
                  <a16:creationId xmlns:a16="http://schemas.microsoft.com/office/drawing/2014/main" id="{ACA2FAB6-9ED5-479F-A6FE-34DB4F3B5420}"/>
                </a:ext>
              </a:extLst>
            </p:cNvPr>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576;p37">
              <a:extLst>
                <a:ext uri="{FF2B5EF4-FFF2-40B4-BE49-F238E27FC236}">
                  <a16:creationId xmlns:a16="http://schemas.microsoft.com/office/drawing/2014/main" id="{8D9E24F3-3127-4754-92B6-3475BAA279F2}"/>
                </a:ext>
              </a:extLst>
            </p:cNvPr>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577;p37">
              <a:extLst>
                <a:ext uri="{FF2B5EF4-FFF2-40B4-BE49-F238E27FC236}">
                  <a16:creationId xmlns:a16="http://schemas.microsoft.com/office/drawing/2014/main" id="{B6D22CD5-813B-4E69-B681-18462BF1F6FA}"/>
                </a:ext>
              </a:extLst>
            </p:cNvPr>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578;p37">
              <a:extLst>
                <a:ext uri="{FF2B5EF4-FFF2-40B4-BE49-F238E27FC236}">
                  <a16:creationId xmlns:a16="http://schemas.microsoft.com/office/drawing/2014/main" id="{C44246B6-B04D-46D4-8736-075AC9362F45}"/>
                </a:ext>
              </a:extLst>
            </p:cNvPr>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 name="Text Placeholder 13">
            <a:extLst>
              <a:ext uri="{FF2B5EF4-FFF2-40B4-BE49-F238E27FC236}">
                <a16:creationId xmlns:a16="http://schemas.microsoft.com/office/drawing/2014/main" id="{0B46393B-56A0-457A-85D1-74778BAA56BD}"/>
              </a:ext>
            </a:extLst>
          </p:cNvPr>
          <p:cNvSpPr>
            <a:spLocks noGrp="1"/>
          </p:cNvSpPr>
          <p:nvPr>
            <p:ph type="body" idx="1"/>
          </p:nvPr>
        </p:nvSpPr>
        <p:spPr>
          <a:xfrm>
            <a:off x="205206" y="1640172"/>
            <a:ext cx="3297514" cy="2709900"/>
          </a:xfrm>
        </p:spPr>
        <p:txBody>
          <a:bodyPr/>
          <a:lstStyle/>
          <a:p>
            <a:pPr marL="114300" indent="0">
              <a:buNone/>
            </a:pPr>
            <a:r>
              <a:rPr lang="en-US"/>
              <a:t>DBMS_SESSION.SET_CONTEXT</a:t>
            </a:r>
          </a:p>
          <a:p>
            <a:pPr marL="114300" indent="0">
              <a:buNone/>
            </a:pPr>
            <a:r>
              <a:rPr lang="en-US"/>
              <a:t>(</a:t>
            </a:r>
          </a:p>
          <a:p>
            <a:pPr marL="114300" indent="0">
              <a:buNone/>
            </a:pPr>
            <a:r>
              <a:rPr lang="en-US"/>
              <a:t>   namespace 	VARCHAR2,</a:t>
            </a:r>
          </a:p>
          <a:p>
            <a:pPr marL="114300" indent="0">
              <a:buNone/>
            </a:pPr>
            <a:r>
              <a:rPr lang="en-US"/>
              <a:t>   attribute	VARCHAR2,</a:t>
            </a:r>
          </a:p>
          <a:p>
            <a:pPr marL="114300" indent="0">
              <a:buNone/>
            </a:pPr>
            <a:r>
              <a:rPr lang="en-US"/>
              <a:t>   value		VARCHAR2,</a:t>
            </a:r>
          </a:p>
          <a:p>
            <a:pPr marL="114300" indent="0">
              <a:buNone/>
            </a:pPr>
            <a:r>
              <a:rPr lang="en-US"/>
              <a:t>   username	VARCHAR2,</a:t>
            </a:r>
          </a:p>
          <a:p>
            <a:pPr marL="114300" indent="0">
              <a:buNone/>
            </a:pPr>
            <a:r>
              <a:rPr lang="en-US"/>
              <a:t>   client_id	VARCHAR2</a:t>
            </a:r>
          </a:p>
          <a:p>
            <a:pPr marL="114300" indent="0">
              <a:buNone/>
            </a:pPr>
            <a:r>
              <a:rPr lang="en-US"/>
              <a:t>);</a:t>
            </a:r>
          </a:p>
          <a:p>
            <a:endParaRPr lang="en-US"/>
          </a:p>
        </p:txBody>
      </p:sp>
      <p:graphicFrame>
        <p:nvGraphicFramePr>
          <p:cNvPr id="15" name="Table 14">
            <a:extLst>
              <a:ext uri="{FF2B5EF4-FFF2-40B4-BE49-F238E27FC236}">
                <a16:creationId xmlns:a16="http://schemas.microsoft.com/office/drawing/2014/main" id="{F4EF5854-1470-46A2-BADD-45863651916E}"/>
              </a:ext>
            </a:extLst>
          </p:cNvPr>
          <p:cNvGraphicFramePr>
            <a:graphicFrameLocks noGrp="1"/>
          </p:cNvGraphicFramePr>
          <p:nvPr>
            <p:extLst>
              <p:ext uri="{D42A27DB-BD31-4B8C-83A1-F6EECF244321}">
                <p14:modId xmlns:p14="http://schemas.microsoft.com/office/powerpoint/2010/main" val="1754404227"/>
              </p:ext>
            </p:extLst>
          </p:nvPr>
        </p:nvGraphicFramePr>
        <p:xfrm>
          <a:off x="3470766" y="1640172"/>
          <a:ext cx="5519432" cy="2866399"/>
        </p:xfrm>
        <a:graphic>
          <a:graphicData uri="http://schemas.openxmlformats.org/drawingml/2006/table">
            <a:tbl>
              <a:tblPr firstRow="1" bandRow="1">
                <a:tableStyleId>{3C645277-44B1-44B7-B1AD-013A330A27B1}</a:tableStyleId>
              </a:tblPr>
              <a:tblGrid>
                <a:gridCol w="1212112">
                  <a:extLst>
                    <a:ext uri="{9D8B030D-6E8A-4147-A177-3AD203B41FA5}">
                      <a16:colId xmlns:a16="http://schemas.microsoft.com/office/drawing/2014/main" val="1229544173"/>
                    </a:ext>
                  </a:extLst>
                </a:gridCol>
                <a:gridCol w="4307320">
                  <a:extLst>
                    <a:ext uri="{9D8B030D-6E8A-4147-A177-3AD203B41FA5}">
                      <a16:colId xmlns:a16="http://schemas.microsoft.com/office/drawing/2014/main" val="164569632"/>
                    </a:ext>
                  </a:extLst>
                </a:gridCol>
              </a:tblGrid>
              <a:tr h="315854">
                <a:tc>
                  <a:txBody>
                    <a:bodyPr/>
                    <a:lstStyle/>
                    <a:p>
                      <a:pPr marL="0" marR="0">
                        <a:lnSpc>
                          <a:spcPct val="115000"/>
                        </a:lnSpc>
                        <a:spcBef>
                          <a:spcPts val="500"/>
                        </a:spcBef>
                        <a:spcAft>
                          <a:spcPts val="0"/>
                        </a:spcAft>
                      </a:pPr>
                      <a:r>
                        <a:rPr lang="en-US" sz="1600" b="0" i="0" u="none" strike="noStrike" cap="none">
                          <a:solidFill>
                            <a:srgbClr val="263248"/>
                          </a:solidFill>
                          <a:latin typeface="Roboto Condensed Light"/>
                          <a:ea typeface="Roboto Condensed Light"/>
                          <a:cs typeface="Times New Roman" panose="02020603050405020304" pitchFamily="18" charset="0"/>
                          <a:sym typeface="Roboto Condensed Light"/>
                        </a:rPr>
                        <a:t>Tham số</a:t>
                      </a:r>
                    </a:p>
                  </a:txBody>
                  <a:tcPr marL="68580" marR="68580" marT="0" marB="0"/>
                </a:tc>
                <a:tc>
                  <a:txBody>
                    <a:bodyPr/>
                    <a:lstStyle/>
                    <a:p>
                      <a:pPr marL="0" marR="0">
                        <a:lnSpc>
                          <a:spcPct val="115000"/>
                        </a:lnSpc>
                        <a:spcBef>
                          <a:spcPts val="500"/>
                        </a:spcBef>
                        <a:spcAft>
                          <a:spcPts val="0"/>
                        </a:spcAft>
                      </a:pPr>
                      <a:r>
                        <a:rPr lang="en-US" sz="1600" b="0" i="0" u="none" strike="noStrike" cap="none">
                          <a:solidFill>
                            <a:srgbClr val="263248"/>
                          </a:solidFill>
                          <a:latin typeface="Roboto Condensed Light"/>
                          <a:ea typeface="Roboto Condensed Light"/>
                          <a:cs typeface="Times New Roman" panose="02020603050405020304" pitchFamily="18" charset="0"/>
                          <a:sym typeface="Roboto Condensed Light"/>
                        </a:rPr>
                        <a:t>Ghi chú</a:t>
                      </a:r>
                    </a:p>
                  </a:txBody>
                  <a:tcPr marL="68580" marR="68580" marT="0" marB="0"/>
                </a:tc>
                <a:extLst>
                  <a:ext uri="{0D108BD9-81ED-4DB2-BD59-A6C34878D82A}">
                    <a16:rowId xmlns:a16="http://schemas.microsoft.com/office/drawing/2014/main" val="1242476069"/>
                  </a:ext>
                </a:extLst>
              </a:tr>
              <a:tr h="518888">
                <a:tc>
                  <a:txBody>
                    <a:bodyPr/>
                    <a:lstStyle/>
                    <a:p>
                      <a:pPr marL="0" marR="0">
                        <a:lnSpc>
                          <a:spcPct val="115000"/>
                        </a:lnSpc>
                        <a:spcBef>
                          <a:spcPts val="500"/>
                        </a:spcBef>
                        <a:spcAft>
                          <a:spcPts val="0"/>
                        </a:spcAft>
                      </a:pPr>
                      <a:r>
                        <a:rPr lang="en-US" sz="1600" b="0" i="0" u="none" strike="noStrike" cap="none">
                          <a:solidFill>
                            <a:srgbClr val="263248"/>
                          </a:solidFill>
                          <a:latin typeface="Roboto Condensed Light"/>
                          <a:ea typeface="Roboto Condensed Light"/>
                          <a:cs typeface="Times New Roman" panose="02020603050405020304" pitchFamily="18" charset="0"/>
                          <a:sym typeface="Roboto Condensed Light"/>
                        </a:rPr>
                        <a:t>namespace</a:t>
                      </a:r>
                    </a:p>
                  </a:txBody>
                  <a:tcPr marL="68580" marR="68580" marT="0" marB="0"/>
                </a:tc>
                <a:tc>
                  <a:txBody>
                    <a:bodyPr/>
                    <a:lstStyle/>
                    <a:p>
                      <a:pPr marL="0" marR="0">
                        <a:lnSpc>
                          <a:spcPct val="115000"/>
                        </a:lnSpc>
                        <a:spcBef>
                          <a:spcPts val="500"/>
                        </a:spcBef>
                        <a:spcAft>
                          <a:spcPts val="0"/>
                        </a:spcAft>
                      </a:pPr>
                      <a:r>
                        <a:rPr lang="en-US" sz="1600" b="0" i="0" u="none" strike="noStrike" cap="none">
                          <a:solidFill>
                            <a:srgbClr val="263248"/>
                          </a:solidFill>
                          <a:latin typeface="Roboto Condensed Light"/>
                          <a:ea typeface="Roboto Condensed Light"/>
                          <a:cs typeface="Times New Roman" panose="02020603050405020304" pitchFamily="18" charset="0"/>
                          <a:sym typeface="Roboto Condensed Light"/>
                        </a:rPr>
                        <a:t>Namespace của ngữ cảnh ứng dụng được đặt, tối đa 30 byte</a:t>
                      </a:r>
                    </a:p>
                  </a:txBody>
                  <a:tcPr marL="68580" marR="68580" marT="0" marB="0"/>
                </a:tc>
                <a:extLst>
                  <a:ext uri="{0D108BD9-81ED-4DB2-BD59-A6C34878D82A}">
                    <a16:rowId xmlns:a16="http://schemas.microsoft.com/office/drawing/2014/main" val="3771832384"/>
                  </a:ext>
                </a:extLst>
              </a:tr>
              <a:tr h="289551">
                <a:tc>
                  <a:txBody>
                    <a:bodyPr/>
                    <a:lstStyle/>
                    <a:p>
                      <a:pPr marL="0" marR="0">
                        <a:lnSpc>
                          <a:spcPct val="115000"/>
                        </a:lnSpc>
                        <a:spcBef>
                          <a:spcPts val="500"/>
                        </a:spcBef>
                        <a:spcAft>
                          <a:spcPts val="0"/>
                        </a:spcAft>
                      </a:pPr>
                      <a:r>
                        <a:rPr lang="en-US" sz="1600" b="0" i="0" u="none" strike="noStrike" cap="none">
                          <a:solidFill>
                            <a:srgbClr val="263248"/>
                          </a:solidFill>
                          <a:latin typeface="Roboto Condensed Light"/>
                          <a:ea typeface="Roboto Condensed Light"/>
                          <a:cs typeface="Times New Roman" panose="02020603050405020304" pitchFamily="18" charset="0"/>
                          <a:sym typeface="Roboto Condensed Light"/>
                        </a:rPr>
                        <a:t>attribute</a:t>
                      </a:r>
                    </a:p>
                  </a:txBody>
                  <a:tcPr marL="68580" marR="68580" marT="0" marB="0"/>
                </a:tc>
                <a:tc>
                  <a:txBody>
                    <a:bodyPr/>
                    <a:lstStyle/>
                    <a:p>
                      <a:pPr marL="0" marR="0">
                        <a:lnSpc>
                          <a:spcPct val="115000"/>
                        </a:lnSpc>
                        <a:spcBef>
                          <a:spcPts val="500"/>
                        </a:spcBef>
                        <a:spcAft>
                          <a:spcPts val="0"/>
                        </a:spcAft>
                      </a:pPr>
                      <a:r>
                        <a:rPr lang="en-US" sz="1600" b="0" i="0" u="none" strike="noStrike" cap="none">
                          <a:solidFill>
                            <a:srgbClr val="263248"/>
                          </a:solidFill>
                          <a:latin typeface="Roboto Condensed Light"/>
                          <a:ea typeface="Roboto Condensed Light"/>
                          <a:cs typeface="Times New Roman" panose="02020603050405020304" pitchFamily="18" charset="0"/>
                          <a:sym typeface="Roboto Condensed Light"/>
                        </a:rPr>
                        <a:t>Thuộc tính của ngữ cảnh ứng dụng, tối đa 30 byte</a:t>
                      </a:r>
                    </a:p>
                  </a:txBody>
                  <a:tcPr marL="68580" marR="68580" marT="0" marB="0"/>
                </a:tc>
                <a:extLst>
                  <a:ext uri="{0D108BD9-81ED-4DB2-BD59-A6C34878D82A}">
                    <a16:rowId xmlns:a16="http://schemas.microsoft.com/office/drawing/2014/main" val="3126058542"/>
                  </a:ext>
                </a:extLst>
              </a:tr>
              <a:tr h="248499">
                <a:tc>
                  <a:txBody>
                    <a:bodyPr/>
                    <a:lstStyle/>
                    <a:p>
                      <a:pPr marL="0" marR="0">
                        <a:lnSpc>
                          <a:spcPct val="115000"/>
                        </a:lnSpc>
                        <a:spcBef>
                          <a:spcPts val="500"/>
                        </a:spcBef>
                        <a:spcAft>
                          <a:spcPts val="0"/>
                        </a:spcAft>
                      </a:pPr>
                      <a:r>
                        <a:rPr lang="en-US" sz="1600" b="0" i="0" u="none" strike="noStrike" cap="none">
                          <a:solidFill>
                            <a:srgbClr val="263248"/>
                          </a:solidFill>
                          <a:latin typeface="Roboto Condensed Light"/>
                          <a:ea typeface="Roboto Condensed Light"/>
                          <a:cs typeface="Times New Roman" panose="02020603050405020304" pitchFamily="18" charset="0"/>
                          <a:sym typeface="Roboto Condensed Light"/>
                        </a:rPr>
                        <a:t>value</a:t>
                      </a:r>
                    </a:p>
                  </a:txBody>
                  <a:tcPr marL="68580" marR="68580" marT="0" marB="0"/>
                </a:tc>
                <a:tc>
                  <a:txBody>
                    <a:bodyPr/>
                    <a:lstStyle/>
                    <a:p>
                      <a:pPr marL="0" marR="0">
                        <a:lnSpc>
                          <a:spcPct val="115000"/>
                        </a:lnSpc>
                        <a:spcBef>
                          <a:spcPts val="500"/>
                        </a:spcBef>
                        <a:spcAft>
                          <a:spcPts val="0"/>
                        </a:spcAft>
                      </a:pPr>
                      <a:r>
                        <a:rPr lang="en-US" sz="1600" b="0" i="0" u="none" strike="noStrike" cap="none">
                          <a:solidFill>
                            <a:srgbClr val="263248"/>
                          </a:solidFill>
                          <a:latin typeface="Roboto Condensed Light"/>
                          <a:ea typeface="Roboto Condensed Light"/>
                          <a:cs typeface="Times New Roman" panose="02020603050405020304" pitchFamily="18" charset="0"/>
                          <a:sym typeface="Roboto Condensed Light"/>
                        </a:rPr>
                        <a:t>Giá trị của ngữ cảnh ứng dụng, giới hạn 4 Kilobyte</a:t>
                      </a:r>
                    </a:p>
                  </a:txBody>
                  <a:tcPr marL="68580" marR="68580" marT="0" marB="0"/>
                </a:tc>
                <a:extLst>
                  <a:ext uri="{0D108BD9-81ED-4DB2-BD59-A6C34878D82A}">
                    <a16:rowId xmlns:a16="http://schemas.microsoft.com/office/drawing/2014/main" val="533493971"/>
                  </a:ext>
                </a:extLst>
              </a:tr>
              <a:tr h="616689">
                <a:tc>
                  <a:txBody>
                    <a:bodyPr/>
                    <a:lstStyle/>
                    <a:p>
                      <a:pPr marL="0" marR="0">
                        <a:lnSpc>
                          <a:spcPct val="115000"/>
                        </a:lnSpc>
                        <a:spcBef>
                          <a:spcPts val="500"/>
                        </a:spcBef>
                        <a:spcAft>
                          <a:spcPts val="0"/>
                        </a:spcAft>
                      </a:pPr>
                      <a:r>
                        <a:rPr lang="en-US" sz="1600" b="0" i="0" u="none" strike="noStrike" cap="none">
                          <a:solidFill>
                            <a:srgbClr val="263248"/>
                          </a:solidFill>
                          <a:latin typeface="Roboto Condensed Light"/>
                          <a:ea typeface="Roboto Condensed Light"/>
                          <a:cs typeface="Times New Roman" panose="02020603050405020304" pitchFamily="18" charset="0"/>
                          <a:sym typeface="Roboto Condensed Light"/>
                        </a:rPr>
                        <a:t>username</a:t>
                      </a:r>
                    </a:p>
                  </a:txBody>
                  <a:tcPr marL="68580" marR="68580" marT="0" marB="0"/>
                </a:tc>
                <a:tc>
                  <a:txBody>
                    <a:bodyPr/>
                    <a:lstStyle/>
                    <a:p>
                      <a:pPr marL="0" marR="0">
                        <a:lnSpc>
                          <a:spcPct val="115000"/>
                        </a:lnSpc>
                        <a:spcBef>
                          <a:spcPts val="500"/>
                        </a:spcBef>
                        <a:spcAft>
                          <a:spcPts val="0"/>
                        </a:spcAft>
                      </a:pPr>
                      <a:r>
                        <a:rPr lang="en-US" sz="1600" b="0" i="0" u="none" strike="noStrike" cap="none">
                          <a:solidFill>
                            <a:srgbClr val="263248"/>
                          </a:solidFill>
                          <a:latin typeface="Roboto Condensed Light"/>
                          <a:ea typeface="Roboto Condensed Light"/>
                          <a:cs typeface="Times New Roman" panose="02020603050405020304" pitchFamily="18" charset="0"/>
                          <a:sym typeface="Roboto Condensed Light"/>
                        </a:rPr>
                        <a:t>Tên người dùng CSDL của ngữ cảnh ứng dụng.</a:t>
                      </a:r>
                      <a:br>
                        <a:rPr lang="en-US" sz="1600" b="0" i="0" u="none" strike="noStrike" cap="none">
                          <a:solidFill>
                            <a:srgbClr val="263248"/>
                          </a:solidFill>
                          <a:latin typeface="Roboto Condensed Light"/>
                          <a:ea typeface="Roboto Condensed Light"/>
                          <a:cs typeface="Times New Roman" panose="02020603050405020304" pitchFamily="18" charset="0"/>
                          <a:sym typeface="Roboto Condensed Light"/>
                        </a:rPr>
                      </a:br>
                      <a:r>
                        <a:rPr lang="en-US" sz="1600" b="0" i="0" u="none" strike="noStrike" cap="none">
                          <a:solidFill>
                            <a:srgbClr val="263248"/>
                          </a:solidFill>
                          <a:latin typeface="Roboto Condensed Light"/>
                          <a:ea typeface="Roboto Condensed Light"/>
                          <a:cs typeface="Times New Roman" panose="02020603050405020304" pitchFamily="18" charset="0"/>
                          <a:sym typeface="Roboto Condensed Light"/>
                        </a:rPr>
                        <a:t>Mặc định: NULL</a:t>
                      </a:r>
                    </a:p>
                  </a:txBody>
                  <a:tcPr marL="68580" marR="68580" marT="0" marB="0"/>
                </a:tc>
                <a:extLst>
                  <a:ext uri="{0D108BD9-81ED-4DB2-BD59-A6C34878D82A}">
                    <a16:rowId xmlns:a16="http://schemas.microsoft.com/office/drawing/2014/main" val="4130391136"/>
                  </a:ext>
                </a:extLst>
              </a:tr>
              <a:tr h="841665">
                <a:tc>
                  <a:txBody>
                    <a:bodyPr/>
                    <a:lstStyle/>
                    <a:p>
                      <a:pPr marL="0" marR="0">
                        <a:lnSpc>
                          <a:spcPct val="115000"/>
                        </a:lnSpc>
                        <a:spcBef>
                          <a:spcPts val="500"/>
                        </a:spcBef>
                        <a:spcAft>
                          <a:spcPts val="0"/>
                        </a:spcAft>
                      </a:pPr>
                      <a:r>
                        <a:rPr lang="en-US" sz="1600" b="0" i="0" u="none" strike="noStrike" cap="none">
                          <a:solidFill>
                            <a:srgbClr val="263248"/>
                          </a:solidFill>
                          <a:latin typeface="Roboto Condensed Light"/>
                          <a:ea typeface="Roboto Condensed Light"/>
                          <a:cs typeface="Times New Roman" panose="02020603050405020304" pitchFamily="18" charset="0"/>
                          <a:sym typeface="Roboto Condensed Light"/>
                        </a:rPr>
                        <a:t>client_id</a:t>
                      </a:r>
                    </a:p>
                  </a:txBody>
                  <a:tcPr marL="68580" marR="68580" marT="0" marB="0"/>
                </a:tc>
                <a:tc>
                  <a:txBody>
                    <a:bodyPr/>
                    <a:lstStyle/>
                    <a:p>
                      <a:pPr marL="0" marR="0">
                        <a:lnSpc>
                          <a:spcPct val="115000"/>
                        </a:lnSpc>
                        <a:spcBef>
                          <a:spcPts val="500"/>
                        </a:spcBef>
                        <a:spcAft>
                          <a:spcPts val="0"/>
                        </a:spcAft>
                      </a:pPr>
                      <a:r>
                        <a:rPr lang="en-US" sz="1600" b="0" i="0" u="none" strike="noStrike" cap="none">
                          <a:solidFill>
                            <a:srgbClr val="263248"/>
                          </a:solidFill>
                          <a:latin typeface="Roboto Condensed Light"/>
                          <a:ea typeface="Roboto Condensed Light"/>
                          <a:cs typeface="Times New Roman" panose="02020603050405020304" pitchFamily="18" charset="0"/>
                          <a:sym typeface="Roboto Condensed Light"/>
                        </a:rPr>
                        <a:t>Giá trị cụ thể của id máy khách của ngữ cảnh ứng dụng. Tối đa 64 byte. Mặc định: NULL</a:t>
                      </a:r>
                    </a:p>
                  </a:txBody>
                  <a:tcPr marL="68580" marR="68580" marT="0" marB="0"/>
                </a:tc>
                <a:extLst>
                  <a:ext uri="{0D108BD9-81ED-4DB2-BD59-A6C34878D82A}">
                    <a16:rowId xmlns:a16="http://schemas.microsoft.com/office/drawing/2014/main" val="719448026"/>
                  </a:ext>
                </a:extLst>
              </a:tr>
            </a:tbl>
          </a:graphicData>
        </a:graphic>
      </p:graphicFrame>
    </p:spTree>
    <p:extLst>
      <p:ext uri="{BB962C8B-B14F-4D97-AF65-F5344CB8AC3E}">
        <p14:creationId xmlns:p14="http://schemas.microsoft.com/office/powerpoint/2010/main" val="20850208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2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a:t>CÁC LOẠI NGỮ CẢNH ỨNG DỤNG</a:t>
            </a:r>
            <a:endParaRPr lang="en-US" sz="2400" dirty="0"/>
          </a:p>
        </p:txBody>
      </p:sp>
      <p:sp>
        <p:nvSpPr>
          <p:cNvPr id="443" name="Google Shape;443;p28"/>
          <p:cNvSpPr txBox="1">
            <a:spLocks noGrp="1"/>
          </p:cNvSpPr>
          <p:nvPr>
            <p:ph type="body" idx="1"/>
          </p:nvPr>
        </p:nvSpPr>
        <p:spPr>
          <a:xfrm>
            <a:off x="662407" y="1666515"/>
            <a:ext cx="3909593" cy="2985023"/>
          </a:xfrm>
          <a:prstGeom prst="rect">
            <a:avLst/>
          </a:prstGeom>
        </p:spPr>
        <p:txBody>
          <a:bodyPr spcFirstLastPara="1" wrap="square" lIns="91425" tIns="91425" rIns="91425" bIns="91425" anchor="t" anchorCtr="0">
            <a:noAutofit/>
          </a:bodyPr>
          <a:lstStyle/>
          <a:p>
            <a:pPr marL="285750" indent="-285750"/>
            <a:r>
              <a:rPr lang="en-US" sz="2400"/>
              <a:t>Client Session-based Application Context</a:t>
            </a:r>
          </a:p>
          <a:p>
            <a:pPr marL="285750" indent="-285750"/>
            <a:r>
              <a:rPr lang="en-US" sz="2400"/>
              <a:t>Database session-based Application Contexts</a:t>
            </a:r>
          </a:p>
          <a:p>
            <a:pPr marL="285750" indent="-285750"/>
            <a:r>
              <a:rPr lang="en-US" sz="2400"/>
              <a:t>Global Application Context</a:t>
            </a:r>
          </a:p>
          <a:p>
            <a:pPr marL="285750" indent="-285750"/>
            <a:endParaRPr lang="en-US" sz="1000"/>
          </a:p>
          <a:p>
            <a:pPr marL="285750" indent="-285750"/>
            <a:endParaRPr sz="1200" dirty="0"/>
          </a:p>
        </p:txBody>
      </p:sp>
      <p:sp>
        <p:nvSpPr>
          <p:cNvPr id="446" name="Google Shape;446;p2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dirty="0"/>
          </a:p>
        </p:txBody>
      </p:sp>
      <p:grpSp>
        <p:nvGrpSpPr>
          <p:cNvPr id="18" name="Google Shape;571;p37">
            <a:extLst>
              <a:ext uri="{FF2B5EF4-FFF2-40B4-BE49-F238E27FC236}">
                <a16:creationId xmlns:a16="http://schemas.microsoft.com/office/drawing/2014/main" id="{BB9E121F-4475-4810-A160-D8897A4F69C6}"/>
              </a:ext>
            </a:extLst>
          </p:cNvPr>
          <p:cNvGrpSpPr/>
          <p:nvPr/>
        </p:nvGrpSpPr>
        <p:grpSpPr>
          <a:xfrm>
            <a:off x="205206" y="587256"/>
            <a:ext cx="309022" cy="376837"/>
            <a:chOff x="596350" y="929175"/>
            <a:chExt cx="407950" cy="497475"/>
          </a:xfrm>
        </p:grpSpPr>
        <p:sp>
          <p:nvSpPr>
            <p:cNvPr id="19" name="Google Shape;572;p37">
              <a:extLst>
                <a:ext uri="{FF2B5EF4-FFF2-40B4-BE49-F238E27FC236}">
                  <a16:creationId xmlns:a16="http://schemas.microsoft.com/office/drawing/2014/main" id="{2C9EFF0B-2EFA-4FBE-9072-B2832EC10EBC}"/>
                </a:ext>
              </a:extLst>
            </p:cNvPr>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573;p37">
              <a:extLst>
                <a:ext uri="{FF2B5EF4-FFF2-40B4-BE49-F238E27FC236}">
                  <a16:creationId xmlns:a16="http://schemas.microsoft.com/office/drawing/2014/main" id="{575B6DC8-2BD8-48EB-AD38-0B663D89B5B4}"/>
                </a:ext>
              </a:extLst>
            </p:cNvPr>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574;p37">
              <a:extLst>
                <a:ext uri="{FF2B5EF4-FFF2-40B4-BE49-F238E27FC236}">
                  <a16:creationId xmlns:a16="http://schemas.microsoft.com/office/drawing/2014/main" id="{DC10FFEF-3312-4A63-8E1E-518AA13F601F}"/>
                </a:ext>
              </a:extLst>
            </p:cNvPr>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575;p37">
              <a:extLst>
                <a:ext uri="{FF2B5EF4-FFF2-40B4-BE49-F238E27FC236}">
                  <a16:creationId xmlns:a16="http://schemas.microsoft.com/office/drawing/2014/main" id="{F1AB00F4-9FFF-43CF-9B63-9D7ED0CCBEA6}"/>
                </a:ext>
              </a:extLst>
            </p:cNvPr>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576;p37">
              <a:extLst>
                <a:ext uri="{FF2B5EF4-FFF2-40B4-BE49-F238E27FC236}">
                  <a16:creationId xmlns:a16="http://schemas.microsoft.com/office/drawing/2014/main" id="{3E858CA1-0D9D-4BF5-8800-5455F9E0A725}"/>
                </a:ext>
              </a:extLst>
            </p:cNvPr>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577;p37">
              <a:extLst>
                <a:ext uri="{FF2B5EF4-FFF2-40B4-BE49-F238E27FC236}">
                  <a16:creationId xmlns:a16="http://schemas.microsoft.com/office/drawing/2014/main" id="{06F8A69C-AACB-415A-A8ED-3BC14E959079}"/>
                </a:ext>
              </a:extLst>
            </p:cNvPr>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578;p37">
              <a:extLst>
                <a:ext uri="{FF2B5EF4-FFF2-40B4-BE49-F238E27FC236}">
                  <a16:creationId xmlns:a16="http://schemas.microsoft.com/office/drawing/2014/main" id="{D37F24B4-5AAD-4B42-922C-E051A1C35AA4}"/>
                </a:ext>
              </a:extLst>
            </p:cNvPr>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3" name="Đường kết nối Mũi tên Thẳng 2">
            <a:extLst>
              <a:ext uri="{FF2B5EF4-FFF2-40B4-BE49-F238E27FC236}">
                <a16:creationId xmlns:a16="http://schemas.microsoft.com/office/drawing/2014/main" id="{D6A1B270-71ED-4616-86AF-10E63DA485FB}"/>
              </a:ext>
            </a:extLst>
          </p:cNvPr>
          <p:cNvCxnSpPr>
            <a:cxnSpLocks/>
          </p:cNvCxnSpPr>
          <p:nvPr/>
        </p:nvCxnSpPr>
        <p:spPr>
          <a:xfrm flipV="1">
            <a:off x="4114800" y="1833418"/>
            <a:ext cx="1425850" cy="1083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Đường kết nối Mũi tên Thẳng 4">
            <a:extLst>
              <a:ext uri="{FF2B5EF4-FFF2-40B4-BE49-F238E27FC236}">
                <a16:creationId xmlns:a16="http://schemas.microsoft.com/office/drawing/2014/main" id="{195056DE-F9F3-4DE9-8603-6555D02DBFBC}"/>
              </a:ext>
            </a:extLst>
          </p:cNvPr>
          <p:cNvCxnSpPr>
            <a:cxnSpLocks/>
          </p:cNvCxnSpPr>
          <p:nvPr/>
        </p:nvCxnSpPr>
        <p:spPr>
          <a:xfrm>
            <a:off x="4114800" y="2917237"/>
            <a:ext cx="1425850" cy="34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Đường kết nối Mũi tên Thẳng 6">
            <a:extLst>
              <a:ext uri="{FF2B5EF4-FFF2-40B4-BE49-F238E27FC236}">
                <a16:creationId xmlns:a16="http://schemas.microsoft.com/office/drawing/2014/main" id="{76FF86C5-1A97-49CB-A415-63F776F7B1CF}"/>
              </a:ext>
            </a:extLst>
          </p:cNvPr>
          <p:cNvCxnSpPr>
            <a:cxnSpLocks/>
          </p:cNvCxnSpPr>
          <p:nvPr/>
        </p:nvCxnSpPr>
        <p:spPr>
          <a:xfrm>
            <a:off x="4114800" y="2917237"/>
            <a:ext cx="1425850" cy="1156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Google Shape;443;p28">
            <a:extLst>
              <a:ext uri="{FF2B5EF4-FFF2-40B4-BE49-F238E27FC236}">
                <a16:creationId xmlns:a16="http://schemas.microsoft.com/office/drawing/2014/main" id="{2767CD2B-2089-49FF-A82F-2B792BFEC2EA}"/>
              </a:ext>
            </a:extLst>
          </p:cNvPr>
          <p:cNvSpPr txBox="1">
            <a:spLocks/>
          </p:cNvSpPr>
          <p:nvPr/>
        </p:nvSpPr>
        <p:spPr>
          <a:xfrm>
            <a:off x="5732590" y="1315627"/>
            <a:ext cx="3536904" cy="29850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C7D3E6"/>
              </a:buClr>
              <a:buSzPts val="1800"/>
              <a:buFont typeface="Roboto Condensed Light"/>
              <a:buChar char="▰"/>
              <a:defRPr sz="1800" b="0" i="0" u="none" strike="noStrike" cap="none">
                <a:solidFill>
                  <a:srgbClr val="263248"/>
                </a:solidFill>
                <a:latin typeface="Roboto Condensed Light"/>
                <a:ea typeface="Roboto Condensed Light"/>
                <a:cs typeface="Roboto Condensed Light"/>
                <a:sym typeface="Roboto Condensed Light"/>
              </a:defRPr>
            </a:lvl1pPr>
            <a:lvl2pPr marL="914400" marR="0" lvl="1" indent="-342900" algn="l" rtl="0">
              <a:lnSpc>
                <a:spcPct val="100000"/>
              </a:lnSpc>
              <a:spcBef>
                <a:spcPts val="1000"/>
              </a:spcBef>
              <a:spcAft>
                <a:spcPts val="0"/>
              </a:spcAft>
              <a:buClr>
                <a:srgbClr val="C7D3E6"/>
              </a:buClr>
              <a:buSzPts val="1800"/>
              <a:buFont typeface="Roboto Condensed Light"/>
              <a:buChar char="▻"/>
              <a:defRPr sz="1800" b="0" i="0" u="none" strike="noStrike" cap="none">
                <a:solidFill>
                  <a:srgbClr val="263248"/>
                </a:solidFill>
                <a:latin typeface="Roboto Condensed Light"/>
                <a:ea typeface="Roboto Condensed Light"/>
                <a:cs typeface="Roboto Condensed Light"/>
                <a:sym typeface="Roboto Condensed Light"/>
              </a:defRPr>
            </a:lvl2pPr>
            <a:lvl3pPr marL="1371600" marR="0" lvl="2" indent="-342900" algn="l" rtl="0">
              <a:lnSpc>
                <a:spcPct val="100000"/>
              </a:lnSpc>
              <a:spcBef>
                <a:spcPts val="1000"/>
              </a:spcBef>
              <a:spcAft>
                <a:spcPts val="0"/>
              </a:spcAft>
              <a:buClr>
                <a:srgbClr val="C7D3E6"/>
              </a:buClr>
              <a:buSzPts val="1800"/>
              <a:buFont typeface="Roboto Condensed Light"/>
              <a:buChar char="▻"/>
              <a:defRPr sz="1800" b="0" i="0" u="none" strike="noStrike" cap="none">
                <a:solidFill>
                  <a:srgbClr val="263248"/>
                </a:solidFill>
                <a:latin typeface="Roboto Condensed Light"/>
                <a:ea typeface="Roboto Condensed Light"/>
                <a:cs typeface="Roboto Condensed Light"/>
                <a:sym typeface="Roboto Condensed Light"/>
              </a:defRPr>
            </a:lvl3pPr>
            <a:lvl4pPr marL="1828800" marR="0" lvl="3" indent="-342900" algn="l" rtl="0">
              <a:lnSpc>
                <a:spcPct val="100000"/>
              </a:lnSpc>
              <a:spcBef>
                <a:spcPts val="1000"/>
              </a:spcBef>
              <a:spcAft>
                <a:spcPts val="0"/>
              </a:spcAft>
              <a:buClr>
                <a:srgbClr val="C7D3E6"/>
              </a:buClr>
              <a:buSzPts val="1800"/>
              <a:buFont typeface="Roboto Condensed Light"/>
              <a:buChar char="▻"/>
              <a:defRPr sz="1800" b="0" i="0" u="none" strike="noStrike" cap="none">
                <a:solidFill>
                  <a:srgbClr val="263248"/>
                </a:solidFill>
                <a:latin typeface="Roboto Condensed Light"/>
                <a:ea typeface="Roboto Condensed Light"/>
                <a:cs typeface="Roboto Condensed Light"/>
                <a:sym typeface="Roboto Condensed Light"/>
              </a:defRPr>
            </a:lvl4pPr>
            <a:lvl5pPr marL="2286000" marR="0" lvl="4" indent="-342900" algn="l" rtl="0">
              <a:lnSpc>
                <a:spcPct val="100000"/>
              </a:lnSpc>
              <a:spcBef>
                <a:spcPts val="1000"/>
              </a:spcBef>
              <a:spcAft>
                <a:spcPts val="0"/>
              </a:spcAft>
              <a:buClr>
                <a:srgbClr val="C7D3E6"/>
              </a:buClr>
              <a:buSzPts val="1800"/>
              <a:buFont typeface="Roboto Condensed Light"/>
              <a:buChar char="▻"/>
              <a:defRPr sz="1800" b="0" i="0" u="none" strike="noStrike" cap="none">
                <a:solidFill>
                  <a:srgbClr val="263248"/>
                </a:solidFill>
                <a:latin typeface="Roboto Condensed Light"/>
                <a:ea typeface="Roboto Condensed Light"/>
                <a:cs typeface="Roboto Condensed Light"/>
                <a:sym typeface="Roboto Condensed Light"/>
              </a:defRPr>
            </a:lvl5pPr>
            <a:lvl6pPr marL="2743200" marR="0" lvl="5" indent="-342900" algn="l" rtl="0">
              <a:lnSpc>
                <a:spcPct val="100000"/>
              </a:lnSpc>
              <a:spcBef>
                <a:spcPts val="1000"/>
              </a:spcBef>
              <a:spcAft>
                <a:spcPts val="0"/>
              </a:spcAft>
              <a:buClr>
                <a:srgbClr val="C7D3E6"/>
              </a:buClr>
              <a:buSzPts val="1800"/>
              <a:buFont typeface="Roboto Condensed Light"/>
              <a:buChar char="▻"/>
              <a:defRPr sz="1800" b="0" i="0" u="none" strike="noStrike" cap="none">
                <a:solidFill>
                  <a:srgbClr val="263248"/>
                </a:solidFill>
                <a:latin typeface="Roboto Condensed Light"/>
                <a:ea typeface="Roboto Condensed Light"/>
                <a:cs typeface="Roboto Condensed Light"/>
                <a:sym typeface="Roboto Condensed Light"/>
              </a:defRPr>
            </a:lvl6pPr>
            <a:lvl7pPr marL="3200400" marR="0" lvl="6" indent="-342900" algn="l" rtl="0">
              <a:lnSpc>
                <a:spcPct val="100000"/>
              </a:lnSpc>
              <a:spcBef>
                <a:spcPts val="1000"/>
              </a:spcBef>
              <a:spcAft>
                <a:spcPts val="0"/>
              </a:spcAft>
              <a:buClr>
                <a:srgbClr val="C7D3E6"/>
              </a:buClr>
              <a:buSzPts val="1800"/>
              <a:buFont typeface="Roboto Condensed Light"/>
              <a:buChar char="▻"/>
              <a:defRPr sz="1800" b="0" i="0" u="none" strike="noStrike" cap="none">
                <a:solidFill>
                  <a:srgbClr val="263248"/>
                </a:solidFill>
                <a:latin typeface="Roboto Condensed Light"/>
                <a:ea typeface="Roboto Condensed Light"/>
                <a:cs typeface="Roboto Condensed Light"/>
                <a:sym typeface="Roboto Condensed Light"/>
              </a:defRPr>
            </a:lvl7pPr>
            <a:lvl8pPr marL="3657600" marR="0" lvl="7" indent="-342900" algn="l" rtl="0">
              <a:lnSpc>
                <a:spcPct val="100000"/>
              </a:lnSpc>
              <a:spcBef>
                <a:spcPts val="1000"/>
              </a:spcBef>
              <a:spcAft>
                <a:spcPts val="0"/>
              </a:spcAft>
              <a:buClr>
                <a:srgbClr val="C7D3E6"/>
              </a:buClr>
              <a:buSzPts val="1800"/>
              <a:buFont typeface="Roboto Condensed Light"/>
              <a:buChar char="▻"/>
              <a:defRPr sz="1800" b="0" i="0" u="none" strike="noStrike" cap="none">
                <a:solidFill>
                  <a:srgbClr val="263248"/>
                </a:solidFill>
                <a:latin typeface="Roboto Condensed Light"/>
                <a:ea typeface="Roboto Condensed Light"/>
                <a:cs typeface="Roboto Condensed Light"/>
                <a:sym typeface="Roboto Condensed Light"/>
              </a:defRPr>
            </a:lvl8pPr>
            <a:lvl9pPr marL="4114800" marR="0" lvl="8" indent="-342900" algn="l" rtl="0">
              <a:lnSpc>
                <a:spcPct val="100000"/>
              </a:lnSpc>
              <a:spcBef>
                <a:spcPts val="1000"/>
              </a:spcBef>
              <a:spcAft>
                <a:spcPts val="1000"/>
              </a:spcAft>
              <a:buClr>
                <a:srgbClr val="C7D3E6"/>
              </a:buClr>
              <a:buSzPts val="1800"/>
              <a:buFont typeface="Roboto Condensed Light"/>
              <a:buChar char="▻"/>
              <a:defRPr sz="1800" b="0" i="0" u="none" strike="noStrike" cap="none">
                <a:solidFill>
                  <a:srgbClr val="263248"/>
                </a:solidFill>
                <a:latin typeface="Roboto Condensed Light"/>
                <a:ea typeface="Roboto Condensed Light"/>
                <a:cs typeface="Roboto Condensed Light"/>
                <a:sym typeface="Roboto Condensed Light"/>
              </a:defRPr>
            </a:lvl9pPr>
          </a:lstStyle>
          <a:p>
            <a:pPr marL="0" lvl="0" indent="0">
              <a:buNone/>
            </a:pPr>
            <a:r>
              <a:rPr lang="en-US" sz="2400"/>
              <a:t>Initialized locally</a:t>
            </a:r>
          </a:p>
          <a:p>
            <a:pPr marL="0" lvl="0" indent="0">
              <a:buNone/>
            </a:pPr>
            <a:endParaRPr lang="en-US" sz="2400"/>
          </a:p>
          <a:p>
            <a:pPr marL="0" lvl="0" indent="0">
              <a:buNone/>
            </a:pPr>
            <a:endParaRPr lang="en-US" sz="1600"/>
          </a:p>
          <a:p>
            <a:pPr marL="0" lvl="0" indent="0">
              <a:buNone/>
            </a:pPr>
            <a:r>
              <a:rPr lang="en-US" sz="2400"/>
              <a:t>Initialized externally</a:t>
            </a:r>
          </a:p>
          <a:p>
            <a:pPr marL="0" lvl="0" indent="0">
              <a:buNone/>
            </a:pPr>
            <a:endParaRPr lang="en-US" sz="2400"/>
          </a:p>
          <a:p>
            <a:pPr marL="0" lvl="0" indent="0">
              <a:buNone/>
            </a:pPr>
            <a:endParaRPr lang="en-US" sz="1600"/>
          </a:p>
          <a:p>
            <a:pPr marL="0" lvl="0" indent="0">
              <a:buNone/>
            </a:pPr>
            <a:r>
              <a:rPr lang="en-US" sz="2400"/>
              <a:t>Initialized globally</a:t>
            </a:r>
            <a:endParaRPr lang="en-US" sz="1600"/>
          </a:p>
          <a:p>
            <a:pPr marL="285750" indent="-285750"/>
            <a:endParaRPr lang="en-US" sz="1000"/>
          </a:p>
          <a:p>
            <a:pPr marL="285750" indent="-285750"/>
            <a:endParaRPr lang="en-US" sz="1200" dirty="0"/>
          </a:p>
        </p:txBody>
      </p:sp>
    </p:spTree>
    <p:extLst>
      <p:ext uri="{BB962C8B-B14F-4D97-AF65-F5344CB8AC3E}">
        <p14:creationId xmlns:p14="http://schemas.microsoft.com/office/powerpoint/2010/main" val="3168200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7388F7F-43A7-4F5D-9405-24CA34651C3A}"/>
              </a:ext>
            </a:extLst>
          </p:cNvPr>
          <p:cNvSpPr>
            <a:spLocks noGrp="1"/>
          </p:cNvSpPr>
          <p:nvPr>
            <p:ph type="title"/>
          </p:nvPr>
        </p:nvSpPr>
        <p:spPr/>
        <p:txBody>
          <a:bodyPr/>
          <a:lstStyle/>
          <a:p>
            <a:r>
              <a:rPr lang="en-US" sz="2400"/>
              <a:t>LỢI ÍCH</a:t>
            </a:r>
          </a:p>
        </p:txBody>
      </p:sp>
      <p:sp>
        <p:nvSpPr>
          <p:cNvPr id="3" name="Chỗ dành sẵn cho Văn bản 2">
            <a:extLst>
              <a:ext uri="{FF2B5EF4-FFF2-40B4-BE49-F238E27FC236}">
                <a16:creationId xmlns:a16="http://schemas.microsoft.com/office/drawing/2014/main" id="{B519F243-D706-4A6F-9908-BC52077C01E7}"/>
              </a:ext>
            </a:extLst>
          </p:cNvPr>
          <p:cNvSpPr>
            <a:spLocks noGrp="1"/>
          </p:cNvSpPr>
          <p:nvPr>
            <p:ph type="body" idx="1"/>
          </p:nvPr>
        </p:nvSpPr>
        <p:spPr>
          <a:xfrm>
            <a:off x="454479" y="1568875"/>
            <a:ext cx="8066764" cy="3067625"/>
          </a:xfrm>
        </p:spPr>
        <p:txBody>
          <a:bodyPr/>
          <a:lstStyle/>
          <a:p>
            <a:r>
              <a:rPr lang="en-US" sz="2400"/>
              <a:t>Bảo mật danh tính ng</a:t>
            </a:r>
            <a:r>
              <a:rPr lang="vi-VN" sz="2400"/>
              <a:t>ư</a:t>
            </a:r>
            <a:r>
              <a:rPr lang="en-US" sz="2400"/>
              <a:t>ời dùng trên các môi tr</a:t>
            </a:r>
            <a:r>
              <a:rPr lang="vi-VN" sz="2400"/>
              <a:t>ư</a:t>
            </a:r>
            <a:r>
              <a:rPr lang="en-US" sz="2400"/>
              <a:t>ờng khác nhau.</a:t>
            </a:r>
          </a:p>
          <a:p>
            <a:r>
              <a:rPr lang="en-US" sz="2400"/>
              <a:t>Giúp các biện pháp bảo mật trở nên mạnh h</a:t>
            </a:r>
            <a:r>
              <a:rPr lang="vi-VN" sz="2400"/>
              <a:t>ơ</a:t>
            </a:r>
            <a:r>
              <a:rPr lang="en-US" sz="2400"/>
              <a:t>n</a:t>
            </a:r>
          </a:p>
          <a:p>
            <a:r>
              <a:rPr lang="en-US" sz="2400"/>
              <a:t>Giúp việc thiết lập các chính sách bảo mật(VPD) trở nên dễ dàng h</a:t>
            </a:r>
            <a:r>
              <a:rPr lang="vi-VN" sz="2400"/>
              <a:t>ơ</a:t>
            </a:r>
            <a:r>
              <a:rPr lang="en-US" sz="2400"/>
              <a:t>n</a:t>
            </a:r>
          </a:p>
        </p:txBody>
      </p:sp>
      <p:sp>
        <p:nvSpPr>
          <p:cNvPr id="6" name="Chỗ dành sẵn cho Số hiệu Bản chiếu 5">
            <a:extLst>
              <a:ext uri="{FF2B5EF4-FFF2-40B4-BE49-F238E27FC236}">
                <a16:creationId xmlns:a16="http://schemas.microsoft.com/office/drawing/2014/main" id="{466A8DC0-DE88-4472-8033-9B848EEC60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dirty="0"/>
          </a:p>
        </p:txBody>
      </p:sp>
      <p:grpSp>
        <p:nvGrpSpPr>
          <p:cNvPr id="7" name="Google Shape;679;p37">
            <a:extLst>
              <a:ext uri="{FF2B5EF4-FFF2-40B4-BE49-F238E27FC236}">
                <a16:creationId xmlns:a16="http://schemas.microsoft.com/office/drawing/2014/main" id="{5D2F149F-D3D4-4D7A-B1DD-35D24884E9CB}"/>
              </a:ext>
            </a:extLst>
          </p:cNvPr>
          <p:cNvGrpSpPr/>
          <p:nvPr/>
        </p:nvGrpSpPr>
        <p:grpSpPr>
          <a:xfrm>
            <a:off x="258684" y="628994"/>
            <a:ext cx="311806" cy="293361"/>
            <a:chOff x="5972700" y="2330200"/>
            <a:chExt cx="411625" cy="387275"/>
          </a:xfrm>
        </p:grpSpPr>
        <p:sp>
          <p:nvSpPr>
            <p:cNvPr id="8" name="Google Shape;680;p37">
              <a:extLst>
                <a:ext uri="{FF2B5EF4-FFF2-40B4-BE49-F238E27FC236}">
                  <a16:creationId xmlns:a16="http://schemas.microsoft.com/office/drawing/2014/main" id="{8C6FB986-456E-471E-BEA8-678104ADDE64}"/>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681;p37">
              <a:extLst>
                <a:ext uri="{FF2B5EF4-FFF2-40B4-BE49-F238E27FC236}">
                  <a16:creationId xmlns:a16="http://schemas.microsoft.com/office/drawing/2014/main" id="{84B647B9-6153-419F-B3E4-B9EB2CF2FD00}"/>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9264866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400"/>
              <a:t>DEMO</a:t>
            </a:r>
            <a:endParaRPr sz="440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a:solidFill>
                  <a:srgbClr val="3F5378"/>
                </a:solidFill>
                <a:latin typeface="Roboto Condensed"/>
                <a:ea typeface="Roboto Condensed"/>
                <a:cs typeface="Roboto Condensed"/>
                <a:sym typeface="Roboto Condensed"/>
              </a:rPr>
              <a:t>3</a:t>
            </a:r>
            <a:endParaRPr sz="3000" b="1">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6596439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7"/>
          <p:cNvSpPr txBox="1">
            <a:spLocks noGrp="1"/>
          </p:cNvSpPr>
          <p:nvPr>
            <p:ph type="ctrTitle" idx="4294967295"/>
          </p:nvPr>
        </p:nvSpPr>
        <p:spPr>
          <a:xfrm>
            <a:off x="685800" y="2269150"/>
            <a:ext cx="55677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7200">
                <a:solidFill>
                  <a:srgbClr val="FF9800"/>
                </a:solidFill>
              </a:rPr>
              <a:t>GIẢ ĐỊNH</a:t>
            </a:r>
            <a:endParaRPr sz="7200">
              <a:solidFill>
                <a:srgbClr val="FF9800"/>
              </a:solidFill>
            </a:endParaRPr>
          </a:p>
        </p:txBody>
      </p:sp>
      <p:grpSp>
        <p:nvGrpSpPr>
          <p:cNvPr id="250" name="Google Shape;250;p17"/>
          <p:cNvGrpSpPr/>
          <p:nvPr/>
        </p:nvGrpSpPr>
        <p:grpSpPr>
          <a:xfrm>
            <a:off x="6682481" y="378837"/>
            <a:ext cx="1588639" cy="1588655"/>
            <a:chOff x="6643075" y="3664250"/>
            <a:chExt cx="407950" cy="407975"/>
          </a:xfrm>
        </p:grpSpPr>
        <p:sp>
          <p:nvSpPr>
            <p:cNvPr id="251" name="Google Shape;251;p17"/>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7"/>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17"/>
          <p:cNvGrpSpPr/>
          <p:nvPr/>
        </p:nvGrpSpPr>
        <p:grpSpPr>
          <a:xfrm rot="-587363">
            <a:off x="6589251" y="2174497"/>
            <a:ext cx="653127" cy="653134"/>
            <a:chOff x="576250" y="4319400"/>
            <a:chExt cx="442075" cy="442050"/>
          </a:xfrm>
        </p:grpSpPr>
        <p:sp>
          <p:nvSpPr>
            <p:cNvPr id="254" name="Google Shape;254;p17"/>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7"/>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7"/>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7"/>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 name="Google Shape;258;p17"/>
          <p:cNvSpPr/>
          <p:nvPr/>
        </p:nvSpPr>
        <p:spPr>
          <a:xfrm>
            <a:off x="6302724" y="745608"/>
            <a:ext cx="248336" cy="23712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7"/>
          <p:cNvSpPr/>
          <p:nvPr/>
        </p:nvSpPr>
        <p:spPr>
          <a:xfrm rot="2697322">
            <a:off x="7939080" y="1959478"/>
            <a:ext cx="376961" cy="35993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7"/>
          <p:cNvSpPr/>
          <p:nvPr/>
        </p:nvSpPr>
        <p:spPr>
          <a:xfrm>
            <a:off x="8237292" y="1754006"/>
            <a:ext cx="150972" cy="14422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7"/>
          <p:cNvSpPr/>
          <p:nvPr/>
        </p:nvSpPr>
        <p:spPr>
          <a:xfrm rot="1280149">
            <a:off x="6130690" y="1460796"/>
            <a:ext cx="150975" cy="14420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spTree>
    <p:extLst>
      <p:ext uri="{BB962C8B-B14F-4D97-AF65-F5344CB8AC3E}">
        <p14:creationId xmlns:p14="http://schemas.microsoft.com/office/powerpoint/2010/main" val="19449728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a:t>TÌNH HUỐNG</a:t>
            </a:r>
            <a:endParaRPr sz="240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B9C28003-2137-407B-A91E-A0E40252F2C9}"/>
              </a:ext>
            </a:extLst>
          </p:cNvPr>
          <p:cNvPicPr>
            <a:picLocks noChangeAspect="1"/>
          </p:cNvPicPr>
          <p:nvPr/>
        </p:nvPicPr>
        <p:blipFill>
          <a:blip r:embed="rId3"/>
          <a:stretch>
            <a:fillRect/>
          </a:stretch>
        </p:blipFill>
        <p:spPr>
          <a:xfrm>
            <a:off x="110151" y="1357594"/>
            <a:ext cx="3004472" cy="1993139"/>
          </a:xfrm>
          <a:prstGeom prst="rect">
            <a:avLst/>
          </a:prstGeom>
        </p:spPr>
      </p:pic>
      <p:pic>
        <p:nvPicPr>
          <p:cNvPr id="5" name="Picture 4">
            <a:extLst>
              <a:ext uri="{FF2B5EF4-FFF2-40B4-BE49-F238E27FC236}">
                <a16:creationId xmlns:a16="http://schemas.microsoft.com/office/drawing/2014/main" id="{03F5BF39-7272-4D6B-B763-2B0518700B52}"/>
              </a:ext>
            </a:extLst>
          </p:cNvPr>
          <p:cNvPicPr>
            <a:picLocks noChangeAspect="1"/>
          </p:cNvPicPr>
          <p:nvPr/>
        </p:nvPicPr>
        <p:blipFill>
          <a:blip r:embed="rId4"/>
          <a:stretch>
            <a:fillRect/>
          </a:stretch>
        </p:blipFill>
        <p:spPr>
          <a:xfrm>
            <a:off x="6044281" y="1357593"/>
            <a:ext cx="2580758" cy="1993139"/>
          </a:xfrm>
          <a:prstGeom prst="rect">
            <a:avLst/>
          </a:prstGeom>
        </p:spPr>
      </p:pic>
      <p:pic>
        <p:nvPicPr>
          <p:cNvPr id="6" name="Picture 5">
            <a:extLst>
              <a:ext uri="{FF2B5EF4-FFF2-40B4-BE49-F238E27FC236}">
                <a16:creationId xmlns:a16="http://schemas.microsoft.com/office/drawing/2014/main" id="{6E53E375-1F45-48A4-8455-BD29DF970C25}"/>
              </a:ext>
            </a:extLst>
          </p:cNvPr>
          <p:cNvPicPr>
            <a:picLocks noChangeAspect="1"/>
          </p:cNvPicPr>
          <p:nvPr/>
        </p:nvPicPr>
        <p:blipFill>
          <a:blip r:embed="rId5"/>
          <a:stretch>
            <a:fillRect/>
          </a:stretch>
        </p:blipFill>
        <p:spPr>
          <a:xfrm>
            <a:off x="3305368" y="1357592"/>
            <a:ext cx="2533264" cy="1993139"/>
          </a:xfrm>
          <a:prstGeom prst="rect">
            <a:avLst/>
          </a:prstGeom>
        </p:spPr>
      </p:pic>
    </p:spTree>
    <p:extLst>
      <p:ext uri="{BB962C8B-B14F-4D97-AF65-F5344CB8AC3E}">
        <p14:creationId xmlns:p14="http://schemas.microsoft.com/office/powerpoint/2010/main" val="17510846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en-US" sz="2400"/>
              <a:t>TÌNH HUỐNG</a:t>
            </a:r>
            <a:endParaRPr sz="240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237;p16">
            <a:extLst>
              <a:ext uri="{FF2B5EF4-FFF2-40B4-BE49-F238E27FC236}">
                <a16:creationId xmlns:a16="http://schemas.microsoft.com/office/drawing/2014/main" id="{4CDCAB04-3BFA-40F9-A3B4-61E1012417F4}"/>
              </a:ext>
            </a:extLst>
          </p:cNvPr>
          <p:cNvSpPr txBox="1">
            <a:spLocks noGrp="1"/>
          </p:cNvSpPr>
          <p:nvPr>
            <p:ph type="body" idx="1"/>
          </p:nvPr>
        </p:nvSpPr>
        <p:spPr>
          <a:xfrm>
            <a:off x="4981807" y="1409700"/>
            <a:ext cx="3879977" cy="2896486"/>
          </a:xfrm>
          <a:prstGeom prst="rect">
            <a:avLst/>
          </a:prstGeom>
        </p:spPr>
        <p:txBody>
          <a:bodyPr spcFirstLastPara="1" wrap="square" lIns="91425" tIns="91425" rIns="91425" bIns="91425" anchor="ctr" anchorCtr="0">
            <a:noAutofit/>
          </a:bodyPr>
          <a:lstStyle/>
          <a:p>
            <a:pPr>
              <a:spcBef>
                <a:spcPts val="0"/>
              </a:spcBef>
            </a:pPr>
            <a:r>
              <a:rPr lang="en-US"/>
              <a:t>Cấp quyền cho các nhân viên xem các bảng để làm việc.</a:t>
            </a:r>
          </a:p>
          <a:p>
            <a:pPr>
              <a:spcBef>
                <a:spcPts val="0"/>
              </a:spcBef>
            </a:pPr>
            <a:r>
              <a:rPr lang="en-US"/>
              <a:t>Mọi ng</a:t>
            </a:r>
            <a:r>
              <a:rPr lang="vi-VN"/>
              <a:t>ư</a:t>
            </a:r>
            <a:r>
              <a:rPr lang="en-US"/>
              <a:t>ời xem l</a:t>
            </a:r>
            <a:r>
              <a:rPr lang="vi-VN"/>
              <a:t>ư</a:t>
            </a:r>
            <a:r>
              <a:rPr lang="en-US"/>
              <a:t>ơng, biết chức vụ của mình và làm công việc của mình</a:t>
            </a:r>
          </a:p>
        </p:txBody>
      </p:sp>
      <p:pic>
        <p:nvPicPr>
          <p:cNvPr id="11" name="Picture 10">
            <a:extLst>
              <a:ext uri="{FF2B5EF4-FFF2-40B4-BE49-F238E27FC236}">
                <a16:creationId xmlns:a16="http://schemas.microsoft.com/office/drawing/2014/main" id="{701C9F17-88C0-453F-8FB5-C5F77732FA10}"/>
              </a:ext>
            </a:extLst>
          </p:cNvPr>
          <p:cNvPicPr/>
          <p:nvPr/>
        </p:nvPicPr>
        <p:blipFill>
          <a:blip r:embed="rId3"/>
          <a:stretch>
            <a:fillRect/>
          </a:stretch>
        </p:blipFill>
        <p:spPr>
          <a:xfrm>
            <a:off x="314557" y="1591561"/>
            <a:ext cx="4667250" cy="2714625"/>
          </a:xfrm>
          <a:prstGeom prst="rect">
            <a:avLst/>
          </a:prstGeom>
        </p:spPr>
      </p:pic>
    </p:spTree>
    <p:extLst>
      <p:ext uri="{BB962C8B-B14F-4D97-AF65-F5344CB8AC3E}">
        <p14:creationId xmlns:p14="http://schemas.microsoft.com/office/powerpoint/2010/main" val="24741189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8E882E99-590F-4142-9213-624CAB1A1014}"/>
              </a:ext>
            </a:extLst>
          </p:cNvPr>
          <p:cNvPicPr>
            <a:picLocks noChangeAspect="1"/>
          </p:cNvPicPr>
          <p:nvPr/>
        </p:nvPicPr>
        <p:blipFill>
          <a:blip r:embed="rId3"/>
          <a:stretch>
            <a:fillRect/>
          </a:stretch>
        </p:blipFill>
        <p:spPr>
          <a:xfrm>
            <a:off x="214008" y="1427676"/>
            <a:ext cx="5492400" cy="3372821"/>
          </a:xfrm>
          <a:prstGeom prst="rect">
            <a:avLst/>
          </a:prstGeom>
        </p:spPr>
      </p:pic>
      <p:sp>
        <p:nvSpPr>
          <p:cNvPr id="13" name="Google Shape;237;p16">
            <a:extLst>
              <a:ext uri="{FF2B5EF4-FFF2-40B4-BE49-F238E27FC236}">
                <a16:creationId xmlns:a16="http://schemas.microsoft.com/office/drawing/2014/main" id="{C2524AED-E7EB-4445-959E-075568DD9B67}"/>
              </a:ext>
            </a:extLst>
          </p:cNvPr>
          <p:cNvSpPr txBox="1">
            <a:spLocks noGrp="1"/>
          </p:cNvSpPr>
          <p:nvPr>
            <p:ph type="body" idx="1"/>
          </p:nvPr>
        </p:nvSpPr>
        <p:spPr>
          <a:xfrm>
            <a:off x="5927622" y="1427676"/>
            <a:ext cx="3177778" cy="2995467"/>
          </a:xfrm>
          <a:prstGeom prst="rect">
            <a:avLst/>
          </a:prstGeom>
        </p:spPr>
        <p:txBody>
          <a:bodyPr spcFirstLastPara="1" wrap="square" lIns="91425" tIns="91425" rIns="91425" bIns="91425" anchor="ctr" anchorCtr="0">
            <a:noAutofit/>
          </a:bodyPr>
          <a:lstStyle/>
          <a:p>
            <a:pPr>
              <a:spcBef>
                <a:spcPts val="0"/>
              </a:spcBef>
            </a:pPr>
            <a:r>
              <a:rPr lang="en-US"/>
              <a:t>Sao kế toán lại xem đ</a:t>
            </a:r>
            <a:r>
              <a:rPr lang="vi-VN"/>
              <a:t>ư</a:t>
            </a:r>
            <a:r>
              <a:rPr lang="en-US"/>
              <a:t>ợc bệnh nhân?</a:t>
            </a:r>
          </a:p>
          <a:p>
            <a:pPr>
              <a:spcBef>
                <a:spcPts val="0"/>
              </a:spcBef>
            </a:pPr>
            <a:r>
              <a:rPr lang="en-US"/>
              <a:t>Họ đâu có phụ trách khám?</a:t>
            </a:r>
          </a:p>
          <a:p>
            <a:pPr>
              <a:spcBef>
                <a:spcPts val="0"/>
              </a:spcBef>
            </a:pPr>
            <a:endParaRPr lang="en-US"/>
          </a:p>
        </p:txBody>
      </p:sp>
      <p:sp>
        <p:nvSpPr>
          <p:cNvPr id="14" name="Google Shape;236;p16">
            <a:extLst>
              <a:ext uri="{FF2B5EF4-FFF2-40B4-BE49-F238E27FC236}">
                <a16:creationId xmlns:a16="http://schemas.microsoft.com/office/drawing/2014/main" id="{38D36550-1407-42E8-84C9-08209B1DCD17}"/>
              </a:ext>
            </a:extLst>
          </p:cNvPr>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a:t>TÌNH HUỐNG</a:t>
            </a:r>
            <a:endParaRPr sz="2400"/>
          </a:p>
        </p:txBody>
      </p:sp>
    </p:spTree>
    <p:extLst>
      <p:ext uri="{BB962C8B-B14F-4D97-AF65-F5344CB8AC3E}">
        <p14:creationId xmlns:p14="http://schemas.microsoft.com/office/powerpoint/2010/main" val="37512725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5"/>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noAutofit/>
          </a:bodyPr>
          <a:lstStyle/>
          <a:p>
            <a:pPr marL="0" lvl="0" indent="0">
              <a:buNone/>
            </a:pPr>
            <a:r>
              <a:rPr lang="vi-VN" sz="2000" dirty="0"/>
              <a:t>Fine-grained access control (FGAC): cho phép người quản trị dùng các function để hiện thực các chính sách bảo mật và liên kết các chính sách bảo mật đó với các table, view hoặc synonym. Việc gán các chính sách như vậy khiến cho những người dùng với quyền hạn khác nhau sẽ thấy được những “khung nhìn” khác nhau đối với đối tượng được bảo vệ</a:t>
            </a:r>
            <a:r>
              <a:rPr lang="en" sz="2000" dirty="0"/>
              <a:t>.</a:t>
            </a:r>
            <a:endParaRPr sz="2000" dirty="0"/>
          </a:p>
        </p:txBody>
      </p:sp>
      <p:sp>
        <p:nvSpPr>
          <p:cNvPr id="230" name="Google Shape;230;p15"/>
          <p:cNvSpPr txBox="1">
            <a:spLocks noGrp="1"/>
          </p:cNvSpPr>
          <p:nvPr>
            <p:ph type="sldNum" idx="4294967295"/>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231" name="Google Shape;231;p1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14202552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237;p16">
            <a:extLst>
              <a:ext uri="{FF2B5EF4-FFF2-40B4-BE49-F238E27FC236}">
                <a16:creationId xmlns:a16="http://schemas.microsoft.com/office/drawing/2014/main" id="{FD4E9A98-B08C-4D58-9B27-D0078B109F7C}"/>
              </a:ext>
            </a:extLst>
          </p:cNvPr>
          <p:cNvSpPr txBox="1">
            <a:spLocks noGrp="1"/>
          </p:cNvSpPr>
          <p:nvPr>
            <p:ph type="body" idx="1"/>
          </p:nvPr>
        </p:nvSpPr>
        <p:spPr>
          <a:xfrm>
            <a:off x="5752214" y="1427677"/>
            <a:ext cx="3177778" cy="2995467"/>
          </a:xfrm>
          <a:prstGeom prst="rect">
            <a:avLst/>
          </a:prstGeom>
        </p:spPr>
        <p:txBody>
          <a:bodyPr spcFirstLastPara="1" wrap="square" lIns="91425" tIns="91425" rIns="91425" bIns="91425" anchor="ctr" anchorCtr="0">
            <a:noAutofit/>
          </a:bodyPr>
          <a:lstStyle/>
          <a:p>
            <a:pPr>
              <a:spcBef>
                <a:spcPts val="0"/>
              </a:spcBef>
            </a:pPr>
            <a:r>
              <a:rPr lang="en-US"/>
              <a:t>NV02 là bác sĩ HAIHONG, sao có thể xem bệnh nhân của 2 bác sĩ còn lại?</a:t>
            </a:r>
          </a:p>
          <a:p>
            <a:pPr>
              <a:spcBef>
                <a:spcPts val="0"/>
              </a:spcBef>
            </a:pPr>
            <a:r>
              <a:rPr lang="en-US"/>
              <a:t>Không ổn!</a:t>
            </a:r>
          </a:p>
        </p:txBody>
      </p:sp>
      <p:pic>
        <p:nvPicPr>
          <p:cNvPr id="13" name="Picture 12">
            <a:extLst>
              <a:ext uri="{FF2B5EF4-FFF2-40B4-BE49-F238E27FC236}">
                <a16:creationId xmlns:a16="http://schemas.microsoft.com/office/drawing/2014/main" id="{8AC79181-A6F0-4839-960F-77EDBC265957}"/>
              </a:ext>
            </a:extLst>
          </p:cNvPr>
          <p:cNvPicPr>
            <a:picLocks noChangeAspect="1"/>
          </p:cNvPicPr>
          <p:nvPr/>
        </p:nvPicPr>
        <p:blipFill>
          <a:blip r:embed="rId3"/>
          <a:stretch>
            <a:fillRect/>
          </a:stretch>
        </p:blipFill>
        <p:spPr>
          <a:xfrm>
            <a:off x="214008" y="1427676"/>
            <a:ext cx="5492400" cy="3372821"/>
          </a:xfrm>
          <a:prstGeom prst="rect">
            <a:avLst/>
          </a:prstGeom>
        </p:spPr>
      </p:pic>
      <p:sp>
        <p:nvSpPr>
          <p:cNvPr id="14" name="Google Shape;236;p16">
            <a:extLst>
              <a:ext uri="{FF2B5EF4-FFF2-40B4-BE49-F238E27FC236}">
                <a16:creationId xmlns:a16="http://schemas.microsoft.com/office/drawing/2014/main" id="{28389F11-1E3D-4511-87C3-EC5A2075D88F}"/>
              </a:ext>
            </a:extLst>
          </p:cNvPr>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a:t>TÌNH HUỐNG</a:t>
            </a:r>
            <a:endParaRPr sz="2400"/>
          </a:p>
        </p:txBody>
      </p:sp>
    </p:spTree>
    <p:extLst>
      <p:ext uri="{BB962C8B-B14F-4D97-AF65-F5344CB8AC3E}">
        <p14:creationId xmlns:p14="http://schemas.microsoft.com/office/powerpoint/2010/main" val="642873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a:t>TÌNH HUỐNG</a:t>
            </a:r>
            <a:endParaRPr sz="240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237;p16">
            <a:extLst>
              <a:ext uri="{FF2B5EF4-FFF2-40B4-BE49-F238E27FC236}">
                <a16:creationId xmlns:a16="http://schemas.microsoft.com/office/drawing/2014/main" id="{FD4E9A98-B08C-4D58-9B27-D0078B109F7C}"/>
              </a:ext>
            </a:extLst>
          </p:cNvPr>
          <p:cNvSpPr txBox="1">
            <a:spLocks noGrp="1"/>
          </p:cNvSpPr>
          <p:nvPr>
            <p:ph type="body" idx="1"/>
          </p:nvPr>
        </p:nvSpPr>
        <p:spPr>
          <a:xfrm>
            <a:off x="5752214" y="1427677"/>
            <a:ext cx="3177778" cy="2995467"/>
          </a:xfrm>
          <a:prstGeom prst="rect">
            <a:avLst/>
          </a:prstGeom>
        </p:spPr>
        <p:txBody>
          <a:bodyPr spcFirstLastPara="1" wrap="square" lIns="91425" tIns="91425" rIns="91425" bIns="91425" anchor="ctr" anchorCtr="0">
            <a:noAutofit/>
          </a:bodyPr>
          <a:lstStyle/>
          <a:p>
            <a:pPr>
              <a:spcBef>
                <a:spcPts val="0"/>
              </a:spcBef>
            </a:pPr>
            <a:r>
              <a:rPr lang="en-US"/>
              <a:t>Không thể trông cậy mọi ng</a:t>
            </a:r>
            <a:r>
              <a:rPr lang="vi-VN"/>
              <a:t>ư</a:t>
            </a:r>
            <a:r>
              <a:rPr lang="en-US"/>
              <a:t>ời tự giác tuân thủ.</a:t>
            </a:r>
          </a:p>
          <a:p>
            <a:pPr>
              <a:spcBef>
                <a:spcPts val="0"/>
              </a:spcBef>
            </a:pPr>
            <a:r>
              <a:rPr lang="en-US"/>
              <a:t>Chúng ta phải làm cho họ chỉ thấy thông tin họ nên thấy.</a:t>
            </a:r>
          </a:p>
        </p:txBody>
      </p:sp>
      <p:pic>
        <p:nvPicPr>
          <p:cNvPr id="13" name="Picture 12">
            <a:extLst>
              <a:ext uri="{FF2B5EF4-FFF2-40B4-BE49-F238E27FC236}">
                <a16:creationId xmlns:a16="http://schemas.microsoft.com/office/drawing/2014/main" id="{8AC79181-A6F0-4839-960F-77EDBC265957}"/>
              </a:ext>
            </a:extLst>
          </p:cNvPr>
          <p:cNvPicPr>
            <a:picLocks noChangeAspect="1"/>
          </p:cNvPicPr>
          <p:nvPr/>
        </p:nvPicPr>
        <p:blipFill>
          <a:blip r:embed="rId3"/>
          <a:stretch>
            <a:fillRect/>
          </a:stretch>
        </p:blipFill>
        <p:spPr>
          <a:xfrm>
            <a:off x="214008" y="1427676"/>
            <a:ext cx="5492400" cy="3372821"/>
          </a:xfrm>
          <a:prstGeom prst="rect">
            <a:avLst/>
          </a:prstGeom>
        </p:spPr>
      </p:pic>
    </p:spTree>
    <p:extLst>
      <p:ext uri="{BB962C8B-B14F-4D97-AF65-F5344CB8AC3E}">
        <p14:creationId xmlns:p14="http://schemas.microsoft.com/office/powerpoint/2010/main" val="4741538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CHÍNH SÁCH ĐỀ RA</a:t>
            </a:r>
            <a:endParaRP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B9C28003-2137-407B-A91E-A0E40252F2C9}"/>
              </a:ext>
            </a:extLst>
          </p:cNvPr>
          <p:cNvPicPr>
            <a:picLocks noChangeAspect="1"/>
          </p:cNvPicPr>
          <p:nvPr/>
        </p:nvPicPr>
        <p:blipFill>
          <a:blip r:embed="rId3"/>
          <a:stretch>
            <a:fillRect/>
          </a:stretch>
        </p:blipFill>
        <p:spPr>
          <a:xfrm>
            <a:off x="110151" y="1357594"/>
            <a:ext cx="3004472" cy="1993139"/>
          </a:xfrm>
          <a:prstGeom prst="rect">
            <a:avLst/>
          </a:prstGeom>
        </p:spPr>
      </p:pic>
      <p:pic>
        <p:nvPicPr>
          <p:cNvPr id="5" name="Picture 4">
            <a:extLst>
              <a:ext uri="{FF2B5EF4-FFF2-40B4-BE49-F238E27FC236}">
                <a16:creationId xmlns:a16="http://schemas.microsoft.com/office/drawing/2014/main" id="{03F5BF39-7272-4D6B-B763-2B0518700B52}"/>
              </a:ext>
            </a:extLst>
          </p:cNvPr>
          <p:cNvPicPr>
            <a:picLocks noChangeAspect="1"/>
          </p:cNvPicPr>
          <p:nvPr/>
        </p:nvPicPr>
        <p:blipFill>
          <a:blip r:embed="rId4"/>
          <a:stretch>
            <a:fillRect/>
          </a:stretch>
        </p:blipFill>
        <p:spPr>
          <a:xfrm>
            <a:off x="6044281" y="1357593"/>
            <a:ext cx="2580758" cy="1993139"/>
          </a:xfrm>
          <a:prstGeom prst="rect">
            <a:avLst/>
          </a:prstGeom>
        </p:spPr>
      </p:pic>
      <p:pic>
        <p:nvPicPr>
          <p:cNvPr id="6" name="Picture 5">
            <a:extLst>
              <a:ext uri="{FF2B5EF4-FFF2-40B4-BE49-F238E27FC236}">
                <a16:creationId xmlns:a16="http://schemas.microsoft.com/office/drawing/2014/main" id="{6E53E375-1F45-48A4-8455-BD29DF970C25}"/>
              </a:ext>
            </a:extLst>
          </p:cNvPr>
          <p:cNvPicPr>
            <a:picLocks noChangeAspect="1"/>
          </p:cNvPicPr>
          <p:nvPr/>
        </p:nvPicPr>
        <p:blipFill>
          <a:blip r:embed="rId5"/>
          <a:stretch>
            <a:fillRect/>
          </a:stretch>
        </p:blipFill>
        <p:spPr>
          <a:xfrm>
            <a:off x="3312820" y="1357594"/>
            <a:ext cx="2533264" cy="1993139"/>
          </a:xfrm>
          <a:prstGeom prst="rect">
            <a:avLst/>
          </a:prstGeom>
        </p:spPr>
      </p:pic>
      <p:sp>
        <p:nvSpPr>
          <p:cNvPr id="12" name="Google Shape;237;p16">
            <a:extLst>
              <a:ext uri="{FF2B5EF4-FFF2-40B4-BE49-F238E27FC236}">
                <a16:creationId xmlns:a16="http://schemas.microsoft.com/office/drawing/2014/main" id="{FD4E9A98-B08C-4D58-9B27-D0078B109F7C}"/>
              </a:ext>
            </a:extLst>
          </p:cNvPr>
          <p:cNvSpPr txBox="1">
            <a:spLocks noGrp="1"/>
          </p:cNvSpPr>
          <p:nvPr>
            <p:ph type="body" idx="1"/>
          </p:nvPr>
        </p:nvSpPr>
        <p:spPr>
          <a:xfrm>
            <a:off x="282216" y="3509717"/>
            <a:ext cx="6132600" cy="1442383"/>
          </a:xfrm>
          <a:prstGeom prst="rect">
            <a:avLst/>
          </a:prstGeom>
        </p:spPr>
        <p:txBody>
          <a:bodyPr spcFirstLastPara="1" wrap="square" lIns="91425" tIns="91425" rIns="91425" bIns="91425" anchor="ctr" anchorCtr="0">
            <a:noAutofit/>
          </a:bodyPr>
          <a:lstStyle/>
          <a:p>
            <a:pPr marL="533400" lvl="0" indent="-457200" algn="l" rtl="0">
              <a:spcBef>
                <a:spcPts val="0"/>
              </a:spcBef>
              <a:spcAft>
                <a:spcPts val="0"/>
              </a:spcAft>
              <a:buSzPts val="2400"/>
              <a:buFont typeface="+mj-lt"/>
              <a:buAutoNum type="arabicPeriod"/>
            </a:pPr>
            <a:r>
              <a:rPr lang="en-US"/>
              <a:t>Các BACSI không xem l</a:t>
            </a:r>
            <a:r>
              <a:rPr lang="vi-VN"/>
              <a:t>ư</a:t>
            </a:r>
            <a:r>
              <a:rPr lang="en-US"/>
              <a:t>ơng của nhau, KETOAN xem l</a:t>
            </a:r>
            <a:r>
              <a:rPr lang="vi-VN"/>
              <a:t>ư</a:t>
            </a:r>
            <a:r>
              <a:rPr lang="en-US"/>
              <a:t>ơng tất cả</a:t>
            </a:r>
          </a:p>
          <a:p>
            <a:pPr marL="533400" lvl="0" indent="-457200" algn="l" rtl="0">
              <a:spcBef>
                <a:spcPts val="0"/>
              </a:spcBef>
              <a:spcAft>
                <a:spcPts val="0"/>
              </a:spcAft>
              <a:buSzPts val="2400"/>
              <a:buFont typeface="+mj-lt"/>
              <a:buAutoNum type="arabicPeriod"/>
            </a:pPr>
            <a:r>
              <a:rPr lang="en-US"/>
              <a:t>Các BACSI không xem bệnh nhân không phải của mình</a:t>
            </a:r>
          </a:p>
        </p:txBody>
      </p:sp>
    </p:spTree>
    <p:extLst>
      <p:ext uri="{BB962C8B-B14F-4D97-AF65-F5344CB8AC3E}">
        <p14:creationId xmlns:p14="http://schemas.microsoft.com/office/powerpoint/2010/main" val="4833284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7"/>
          <p:cNvSpPr txBox="1">
            <a:spLocks noGrp="1"/>
          </p:cNvSpPr>
          <p:nvPr>
            <p:ph type="ctrTitle" idx="4294967295"/>
          </p:nvPr>
        </p:nvSpPr>
        <p:spPr>
          <a:xfrm>
            <a:off x="685800" y="2269150"/>
            <a:ext cx="55677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7200">
                <a:solidFill>
                  <a:srgbClr val="FF9800"/>
                </a:solidFill>
              </a:rPr>
              <a:t>VPD</a:t>
            </a:r>
            <a:endParaRPr sz="7200">
              <a:solidFill>
                <a:srgbClr val="FF9800"/>
              </a:solidFill>
            </a:endParaRPr>
          </a:p>
        </p:txBody>
      </p:sp>
      <p:sp>
        <p:nvSpPr>
          <p:cNvPr id="249" name="Google Shape;249;p17"/>
          <p:cNvSpPr txBox="1">
            <a:spLocks noGrp="1"/>
          </p:cNvSpPr>
          <p:nvPr>
            <p:ph type="subTitle" idx="4294967295"/>
          </p:nvPr>
        </p:nvSpPr>
        <p:spPr>
          <a:xfrm>
            <a:off x="685800" y="3411551"/>
            <a:ext cx="5567700" cy="1159799"/>
          </a:xfrm>
          <a:prstGeom prst="rect">
            <a:avLst/>
          </a:prstGeom>
        </p:spPr>
        <p:txBody>
          <a:bodyPr spcFirstLastPara="1" wrap="square" lIns="91425" tIns="91425" rIns="91425" bIns="91425" anchor="ctr" anchorCtr="0">
            <a:noAutofit/>
          </a:bodyPr>
          <a:lstStyle/>
          <a:p>
            <a:pPr marL="0" lvl="0" indent="0" algn="l" rtl="0">
              <a:spcBef>
                <a:spcPts val="600"/>
              </a:spcBef>
              <a:spcAft>
                <a:spcPts val="1000"/>
              </a:spcAft>
              <a:buNone/>
            </a:pPr>
            <a:r>
              <a:rPr lang="en-US"/>
              <a:t>VIRTUAL PRIVATE DATABASE</a:t>
            </a:r>
          </a:p>
        </p:txBody>
      </p:sp>
      <p:grpSp>
        <p:nvGrpSpPr>
          <p:cNvPr id="250" name="Google Shape;250;p17"/>
          <p:cNvGrpSpPr/>
          <p:nvPr/>
        </p:nvGrpSpPr>
        <p:grpSpPr>
          <a:xfrm>
            <a:off x="6682481" y="378837"/>
            <a:ext cx="1588639" cy="1588655"/>
            <a:chOff x="6643075" y="3664250"/>
            <a:chExt cx="407950" cy="407975"/>
          </a:xfrm>
        </p:grpSpPr>
        <p:sp>
          <p:nvSpPr>
            <p:cNvPr id="251" name="Google Shape;251;p17"/>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7"/>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17"/>
          <p:cNvGrpSpPr/>
          <p:nvPr/>
        </p:nvGrpSpPr>
        <p:grpSpPr>
          <a:xfrm rot="-587363">
            <a:off x="6589251" y="2174497"/>
            <a:ext cx="653127" cy="653134"/>
            <a:chOff x="576250" y="4319400"/>
            <a:chExt cx="442075" cy="442050"/>
          </a:xfrm>
        </p:grpSpPr>
        <p:sp>
          <p:nvSpPr>
            <p:cNvPr id="254" name="Google Shape;254;p17"/>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7"/>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7"/>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7"/>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 name="Google Shape;258;p17"/>
          <p:cNvSpPr/>
          <p:nvPr/>
        </p:nvSpPr>
        <p:spPr>
          <a:xfrm>
            <a:off x="6302724" y="745608"/>
            <a:ext cx="248336" cy="23712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7"/>
          <p:cNvSpPr/>
          <p:nvPr/>
        </p:nvSpPr>
        <p:spPr>
          <a:xfrm rot="2697322">
            <a:off x="7939080" y="1959478"/>
            <a:ext cx="376961" cy="35993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7"/>
          <p:cNvSpPr/>
          <p:nvPr/>
        </p:nvSpPr>
        <p:spPr>
          <a:xfrm>
            <a:off x="8237292" y="1754006"/>
            <a:ext cx="150972" cy="14422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7"/>
          <p:cNvSpPr/>
          <p:nvPr/>
        </p:nvSpPr>
        <p:spPr>
          <a:xfrm rot="1280149">
            <a:off x="6130690" y="1460796"/>
            <a:ext cx="150975" cy="14420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33</a:t>
            </a:fld>
            <a:endParaRPr/>
          </a:p>
        </p:txBody>
      </p:sp>
    </p:spTree>
    <p:extLst>
      <p:ext uri="{BB962C8B-B14F-4D97-AF65-F5344CB8AC3E}">
        <p14:creationId xmlns:p14="http://schemas.microsoft.com/office/powerpoint/2010/main" val="35469185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a:t>CHÍNH SÁCH VPD MỘT</a:t>
            </a:r>
            <a:endParaRPr sz="240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34</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237;p16">
            <a:extLst>
              <a:ext uri="{FF2B5EF4-FFF2-40B4-BE49-F238E27FC236}">
                <a16:creationId xmlns:a16="http://schemas.microsoft.com/office/drawing/2014/main" id="{191F35AB-BB46-4157-8199-7AD862C5EC4A}"/>
              </a:ext>
            </a:extLst>
          </p:cNvPr>
          <p:cNvSpPr txBox="1">
            <a:spLocks noGrp="1"/>
          </p:cNvSpPr>
          <p:nvPr>
            <p:ph type="body" idx="1"/>
          </p:nvPr>
        </p:nvSpPr>
        <p:spPr>
          <a:xfrm>
            <a:off x="440376" y="885480"/>
            <a:ext cx="8279613" cy="1442383"/>
          </a:xfrm>
          <a:prstGeom prst="rect">
            <a:avLst/>
          </a:prstGeom>
        </p:spPr>
        <p:txBody>
          <a:bodyPr spcFirstLastPara="1" wrap="square" lIns="91425" tIns="91425" rIns="91425" bIns="91425" anchor="ctr" anchorCtr="0">
            <a:noAutofit/>
          </a:bodyPr>
          <a:lstStyle/>
          <a:p>
            <a:pPr marL="76200" lvl="0" indent="0" algn="l" rtl="0">
              <a:spcBef>
                <a:spcPts val="0"/>
              </a:spcBef>
              <a:spcAft>
                <a:spcPts val="0"/>
              </a:spcAft>
              <a:buSzPts val="2400"/>
              <a:buNone/>
            </a:pPr>
            <a:r>
              <a:rPr lang="en-US"/>
              <a:t>B</a:t>
            </a:r>
            <a:r>
              <a:rPr lang="vi-VN"/>
              <a:t>ư</a:t>
            </a:r>
            <a:r>
              <a:rPr lang="en-US"/>
              <a:t>ớc 1. Ta tạo ra hàm trả về vị từ cho chính sách tên là VPD_NHANVIEN</a:t>
            </a:r>
          </a:p>
        </p:txBody>
      </p:sp>
      <p:pic>
        <p:nvPicPr>
          <p:cNvPr id="12" name="Picture 11">
            <a:extLst>
              <a:ext uri="{FF2B5EF4-FFF2-40B4-BE49-F238E27FC236}">
                <a16:creationId xmlns:a16="http://schemas.microsoft.com/office/drawing/2014/main" id="{A7BE3680-49A5-487B-9D74-805ED214F751}"/>
              </a:ext>
            </a:extLst>
          </p:cNvPr>
          <p:cNvPicPr>
            <a:picLocks noChangeAspect="1"/>
          </p:cNvPicPr>
          <p:nvPr/>
        </p:nvPicPr>
        <p:blipFill>
          <a:blip r:embed="rId3"/>
          <a:stretch>
            <a:fillRect/>
          </a:stretch>
        </p:blipFill>
        <p:spPr>
          <a:xfrm>
            <a:off x="262975" y="2097091"/>
            <a:ext cx="8440649" cy="2539409"/>
          </a:xfrm>
          <a:prstGeom prst="rect">
            <a:avLst/>
          </a:prstGeom>
        </p:spPr>
      </p:pic>
    </p:spTree>
    <p:extLst>
      <p:ext uri="{BB962C8B-B14F-4D97-AF65-F5344CB8AC3E}">
        <p14:creationId xmlns:p14="http://schemas.microsoft.com/office/powerpoint/2010/main" val="6493303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en-US" sz="2400"/>
              <a:t>CHÍNH SÁCH VPD MỘT</a:t>
            </a:r>
            <a:endParaRPr sz="240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35</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237;p16">
            <a:extLst>
              <a:ext uri="{FF2B5EF4-FFF2-40B4-BE49-F238E27FC236}">
                <a16:creationId xmlns:a16="http://schemas.microsoft.com/office/drawing/2014/main" id="{191F35AB-BB46-4157-8199-7AD862C5EC4A}"/>
              </a:ext>
            </a:extLst>
          </p:cNvPr>
          <p:cNvSpPr txBox="1">
            <a:spLocks noGrp="1"/>
          </p:cNvSpPr>
          <p:nvPr>
            <p:ph type="body" idx="1"/>
          </p:nvPr>
        </p:nvSpPr>
        <p:spPr>
          <a:xfrm>
            <a:off x="498708" y="983220"/>
            <a:ext cx="8279613" cy="1442383"/>
          </a:xfrm>
          <a:prstGeom prst="rect">
            <a:avLst/>
          </a:prstGeom>
        </p:spPr>
        <p:txBody>
          <a:bodyPr spcFirstLastPara="1" wrap="square" lIns="91425" tIns="91425" rIns="91425" bIns="91425" anchor="ctr" anchorCtr="0">
            <a:noAutofit/>
          </a:bodyPr>
          <a:lstStyle/>
          <a:p>
            <a:pPr marL="76200" lvl="0" indent="0" algn="l" rtl="0">
              <a:spcBef>
                <a:spcPts val="0"/>
              </a:spcBef>
              <a:spcAft>
                <a:spcPts val="0"/>
              </a:spcAft>
              <a:buSzPts val="2400"/>
              <a:buNone/>
            </a:pPr>
            <a:r>
              <a:rPr lang="en-US"/>
              <a:t>B</a:t>
            </a:r>
            <a:r>
              <a:rPr lang="vi-VN"/>
              <a:t>ư</a:t>
            </a:r>
            <a:r>
              <a:rPr lang="en-US"/>
              <a:t>ớc 1. Ta tạo ra hàm trả về vị từ cho chính sách tên là VPD_NHANVIEN</a:t>
            </a:r>
          </a:p>
        </p:txBody>
      </p:sp>
      <p:sp>
        <p:nvSpPr>
          <p:cNvPr id="11" name="Google Shape;237;p16">
            <a:extLst>
              <a:ext uri="{FF2B5EF4-FFF2-40B4-BE49-F238E27FC236}">
                <a16:creationId xmlns:a16="http://schemas.microsoft.com/office/drawing/2014/main" id="{353248FC-82B4-4E2E-91B8-339A80A95F0C}"/>
              </a:ext>
            </a:extLst>
          </p:cNvPr>
          <p:cNvSpPr txBox="1">
            <a:spLocks/>
          </p:cNvSpPr>
          <p:nvPr/>
        </p:nvSpPr>
        <p:spPr>
          <a:xfrm>
            <a:off x="440377" y="2898834"/>
            <a:ext cx="8279613" cy="14423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76200" indent="0">
              <a:spcBef>
                <a:spcPts val="0"/>
              </a:spcBef>
              <a:buFont typeface="Roboto Condensed Light"/>
              <a:buNone/>
            </a:pPr>
            <a:r>
              <a:rPr lang="en-US"/>
              <a:t>Nếu là ng</a:t>
            </a:r>
            <a:r>
              <a:rPr lang="vi-VN"/>
              <a:t>ư</a:t>
            </a:r>
            <a:r>
              <a:rPr lang="en-US"/>
              <a:t>ời dung SIMPLEAC thì trả về vị từ là ‘’ t</a:t>
            </a:r>
            <a:r>
              <a:rPr lang="vi-VN"/>
              <a:t>ư</a:t>
            </a:r>
            <a:r>
              <a:rPr lang="en-US"/>
              <a:t>ơng đ</a:t>
            </a:r>
            <a:r>
              <a:rPr lang="vi-VN"/>
              <a:t>ư</a:t>
            </a:r>
            <a:r>
              <a:rPr lang="en-US"/>
              <a:t>ơng với ko có điều kiện khi select dòng và sẽ trả về toàn bộ bảng.</a:t>
            </a:r>
          </a:p>
        </p:txBody>
      </p:sp>
      <p:pic>
        <p:nvPicPr>
          <p:cNvPr id="12" name="Picture 11">
            <a:extLst>
              <a:ext uri="{FF2B5EF4-FFF2-40B4-BE49-F238E27FC236}">
                <a16:creationId xmlns:a16="http://schemas.microsoft.com/office/drawing/2014/main" id="{4B93E7B2-0A49-4EBF-9525-EE8FA6424D90}"/>
              </a:ext>
            </a:extLst>
          </p:cNvPr>
          <p:cNvPicPr>
            <a:picLocks noChangeAspect="1"/>
          </p:cNvPicPr>
          <p:nvPr/>
        </p:nvPicPr>
        <p:blipFill>
          <a:blip r:embed="rId3"/>
          <a:stretch>
            <a:fillRect/>
          </a:stretch>
        </p:blipFill>
        <p:spPr>
          <a:xfrm>
            <a:off x="651721" y="2196663"/>
            <a:ext cx="7779753" cy="819585"/>
          </a:xfrm>
          <a:prstGeom prst="rect">
            <a:avLst/>
          </a:prstGeom>
        </p:spPr>
      </p:pic>
    </p:spTree>
    <p:extLst>
      <p:ext uri="{BB962C8B-B14F-4D97-AF65-F5344CB8AC3E}">
        <p14:creationId xmlns:p14="http://schemas.microsoft.com/office/powerpoint/2010/main" val="42425268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en-US" sz="2400"/>
              <a:t>CHÍNH SÁCH VPD MỘT</a:t>
            </a:r>
            <a:endParaRPr sz="240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36</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237;p16">
            <a:extLst>
              <a:ext uri="{FF2B5EF4-FFF2-40B4-BE49-F238E27FC236}">
                <a16:creationId xmlns:a16="http://schemas.microsoft.com/office/drawing/2014/main" id="{191F35AB-BB46-4157-8199-7AD862C5EC4A}"/>
              </a:ext>
            </a:extLst>
          </p:cNvPr>
          <p:cNvSpPr txBox="1">
            <a:spLocks noGrp="1"/>
          </p:cNvSpPr>
          <p:nvPr>
            <p:ph type="body" idx="1"/>
          </p:nvPr>
        </p:nvSpPr>
        <p:spPr>
          <a:xfrm>
            <a:off x="498708" y="983220"/>
            <a:ext cx="8279613" cy="1442383"/>
          </a:xfrm>
          <a:prstGeom prst="rect">
            <a:avLst/>
          </a:prstGeom>
        </p:spPr>
        <p:txBody>
          <a:bodyPr spcFirstLastPara="1" wrap="square" lIns="91425" tIns="91425" rIns="91425" bIns="91425" anchor="ctr" anchorCtr="0">
            <a:noAutofit/>
          </a:bodyPr>
          <a:lstStyle/>
          <a:p>
            <a:pPr marL="76200" lvl="0" indent="0" algn="l" rtl="0">
              <a:spcBef>
                <a:spcPts val="0"/>
              </a:spcBef>
              <a:spcAft>
                <a:spcPts val="0"/>
              </a:spcAft>
              <a:buSzPts val="2400"/>
              <a:buNone/>
            </a:pPr>
            <a:r>
              <a:rPr lang="en-US"/>
              <a:t>B</a:t>
            </a:r>
            <a:r>
              <a:rPr lang="vi-VN"/>
              <a:t>ư</a:t>
            </a:r>
            <a:r>
              <a:rPr lang="en-US"/>
              <a:t>ớc 1. Ta tạo ra hàm trả về vị từ cho chính sách tên là VPD_NHANVIEN</a:t>
            </a:r>
          </a:p>
        </p:txBody>
      </p:sp>
      <p:sp>
        <p:nvSpPr>
          <p:cNvPr id="11" name="Google Shape;237;p16">
            <a:extLst>
              <a:ext uri="{FF2B5EF4-FFF2-40B4-BE49-F238E27FC236}">
                <a16:creationId xmlns:a16="http://schemas.microsoft.com/office/drawing/2014/main" id="{353248FC-82B4-4E2E-91B8-339A80A95F0C}"/>
              </a:ext>
            </a:extLst>
          </p:cNvPr>
          <p:cNvSpPr txBox="1">
            <a:spLocks/>
          </p:cNvSpPr>
          <p:nvPr/>
        </p:nvSpPr>
        <p:spPr>
          <a:xfrm>
            <a:off x="440377" y="2946962"/>
            <a:ext cx="8279613" cy="14423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76200" indent="0">
              <a:spcBef>
                <a:spcPts val="0"/>
              </a:spcBef>
              <a:buFont typeface="Roboto Condensed Light"/>
              <a:buNone/>
            </a:pPr>
            <a:r>
              <a:rPr lang="en-US"/>
              <a:t>Nếu khác thì trả về vị từ cột USERNAME = ng</a:t>
            </a:r>
            <a:r>
              <a:rPr lang="vi-VN"/>
              <a:t>ư</a:t>
            </a:r>
            <a:r>
              <a:rPr lang="en-US"/>
              <a:t>ời dùng đang đăng nhập HOẶC ‘NVKETOAN’ có trong select dòng trong bảng NVVT với CỘT USERNAME = tên ng</a:t>
            </a:r>
            <a:r>
              <a:rPr lang="vi-VN"/>
              <a:t>ư</a:t>
            </a:r>
            <a:r>
              <a:rPr lang="en-US"/>
              <a:t>ời dùng đang đăng nhập</a:t>
            </a:r>
          </a:p>
        </p:txBody>
      </p:sp>
      <p:pic>
        <p:nvPicPr>
          <p:cNvPr id="12" name="Picture 11">
            <a:extLst>
              <a:ext uri="{FF2B5EF4-FFF2-40B4-BE49-F238E27FC236}">
                <a16:creationId xmlns:a16="http://schemas.microsoft.com/office/drawing/2014/main" id="{F4C3D2C3-F84B-4167-B2E8-64A1AB694035}"/>
              </a:ext>
            </a:extLst>
          </p:cNvPr>
          <p:cNvPicPr>
            <a:picLocks noChangeAspect="1"/>
          </p:cNvPicPr>
          <p:nvPr/>
        </p:nvPicPr>
        <p:blipFill>
          <a:blip r:embed="rId3"/>
          <a:stretch>
            <a:fillRect/>
          </a:stretch>
        </p:blipFill>
        <p:spPr>
          <a:xfrm>
            <a:off x="258670" y="2115011"/>
            <a:ext cx="8759687" cy="901237"/>
          </a:xfrm>
          <a:prstGeom prst="rect">
            <a:avLst/>
          </a:prstGeom>
        </p:spPr>
      </p:pic>
    </p:spTree>
    <p:extLst>
      <p:ext uri="{BB962C8B-B14F-4D97-AF65-F5344CB8AC3E}">
        <p14:creationId xmlns:p14="http://schemas.microsoft.com/office/powerpoint/2010/main" val="3341653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37</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237;p16">
            <a:extLst>
              <a:ext uri="{FF2B5EF4-FFF2-40B4-BE49-F238E27FC236}">
                <a16:creationId xmlns:a16="http://schemas.microsoft.com/office/drawing/2014/main" id="{353248FC-82B4-4E2E-91B8-339A80A95F0C}"/>
              </a:ext>
            </a:extLst>
          </p:cNvPr>
          <p:cNvSpPr txBox="1">
            <a:spLocks/>
          </p:cNvSpPr>
          <p:nvPr/>
        </p:nvSpPr>
        <p:spPr>
          <a:xfrm>
            <a:off x="237625" y="4028093"/>
            <a:ext cx="8279613" cy="9353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76200" indent="0">
              <a:spcBef>
                <a:spcPts val="0"/>
              </a:spcBef>
              <a:buFont typeface="Roboto Condensed Light"/>
              <a:buNone/>
            </a:pPr>
            <a:r>
              <a:rPr lang="en-US"/>
              <a:t>Kết quả t</a:t>
            </a:r>
            <a:r>
              <a:rPr lang="vi-VN"/>
              <a:t>ư</a:t>
            </a:r>
            <a:r>
              <a:rPr lang="en-US"/>
              <a:t>ơng tự như khi xài VPD cho user NV01.</a:t>
            </a:r>
          </a:p>
        </p:txBody>
      </p:sp>
      <p:pic>
        <p:nvPicPr>
          <p:cNvPr id="5" name="Picture 4">
            <a:extLst>
              <a:ext uri="{FF2B5EF4-FFF2-40B4-BE49-F238E27FC236}">
                <a16:creationId xmlns:a16="http://schemas.microsoft.com/office/drawing/2014/main" id="{CF185AAE-48C8-448C-AC38-920E61D15AF4}"/>
              </a:ext>
            </a:extLst>
          </p:cNvPr>
          <p:cNvPicPr>
            <a:picLocks noChangeAspect="1"/>
          </p:cNvPicPr>
          <p:nvPr/>
        </p:nvPicPr>
        <p:blipFill>
          <a:blip r:embed="rId3"/>
          <a:stretch>
            <a:fillRect/>
          </a:stretch>
        </p:blipFill>
        <p:spPr>
          <a:xfrm>
            <a:off x="237625" y="1158775"/>
            <a:ext cx="8867775" cy="2847975"/>
          </a:xfrm>
          <a:prstGeom prst="rect">
            <a:avLst/>
          </a:prstGeom>
        </p:spPr>
      </p:pic>
      <p:sp>
        <p:nvSpPr>
          <p:cNvPr id="13" name="Google Shape;236;p16">
            <a:extLst>
              <a:ext uri="{FF2B5EF4-FFF2-40B4-BE49-F238E27FC236}">
                <a16:creationId xmlns:a16="http://schemas.microsoft.com/office/drawing/2014/main" id="{B768A6E8-C4E1-4A6F-8D61-C5A1C7A8B232}"/>
              </a:ext>
            </a:extLst>
          </p:cNvPr>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en-US" sz="2400"/>
              <a:t>CHÍNH SÁCH VPD MỘT</a:t>
            </a:r>
            <a:endParaRPr sz="2400"/>
          </a:p>
        </p:txBody>
      </p:sp>
    </p:spTree>
    <p:extLst>
      <p:ext uri="{BB962C8B-B14F-4D97-AF65-F5344CB8AC3E}">
        <p14:creationId xmlns:p14="http://schemas.microsoft.com/office/powerpoint/2010/main" val="24955771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en-US" sz="2400"/>
              <a:t>CHÍNH SÁCH VPD MỘT</a:t>
            </a:r>
            <a:endParaRPr sz="240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38</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237;p16">
            <a:extLst>
              <a:ext uri="{FF2B5EF4-FFF2-40B4-BE49-F238E27FC236}">
                <a16:creationId xmlns:a16="http://schemas.microsoft.com/office/drawing/2014/main" id="{353248FC-82B4-4E2E-91B8-339A80A95F0C}"/>
              </a:ext>
            </a:extLst>
          </p:cNvPr>
          <p:cNvSpPr txBox="1">
            <a:spLocks/>
          </p:cNvSpPr>
          <p:nvPr/>
        </p:nvSpPr>
        <p:spPr>
          <a:xfrm>
            <a:off x="237625" y="4028093"/>
            <a:ext cx="8279613" cy="9353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76200" indent="0">
              <a:spcBef>
                <a:spcPts val="0"/>
              </a:spcBef>
              <a:buFont typeface="Roboto Condensed Light"/>
              <a:buNone/>
            </a:pPr>
            <a:r>
              <a:rPr lang="en-US"/>
              <a:t>Kết quả t</a:t>
            </a:r>
            <a:r>
              <a:rPr lang="vi-VN"/>
              <a:t>ư</a:t>
            </a:r>
            <a:r>
              <a:rPr lang="en-US"/>
              <a:t>ơng tự như khi xài VPD cho user NV02.</a:t>
            </a:r>
          </a:p>
        </p:txBody>
      </p:sp>
      <p:pic>
        <p:nvPicPr>
          <p:cNvPr id="2" name="Picture 1">
            <a:extLst>
              <a:ext uri="{FF2B5EF4-FFF2-40B4-BE49-F238E27FC236}">
                <a16:creationId xmlns:a16="http://schemas.microsoft.com/office/drawing/2014/main" id="{0B956805-F2C6-48FF-B638-58BCC20727B8}"/>
              </a:ext>
            </a:extLst>
          </p:cNvPr>
          <p:cNvPicPr>
            <a:picLocks noChangeAspect="1"/>
          </p:cNvPicPr>
          <p:nvPr/>
        </p:nvPicPr>
        <p:blipFill>
          <a:blip r:embed="rId3"/>
          <a:stretch>
            <a:fillRect/>
          </a:stretch>
        </p:blipFill>
        <p:spPr>
          <a:xfrm>
            <a:off x="237625" y="1158775"/>
            <a:ext cx="8924925" cy="2524125"/>
          </a:xfrm>
          <a:prstGeom prst="rect">
            <a:avLst/>
          </a:prstGeom>
        </p:spPr>
      </p:pic>
    </p:spTree>
    <p:extLst>
      <p:ext uri="{BB962C8B-B14F-4D97-AF65-F5344CB8AC3E}">
        <p14:creationId xmlns:p14="http://schemas.microsoft.com/office/powerpoint/2010/main" val="18673580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en-US" sz="2400"/>
              <a:t>CHÍNH SÁCH VPD MỘT</a:t>
            </a:r>
            <a:endParaRPr sz="240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39</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237;p16">
            <a:extLst>
              <a:ext uri="{FF2B5EF4-FFF2-40B4-BE49-F238E27FC236}">
                <a16:creationId xmlns:a16="http://schemas.microsoft.com/office/drawing/2014/main" id="{191F35AB-BB46-4157-8199-7AD862C5EC4A}"/>
              </a:ext>
            </a:extLst>
          </p:cNvPr>
          <p:cNvSpPr txBox="1">
            <a:spLocks noGrp="1"/>
          </p:cNvSpPr>
          <p:nvPr>
            <p:ph type="body" idx="1"/>
          </p:nvPr>
        </p:nvSpPr>
        <p:spPr>
          <a:xfrm>
            <a:off x="498708" y="1045871"/>
            <a:ext cx="8279613" cy="1442383"/>
          </a:xfrm>
          <a:prstGeom prst="rect">
            <a:avLst/>
          </a:prstGeom>
        </p:spPr>
        <p:txBody>
          <a:bodyPr spcFirstLastPara="1" wrap="square" lIns="91425" tIns="91425" rIns="91425" bIns="91425" anchor="ctr" anchorCtr="0">
            <a:noAutofit/>
          </a:bodyPr>
          <a:lstStyle/>
          <a:p>
            <a:pPr marL="76200" lvl="0" indent="0" algn="l" rtl="0">
              <a:spcBef>
                <a:spcPts val="0"/>
              </a:spcBef>
              <a:spcAft>
                <a:spcPts val="0"/>
              </a:spcAft>
              <a:buSzPts val="2400"/>
              <a:buNone/>
            </a:pPr>
            <a:r>
              <a:rPr lang="en-US"/>
              <a:t>B</a:t>
            </a:r>
            <a:r>
              <a:rPr lang="vi-VN"/>
              <a:t>ư</a:t>
            </a:r>
            <a:r>
              <a:rPr lang="en-US"/>
              <a:t>ớc 2. Ta áp dụng HÀM trả về vị từ đã viết VPD_NHANVIEN vào trong bảng NHANVIEN của ng</a:t>
            </a:r>
            <a:r>
              <a:rPr lang="vi-VN"/>
              <a:t>ư</a:t>
            </a:r>
            <a:r>
              <a:rPr lang="en-US"/>
              <a:t>ời dùng SIMPLEAC.</a:t>
            </a:r>
          </a:p>
        </p:txBody>
      </p:sp>
      <p:pic>
        <p:nvPicPr>
          <p:cNvPr id="11" name="Picture 10">
            <a:extLst>
              <a:ext uri="{FF2B5EF4-FFF2-40B4-BE49-F238E27FC236}">
                <a16:creationId xmlns:a16="http://schemas.microsoft.com/office/drawing/2014/main" id="{408D65C7-D961-42BF-B6A8-AA3FFAA5809E}"/>
              </a:ext>
            </a:extLst>
          </p:cNvPr>
          <p:cNvPicPr/>
          <p:nvPr/>
        </p:nvPicPr>
        <p:blipFill>
          <a:blip r:embed="rId3"/>
          <a:stretch>
            <a:fillRect/>
          </a:stretch>
        </p:blipFill>
        <p:spPr>
          <a:xfrm>
            <a:off x="594924" y="2209827"/>
            <a:ext cx="5143500" cy="2705100"/>
          </a:xfrm>
          <a:prstGeom prst="rect">
            <a:avLst/>
          </a:prstGeom>
        </p:spPr>
      </p:pic>
    </p:spTree>
    <p:extLst>
      <p:ext uri="{BB962C8B-B14F-4D97-AF65-F5344CB8AC3E}">
        <p14:creationId xmlns:p14="http://schemas.microsoft.com/office/powerpoint/2010/main" val="12875628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5400"/>
              <a:t>VPD</a:t>
            </a:r>
            <a:endParaRPr sz="5400"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dirty="0"/>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a:solidFill>
                  <a:srgbClr val="3F5378"/>
                </a:solidFill>
                <a:latin typeface="Roboto Condensed"/>
                <a:ea typeface="Roboto Condensed"/>
                <a:cs typeface="Roboto Condensed"/>
                <a:sym typeface="Roboto Condensed"/>
              </a:rPr>
              <a:t>1</a:t>
            </a:r>
            <a:endParaRPr sz="3000" b="1" dirty="0">
              <a:solidFill>
                <a:srgbClr val="3F5378"/>
              </a:solidFill>
              <a:latin typeface="Roboto Condensed"/>
              <a:ea typeface="Roboto Condensed"/>
              <a:cs typeface="Roboto Condensed"/>
              <a:sym typeface="Roboto Condense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en-US" sz="2400"/>
              <a:t>CHÍNH SÁCH VPD MỘT</a:t>
            </a:r>
            <a:endParaRPr sz="240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40</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Picture 5">
            <a:extLst>
              <a:ext uri="{FF2B5EF4-FFF2-40B4-BE49-F238E27FC236}">
                <a16:creationId xmlns:a16="http://schemas.microsoft.com/office/drawing/2014/main" id="{F0FE382B-EA4E-437F-888E-D06F59E6EB56}"/>
              </a:ext>
            </a:extLst>
          </p:cNvPr>
          <p:cNvPicPr>
            <a:picLocks noChangeAspect="1"/>
          </p:cNvPicPr>
          <p:nvPr/>
        </p:nvPicPr>
        <p:blipFill>
          <a:blip r:embed="rId3"/>
          <a:stretch>
            <a:fillRect/>
          </a:stretch>
        </p:blipFill>
        <p:spPr>
          <a:xfrm>
            <a:off x="4485025" y="1417284"/>
            <a:ext cx="3876675" cy="2466975"/>
          </a:xfrm>
          <a:prstGeom prst="rect">
            <a:avLst/>
          </a:prstGeom>
        </p:spPr>
      </p:pic>
      <p:pic>
        <p:nvPicPr>
          <p:cNvPr id="7" name="Picture 6">
            <a:extLst>
              <a:ext uri="{FF2B5EF4-FFF2-40B4-BE49-F238E27FC236}">
                <a16:creationId xmlns:a16="http://schemas.microsoft.com/office/drawing/2014/main" id="{E9120A9D-2E23-4D1A-A385-3B5334789551}"/>
              </a:ext>
            </a:extLst>
          </p:cNvPr>
          <p:cNvPicPr>
            <a:picLocks noChangeAspect="1"/>
          </p:cNvPicPr>
          <p:nvPr/>
        </p:nvPicPr>
        <p:blipFill>
          <a:blip r:embed="rId4"/>
          <a:stretch>
            <a:fillRect/>
          </a:stretch>
        </p:blipFill>
        <p:spPr>
          <a:xfrm>
            <a:off x="304794" y="1404760"/>
            <a:ext cx="3933825" cy="2514600"/>
          </a:xfrm>
          <a:prstGeom prst="rect">
            <a:avLst/>
          </a:prstGeom>
        </p:spPr>
      </p:pic>
      <p:sp>
        <p:nvSpPr>
          <p:cNvPr id="17" name="Google Shape;237;p16">
            <a:extLst>
              <a:ext uri="{FF2B5EF4-FFF2-40B4-BE49-F238E27FC236}">
                <a16:creationId xmlns:a16="http://schemas.microsoft.com/office/drawing/2014/main" id="{8262BC76-C08A-4A4A-9884-12965D3C1E97}"/>
              </a:ext>
            </a:extLst>
          </p:cNvPr>
          <p:cNvSpPr txBox="1">
            <a:spLocks noGrp="1"/>
          </p:cNvSpPr>
          <p:nvPr>
            <p:ph type="body" idx="1"/>
          </p:nvPr>
        </p:nvSpPr>
        <p:spPr>
          <a:xfrm>
            <a:off x="282216" y="4064613"/>
            <a:ext cx="6592717" cy="887488"/>
          </a:xfrm>
          <a:prstGeom prst="rect">
            <a:avLst/>
          </a:prstGeom>
        </p:spPr>
        <p:txBody>
          <a:bodyPr spcFirstLastPara="1" wrap="square" lIns="91425" tIns="91425" rIns="91425" bIns="91425" anchor="ctr" anchorCtr="0">
            <a:noAutofit/>
          </a:bodyPr>
          <a:lstStyle/>
          <a:p>
            <a:pPr marL="76200" lvl="0" indent="0" algn="l" rtl="0">
              <a:spcBef>
                <a:spcPts val="0"/>
              </a:spcBef>
              <a:spcAft>
                <a:spcPts val="0"/>
              </a:spcAft>
              <a:buSzPts val="2400"/>
              <a:buNone/>
            </a:pPr>
            <a:r>
              <a:rPr lang="en-US"/>
              <a:t>Thông tin xem đuộc của 2 ng</a:t>
            </a:r>
            <a:r>
              <a:rPr lang="vi-VN"/>
              <a:t>ư</a:t>
            </a:r>
            <a:r>
              <a:rPr lang="en-US"/>
              <a:t>ời dung NV01 và NV02 khác nhau dù cùng 1 truy vấn.</a:t>
            </a:r>
          </a:p>
        </p:txBody>
      </p:sp>
    </p:spTree>
    <p:extLst>
      <p:ext uri="{BB962C8B-B14F-4D97-AF65-F5344CB8AC3E}">
        <p14:creationId xmlns:p14="http://schemas.microsoft.com/office/powerpoint/2010/main" val="825496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en-US" sz="2400"/>
              <a:t>CHÍNH SÁCH VPD MỘT</a:t>
            </a:r>
            <a:endParaRPr sz="240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41</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237;p16">
            <a:extLst>
              <a:ext uri="{FF2B5EF4-FFF2-40B4-BE49-F238E27FC236}">
                <a16:creationId xmlns:a16="http://schemas.microsoft.com/office/drawing/2014/main" id="{8262BC76-C08A-4A4A-9884-12965D3C1E97}"/>
              </a:ext>
            </a:extLst>
          </p:cNvPr>
          <p:cNvSpPr txBox="1">
            <a:spLocks noGrp="1"/>
          </p:cNvSpPr>
          <p:nvPr>
            <p:ph type="body" idx="1"/>
          </p:nvPr>
        </p:nvSpPr>
        <p:spPr>
          <a:xfrm>
            <a:off x="282216" y="4064613"/>
            <a:ext cx="6592717" cy="887488"/>
          </a:xfrm>
          <a:prstGeom prst="rect">
            <a:avLst/>
          </a:prstGeom>
        </p:spPr>
        <p:txBody>
          <a:bodyPr spcFirstLastPara="1" wrap="square" lIns="91425" tIns="91425" rIns="91425" bIns="91425" anchor="ctr" anchorCtr="0">
            <a:noAutofit/>
          </a:bodyPr>
          <a:lstStyle/>
          <a:p>
            <a:pPr marL="76200" lvl="0" indent="0" algn="l" rtl="0">
              <a:spcBef>
                <a:spcPts val="0"/>
              </a:spcBef>
              <a:spcAft>
                <a:spcPts val="0"/>
              </a:spcAft>
              <a:buSzPts val="2400"/>
              <a:buNone/>
            </a:pPr>
            <a:r>
              <a:rPr lang="en-US"/>
              <a:t>Thông tin đ</a:t>
            </a:r>
            <a:r>
              <a:rPr lang="vi-VN"/>
              <a:t>ư</a:t>
            </a:r>
            <a:r>
              <a:rPr lang="en-US"/>
              <a:t>ợc xem qua truy vấn về VPD trên SYS.</a:t>
            </a:r>
          </a:p>
        </p:txBody>
      </p:sp>
      <p:pic>
        <p:nvPicPr>
          <p:cNvPr id="2" name="Picture 1">
            <a:extLst>
              <a:ext uri="{FF2B5EF4-FFF2-40B4-BE49-F238E27FC236}">
                <a16:creationId xmlns:a16="http://schemas.microsoft.com/office/drawing/2014/main" id="{205CD8CF-860D-44DC-93AC-6BE5EF3C18BC}"/>
              </a:ext>
            </a:extLst>
          </p:cNvPr>
          <p:cNvPicPr>
            <a:picLocks noChangeAspect="1"/>
          </p:cNvPicPr>
          <p:nvPr/>
        </p:nvPicPr>
        <p:blipFill>
          <a:blip r:embed="rId3"/>
          <a:stretch>
            <a:fillRect/>
          </a:stretch>
        </p:blipFill>
        <p:spPr>
          <a:xfrm>
            <a:off x="135466" y="1395246"/>
            <a:ext cx="8861778" cy="2109535"/>
          </a:xfrm>
          <a:prstGeom prst="rect">
            <a:avLst/>
          </a:prstGeom>
        </p:spPr>
      </p:pic>
    </p:spTree>
    <p:extLst>
      <p:ext uri="{BB962C8B-B14F-4D97-AF65-F5344CB8AC3E}">
        <p14:creationId xmlns:p14="http://schemas.microsoft.com/office/powerpoint/2010/main" val="25254168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11" name="Picture 10">
            <a:extLst>
              <a:ext uri="{FF2B5EF4-FFF2-40B4-BE49-F238E27FC236}">
                <a16:creationId xmlns:a16="http://schemas.microsoft.com/office/drawing/2014/main" id="{C647DB68-2B62-4A63-9AA1-1367FA1087C3}"/>
              </a:ext>
            </a:extLst>
          </p:cNvPr>
          <p:cNvPicPr>
            <a:picLocks noChangeAspect="1"/>
          </p:cNvPicPr>
          <p:nvPr/>
        </p:nvPicPr>
        <p:blipFill>
          <a:blip r:embed="rId3"/>
          <a:stretch>
            <a:fillRect/>
          </a:stretch>
        </p:blipFill>
        <p:spPr>
          <a:xfrm>
            <a:off x="340042" y="1999468"/>
            <a:ext cx="8279612" cy="2779332"/>
          </a:xfrm>
          <a:prstGeom prst="rect">
            <a:avLst/>
          </a:prstGeom>
        </p:spPr>
      </p:pic>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en-US" sz="2400"/>
              <a:t>CHÍNH SÁCH VPD HAI</a:t>
            </a:r>
            <a:endParaRPr sz="2400"/>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237;p16">
            <a:extLst>
              <a:ext uri="{FF2B5EF4-FFF2-40B4-BE49-F238E27FC236}">
                <a16:creationId xmlns:a16="http://schemas.microsoft.com/office/drawing/2014/main" id="{191F35AB-BB46-4157-8199-7AD862C5EC4A}"/>
              </a:ext>
            </a:extLst>
          </p:cNvPr>
          <p:cNvSpPr txBox="1">
            <a:spLocks noGrp="1"/>
          </p:cNvSpPr>
          <p:nvPr>
            <p:ph type="body" idx="1"/>
          </p:nvPr>
        </p:nvSpPr>
        <p:spPr>
          <a:xfrm>
            <a:off x="440376" y="885480"/>
            <a:ext cx="8279613" cy="1442383"/>
          </a:xfrm>
          <a:prstGeom prst="rect">
            <a:avLst/>
          </a:prstGeom>
        </p:spPr>
        <p:txBody>
          <a:bodyPr spcFirstLastPara="1" wrap="square" lIns="91425" tIns="91425" rIns="91425" bIns="91425" anchor="ctr" anchorCtr="0">
            <a:noAutofit/>
          </a:bodyPr>
          <a:lstStyle/>
          <a:p>
            <a:pPr marL="76200" lvl="0" indent="0" algn="l" rtl="0">
              <a:spcBef>
                <a:spcPts val="0"/>
              </a:spcBef>
              <a:spcAft>
                <a:spcPts val="0"/>
              </a:spcAft>
              <a:buSzPts val="2400"/>
              <a:buNone/>
            </a:pPr>
            <a:r>
              <a:rPr lang="en-US"/>
              <a:t>B</a:t>
            </a:r>
            <a:r>
              <a:rPr lang="vi-VN"/>
              <a:t>ư</a:t>
            </a:r>
            <a:r>
              <a:rPr lang="en-US"/>
              <a:t>ớc 1. Ta tạo ra hàm trả về vị từ cho chính sách tên là VPD_BENHNHAN</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42</a:t>
            </a:fld>
            <a:endParaRPr/>
          </a:p>
        </p:txBody>
      </p:sp>
    </p:spTree>
    <p:extLst>
      <p:ext uri="{BB962C8B-B14F-4D97-AF65-F5344CB8AC3E}">
        <p14:creationId xmlns:p14="http://schemas.microsoft.com/office/powerpoint/2010/main" val="22307516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en-US" sz="2400"/>
              <a:t>CHÍNH SÁCH VPD HAI</a:t>
            </a:r>
            <a:endParaRPr sz="240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43</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237;p16">
            <a:extLst>
              <a:ext uri="{FF2B5EF4-FFF2-40B4-BE49-F238E27FC236}">
                <a16:creationId xmlns:a16="http://schemas.microsoft.com/office/drawing/2014/main" id="{191F35AB-BB46-4157-8199-7AD862C5EC4A}"/>
              </a:ext>
            </a:extLst>
          </p:cNvPr>
          <p:cNvSpPr txBox="1">
            <a:spLocks noGrp="1"/>
          </p:cNvSpPr>
          <p:nvPr>
            <p:ph type="body" idx="1"/>
          </p:nvPr>
        </p:nvSpPr>
        <p:spPr>
          <a:xfrm>
            <a:off x="498708" y="983220"/>
            <a:ext cx="8279613" cy="1442383"/>
          </a:xfrm>
          <a:prstGeom prst="rect">
            <a:avLst/>
          </a:prstGeom>
        </p:spPr>
        <p:txBody>
          <a:bodyPr spcFirstLastPara="1" wrap="square" lIns="91425" tIns="91425" rIns="91425" bIns="91425" anchor="ctr" anchorCtr="0">
            <a:noAutofit/>
          </a:bodyPr>
          <a:lstStyle/>
          <a:p>
            <a:pPr marL="76200" lvl="0" indent="0" algn="l" rtl="0">
              <a:spcBef>
                <a:spcPts val="0"/>
              </a:spcBef>
              <a:spcAft>
                <a:spcPts val="0"/>
              </a:spcAft>
              <a:buSzPts val="2400"/>
              <a:buNone/>
            </a:pPr>
            <a:r>
              <a:rPr lang="en-US"/>
              <a:t>B</a:t>
            </a:r>
            <a:r>
              <a:rPr lang="vi-VN"/>
              <a:t>ư</a:t>
            </a:r>
            <a:r>
              <a:rPr lang="en-US"/>
              <a:t>ớc 1. Ta tạo ra hàm trả về vị từ cho chính sách tên là VPD_BENHNHAN</a:t>
            </a:r>
          </a:p>
        </p:txBody>
      </p:sp>
      <p:sp>
        <p:nvSpPr>
          <p:cNvPr id="11" name="Google Shape;237;p16">
            <a:extLst>
              <a:ext uri="{FF2B5EF4-FFF2-40B4-BE49-F238E27FC236}">
                <a16:creationId xmlns:a16="http://schemas.microsoft.com/office/drawing/2014/main" id="{353248FC-82B4-4E2E-91B8-339A80A95F0C}"/>
              </a:ext>
            </a:extLst>
          </p:cNvPr>
          <p:cNvSpPr txBox="1">
            <a:spLocks/>
          </p:cNvSpPr>
          <p:nvPr/>
        </p:nvSpPr>
        <p:spPr>
          <a:xfrm>
            <a:off x="440377" y="2898834"/>
            <a:ext cx="8279613" cy="14423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76200" indent="0">
              <a:spcBef>
                <a:spcPts val="0"/>
              </a:spcBef>
              <a:buFont typeface="Roboto Condensed Light"/>
              <a:buNone/>
            </a:pPr>
            <a:r>
              <a:rPr lang="en-US"/>
              <a:t>Nếu là ng</a:t>
            </a:r>
            <a:r>
              <a:rPr lang="vi-VN"/>
              <a:t>ư</a:t>
            </a:r>
            <a:r>
              <a:rPr lang="en-US"/>
              <a:t>ời dung SIMPLEAC thì trả về vị từ là ‘’ t</a:t>
            </a:r>
            <a:r>
              <a:rPr lang="vi-VN"/>
              <a:t>ư</a:t>
            </a:r>
            <a:r>
              <a:rPr lang="en-US"/>
              <a:t>ơng đ</a:t>
            </a:r>
            <a:r>
              <a:rPr lang="vi-VN"/>
              <a:t>ư</a:t>
            </a:r>
            <a:r>
              <a:rPr lang="en-US"/>
              <a:t>ơng với ko có điều kiện khi select dòng và sẽ trả về toàn bộ bảng.</a:t>
            </a:r>
          </a:p>
        </p:txBody>
      </p:sp>
      <p:pic>
        <p:nvPicPr>
          <p:cNvPr id="12" name="Picture 11">
            <a:extLst>
              <a:ext uri="{FF2B5EF4-FFF2-40B4-BE49-F238E27FC236}">
                <a16:creationId xmlns:a16="http://schemas.microsoft.com/office/drawing/2014/main" id="{57200A14-A001-4064-AF0A-35D0387F3A89}"/>
              </a:ext>
            </a:extLst>
          </p:cNvPr>
          <p:cNvPicPr>
            <a:picLocks noChangeAspect="1"/>
          </p:cNvPicPr>
          <p:nvPr/>
        </p:nvPicPr>
        <p:blipFill>
          <a:blip r:embed="rId3"/>
          <a:stretch>
            <a:fillRect/>
          </a:stretch>
        </p:blipFill>
        <p:spPr>
          <a:xfrm>
            <a:off x="229349" y="2153310"/>
            <a:ext cx="8685301" cy="960184"/>
          </a:xfrm>
          <a:prstGeom prst="rect">
            <a:avLst/>
          </a:prstGeom>
        </p:spPr>
      </p:pic>
    </p:spTree>
    <p:extLst>
      <p:ext uri="{BB962C8B-B14F-4D97-AF65-F5344CB8AC3E}">
        <p14:creationId xmlns:p14="http://schemas.microsoft.com/office/powerpoint/2010/main" val="21510664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en-US" sz="2400"/>
              <a:t>CHÍNH SÁCH VPD HAI</a:t>
            </a:r>
            <a:endParaRPr sz="240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44</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237;p16">
            <a:extLst>
              <a:ext uri="{FF2B5EF4-FFF2-40B4-BE49-F238E27FC236}">
                <a16:creationId xmlns:a16="http://schemas.microsoft.com/office/drawing/2014/main" id="{191F35AB-BB46-4157-8199-7AD862C5EC4A}"/>
              </a:ext>
            </a:extLst>
          </p:cNvPr>
          <p:cNvSpPr txBox="1">
            <a:spLocks noGrp="1"/>
          </p:cNvSpPr>
          <p:nvPr>
            <p:ph type="body" idx="1"/>
          </p:nvPr>
        </p:nvSpPr>
        <p:spPr>
          <a:xfrm>
            <a:off x="498708" y="983220"/>
            <a:ext cx="8279613" cy="1442383"/>
          </a:xfrm>
          <a:prstGeom prst="rect">
            <a:avLst/>
          </a:prstGeom>
        </p:spPr>
        <p:txBody>
          <a:bodyPr spcFirstLastPara="1" wrap="square" lIns="91425" tIns="91425" rIns="91425" bIns="91425" anchor="ctr" anchorCtr="0">
            <a:noAutofit/>
          </a:bodyPr>
          <a:lstStyle/>
          <a:p>
            <a:pPr marL="76200" lvl="0" indent="0" algn="l" rtl="0">
              <a:spcBef>
                <a:spcPts val="0"/>
              </a:spcBef>
              <a:spcAft>
                <a:spcPts val="0"/>
              </a:spcAft>
              <a:buSzPts val="2400"/>
              <a:buNone/>
            </a:pPr>
            <a:r>
              <a:rPr lang="en-US"/>
              <a:t>B</a:t>
            </a:r>
            <a:r>
              <a:rPr lang="vi-VN"/>
              <a:t>ư</a:t>
            </a:r>
            <a:r>
              <a:rPr lang="en-US"/>
              <a:t>ớc 1. Ta tạo ra hàm trả về vị từ cho chính sách tên là VPD_BENHNHAN</a:t>
            </a:r>
          </a:p>
        </p:txBody>
      </p:sp>
      <p:sp>
        <p:nvSpPr>
          <p:cNvPr id="11" name="Google Shape;237;p16">
            <a:extLst>
              <a:ext uri="{FF2B5EF4-FFF2-40B4-BE49-F238E27FC236}">
                <a16:creationId xmlns:a16="http://schemas.microsoft.com/office/drawing/2014/main" id="{353248FC-82B4-4E2E-91B8-339A80A95F0C}"/>
              </a:ext>
            </a:extLst>
          </p:cNvPr>
          <p:cNvSpPr txBox="1">
            <a:spLocks/>
          </p:cNvSpPr>
          <p:nvPr/>
        </p:nvSpPr>
        <p:spPr>
          <a:xfrm>
            <a:off x="440377" y="3053402"/>
            <a:ext cx="8279613" cy="189869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76200" indent="0">
              <a:spcBef>
                <a:spcPts val="0"/>
              </a:spcBef>
              <a:buFont typeface="Roboto Condensed Light"/>
              <a:buNone/>
            </a:pPr>
            <a:r>
              <a:rPr lang="en-US"/>
              <a:t>Ngắn gọn là xét một dòng bệnh nhân, nếu ng</a:t>
            </a:r>
            <a:r>
              <a:rPr lang="vi-VN"/>
              <a:t>ư</a:t>
            </a:r>
            <a:r>
              <a:rPr lang="en-US"/>
              <a:t>ời đang đăng nhập có email giống nh</a:t>
            </a:r>
            <a:r>
              <a:rPr lang="vi-VN"/>
              <a:t>ư</a:t>
            </a:r>
            <a:r>
              <a:rPr lang="en-US"/>
              <a:t> của bác sĩ quản lý bệnh nhân VÀ ng</a:t>
            </a:r>
            <a:r>
              <a:rPr lang="vi-VN"/>
              <a:t>ư</a:t>
            </a:r>
            <a:r>
              <a:rPr lang="en-US"/>
              <a:t>ời đang đăng nhập có vai trò là BACSI</a:t>
            </a:r>
          </a:p>
          <a:p>
            <a:pPr marL="76200" indent="0">
              <a:spcBef>
                <a:spcPts val="0"/>
              </a:spcBef>
              <a:buFont typeface="Roboto Condensed Light"/>
              <a:buNone/>
            </a:pPr>
            <a:r>
              <a:rPr lang="en-US"/>
              <a:t>=&gt; Trả về dòng đó cho ng</a:t>
            </a:r>
            <a:r>
              <a:rPr lang="vi-VN"/>
              <a:t>ư</a:t>
            </a:r>
            <a:r>
              <a:rPr lang="en-US"/>
              <a:t>ời đang đăng nhập.</a:t>
            </a:r>
          </a:p>
        </p:txBody>
      </p:sp>
      <p:pic>
        <p:nvPicPr>
          <p:cNvPr id="12" name="Picture 11">
            <a:extLst>
              <a:ext uri="{FF2B5EF4-FFF2-40B4-BE49-F238E27FC236}">
                <a16:creationId xmlns:a16="http://schemas.microsoft.com/office/drawing/2014/main" id="{CA67D5FC-C21E-4681-B10A-0EBC41B89F05}"/>
              </a:ext>
            </a:extLst>
          </p:cNvPr>
          <p:cNvPicPr>
            <a:picLocks noChangeAspect="1"/>
          </p:cNvPicPr>
          <p:nvPr/>
        </p:nvPicPr>
        <p:blipFill>
          <a:blip r:embed="rId3"/>
          <a:stretch>
            <a:fillRect/>
          </a:stretch>
        </p:blipFill>
        <p:spPr>
          <a:xfrm>
            <a:off x="384360" y="2125494"/>
            <a:ext cx="8508308" cy="1126260"/>
          </a:xfrm>
          <a:prstGeom prst="rect">
            <a:avLst/>
          </a:prstGeom>
        </p:spPr>
      </p:pic>
    </p:spTree>
    <p:extLst>
      <p:ext uri="{BB962C8B-B14F-4D97-AF65-F5344CB8AC3E}">
        <p14:creationId xmlns:p14="http://schemas.microsoft.com/office/powerpoint/2010/main" val="26550032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en-US" sz="2400"/>
              <a:t>CHÍNH SÁCH VPD HAI</a:t>
            </a:r>
            <a:endParaRPr sz="240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45</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237;p16">
            <a:extLst>
              <a:ext uri="{FF2B5EF4-FFF2-40B4-BE49-F238E27FC236}">
                <a16:creationId xmlns:a16="http://schemas.microsoft.com/office/drawing/2014/main" id="{353248FC-82B4-4E2E-91B8-339A80A95F0C}"/>
              </a:ext>
            </a:extLst>
          </p:cNvPr>
          <p:cNvSpPr txBox="1">
            <a:spLocks/>
          </p:cNvSpPr>
          <p:nvPr/>
        </p:nvSpPr>
        <p:spPr>
          <a:xfrm>
            <a:off x="237625" y="4028093"/>
            <a:ext cx="8279613" cy="9353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76200" indent="0">
              <a:spcBef>
                <a:spcPts val="0"/>
              </a:spcBef>
              <a:buFont typeface="Roboto Condensed Light"/>
              <a:buNone/>
            </a:pPr>
            <a:r>
              <a:rPr lang="en-US"/>
              <a:t>Kết quả t</a:t>
            </a:r>
            <a:r>
              <a:rPr lang="vi-VN"/>
              <a:t>ư</a:t>
            </a:r>
            <a:r>
              <a:rPr lang="en-US"/>
              <a:t>ơng tự như khi xài VPD cho user NV01.</a:t>
            </a:r>
          </a:p>
        </p:txBody>
      </p:sp>
      <p:pic>
        <p:nvPicPr>
          <p:cNvPr id="2" name="Picture 1">
            <a:extLst>
              <a:ext uri="{FF2B5EF4-FFF2-40B4-BE49-F238E27FC236}">
                <a16:creationId xmlns:a16="http://schemas.microsoft.com/office/drawing/2014/main" id="{B751209F-67C4-49F6-B738-EFF74441F5DF}"/>
              </a:ext>
            </a:extLst>
          </p:cNvPr>
          <p:cNvPicPr>
            <a:picLocks noChangeAspect="1"/>
          </p:cNvPicPr>
          <p:nvPr/>
        </p:nvPicPr>
        <p:blipFill>
          <a:blip r:embed="rId3"/>
          <a:stretch>
            <a:fillRect/>
          </a:stretch>
        </p:blipFill>
        <p:spPr>
          <a:xfrm>
            <a:off x="395287" y="1398461"/>
            <a:ext cx="8353425" cy="2809875"/>
          </a:xfrm>
          <a:prstGeom prst="rect">
            <a:avLst/>
          </a:prstGeom>
        </p:spPr>
      </p:pic>
    </p:spTree>
    <p:extLst>
      <p:ext uri="{BB962C8B-B14F-4D97-AF65-F5344CB8AC3E}">
        <p14:creationId xmlns:p14="http://schemas.microsoft.com/office/powerpoint/2010/main" val="8643741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en-US" sz="2400"/>
              <a:t>CHÍNH SÁCH VPD HAI</a:t>
            </a:r>
            <a:endParaRPr sz="240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46</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237;p16">
            <a:extLst>
              <a:ext uri="{FF2B5EF4-FFF2-40B4-BE49-F238E27FC236}">
                <a16:creationId xmlns:a16="http://schemas.microsoft.com/office/drawing/2014/main" id="{353248FC-82B4-4E2E-91B8-339A80A95F0C}"/>
              </a:ext>
            </a:extLst>
          </p:cNvPr>
          <p:cNvSpPr txBox="1">
            <a:spLocks/>
          </p:cNvSpPr>
          <p:nvPr/>
        </p:nvSpPr>
        <p:spPr>
          <a:xfrm>
            <a:off x="237625" y="4028093"/>
            <a:ext cx="8279613" cy="9353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76200" indent="0">
              <a:spcBef>
                <a:spcPts val="0"/>
              </a:spcBef>
              <a:buFont typeface="Roboto Condensed Light"/>
              <a:buNone/>
            </a:pPr>
            <a:r>
              <a:rPr lang="en-US"/>
              <a:t>Kết quả t</a:t>
            </a:r>
            <a:r>
              <a:rPr lang="vi-VN"/>
              <a:t>ư</a:t>
            </a:r>
            <a:r>
              <a:rPr lang="en-US"/>
              <a:t>ơng tự như khi xài VPD cho user NV02.</a:t>
            </a:r>
          </a:p>
        </p:txBody>
      </p:sp>
      <p:pic>
        <p:nvPicPr>
          <p:cNvPr id="3" name="Picture 2">
            <a:extLst>
              <a:ext uri="{FF2B5EF4-FFF2-40B4-BE49-F238E27FC236}">
                <a16:creationId xmlns:a16="http://schemas.microsoft.com/office/drawing/2014/main" id="{58A405A3-19A2-493A-ADAB-2D86CE07FCE7}"/>
              </a:ext>
            </a:extLst>
          </p:cNvPr>
          <p:cNvPicPr>
            <a:picLocks noChangeAspect="1"/>
          </p:cNvPicPr>
          <p:nvPr/>
        </p:nvPicPr>
        <p:blipFill>
          <a:blip r:embed="rId3"/>
          <a:stretch>
            <a:fillRect/>
          </a:stretch>
        </p:blipFill>
        <p:spPr>
          <a:xfrm>
            <a:off x="400050" y="1295400"/>
            <a:ext cx="8343900" cy="2552700"/>
          </a:xfrm>
          <a:prstGeom prst="rect">
            <a:avLst/>
          </a:prstGeom>
        </p:spPr>
      </p:pic>
    </p:spTree>
    <p:extLst>
      <p:ext uri="{BB962C8B-B14F-4D97-AF65-F5344CB8AC3E}">
        <p14:creationId xmlns:p14="http://schemas.microsoft.com/office/powerpoint/2010/main" val="41632169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en-US" sz="2400"/>
              <a:t>CHÍNH SÁCH VPD HAI</a:t>
            </a:r>
            <a:endParaRPr sz="240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47</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237;p16">
            <a:extLst>
              <a:ext uri="{FF2B5EF4-FFF2-40B4-BE49-F238E27FC236}">
                <a16:creationId xmlns:a16="http://schemas.microsoft.com/office/drawing/2014/main" id="{191F35AB-BB46-4157-8199-7AD862C5EC4A}"/>
              </a:ext>
            </a:extLst>
          </p:cNvPr>
          <p:cNvSpPr txBox="1">
            <a:spLocks noGrp="1"/>
          </p:cNvSpPr>
          <p:nvPr>
            <p:ph type="body" idx="1"/>
          </p:nvPr>
        </p:nvSpPr>
        <p:spPr>
          <a:xfrm>
            <a:off x="498708" y="1045871"/>
            <a:ext cx="8279613" cy="1442383"/>
          </a:xfrm>
          <a:prstGeom prst="rect">
            <a:avLst/>
          </a:prstGeom>
        </p:spPr>
        <p:txBody>
          <a:bodyPr spcFirstLastPara="1" wrap="square" lIns="91425" tIns="91425" rIns="91425" bIns="91425" anchor="ctr" anchorCtr="0">
            <a:noAutofit/>
          </a:bodyPr>
          <a:lstStyle/>
          <a:p>
            <a:pPr marL="76200" lvl="0" indent="0" algn="l" rtl="0">
              <a:spcBef>
                <a:spcPts val="0"/>
              </a:spcBef>
              <a:spcAft>
                <a:spcPts val="0"/>
              </a:spcAft>
              <a:buSzPts val="2400"/>
              <a:buNone/>
            </a:pPr>
            <a:r>
              <a:rPr lang="en-US"/>
              <a:t>B</a:t>
            </a:r>
            <a:r>
              <a:rPr lang="vi-VN"/>
              <a:t>ư</a:t>
            </a:r>
            <a:r>
              <a:rPr lang="en-US"/>
              <a:t>ớc 2. Ta áp dụng HÀM trả về vị từ đã viết VPD_BENHNHAN vào trong bảng BENHNHAN của ng</a:t>
            </a:r>
            <a:r>
              <a:rPr lang="vi-VN"/>
              <a:t>ư</a:t>
            </a:r>
            <a:r>
              <a:rPr lang="en-US"/>
              <a:t>ời dùng SIMPLEAC.</a:t>
            </a:r>
          </a:p>
        </p:txBody>
      </p:sp>
      <p:pic>
        <p:nvPicPr>
          <p:cNvPr id="11" name="Picture 10">
            <a:extLst>
              <a:ext uri="{FF2B5EF4-FFF2-40B4-BE49-F238E27FC236}">
                <a16:creationId xmlns:a16="http://schemas.microsoft.com/office/drawing/2014/main" id="{E0A7F222-B72A-42FC-B0C4-96BA448DBD13}"/>
              </a:ext>
            </a:extLst>
          </p:cNvPr>
          <p:cNvPicPr>
            <a:picLocks noChangeAspect="1"/>
          </p:cNvPicPr>
          <p:nvPr/>
        </p:nvPicPr>
        <p:blipFill>
          <a:blip r:embed="rId3"/>
          <a:stretch>
            <a:fillRect/>
          </a:stretch>
        </p:blipFill>
        <p:spPr>
          <a:xfrm>
            <a:off x="651721" y="2295157"/>
            <a:ext cx="5549311" cy="2656943"/>
          </a:xfrm>
          <a:prstGeom prst="rect">
            <a:avLst/>
          </a:prstGeom>
        </p:spPr>
      </p:pic>
    </p:spTree>
    <p:extLst>
      <p:ext uri="{BB962C8B-B14F-4D97-AF65-F5344CB8AC3E}">
        <p14:creationId xmlns:p14="http://schemas.microsoft.com/office/powerpoint/2010/main" val="4836146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en-US" sz="2400"/>
              <a:t>CHÍNH SÁCH VPD HAI</a:t>
            </a:r>
            <a:endParaRPr sz="240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48</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237;p16">
            <a:extLst>
              <a:ext uri="{FF2B5EF4-FFF2-40B4-BE49-F238E27FC236}">
                <a16:creationId xmlns:a16="http://schemas.microsoft.com/office/drawing/2014/main" id="{8262BC76-C08A-4A4A-9884-12965D3C1E97}"/>
              </a:ext>
            </a:extLst>
          </p:cNvPr>
          <p:cNvSpPr txBox="1">
            <a:spLocks noGrp="1"/>
          </p:cNvSpPr>
          <p:nvPr>
            <p:ph type="body" idx="1"/>
          </p:nvPr>
        </p:nvSpPr>
        <p:spPr>
          <a:xfrm>
            <a:off x="282216" y="4064613"/>
            <a:ext cx="6592717" cy="887488"/>
          </a:xfrm>
          <a:prstGeom prst="rect">
            <a:avLst/>
          </a:prstGeom>
        </p:spPr>
        <p:txBody>
          <a:bodyPr spcFirstLastPara="1" wrap="square" lIns="91425" tIns="91425" rIns="91425" bIns="91425" anchor="ctr" anchorCtr="0">
            <a:noAutofit/>
          </a:bodyPr>
          <a:lstStyle/>
          <a:p>
            <a:pPr marL="76200" lvl="0" indent="0" algn="l" rtl="0">
              <a:spcBef>
                <a:spcPts val="0"/>
              </a:spcBef>
              <a:spcAft>
                <a:spcPts val="0"/>
              </a:spcAft>
              <a:buSzPts val="2400"/>
              <a:buNone/>
            </a:pPr>
            <a:r>
              <a:rPr lang="en-US"/>
              <a:t>Thông tin xem đuộc của 2 ng</a:t>
            </a:r>
            <a:r>
              <a:rPr lang="vi-VN"/>
              <a:t>ư</a:t>
            </a:r>
            <a:r>
              <a:rPr lang="en-US"/>
              <a:t>ời dung NV01 và NV02 khác nhau dù cùng 1 truy vấn.</a:t>
            </a:r>
          </a:p>
        </p:txBody>
      </p:sp>
      <p:pic>
        <p:nvPicPr>
          <p:cNvPr id="2" name="Picture 1">
            <a:extLst>
              <a:ext uri="{FF2B5EF4-FFF2-40B4-BE49-F238E27FC236}">
                <a16:creationId xmlns:a16="http://schemas.microsoft.com/office/drawing/2014/main" id="{2FB9BD40-E2A8-4BAF-82CA-FFC67447C809}"/>
              </a:ext>
            </a:extLst>
          </p:cNvPr>
          <p:cNvPicPr>
            <a:picLocks noChangeAspect="1"/>
          </p:cNvPicPr>
          <p:nvPr/>
        </p:nvPicPr>
        <p:blipFill>
          <a:blip r:embed="rId3"/>
          <a:stretch>
            <a:fillRect/>
          </a:stretch>
        </p:blipFill>
        <p:spPr>
          <a:xfrm>
            <a:off x="4351228" y="1373029"/>
            <a:ext cx="3752850" cy="2181225"/>
          </a:xfrm>
          <a:prstGeom prst="rect">
            <a:avLst/>
          </a:prstGeom>
        </p:spPr>
      </p:pic>
      <p:pic>
        <p:nvPicPr>
          <p:cNvPr id="3" name="Picture 2">
            <a:extLst>
              <a:ext uri="{FF2B5EF4-FFF2-40B4-BE49-F238E27FC236}">
                <a16:creationId xmlns:a16="http://schemas.microsoft.com/office/drawing/2014/main" id="{39942BD7-0EA0-4788-B67E-5C46F6F24627}"/>
              </a:ext>
            </a:extLst>
          </p:cNvPr>
          <p:cNvPicPr>
            <a:picLocks noChangeAspect="1"/>
          </p:cNvPicPr>
          <p:nvPr/>
        </p:nvPicPr>
        <p:blipFill>
          <a:blip r:embed="rId4"/>
          <a:stretch>
            <a:fillRect/>
          </a:stretch>
        </p:blipFill>
        <p:spPr>
          <a:xfrm>
            <a:off x="498708" y="1373029"/>
            <a:ext cx="3438525" cy="2057400"/>
          </a:xfrm>
          <a:prstGeom prst="rect">
            <a:avLst/>
          </a:prstGeom>
        </p:spPr>
      </p:pic>
    </p:spTree>
    <p:extLst>
      <p:ext uri="{BB962C8B-B14F-4D97-AF65-F5344CB8AC3E}">
        <p14:creationId xmlns:p14="http://schemas.microsoft.com/office/powerpoint/2010/main" val="6527070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en-US" sz="2400"/>
              <a:t>CHÍNH SÁCH VPD HAI</a:t>
            </a:r>
            <a:endParaRPr sz="240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49</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237;p16">
            <a:extLst>
              <a:ext uri="{FF2B5EF4-FFF2-40B4-BE49-F238E27FC236}">
                <a16:creationId xmlns:a16="http://schemas.microsoft.com/office/drawing/2014/main" id="{8262BC76-C08A-4A4A-9884-12965D3C1E97}"/>
              </a:ext>
            </a:extLst>
          </p:cNvPr>
          <p:cNvSpPr txBox="1">
            <a:spLocks noGrp="1"/>
          </p:cNvSpPr>
          <p:nvPr>
            <p:ph type="body" idx="1"/>
          </p:nvPr>
        </p:nvSpPr>
        <p:spPr>
          <a:xfrm>
            <a:off x="6306676" y="1476375"/>
            <a:ext cx="2521236" cy="2826607"/>
          </a:xfrm>
          <a:prstGeom prst="rect">
            <a:avLst/>
          </a:prstGeom>
        </p:spPr>
        <p:txBody>
          <a:bodyPr spcFirstLastPara="1" wrap="square" lIns="91425" tIns="91425" rIns="91425" bIns="91425" anchor="ctr" anchorCtr="0">
            <a:noAutofit/>
          </a:bodyPr>
          <a:lstStyle/>
          <a:p>
            <a:pPr marL="76200" lvl="0" indent="0" algn="l" rtl="0">
              <a:spcBef>
                <a:spcPts val="0"/>
              </a:spcBef>
              <a:spcAft>
                <a:spcPts val="0"/>
              </a:spcAft>
              <a:buSzPts val="2400"/>
              <a:buNone/>
            </a:pPr>
            <a:r>
              <a:rPr lang="en-US"/>
              <a:t>Thông tin đ</a:t>
            </a:r>
            <a:r>
              <a:rPr lang="vi-VN"/>
              <a:t>ư</a:t>
            </a:r>
            <a:r>
              <a:rPr lang="en-US"/>
              <a:t>ợc giới hạn nh</a:t>
            </a:r>
            <a:r>
              <a:rPr lang="vi-VN"/>
              <a:t>ư</a:t>
            </a:r>
            <a:r>
              <a:rPr lang="en-US"/>
              <a:t> mong muốn qua 2 chính sách VPD.</a:t>
            </a:r>
          </a:p>
        </p:txBody>
      </p:sp>
      <p:pic>
        <p:nvPicPr>
          <p:cNvPr id="4" name="Picture 3">
            <a:extLst>
              <a:ext uri="{FF2B5EF4-FFF2-40B4-BE49-F238E27FC236}">
                <a16:creationId xmlns:a16="http://schemas.microsoft.com/office/drawing/2014/main" id="{CC9A5732-A016-46BF-94A4-4E0475537197}"/>
              </a:ext>
            </a:extLst>
          </p:cNvPr>
          <p:cNvPicPr>
            <a:picLocks noChangeAspect="1"/>
          </p:cNvPicPr>
          <p:nvPr/>
        </p:nvPicPr>
        <p:blipFill>
          <a:blip r:embed="rId3"/>
          <a:stretch>
            <a:fillRect/>
          </a:stretch>
        </p:blipFill>
        <p:spPr>
          <a:xfrm>
            <a:off x="201789" y="1476375"/>
            <a:ext cx="5984522" cy="3368481"/>
          </a:xfrm>
          <a:prstGeom prst="rect">
            <a:avLst/>
          </a:prstGeom>
        </p:spPr>
      </p:pic>
    </p:spTree>
    <p:extLst>
      <p:ext uri="{BB962C8B-B14F-4D97-AF65-F5344CB8AC3E}">
        <p14:creationId xmlns:p14="http://schemas.microsoft.com/office/powerpoint/2010/main" val="38109570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8C56422-5600-4FFA-BD0D-7A549BCD9C71}"/>
              </a:ext>
            </a:extLst>
          </p:cNvPr>
          <p:cNvSpPr>
            <a:spLocks noGrp="1"/>
          </p:cNvSpPr>
          <p:nvPr>
            <p:ph type="title"/>
          </p:nvPr>
        </p:nvSpPr>
        <p:spPr/>
        <p:txBody>
          <a:bodyPr/>
          <a:lstStyle/>
          <a:p>
            <a:r>
              <a:rPr lang="en-US" sz="2400"/>
              <a:t>MỤC LỤC VPD</a:t>
            </a:r>
          </a:p>
        </p:txBody>
      </p:sp>
      <p:sp>
        <p:nvSpPr>
          <p:cNvPr id="3" name="Chỗ dành sẵn cho Văn bản 2">
            <a:extLst>
              <a:ext uri="{FF2B5EF4-FFF2-40B4-BE49-F238E27FC236}">
                <a16:creationId xmlns:a16="http://schemas.microsoft.com/office/drawing/2014/main" id="{492CFFD3-FC66-478D-B8E7-60D3D807585E}"/>
              </a:ext>
            </a:extLst>
          </p:cNvPr>
          <p:cNvSpPr>
            <a:spLocks noGrp="1"/>
          </p:cNvSpPr>
          <p:nvPr>
            <p:ph type="body" idx="1"/>
          </p:nvPr>
        </p:nvSpPr>
        <p:spPr>
          <a:xfrm>
            <a:off x="814275" y="1327349"/>
            <a:ext cx="5862972" cy="3223385"/>
          </a:xfrm>
        </p:spPr>
        <p:txBody>
          <a:bodyPr/>
          <a:lstStyle/>
          <a:p>
            <a:pPr marL="533400" indent="-457200">
              <a:buClr>
                <a:srgbClr val="002060"/>
              </a:buClr>
              <a:buFont typeface="+mj-lt"/>
              <a:buAutoNum type="arabicPeriod"/>
            </a:pPr>
            <a:r>
              <a:rPr lang="en-US"/>
              <a:t>Khái niệm</a:t>
            </a:r>
          </a:p>
          <a:p>
            <a:pPr marL="533400" indent="-457200">
              <a:buClr>
                <a:srgbClr val="002060"/>
              </a:buClr>
              <a:buFont typeface="+mj-lt"/>
              <a:buAutoNum type="arabicPeriod"/>
            </a:pPr>
            <a:r>
              <a:rPr lang="en-US"/>
              <a:t>Cách làm việc của VPD</a:t>
            </a:r>
          </a:p>
          <a:p>
            <a:pPr marL="533400" indent="-457200">
              <a:buClr>
                <a:srgbClr val="002060"/>
              </a:buClr>
              <a:buFont typeface="+mj-lt"/>
              <a:buAutoNum type="arabicPeriod"/>
            </a:pPr>
            <a:r>
              <a:rPr lang="en-US"/>
              <a:t>Column-level và Column Masking</a:t>
            </a:r>
          </a:p>
          <a:p>
            <a:pPr marL="533400" indent="-457200">
              <a:buClr>
                <a:srgbClr val="002060"/>
              </a:buClr>
              <a:buFont typeface="+mj-lt"/>
              <a:buAutoNum type="arabicPeriod"/>
            </a:pPr>
            <a:r>
              <a:rPr lang="en-US"/>
              <a:t>VPD SECURITY POLICY</a:t>
            </a:r>
          </a:p>
          <a:p>
            <a:pPr marL="533400" indent="-457200">
              <a:buClr>
                <a:srgbClr val="002060"/>
              </a:buClr>
              <a:buFont typeface="+mj-lt"/>
              <a:buAutoNum type="arabicPeriod"/>
            </a:pPr>
            <a:r>
              <a:rPr lang="en-US"/>
              <a:t>Phạm vi VPD</a:t>
            </a:r>
          </a:p>
          <a:p>
            <a:endParaRPr lang="en-US"/>
          </a:p>
          <a:p>
            <a:endParaRPr lang="en-US"/>
          </a:p>
        </p:txBody>
      </p:sp>
      <p:sp>
        <p:nvSpPr>
          <p:cNvPr id="4" name="Chỗ dành sẵn cho Số hiệu Bản chiếu 3">
            <a:extLst>
              <a:ext uri="{FF2B5EF4-FFF2-40B4-BE49-F238E27FC236}">
                <a16:creationId xmlns:a16="http://schemas.microsoft.com/office/drawing/2014/main" id="{637ABD8F-70A7-4A2D-BE47-448902206A7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dirty="0"/>
          </a:p>
        </p:txBody>
      </p:sp>
      <p:grpSp>
        <p:nvGrpSpPr>
          <p:cNvPr id="5" name="Google Shape;239;p16">
            <a:extLst>
              <a:ext uri="{FF2B5EF4-FFF2-40B4-BE49-F238E27FC236}">
                <a16:creationId xmlns:a16="http://schemas.microsoft.com/office/drawing/2014/main" id="{AA72750D-8903-4731-862B-ADB479FA5F09}"/>
              </a:ext>
            </a:extLst>
          </p:cNvPr>
          <p:cNvGrpSpPr/>
          <p:nvPr/>
        </p:nvGrpSpPr>
        <p:grpSpPr>
          <a:xfrm>
            <a:off x="282216" y="590918"/>
            <a:ext cx="369505" cy="369505"/>
            <a:chOff x="2594050" y="1631825"/>
            <a:chExt cx="439625" cy="439625"/>
          </a:xfrm>
        </p:grpSpPr>
        <p:sp>
          <p:nvSpPr>
            <p:cNvPr id="6" name="Google Shape;240;p16">
              <a:extLst>
                <a:ext uri="{FF2B5EF4-FFF2-40B4-BE49-F238E27FC236}">
                  <a16:creationId xmlns:a16="http://schemas.microsoft.com/office/drawing/2014/main" id="{D077CEF2-A119-4906-B805-85E91C0CBB73}"/>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41;p16">
              <a:extLst>
                <a:ext uri="{FF2B5EF4-FFF2-40B4-BE49-F238E27FC236}">
                  <a16:creationId xmlns:a16="http://schemas.microsoft.com/office/drawing/2014/main" id="{0515ECDE-9805-47DD-8EE2-C89425DE6E0C}"/>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2;p16">
              <a:extLst>
                <a:ext uri="{FF2B5EF4-FFF2-40B4-BE49-F238E27FC236}">
                  <a16:creationId xmlns:a16="http://schemas.microsoft.com/office/drawing/2014/main" id="{8B011361-2460-4487-8181-FFF2D85309C0}"/>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43;p16">
              <a:extLst>
                <a:ext uri="{FF2B5EF4-FFF2-40B4-BE49-F238E27FC236}">
                  <a16:creationId xmlns:a16="http://schemas.microsoft.com/office/drawing/2014/main" id="{D0AD4F63-0B77-474C-99B9-1B54560A9616}"/>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842397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7"/>
          <p:cNvSpPr txBox="1">
            <a:spLocks noGrp="1"/>
          </p:cNvSpPr>
          <p:nvPr>
            <p:ph type="ctrTitle" idx="4294967295"/>
          </p:nvPr>
        </p:nvSpPr>
        <p:spPr>
          <a:xfrm>
            <a:off x="685800" y="2269150"/>
            <a:ext cx="55677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7200">
                <a:solidFill>
                  <a:srgbClr val="FF9800"/>
                </a:solidFill>
              </a:rPr>
              <a:t>APPLICATION CONTEXT</a:t>
            </a:r>
            <a:endParaRPr sz="7200">
              <a:solidFill>
                <a:srgbClr val="FF9800"/>
              </a:solidFill>
            </a:endParaRPr>
          </a:p>
        </p:txBody>
      </p:sp>
      <p:grpSp>
        <p:nvGrpSpPr>
          <p:cNvPr id="250" name="Google Shape;250;p17"/>
          <p:cNvGrpSpPr/>
          <p:nvPr/>
        </p:nvGrpSpPr>
        <p:grpSpPr>
          <a:xfrm>
            <a:off x="6682481" y="378837"/>
            <a:ext cx="1588639" cy="1588655"/>
            <a:chOff x="6643075" y="3664250"/>
            <a:chExt cx="407950" cy="407975"/>
          </a:xfrm>
        </p:grpSpPr>
        <p:sp>
          <p:nvSpPr>
            <p:cNvPr id="251" name="Google Shape;251;p17"/>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7"/>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17"/>
          <p:cNvGrpSpPr/>
          <p:nvPr/>
        </p:nvGrpSpPr>
        <p:grpSpPr>
          <a:xfrm rot="-587363">
            <a:off x="6589251" y="2174497"/>
            <a:ext cx="653127" cy="653134"/>
            <a:chOff x="576250" y="4319400"/>
            <a:chExt cx="442075" cy="442050"/>
          </a:xfrm>
        </p:grpSpPr>
        <p:sp>
          <p:nvSpPr>
            <p:cNvPr id="254" name="Google Shape;254;p17"/>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7"/>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7"/>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7"/>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 name="Google Shape;258;p17"/>
          <p:cNvSpPr/>
          <p:nvPr/>
        </p:nvSpPr>
        <p:spPr>
          <a:xfrm>
            <a:off x="6302724" y="745608"/>
            <a:ext cx="248336" cy="23712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7"/>
          <p:cNvSpPr/>
          <p:nvPr/>
        </p:nvSpPr>
        <p:spPr>
          <a:xfrm rot="2697322">
            <a:off x="7939080" y="1959478"/>
            <a:ext cx="376961" cy="35993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7"/>
          <p:cNvSpPr/>
          <p:nvPr/>
        </p:nvSpPr>
        <p:spPr>
          <a:xfrm>
            <a:off x="8237292" y="1754006"/>
            <a:ext cx="150972" cy="14422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7"/>
          <p:cNvSpPr/>
          <p:nvPr/>
        </p:nvSpPr>
        <p:spPr>
          <a:xfrm rot="1280149">
            <a:off x="6130690" y="1460796"/>
            <a:ext cx="150975" cy="14420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50</a:t>
            </a:fld>
            <a:endParaRPr/>
          </a:p>
        </p:txBody>
      </p:sp>
    </p:spTree>
    <p:extLst>
      <p:ext uri="{BB962C8B-B14F-4D97-AF65-F5344CB8AC3E}">
        <p14:creationId xmlns:p14="http://schemas.microsoft.com/office/powerpoint/2010/main" val="21510939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a:t>VẤN ĐỀ</a:t>
            </a:r>
            <a:endParaRPr sz="2400"/>
          </a:p>
        </p:txBody>
      </p:sp>
      <p:sp>
        <p:nvSpPr>
          <p:cNvPr id="237" name="Google Shape;237;p16"/>
          <p:cNvSpPr txBox="1">
            <a:spLocks noGrp="1"/>
          </p:cNvSpPr>
          <p:nvPr>
            <p:ph type="body" idx="1"/>
          </p:nvPr>
        </p:nvSpPr>
        <p:spPr>
          <a:xfrm>
            <a:off x="814275" y="1327350"/>
            <a:ext cx="6132600" cy="1889983"/>
          </a:xfrm>
          <a:prstGeom prst="rect">
            <a:avLst/>
          </a:prstGeom>
        </p:spPr>
        <p:txBody>
          <a:bodyPr spcFirstLastPara="1" wrap="square" lIns="91425" tIns="91425" rIns="91425" bIns="91425" anchor="ctr" anchorCtr="0">
            <a:noAutofit/>
          </a:bodyPr>
          <a:lstStyle/>
          <a:p>
            <a:pPr marL="457200" lvl="0" indent="-381000" algn="l" rtl="0">
              <a:spcBef>
                <a:spcPts val="0"/>
              </a:spcBef>
              <a:spcAft>
                <a:spcPts val="0"/>
              </a:spcAft>
              <a:buSzPts val="2400"/>
              <a:buChar char="▰"/>
            </a:pPr>
            <a:r>
              <a:rPr lang="en-US"/>
              <a:t>Mỗi ng</a:t>
            </a:r>
            <a:r>
              <a:rPr lang="vi-VN"/>
              <a:t>ư</a:t>
            </a:r>
            <a:r>
              <a:rPr lang="en-US"/>
              <a:t>ời dung có 1 email, 1 username, 1 vaitro.</a:t>
            </a:r>
          </a:p>
          <a:p>
            <a:pPr marL="457200" lvl="0" indent="-381000" algn="l" rtl="0">
              <a:spcBef>
                <a:spcPts val="0"/>
              </a:spcBef>
              <a:spcAft>
                <a:spcPts val="0"/>
              </a:spcAft>
              <a:buSzPts val="2400"/>
              <a:buChar char="▰"/>
            </a:pPr>
            <a:r>
              <a:rPr lang="en-US"/>
              <a:t>Nh</a:t>
            </a:r>
            <a:r>
              <a:rPr lang="vi-VN"/>
              <a:t>ư</a:t>
            </a:r>
            <a:r>
              <a:rPr lang="en-US"/>
              <a:t>ng khi cần?</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51</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F6E38245-5809-411E-90BD-DE1B41E2FE4D}"/>
              </a:ext>
            </a:extLst>
          </p:cNvPr>
          <p:cNvPicPr>
            <a:picLocks noChangeAspect="1"/>
          </p:cNvPicPr>
          <p:nvPr/>
        </p:nvPicPr>
        <p:blipFill>
          <a:blip r:embed="rId3"/>
          <a:stretch>
            <a:fillRect/>
          </a:stretch>
        </p:blipFill>
        <p:spPr>
          <a:xfrm>
            <a:off x="213746" y="3164641"/>
            <a:ext cx="8715765" cy="1331144"/>
          </a:xfrm>
          <a:prstGeom prst="rect">
            <a:avLst/>
          </a:prstGeom>
        </p:spPr>
      </p:pic>
    </p:spTree>
    <p:extLst>
      <p:ext uri="{BB962C8B-B14F-4D97-AF65-F5344CB8AC3E}">
        <p14:creationId xmlns:p14="http://schemas.microsoft.com/office/powerpoint/2010/main" val="26291937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en-US" sz="2400"/>
              <a:t>VẤN ĐỀ</a:t>
            </a:r>
            <a:endParaRPr sz="2400"/>
          </a:p>
        </p:txBody>
      </p:sp>
      <p:sp>
        <p:nvSpPr>
          <p:cNvPr id="237" name="Google Shape;237;p16"/>
          <p:cNvSpPr txBox="1">
            <a:spLocks noGrp="1"/>
          </p:cNvSpPr>
          <p:nvPr>
            <p:ph type="body" idx="1"/>
          </p:nvPr>
        </p:nvSpPr>
        <p:spPr>
          <a:xfrm>
            <a:off x="814275" y="1327350"/>
            <a:ext cx="6132600" cy="1889983"/>
          </a:xfrm>
          <a:prstGeom prst="rect">
            <a:avLst/>
          </a:prstGeom>
        </p:spPr>
        <p:txBody>
          <a:bodyPr spcFirstLastPara="1" wrap="square" lIns="91425" tIns="91425" rIns="91425" bIns="91425" anchor="ctr" anchorCtr="0">
            <a:noAutofit/>
          </a:bodyPr>
          <a:lstStyle/>
          <a:p>
            <a:pPr marL="457200" lvl="0" indent="-381000" algn="l" rtl="0">
              <a:spcBef>
                <a:spcPts val="0"/>
              </a:spcBef>
              <a:spcAft>
                <a:spcPts val="0"/>
              </a:spcAft>
              <a:buSzPts val="2400"/>
              <a:buChar char="▰"/>
            </a:pPr>
            <a:r>
              <a:rPr lang="en-US"/>
              <a:t>Khó kiểm soát.</a:t>
            </a:r>
          </a:p>
          <a:p>
            <a:pPr marL="457200" lvl="0" indent="-381000" algn="l" rtl="0">
              <a:spcBef>
                <a:spcPts val="0"/>
              </a:spcBef>
              <a:spcAft>
                <a:spcPts val="0"/>
              </a:spcAft>
              <a:buSzPts val="2400"/>
              <a:buChar char="▰"/>
            </a:pPr>
            <a:r>
              <a:rPr lang="en-US"/>
              <a:t>Khó hiểu.</a:t>
            </a:r>
          </a:p>
          <a:p>
            <a:pPr marL="457200" lvl="0" indent="-381000" algn="l" rtl="0">
              <a:spcBef>
                <a:spcPts val="0"/>
              </a:spcBef>
              <a:spcAft>
                <a:spcPts val="0"/>
              </a:spcAft>
              <a:buSzPts val="2400"/>
              <a:buChar char="▰"/>
            </a:pPr>
            <a:r>
              <a:rPr lang="en-US"/>
              <a:t>Khó mở rộng.</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52</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Picture 10">
            <a:extLst>
              <a:ext uri="{FF2B5EF4-FFF2-40B4-BE49-F238E27FC236}">
                <a16:creationId xmlns:a16="http://schemas.microsoft.com/office/drawing/2014/main" id="{9E0CE5F8-84AE-4624-9002-56D2E4A84AD3}"/>
              </a:ext>
            </a:extLst>
          </p:cNvPr>
          <p:cNvPicPr>
            <a:picLocks noChangeAspect="1"/>
          </p:cNvPicPr>
          <p:nvPr/>
        </p:nvPicPr>
        <p:blipFill>
          <a:blip r:embed="rId3"/>
          <a:stretch>
            <a:fillRect/>
          </a:stretch>
        </p:blipFill>
        <p:spPr>
          <a:xfrm>
            <a:off x="131214" y="3022813"/>
            <a:ext cx="8881571" cy="1286689"/>
          </a:xfrm>
          <a:prstGeom prst="rect">
            <a:avLst/>
          </a:prstGeom>
        </p:spPr>
      </p:pic>
    </p:spTree>
    <p:extLst>
      <p:ext uri="{BB962C8B-B14F-4D97-AF65-F5344CB8AC3E}">
        <p14:creationId xmlns:p14="http://schemas.microsoft.com/office/powerpoint/2010/main" val="32054203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en-US" sz="2400"/>
              <a:t>VẤN ĐỀ</a:t>
            </a:r>
            <a:endParaRPr sz="240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53</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Picture 10">
            <a:extLst>
              <a:ext uri="{FF2B5EF4-FFF2-40B4-BE49-F238E27FC236}">
                <a16:creationId xmlns:a16="http://schemas.microsoft.com/office/drawing/2014/main" id="{EFD20973-5468-4326-91D4-5D625F7BB4E0}"/>
              </a:ext>
            </a:extLst>
          </p:cNvPr>
          <p:cNvPicPr>
            <a:picLocks noChangeAspect="1"/>
          </p:cNvPicPr>
          <p:nvPr/>
        </p:nvPicPr>
        <p:blipFill>
          <a:blip r:embed="rId3"/>
          <a:stretch>
            <a:fillRect/>
          </a:stretch>
        </p:blipFill>
        <p:spPr>
          <a:xfrm>
            <a:off x="282216" y="1349971"/>
            <a:ext cx="8731320" cy="1264922"/>
          </a:xfrm>
          <a:prstGeom prst="rect">
            <a:avLst/>
          </a:prstGeom>
        </p:spPr>
      </p:pic>
      <p:pic>
        <p:nvPicPr>
          <p:cNvPr id="12" name="Picture 11">
            <a:extLst>
              <a:ext uri="{FF2B5EF4-FFF2-40B4-BE49-F238E27FC236}">
                <a16:creationId xmlns:a16="http://schemas.microsoft.com/office/drawing/2014/main" id="{253002C1-7906-480B-AB53-5D90CF488B30}"/>
              </a:ext>
            </a:extLst>
          </p:cNvPr>
          <p:cNvPicPr>
            <a:picLocks noChangeAspect="1"/>
          </p:cNvPicPr>
          <p:nvPr/>
        </p:nvPicPr>
        <p:blipFill>
          <a:blip r:embed="rId4"/>
          <a:stretch>
            <a:fillRect/>
          </a:stretch>
        </p:blipFill>
        <p:spPr>
          <a:xfrm>
            <a:off x="282216" y="3046508"/>
            <a:ext cx="8731314" cy="1142720"/>
          </a:xfrm>
          <a:prstGeom prst="rect">
            <a:avLst/>
          </a:prstGeom>
        </p:spPr>
      </p:pic>
    </p:spTree>
    <p:extLst>
      <p:ext uri="{BB962C8B-B14F-4D97-AF65-F5344CB8AC3E}">
        <p14:creationId xmlns:p14="http://schemas.microsoft.com/office/powerpoint/2010/main" val="1324209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en-US" sz="2400"/>
              <a:t>VẤN ĐỀ</a:t>
            </a:r>
            <a:endParaRPr sz="240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54</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D3A7DB0D-12C9-400A-9C77-5D91827BB63C}"/>
              </a:ext>
            </a:extLst>
          </p:cNvPr>
          <p:cNvPicPr>
            <a:picLocks noChangeAspect="1"/>
          </p:cNvPicPr>
          <p:nvPr/>
        </p:nvPicPr>
        <p:blipFill>
          <a:blip r:embed="rId3"/>
          <a:stretch>
            <a:fillRect/>
          </a:stretch>
        </p:blipFill>
        <p:spPr>
          <a:xfrm>
            <a:off x="191911" y="1313344"/>
            <a:ext cx="8765582" cy="3343006"/>
          </a:xfrm>
          <a:prstGeom prst="rect">
            <a:avLst/>
          </a:prstGeom>
        </p:spPr>
      </p:pic>
    </p:spTree>
    <p:extLst>
      <p:ext uri="{BB962C8B-B14F-4D97-AF65-F5344CB8AC3E}">
        <p14:creationId xmlns:p14="http://schemas.microsoft.com/office/powerpoint/2010/main" val="15769799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en-US" sz="2400"/>
              <a:t>VẤN ĐỀ</a:t>
            </a:r>
            <a:endParaRPr sz="2400"/>
          </a:p>
        </p:txBody>
      </p:sp>
      <p:sp>
        <p:nvSpPr>
          <p:cNvPr id="237" name="Google Shape;237;p16"/>
          <p:cNvSpPr txBox="1">
            <a:spLocks noGrp="1"/>
          </p:cNvSpPr>
          <p:nvPr>
            <p:ph type="body" idx="1"/>
          </p:nvPr>
        </p:nvSpPr>
        <p:spPr>
          <a:xfrm>
            <a:off x="814275" y="1327350"/>
            <a:ext cx="6132600" cy="1889983"/>
          </a:xfrm>
          <a:prstGeom prst="rect">
            <a:avLst/>
          </a:prstGeom>
        </p:spPr>
        <p:txBody>
          <a:bodyPr spcFirstLastPara="1" wrap="square" lIns="91425" tIns="91425" rIns="91425" bIns="91425" anchor="ctr" anchorCtr="0">
            <a:noAutofit/>
          </a:bodyPr>
          <a:lstStyle/>
          <a:p>
            <a:pPr marL="457200" lvl="0" indent="-381000" algn="l" rtl="0">
              <a:spcBef>
                <a:spcPts val="0"/>
              </a:spcBef>
              <a:spcAft>
                <a:spcPts val="0"/>
              </a:spcAft>
              <a:buSzPts val="2400"/>
              <a:buChar char="▰"/>
            </a:pPr>
            <a:r>
              <a:rPr lang="en-US"/>
              <a:t>Tạo 3 thuộc tính cho một tài khoản vaitro, email, username mỗi khi đăng nhập để xác định cho các chính sách điều khiển truy cập</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55</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262726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a:t>CÀI ĐẶT APPLICATION CONTEXT</a:t>
            </a:r>
            <a:endParaRPr sz="2400"/>
          </a:p>
        </p:txBody>
      </p:sp>
      <p:sp>
        <p:nvSpPr>
          <p:cNvPr id="237" name="Google Shape;237;p16"/>
          <p:cNvSpPr txBox="1">
            <a:spLocks noGrp="1"/>
          </p:cNvSpPr>
          <p:nvPr>
            <p:ph type="body" idx="1"/>
          </p:nvPr>
        </p:nvSpPr>
        <p:spPr>
          <a:xfrm>
            <a:off x="814275" y="1327351"/>
            <a:ext cx="6132600" cy="1133628"/>
          </a:xfrm>
          <a:prstGeom prst="rect">
            <a:avLst/>
          </a:prstGeom>
        </p:spPr>
        <p:txBody>
          <a:bodyPr spcFirstLastPara="1" wrap="square" lIns="91425" tIns="91425" rIns="91425" bIns="91425" anchor="ctr" anchorCtr="0">
            <a:noAutofit/>
          </a:bodyPr>
          <a:lstStyle/>
          <a:p>
            <a:pPr marL="76200" lvl="0" indent="0" algn="l" rtl="0">
              <a:spcBef>
                <a:spcPts val="0"/>
              </a:spcBef>
              <a:spcAft>
                <a:spcPts val="0"/>
              </a:spcAft>
              <a:buSzPts val="2400"/>
              <a:buNone/>
            </a:pPr>
            <a:r>
              <a:rPr lang="en-US"/>
              <a:t>B</a:t>
            </a:r>
            <a:r>
              <a:rPr lang="vi-VN"/>
              <a:t>ư</a:t>
            </a:r>
            <a:r>
              <a:rPr lang="en-US"/>
              <a:t>ớc 1: Tạo context trong một gói</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56</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F481F52F-A794-4CE0-9CFA-3F3326AAD2D7}"/>
              </a:ext>
            </a:extLst>
          </p:cNvPr>
          <p:cNvPicPr>
            <a:picLocks noChangeAspect="1"/>
          </p:cNvPicPr>
          <p:nvPr/>
        </p:nvPicPr>
        <p:blipFill>
          <a:blip r:embed="rId3"/>
          <a:stretch>
            <a:fillRect/>
          </a:stretch>
        </p:blipFill>
        <p:spPr>
          <a:xfrm>
            <a:off x="936337" y="2571750"/>
            <a:ext cx="5248275" cy="1905000"/>
          </a:xfrm>
          <a:prstGeom prst="rect">
            <a:avLst/>
          </a:prstGeom>
        </p:spPr>
      </p:pic>
    </p:spTree>
    <p:extLst>
      <p:ext uri="{BB962C8B-B14F-4D97-AF65-F5344CB8AC3E}">
        <p14:creationId xmlns:p14="http://schemas.microsoft.com/office/powerpoint/2010/main" val="26125585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en-US" sz="2400"/>
              <a:t>CÀI ĐẶT APPLICATION CONTEXT</a:t>
            </a:r>
            <a:endParaRPr sz="2400"/>
          </a:p>
        </p:txBody>
      </p:sp>
      <p:sp>
        <p:nvSpPr>
          <p:cNvPr id="237" name="Google Shape;237;p16"/>
          <p:cNvSpPr txBox="1">
            <a:spLocks noGrp="1"/>
          </p:cNvSpPr>
          <p:nvPr>
            <p:ph type="body" idx="1"/>
          </p:nvPr>
        </p:nvSpPr>
        <p:spPr>
          <a:xfrm>
            <a:off x="5825067" y="1275018"/>
            <a:ext cx="3153707" cy="2208189"/>
          </a:xfrm>
          <a:prstGeom prst="rect">
            <a:avLst/>
          </a:prstGeom>
        </p:spPr>
        <p:txBody>
          <a:bodyPr spcFirstLastPara="1" wrap="square" lIns="91425" tIns="91425" rIns="91425" bIns="91425" anchor="ctr" anchorCtr="0">
            <a:noAutofit/>
          </a:bodyPr>
          <a:lstStyle/>
          <a:p>
            <a:pPr marL="76200" lvl="0" indent="0" algn="l" rtl="0">
              <a:spcBef>
                <a:spcPts val="0"/>
              </a:spcBef>
              <a:spcAft>
                <a:spcPts val="0"/>
              </a:spcAft>
              <a:buSzPts val="2400"/>
              <a:buNone/>
            </a:pPr>
            <a:r>
              <a:rPr lang="en-US"/>
              <a:t>B</a:t>
            </a:r>
            <a:r>
              <a:rPr lang="vi-VN"/>
              <a:t>ư</a:t>
            </a:r>
            <a:r>
              <a:rPr lang="en-US"/>
              <a:t>ớc 2: tạo thủ tục khởi tạo giá trị trong gói đã tạo.</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57</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6ED041D7-DF91-4CCC-923E-BBCCAA88F16F}"/>
              </a:ext>
            </a:extLst>
          </p:cNvPr>
          <p:cNvPicPr>
            <a:picLocks noChangeAspect="1"/>
          </p:cNvPicPr>
          <p:nvPr/>
        </p:nvPicPr>
        <p:blipFill>
          <a:blip r:embed="rId3"/>
          <a:stretch>
            <a:fillRect/>
          </a:stretch>
        </p:blipFill>
        <p:spPr>
          <a:xfrm>
            <a:off x="165226" y="1410484"/>
            <a:ext cx="4601649" cy="3541616"/>
          </a:xfrm>
          <a:prstGeom prst="rect">
            <a:avLst/>
          </a:prstGeom>
        </p:spPr>
      </p:pic>
    </p:spTree>
    <p:extLst>
      <p:ext uri="{BB962C8B-B14F-4D97-AF65-F5344CB8AC3E}">
        <p14:creationId xmlns:p14="http://schemas.microsoft.com/office/powerpoint/2010/main" val="4166867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en-US" sz="2400"/>
              <a:t>CÀI ĐẶT APPLICATION CONTEXT</a:t>
            </a:r>
            <a:endParaRPr sz="2400"/>
          </a:p>
        </p:txBody>
      </p:sp>
      <p:sp>
        <p:nvSpPr>
          <p:cNvPr id="237" name="Google Shape;237;p16"/>
          <p:cNvSpPr txBox="1">
            <a:spLocks noGrp="1"/>
          </p:cNvSpPr>
          <p:nvPr>
            <p:ph type="body" idx="1"/>
          </p:nvPr>
        </p:nvSpPr>
        <p:spPr>
          <a:xfrm>
            <a:off x="282217" y="3532405"/>
            <a:ext cx="7335784" cy="1728217"/>
          </a:xfrm>
          <a:prstGeom prst="rect">
            <a:avLst/>
          </a:prstGeom>
        </p:spPr>
        <p:txBody>
          <a:bodyPr spcFirstLastPara="1" wrap="square" lIns="91425" tIns="91425" rIns="91425" bIns="91425" anchor="ctr" anchorCtr="0">
            <a:noAutofit/>
          </a:bodyPr>
          <a:lstStyle/>
          <a:p>
            <a:pPr marL="76200" lvl="0" indent="0">
              <a:spcBef>
                <a:spcPts val="0"/>
              </a:spcBef>
              <a:buNone/>
            </a:pPr>
            <a:r>
              <a:rPr lang="en-US"/>
              <a:t>Nguyên tắc là chọn ra 1 dòng chứa các dữ liệu cần đặt sau đó dung lệnh DBMS_SESSION.set_context(‘context_name', ‘attribute’, &lt;giá trị sẽ đặt&gt;)</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58</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F849173F-B691-4C12-BE73-23575D8CBF6A}"/>
              </a:ext>
            </a:extLst>
          </p:cNvPr>
          <p:cNvPicPr>
            <a:picLocks noChangeAspect="1"/>
          </p:cNvPicPr>
          <p:nvPr/>
        </p:nvPicPr>
        <p:blipFill>
          <a:blip r:embed="rId3"/>
          <a:stretch>
            <a:fillRect/>
          </a:stretch>
        </p:blipFill>
        <p:spPr>
          <a:xfrm>
            <a:off x="456725" y="1404937"/>
            <a:ext cx="7105650" cy="2333625"/>
          </a:xfrm>
          <a:prstGeom prst="rect">
            <a:avLst/>
          </a:prstGeom>
        </p:spPr>
      </p:pic>
    </p:spTree>
    <p:extLst>
      <p:ext uri="{BB962C8B-B14F-4D97-AF65-F5344CB8AC3E}">
        <p14:creationId xmlns:p14="http://schemas.microsoft.com/office/powerpoint/2010/main" val="40247653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en-US" sz="2400"/>
              <a:t>CÀI ĐẶT APPLICATION CONTEXT</a:t>
            </a:r>
            <a:endParaRPr sz="2400"/>
          </a:p>
        </p:txBody>
      </p:sp>
      <p:sp>
        <p:nvSpPr>
          <p:cNvPr id="237" name="Google Shape;237;p16"/>
          <p:cNvSpPr txBox="1">
            <a:spLocks noGrp="1"/>
          </p:cNvSpPr>
          <p:nvPr>
            <p:ph type="body" idx="1"/>
          </p:nvPr>
        </p:nvSpPr>
        <p:spPr>
          <a:xfrm>
            <a:off x="282217" y="3532405"/>
            <a:ext cx="7335784" cy="2208189"/>
          </a:xfrm>
          <a:prstGeom prst="rect">
            <a:avLst/>
          </a:prstGeom>
        </p:spPr>
        <p:txBody>
          <a:bodyPr spcFirstLastPara="1" wrap="square" lIns="91425" tIns="91425" rIns="91425" bIns="91425" anchor="ctr" anchorCtr="0">
            <a:noAutofit/>
          </a:bodyPr>
          <a:lstStyle/>
          <a:p>
            <a:pPr marL="76200" lvl="0" indent="0" algn="l" rtl="0">
              <a:spcBef>
                <a:spcPts val="0"/>
              </a:spcBef>
              <a:spcAft>
                <a:spcPts val="0"/>
              </a:spcAft>
              <a:buSzPts val="2400"/>
              <a:buNone/>
            </a:pPr>
            <a:r>
              <a:rPr lang="en-US"/>
              <a:t>Trong ví dụ là kết 2 bảng rồi cho các giá trị vaitro, email, username vào SET_CONTEXT.</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59</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21D469A0-FBC5-4919-8A1B-1F71739A1265}"/>
              </a:ext>
            </a:extLst>
          </p:cNvPr>
          <p:cNvPicPr>
            <a:picLocks noChangeAspect="1"/>
          </p:cNvPicPr>
          <p:nvPr/>
        </p:nvPicPr>
        <p:blipFill>
          <a:blip r:embed="rId3"/>
          <a:stretch>
            <a:fillRect/>
          </a:stretch>
        </p:blipFill>
        <p:spPr>
          <a:xfrm>
            <a:off x="282216" y="1508217"/>
            <a:ext cx="5758930" cy="2500376"/>
          </a:xfrm>
          <a:prstGeom prst="rect">
            <a:avLst/>
          </a:prstGeom>
        </p:spPr>
      </p:pic>
    </p:spTree>
    <p:extLst>
      <p:ext uri="{BB962C8B-B14F-4D97-AF65-F5344CB8AC3E}">
        <p14:creationId xmlns:p14="http://schemas.microsoft.com/office/powerpoint/2010/main" val="32917079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F98F70B-D4CF-468F-8BF9-B34A0C6B1D0B}"/>
              </a:ext>
            </a:extLst>
          </p:cNvPr>
          <p:cNvSpPr>
            <a:spLocks noGrp="1"/>
          </p:cNvSpPr>
          <p:nvPr>
            <p:ph type="title"/>
          </p:nvPr>
        </p:nvSpPr>
        <p:spPr/>
        <p:txBody>
          <a:bodyPr/>
          <a:lstStyle/>
          <a:p>
            <a:r>
              <a:rPr lang="en-US" sz="2400"/>
              <a:t>1. KHÁI NIỆM</a:t>
            </a:r>
          </a:p>
        </p:txBody>
      </p:sp>
      <p:sp>
        <p:nvSpPr>
          <p:cNvPr id="4" name="Chỗ dành sẵn cho Số hiệu Bản chiếu 3">
            <a:extLst>
              <a:ext uri="{FF2B5EF4-FFF2-40B4-BE49-F238E27FC236}">
                <a16:creationId xmlns:a16="http://schemas.microsoft.com/office/drawing/2014/main" id="{86EB923D-897F-40CF-B926-F418B5DC2C5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dirty="0"/>
          </a:p>
        </p:txBody>
      </p:sp>
      <p:grpSp>
        <p:nvGrpSpPr>
          <p:cNvPr id="5" name="Google Shape;271;p18">
            <a:extLst>
              <a:ext uri="{FF2B5EF4-FFF2-40B4-BE49-F238E27FC236}">
                <a16:creationId xmlns:a16="http://schemas.microsoft.com/office/drawing/2014/main" id="{1B7AD2C1-12DB-4BC0-A03E-ABC6FEC03036}"/>
              </a:ext>
            </a:extLst>
          </p:cNvPr>
          <p:cNvGrpSpPr/>
          <p:nvPr/>
        </p:nvGrpSpPr>
        <p:grpSpPr>
          <a:xfrm>
            <a:off x="312466" y="587260"/>
            <a:ext cx="309022" cy="376837"/>
            <a:chOff x="596350" y="929175"/>
            <a:chExt cx="407950" cy="497475"/>
          </a:xfrm>
        </p:grpSpPr>
        <p:sp>
          <p:nvSpPr>
            <p:cNvPr id="6" name="Google Shape;272;p18">
              <a:extLst>
                <a:ext uri="{FF2B5EF4-FFF2-40B4-BE49-F238E27FC236}">
                  <a16:creationId xmlns:a16="http://schemas.microsoft.com/office/drawing/2014/main" id="{5A4584D6-5F3C-4646-8EE3-EDA1A35F1A7B}"/>
                </a:ext>
              </a:extLst>
            </p:cNvPr>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73;p18">
              <a:extLst>
                <a:ext uri="{FF2B5EF4-FFF2-40B4-BE49-F238E27FC236}">
                  <a16:creationId xmlns:a16="http://schemas.microsoft.com/office/drawing/2014/main" id="{B5A901B3-CD93-4D28-871A-A0ED2B5A43D3}"/>
                </a:ext>
              </a:extLst>
            </p:cNvPr>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74;p18">
              <a:extLst>
                <a:ext uri="{FF2B5EF4-FFF2-40B4-BE49-F238E27FC236}">
                  <a16:creationId xmlns:a16="http://schemas.microsoft.com/office/drawing/2014/main" id="{FFE2E493-685A-4417-AA07-65413262D648}"/>
                </a:ext>
              </a:extLst>
            </p:cNvPr>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5;p18">
              <a:extLst>
                <a:ext uri="{FF2B5EF4-FFF2-40B4-BE49-F238E27FC236}">
                  <a16:creationId xmlns:a16="http://schemas.microsoft.com/office/drawing/2014/main" id="{41EA7419-D128-47B3-B669-54FDF765C6CB}"/>
                </a:ext>
              </a:extLst>
            </p:cNvPr>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6;p18">
              <a:extLst>
                <a:ext uri="{FF2B5EF4-FFF2-40B4-BE49-F238E27FC236}">
                  <a16:creationId xmlns:a16="http://schemas.microsoft.com/office/drawing/2014/main" id="{40AD8220-568B-43C0-98C8-22A248C590F7}"/>
                </a:ext>
              </a:extLst>
            </p:cNvPr>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7;p18">
              <a:extLst>
                <a:ext uri="{FF2B5EF4-FFF2-40B4-BE49-F238E27FC236}">
                  <a16:creationId xmlns:a16="http://schemas.microsoft.com/office/drawing/2014/main" id="{EEECC420-BF4E-4728-A03E-C95041DCD205}"/>
                </a:ext>
              </a:extLst>
            </p:cNvPr>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8;p18">
              <a:extLst>
                <a:ext uri="{FF2B5EF4-FFF2-40B4-BE49-F238E27FC236}">
                  <a16:creationId xmlns:a16="http://schemas.microsoft.com/office/drawing/2014/main" id="{39D9616B-AE31-482F-805A-CCD429B4D25F}"/>
                </a:ext>
              </a:extLst>
            </p:cNvPr>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Rectangle 7">
            <a:extLst>
              <a:ext uri="{FF2B5EF4-FFF2-40B4-BE49-F238E27FC236}">
                <a16:creationId xmlns:a16="http://schemas.microsoft.com/office/drawing/2014/main" id="{316810AE-5316-4569-AC83-E7FEAA275AC4}"/>
              </a:ext>
            </a:extLst>
          </p:cNvPr>
          <p:cNvSpPr>
            <a:spLocks noChangeArrowheads="1"/>
          </p:cNvSpPr>
          <p:nvPr/>
        </p:nvSpPr>
        <p:spPr bwMode="auto">
          <a:xfrm>
            <a:off x="38600" y="-6953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a:t>Trước VPD:</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8">
            <a:extLst>
              <a:ext uri="{FF2B5EF4-FFF2-40B4-BE49-F238E27FC236}">
                <a16:creationId xmlns:a16="http://schemas.microsoft.com/office/drawing/2014/main" id="{FD1804EF-7909-4B06-AAA4-35016025C1F6}"/>
              </a:ext>
            </a:extLst>
          </p:cNvPr>
          <p:cNvSpPr>
            <a:spLocks noChangeArrowheads="1"/>
          </p:cNvSpPr>
          <p:nvPr/>
        </p:nvSpPr>
        <p:spPr bwMode="auto">
          <a:xfrm>
            <a:off x="1143499" y="335370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10">
            <a:extLst>
              <a:ext uri="{FF2B5EF4-FFF2-40B4-BE49-F238E27FC236}">
                <a16:creationId xmlns:a16="http://schemas.microsoft.com/office/drawing/2014/main" id="{7BA338E9-650B-41C3-9287-9841A2074467}"/>
              </a:ext>
            </a:extLst>
          </p:cNvPr>
          <p:cNvSpPr>
            <a:spLocks noChangeArrowheads="1"/>
          </p:cNvSpPr>
          <p:nvPr/>
        </p:nvSpPr>
        <p:spPr bwMode="auto">
          <a:xfrm>
            <a:off x="38600" y="4035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Hộp Văn bản 18">
            <a:extLst>
              <a:ext uri="{FF2B5EF4-FFF2-40B4-BE49-F238E27FC236}">
                <a16:creationId xmlns:a16="http://schemas.microsoft.com/office/drawing/2014/main" id="{F0EC2DCA-44BE-4463-A8FD-203ABE6A2AE1}"/>
              </a:ext>
            </a:extLst>
          </p:cNvPr>
          <p:cNvSpPr txBox="1"/>
          <p:nvPr/>
        </p:nvSpPr>
        <p:spPr>
          <a:xfrm>
            <a:off x="38600" y="1908877"/>
            <a:ext cx="8839586" cy="2385268"/>
          </a:xfrm>
          <a:prstGeom prst="rect">
            <a:avLst/>
          </a:prstGeom>
          <a:noFill/>
        </p:spPr>
        <p:txBody>
          <a:bodyPr wrap="square" rtlCol="0">
            <a:spAutoFit/>
          </a:bodyPr>
          <a:lstStyle/>
          <a:p>
            <a:pPr marL="457200" indent="-381000">
              <a:spcBef>
                <a:spcPts val="600"/>
              </a:spcBef>
              <a:buClr>
                <a:srgbClr val="C7D3E6"/>
              </a:buClr>
              <a:buSzPts val="2400"/>
              <a:buFont typeface="Roboto Condensed Light"/>
              <a:buChar char="▰"/>
            </a:pPr>
            <a:r>
              <a:rPr lang="en-US" sz="2400">
                <a:solidFill>
                  <a:srgbClr val="263248"/>
                </a:solidFill>
                <a:latin typeface="Roboto Condensed Light"/>
                <a:ea typeface="Roboto Condensed Light"/>
                <a:sym typeface="Roboto Condensed Light"/>
              </a:rPr>
              <a:t>Virtual Private Database (Oracle VPD) là một cơ chế AC của Oracle kết hợp việc sử dụng Công cụ điều khiển truy cập (Fine Grained Access Control) và Ngữ cảnh ứng dụng (Application Context).</a:t>
            </a:r>
          </a:p>
          <a:p>
            <a:pPr marL="457200" indent="-381000">
              <a:spcBef>
                <a:spcPts val="600"/>
              </a:spcBef>
              <a:buClr>
                <a:srgbClr val="C7D3E6"/>
              </a:buClr>
              <a:buSzPts val="2400"/>
              <a:buFont typeface="Roboto Condensed Light"/>
              <a:buChar char="▰"/>
            </a:pPr>
            <a:r>
              <a:rPr lang="en-US" sz="2400">
                <a:solidFill>
                  <a:srgbClr val="263248"/>
                </a:solidFill>
                <a:latin typeface="Roboto Condensed Light"/>
                <a:ea typeface="Roboto Condensed Light"/>
                <a:sym typeface="Roboto Condensed Light"/>
              </a:rPr>
              <a:t>VPD cho phép định nghĩa các chính sách an toàn đến mức từng đối t</a:t>
            </a:r>
            <a:r>
              <a:rPr lang="vi-VN" sz="2400">
                <a:solidFill>
                  <a:srgbClr val="263248"/>
                </a:solidFill>
                <a:latin typeface="Roboto Condensed Light"/>
                <a:ea typeface="Roboto Condensed Light"/>
                <a:sym typeface="Roboto Condensed Light"/>
              </a:rPr>
              <a:t>ư</a:t>
            </a:r>
            <a:r>
              <a:rPr lang="en-US" sz="2400">
                <a:solidFill>
                  <a:srgbClr val="263248"/>
                </a:solidFill>
                <a:latin typeface="Roboto Condensed Light"/>
                <a:ea typeface="Roboto Condensed Light"/>
                <a:sym typeface="Roboto Condensed Light"/>
              </a:rPr>
              <a:t>ợng đối t</a:t>
            </a:r>
            <a:r>
              <a:rPr lang="vi-VN" sz="2400">
                <a:solidFill>
                  <a:srgbClr val="263248"/>
                </a:solidFill>
                <a:latin typeface="Roboto Condensed Light"/>
                <a:ea typeface="Roboto Condensed Light"/>
                <a:sym typeface="Roboto Condensed Light"/>
              </a:rPr>
              <a:t>ư</a:t>
            </a:r>
            <a:r>
              <a:rPr lang="en-US" sz="2400">
                <a:solidFill>
                  <a:srgbClr val="263248"/>
                </a:solidFill>
                <a:latin typeface="Roboto Condensed Light"/>
                <a:ea typeface="Roboto Condensed Light"/>
                <a:sym typeface="Roboto Condensed Light"/>
              </a:rPr>
              <a:t>ợng cho từng thao tác.</a:t>
            </a:r>
          </a:p>
          <a:p>
            <a:endParaRPr lang="en-US" sz="2400" b="1">
              <a:latin typeface="Roboto Condensed" panose="020B0604020202020204" charset="0"/>
              <a:ea typeface="Roboto Condensed" panose="020B0604020202020204" charset="0"/>
            </a:endParaRPr>
          </a:p>
        </p:txBody>
      </p:sp>
    </p:spTree>
    <p:extLst>
      <p:ext uri="{BB962C8B-B14F-4D97-AF65-F5344CB8AC3E}">
        <p14:creationId xmlns:p14="http://schemas.microsoft.com/office/powerpoint/2010/main" val="14319024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en-US" sz="2400"/>
              <a:t>CÀI ĐẶT APPLICATION CONTEXT</a:t>
            </a:r>
            <a:endParaRPr sz="2400"/>
          </a:p>
        </p:txBody>
      </p:sp>
      <p:sp>
        <p:nvSpPr>
          <p:cNvPr id="237" name="Google Shape;237;p16"/>
          <p:cNvSpPr txBox="1">
            <a:spLocks noGrp="1"/>
          </p:cNvSpPr>
          <p:nvPr>
            <p:ph type="body" idx="1"/>
          </p:nvPr>
        </p:nvSpPr>
        <p:spPr>
          <a:xfrm>
            <a:off x="5825067" y="1275018"/>
            <a:ext cx="3153707" cy="2208189"/>
          </a:xfrm>
          <a:prstGeom prst="rect">
            <a:avLst/>
          </a:prstGeom>
        </p:spPr>
        <p:txBody>
          <a:bodyPr spcFirstLastPara="1" wrap="square" lIns="91425" tIns="91425" rIns="91425" bIns="91425" anchor="ctr" anchorCtr="0">
            <a:noAutofit/>
          </a:bodyPr>
          <a:lstStyle/>
          <a:p>
            <a:pPr marL="76200" lvl="0" indent="0" algn="l" rtl="0">
              <a:spcBef>
                <a:spcPts val="0"/>
              </a:spcBef>
              <a:spcAft>
                <a:spcPts val="0"/>
              </a:spcAft>
              <a:buSzPts val="2400"/>
              <a:buNone/>
            </a:pPr>
            <a:r>
              <a:rPr lang="en-US"/>
              <a:t>B</a:t>
            </a:r>
            <a:r>
              <a:rPr lang="vi-VN"/>
              <a:t>ư</a:t>
            </a:r>
            <a:r>
              <a:rPr lang="en-US"/>
              <a:t>ớc 3: tạo trigger chạy mỗi lần đăng nhập.</a:t>
            </a:r>
          </a:p>
          <a:p>
            <a:pPr marL="76200" lvl="0" indent="0" algn="l" rtl="0">
              <a:spcBef>
                <a:spcPts val="0"/>
              </a:spcBef>
              <a:spcAft>
                <a:spcPts val="0"/>
              </a:spcAft>
              <a:buSzPts val="2400"/>
              <a:buNone/>
            </a:pPr>
            <a:r>
              <a:rPr lang="en-US"/>
              <a:t>Chạy thủ tục đã tạo trong packet để tạo ra 3 context cần dùng.</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60</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3D549C61-30CF-4B22-B446-E5D81998B2B0}"/>
              </a:ext>
            </a:extLst>
          </p:cNvPr>
          <p:cNvPicPr>
            <a:picLocks noChangeAspect="1"/>
          </p:cNvPicPr>
          <p:nvPr/>
        </p:nvPicPr>
        <p:blipFill>
          <a:blip r:embed="rId3"/>
          <a:stretch>
            <a:fillRect/>
          </a:stretch>
        </p:blipFill>
        <p:spPr>
          <a:xfrm>
            <a:off x="361296" y="1507420"/>
            <a:ext cx="4714875" cy="2647950"/>
          </a:xfrm>
          <a:prstGeom prst="rect">
            <a:avLst/>
          </a:prstGeom>
        </p:spPr>
      </p:pic>
    </p:spTree>
    <p:extLst>
      <p:ext uri="{BB962C8B-B14F-4D97-AF65-F5344CB8AC3E}">
        <p14:creationId xmlns:p14="http://schemas.microsoft.com/office/powerpoint/2010/main" val="28715061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en-US" sz="2400"/>
              <a:t>CÀI ĐẶT APPLICATION CONTEXT</a:t>
            </a:r>
            <a:endParaRPr sz="2400"/>
          </a:p>
        </p:txBody>
      </p:sp>
      <p:sp>
        <p:nvSpPr>
          <p:cNvPr id="237" name="Google Shape;237;p16"/>
          <p:cNvSpPr txBox="1">
            <a:spLocks noGrp="1"/>
          </p:cNvSpPr>
          <p:nvPr>
            <p:ph type="body" idx="1"/>
          </p:nvPr>
        </p:nvSpPr>
        <p:spPr>
          <a:xfrm>
            <a:off x="4707467" y="1467655"/>
            <a:ext cx="4124552" cy="2208189"/>
          </a:xfrm>
          <a:prstGeom prst="rect">
            <a:avLst/>
          </a:prstGeom>
        </p:spPr>
        <p:txBody>
          <a:bodyPr spcFirstLastPara="1" wrap="square" lIns="91425" tIns="91425" rIns="91425" bIns="91425" anchor="ctr" anchorCtr="0">
            <a:noAutofit/>
          </a:bodyPr>
          <a:lstStyle/>
          <a:p>
            <a:pPr marL="76200" lvl="0" indent="0" algn="l" rtl="0">
              <a:spcBef>
                <a:spcPts val="0"/>
              </a:spcBef>
              <a:spcAft>
                <a:spcPts val="0"/>
              </a:spcAft>
              <a:buSzPts val="2400"/>
              <a:buNone/>
            </a:pPr>
            <a:r>
              <a:rPr lang="en-US"/>
              <a:t>Kết quả chúng ta có:</a:t>
            </a:r>
          </a:p>
          <a:p>
            <a:pPr>
              <a:spcBef>
                <a:spcPts val="0"/>
              </a:spcBef>
            </a:pPr>
            <a:r>
              <a:rPr lang="fr-FR"/>
              <a:t>sys_context('nhanvien_context', 'nv_vaitro’) = ‘NVKETOAN’ có đ</a:t>
            </a:r>
            <a:r>
              <a:rPr lang="vi-VN"/>
              <a:t>ư</a:t>
            </a:r>
            <a:r>
              <a:rPr lang="en-US"/>
              <a:t>ợc từ bảng NHANVIEN_VAITRO.</a:t>
            </a:r>
          </a:p>
          <a:p>
            <a:pPr>
              <a:spcBef>
                <a:spcPts val="0"/>
              </a:spcBef>
            </a:pPr>
            <a:r>
              <a:rPr lang="en-US"/>
              <a:t>…</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61</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692C1970-E800-49BB-8CBA-F6F7753D44C0}"/>
              </a:ext>
            </a:extLst>
          </p:cNvPr>
          <p:cNvPicPr>
            <a:picLocks noChangeAspect="1"/>
          </p:cNvPicPr>
          <p:nvPr/>
        </p:nvPicPr>
        <p:blipFill>
          <a:blip r:embed="rId3"/>
          <a:stretch>
            <a:fillRect/>
          </a:stretch>
        </p:blipFill>
        <p:spPr>
          <a:xfrm>
            <a:off x="396645" y="1215572"/>
            <a:ext cx="4225589" cy="3535353"/>
          </a:xfrm>
          <a:prstGeom prst="rect">
            <a:avLst/>
          </a:prstGeom>
        </p:spPr>
      </p:pic>
    </p:spTree>
    <p:extLst>
      <p:ext uri="{BB962C8B-B14F-4D97-AF65-F5344CB8AC3E}">
        <p14:creationId xmlns:p14="http://schemas.microsoft.com/office/powerpoint/2010/main" val="22020906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en-US" sz="2400"/>
              <a:t>CÀI ĐẶT APPLICATION CONTEXT</a:t>
            </a:r>
            <a:endParaRPr sz="240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62</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19926314-0F1C-4E4A-87E5-F362F87427FF}"/>
              </a:ext>
            </a:extLst>
          </p:cNvPr>
          <p:cNvPicPr>
            <a:picLocks noChangeAspect="1"/>
          </p:cNvPicPr>
          <p:nvPr/>
        </p:nvPicPr>
        <p:blipFill>
          <a:blip r:embed="rId3"/>
          <a:stretch>
            <a:fillRect/>
          </a:stretch>
        </p:blipFill>
        <p:spPr>
          <a:xfrm>
            <a:off x="340043" y="1350472"/>
            <a:ext cx="3667514" cy="3104967"/>
          </a:xfrm>
          <a:prstGeom prst="rect">
            <a:avLst/>
          </a:prstGeom>
        </p:spPr>
      </p:pic>
      <p:pic>
        <p:nvPicPr>
          <p:cNvPr id="6" name="Picture 5">
            <a:extLst>
              <a:ext uri="{FF2B5EF4-FFF2-40B4-BE49-F238E27FC236}">
                <a16:creationId xmlns:a16="http://schemas.microsoft.com/office/drawing/2014/main" id="{5E39AC2D-8D67-441E-A005-AF2B72FDA65C}"/>
              </a:ext>
            </a:extLst>
          </p:cNvPr>
          <p:cNvPicPr>
            <a:picLocks noChangeAspect="1"/>
          </p:cNvPicPr>
          <p:nvPr/>
        </p:nvPicPr>
        <p:blipFill>
          <a:blip r:embed="rId4"/>
          <a:stretch>
            <a:fillRect/>
          </a:stretch>
        </p:blipFill>
        <p:spPr>
          <a:xfrm>
            <a:off x="4224108" y="1350472"/>
            <a:ext cx="3813582" cy="3208251"/>
          </a:xfrm>
          <a:prstGeom prst="rect">
            <a:avLst/>
          </a:prstGeom>
        </p:spPr>
      </p:pic>
    </p:spTree>
    <p:extLst>
      <p:ext uri="{BB962C8B-B14F-4D97-AF65-F5344CB8AC3E}">
        <p14:creationId xmlns:p14="http://schemas.microsoft.com/office/powerpoint/2010/main" val="27091798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en-US" sz="2400"/>
              <a:t>CÀI ĐẶT APPLICATION CONTEXT</a:t>
            </a:r>
            <a:endParaRPr sz="240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63</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15554C5C-2E5B-4613-8C96-0D957E8D6DDE}"/>
              </a:ext>
            </a:extLst>
          </p:cNvPr>
          <p:cNvPicPr>
            <a:picLocks noChangeAspect="1"/>
          </p:cNvPicPr>
          <p:nvPr/>
        </p:nvPicPr>
        <p:blipFill>
          <a:blip r:embed="rId3"/>
          <a:stretch>
            <a:fillRect/>
          </a:stretch>
        </p:blipFill>
        <p:spPr>
          <a:xfrm>
            <a:off x="340042" y="1408800"/>
            <a:ext cx="5781676" cy="3543300"/>
          </a:xfrm>
          <a:prstGeom prst="rect">
            <a:avLst/>
          </a:prstGeom>
        </p:spPr>
      </p:pic>
    </p:spTree>
    <p:extLst>
      <p:ext uri="{BB962C8B-B14F-4D97-AF65-F5344CB8AC3E}">
        <p14:creationId xmlns:p14="http://schemas.microsoft.com/office/powerpoint/2010/main" val="3289330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en-US" sz="2400"/>
              <a:t>CÀI ĐẶT APPLICATION CONTEXT</a:t>
            </a:r>
            <a:endParaRPr sz="240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64</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42F854FE-FE26-4F4F-AB20-814C9381AE2A}"/>
              </a:ext>
            </a:extLst>
          </p:cNvPr>
          <p:cNvPicPr>
            <a:picLocks noChangeAspect="1"/>
          </p:cNvPicPr>
          <p:nvPr/>
        </p:nvPicPr>
        <p:blipFill>
          <a:blip r:embed="rId3"/>
          <a:stretch>
            <a:fillRect/>
          </a:stretch>
        </p:blipFill>
        <p:spPr>
          <a:xfrm>
            <a:off x="361296" y="1418325"/>
            <a:ext cx="6118526" cy="3449807"/>
          </a:xfrm>
          <a:prstGeom prst="rect">
            <a:avLst/>
          </a:prstGeom>
        </p:spPr>
      </p:pic>
    </p:spTree>
    <p:extLst>
      <p:ext uri="{BB962C8B-B14F-4D97-AF65-F5344CB8AC3E}">
        <p14:creationId xmlns:p14="http://schemas.microsoft.com/office/powerpoint/2010/main" val="118390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en-US" sz="2400"/>
              <a:t>CÀI ĐẶT APPLICATION CONTEXT</a:t>
            </a:r>
            <a:endParaRPr sz="240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65</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6AA0A41F-837A-4B3A-B642-0453A4300C8F}"/>
              </a:ext>
            </a:extLst>
          </p:cNvPr>
          <p:cNvPicPr>
            <a:picLocks noChangeAspect="1"/>
          </p:cNvPicPr>
          <p:nvPr/>
        </p:nvPicPr>
        <p:blipFill>
          <a:blip r:embed="rId3"/>
          <a:stretch>
            <a:fillRect/>
          </a:stretch>
        </p:blipFill>
        <p:spPr>
          <a:xfrm>
            <a:off x="85160" y="1439629"/>
            <a:ext cx="4143993" cy="2161527"/>
          </a:xfrm>
          <a:prstGeom prst="rect">
            <a:avLst/>
          </a:prstGeom>
        </p:spPr>
      </p:pic>
      <p:pic>
        <p:nvPicPr>
          <p:cNvPr id="4" name="Picture 3">
            <a:extLst>
              <a:ext uri="{FF2B5EF4-FFF2-40B4-BE49-F238E27FC236}">
                <a16:creationId xmlns:a16="http://schemas.microsoft.com/office/drawing/2014/main" id="{166ED506-8FC1-4388-A25E-C347F35CBCF7}"/>
              </a:ext>
            </a:extLst>
          </p:cNvPr>
          <p:cNvPicPr>
            <a:picLocks noChangeAspect="1"/>
          </p:cNvPicPr>
          <p:nvPr/>
        </p:nvPicPr>
        <p:blipFill>
          <a:blip r:embed="rId4"/>
          <a:stretch>
            <a:fillRect/>
          </a:stretch>
        </p:blipFill>
        <p:spPr>
          <a:xfrm>
            <a:off x="4288367" y="1417051"/>
            <a:ext cx="4404077" cy="2467344"/>
          </a:xfrm>
          <a:prstGeom prst="rect">
            <a:avLst/>
          </a:prstGeom>
        </p:spPr>
      </p:pic>
    </p:spTree>
    <p:extLst>
      <p:ext uri="{BB962C8B-B14F-4D97-AF65-F5344CB8AC3E}">
        <p14:creationId xmlns:p14="http://schemas.microsoft.com/office/powerpoint/2010/main" val="25640575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en-US" sz="2400"/>
              <a:t>CÀI ĐẶT APPLICATION CONTEXT</a:t>
            </a:r>
            <a:endParaRPr sz="240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66</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8D001462-40F1-489A-AE7A-9FAC25FFC7D8}"/>
              </a:ext>
            </a:extLst>
          </p:cNvPr>
          <p:cNvPicPr>
            <a:picLocks noChangeAspect="1"/>
          </p:cNvPicPr>
          <p:nvPr/>
        </p:nvPicPr>
        <p:blipFill>
          <a:blip r:embed="rId3"/>
          <a:stretch>
            <a:fillRect/>
          </a:stretch>
        </p:blipFill>
        <p:spPr>
          <a:xfrm>
            <a:off x="124178" y="1568528"/>
            <a:ext cx="8861778" cy="2016303"/>
          </a:xfrm>
          <a:prstGeom prst="rect">
            <a:avLst/>
          </a:prstGeom>
        </p:spPr>
      </p:pic>
    </p:spTree>
    <p:extLst>
      <p:ext uri="{BB962C8B-B14F-4D97-AF65-F5344CB8AC3E}">
        <p14:creationId xmlns:p14="http://schemas.microsoft.com/office/powerpoint/2010/main" val="42151716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en-US" sz="2400"/>
              <a:t>CÀI ĐẶT APPLICATION CONTEXT</a:t>
            </a:r>
            <a:endParaRPr sz="240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67</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237;p16">
            <a:extLst>
              <a:ext uri="{FF2B5EF4-FFF2-40B4-BE49-F238E27FC236}">
                <a16:creationId xmlns:a16="http://schemas.microsoft.com/office/drawing/2014/main" id="{6643E886-D1AF-49CE-AB90-3F05FB9CAF87}"/>
              </a:ext>
            </a:extLst>
          </p:cNvPr>
          <p:cNvSpPr txBox="1">
            <a:spLocks noGrp="1"/>
          </p:cNvSpPr>
          <p:nvPr>
            <p:ph type="body" idx="1"/>
          </p:nvPr>
        </p:nvSpPr>
        <p:spPr>
          <a:xfrm>
            <a:off x="275278" y="1312892"/>
            <a:ext cx="7335784" cy="676276"/>
          </a:xfrm>
          <a:prstGeom prst="rect">
            <a:avLst/>
          </a:prstGeom>
        </p:spPr>
        <p:txBody>
          <a:bodyPr spcFirstLastPara="1" wrap="square" lIns="91425" tIns="91425" rIns="91425" bIns="91425" anchor="ctr" anchorCtr="0">
            <a:noAutofit/>
          </a:bodyPr>
          <a:lstStyle/>
          <a:p>
            <a:pPr>
              <a:spcBef>
                <a:spcPts val="0"/>
              </a:spcBef>
            </a:pPr>
            <a:r>
              <a:rPr lang="vi-VN"/>
              <a:t>Tr</a:t>
            </a:r>
            <a:r>
              <a:rPr lang="en-US"/>
              <a:t>ước khi cài: Logic cho VPD_NHANVIEN</a:t>
            </a:r>
          </a:p>
        </p:txBody>
      </p:sp>
      <p:sp>
        <p:nvSpPr>
          <p:cNvPr id="14" name="Google Shape;237;p16">
            <a:extLst>
              <a:ext uri="{FF2B5EF4-FFF2-40B4-BE49-F238E27FC236}">
                <a16:creationId xmlns:a16="http://schemas.microsoft.com/office/drawing/2014/main" id="{F954B113-E339-446A-9075-30FE03D6D269}"/>
              </a:ext>
            </a:extLst>
          </p:cNvPr>
          <p:cNvSpPr txBox="1">
            <a:spLocks/>
          </p:cNvSpPr>
          <p:nvPr/>
        </p:nvSpPr>
        <p:spPr>
          <a:xfrm>
            <a:off x="361296" y="2886725"/>
            <a:ext cx="8015060" cy="67627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a:spcBef>
                <a:spcPts val="0"/>
              </a:spcBef>
            </a:pPr>
            <a:r>
              <a:rPr lang="en-US"/>
              <a:t>Sau khi cài Application Context: Logic cho VPD_NHANVIEN</a:t>
            </a:r>
          </a:p>
        </p:txBody>
      </p:sp>
      <p:pic>
        <p:nvPicPr>
          <p:cNvPr id="3" name="Picture 2">
            <a:extLst>
              <a:ext uri="{FF2B5EF4-FFF2-40B4-BE49-F238E27FC236}">
                <a16:creationId xmlns:a16="http://schemas.microsoft.com/office/drawing/2014/main" id="{DD471483-9253-4512-ACB1-D9BB3E59E5B5}"/>
              </a:ext>
            </a:extLst>
          </p:cNvPr>
          <p:cNvPicPr>
            <a:picLocks noChangeAspect="1"/>
          </p:cNvPicPr>
          <p:nvPr/>
        </p:nvPicPr>
        <p:blipFill>
          <a:blip r:embed="rId3"/>
          <a:stretch>
            <a:fillRect/>
          </a:stretch>
        </p:blipFill>
        <p:spPr>
          <a:xfrm>
            <a:off x="960084" y="3568498"/>
            <a:ext cx="5038725" cy="638175"/>
          </a:xfrm>
          <a:prstGeom prst="rect">
            <a:avLst/>
          </a:prstGeom>
        </p:spPr>
      </p:pic>
      <p:pic>
        <p:nvPicPr>
          <p:cNvPr id="7" name="Picture 6">
            <a:extLst>
              <a:ext uri="{FF2B5EF4-FFF2-40B4-BE49-F238E27FC236}">
                <a16:creationId xmlns:a16="http://schemas.microsoft.com/office/drawing/2014/main" id="{AC74AACE-DEE1-4670-B38A-E15E3C95393D}"/>
              </a:ext>
            </a:extLst>
          </p:cNvPr>
          <p:cNvPicPr>
            <a:picLocks noChangeAspect="1"/>
          </p:cNvPicPr>
          <p:nvPr/>
        </p:nvPicPr>
        <p:blipFill>
          <a:blip r:embed="rId4"/>
          <a:stretch>
            <a:fillRect/>
          </a:stretch>
        </p:blipFill>
        <p:spPr>
          <a:xfrm>
            <a:off x="960084" y="2129879"/>
            <a:ext cx="7200900" cy="838200"/>
          </a:xfrm>
          <a:prstGeom prst="rect">
            <a:avLst/>
          </a:prstGeom>
        </p:spPr>
      </p:pic>
    </p:spTree>
    <p:extLst>
      <p:ext uri="{BB962C8B-B14F-4D97-AF65-F5344CB8AC3E}">
        <p14:creationId xmlns:p14="http://schemas.microsoft.com/office/powerpoint/2010/main" val="7333592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en-US" sz="2400"/>
              <a:t>CÀI ĐẶT APPLICATION CONTEXT</a:t>
            </a:r>
            <a:endParaRPr sz="240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68</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D45B5864-C2CD-4739-93D8-9DDE5552F945}"/>
              </a:ext>
            </a:extLst>
          </p:cNvPr>
          <p:cNvPicPr>
            <a:picLocks noChangeAspect="1"/>
          </p:cNvPicPr>
          <p:nvPr/>
        </p:nvPicPr>
        <p:blipFill>
          <a:blip r:embed="rId3"/>
          <a:stretch>
            <a:fillRect/>
          </a:stretch>
        </p:blipFill>
        <p:spPr>
          <a:xfrm>
            <a:off x="1185862" y="1871486"/>
            <a:ext cx="6772275" cy="971550"/>
          </a:xfrm>
          <a:prstGeom prst="rect">
            <a:avLst/>
          </a:prstGeom>
        </p:spPr>
      </p:pic>
      <p:pic>
        <p:nvPicPr>
          <p:cNvPr id="5" name="Picture 4">
            <a:extLst>
              <a:ext uri="{FF2B5EF4-FFF2-40B4-BE49-F238E27FC236}">
                <a16:creationId xmlns:a16="http://schemas.microsoft.com/office/drawing/2014/main" id="{F0C2E37A-7452-46F9-B5B3-880AC3C4B319}"/>
              </a:ext>
            </a:extLst>
          </p:cNvPr>
          <p:cNvPicPr>
            <a:picLocks noChangeAspect="1"/>
          </p:cNvPicPr>
          <p:nvPr/>
        </p:nvPicPr>
        <p:blipFill>
          <a:blip r:embed="rId4"/>
          <a:stretch>
            <a:fillRect/>
          </a:stretch>
        </p:blipFill>
        <p:spPr>
          <a:xfrm>
            <a:off x="1185862" y="3537098"/>
            <a:ext cx="5581650" cy="676275"/>
          </a:xfrm>
          <a:prstGeom prst="rect">
            <a:avLst/>
          </a:prstGeom>
        </p:spPr>
      </p:pic>
      <p:sp>
        <p:nvSpPr>
          <p:cNvPr id="13" name="Google Shape;237;p16">
            <a:extLst>
              <a:ext uri="{FF2B5EF4-FFF2-40B4-BE49-F238E27FC236}">
                <a16:creationId xmlns:a16="http://schemas.microsoft.com/office/drawing/2014/main" id="{6643E886-D1AF-49CE-AB90-3F05FB9CAF87}"/>
              </a:ext>
            </a:extLst>
          </p:cNvPr>
          <p:cNvSpPr txBox="1">
            <a:spLocks noGrp="1"/>
          </p:cNvSpPr>
          <p:nvPr>
            <p:ph type="body" idx="1"/>
          </p:nvPr>
        </p:nvSpPr>
        <p:spPr>
          <a:xfrm>
            <a:off x="275278" y="1312892"/>
            <a:ext cx="7335784" cy="676276"/>
          </a:xfrm>
          <a:prstGeom prst="rect">
            <a:avLst/>
          </a:prstGeom>
        </p:spPr>
        <p:txBody>
          <a:bodyPr spcFirstLastPara="1" wrap="square" lIns="91425" tIns="91425" rIns="91425" bIns="91425" anchor="ctr" anchorCtr="0">
            <a:noAutofit/>
          </a:bodyPr>
          <a:lstStyle/>
          <a:p>
            <a:pPr>
              <a:spcBef>
                <a:spcPts val="0"/>
              </a:spcBef>
            </a:pPr>
            <a:r>
              <a:rPr lang="vi-VN"/>
              <a:t>Tr</a:t>
            </a:r>
            <a:r>
              <a:rPr lang="en-US"/>
              <a:t>ước khi cài: Logic cho VPD_BACSI</a:t>
            </a:r>
          </a:p>
        </p:txBody>
      </p:sp>
      <p:sp>
        <p:nvSpPr>
          <p:cNvPr id="14" name="Google Shape;237;p16">
            <a:extLst>
              <a:ext uri="{FF2B5EF4-FFF2-40B4-BE49-F238E27FC236}">
                <a16:creationId xmlns:a16="http://schemas.microsoft.com/office/drawing/2014/main" id="{F954B113-E339-446A-9075-30FE03D6D269}"/>
              </a:ext>
            </a:extLst>
          </p:cNvPr>
          <p:cNvSpPr txBox="1">
            <a:spLocks/>
          </p:cNvSpPr>
          <p:nvPr/>
        </p:nvSpPr>
        <p:spPr>
          <a:xfrm>
            <a:off x="361296" y="2886725"/>
            <a:ext cx="7969904" cy="67627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a:spcBef>
                <a:spcPts val="0"/>
              </a:spcBef>
            </a:pPr>
            <a:r>
              <a:rPr lang="en-US"/>
              <a:t>Sau khi cài Application Context: Logic cho VPD_BACSI</a:t>
            </a:r>
          </a:p>
        </p:txBody>
      </p:sp>
    </p:spTree>
    <p:extLst>
      <p:ext uri="{BB962C8B-B14F-4D97-AF65-F5344CB8AC3E}">
        <p14:creationId xmlns:p14="http://schemas.microsoft.com/office/powerpoint/2010/main" val="6051316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en-US" sz="2400"/>
              <a:t>CHIA SẺ CHO TẤT CẢ NG</a:t>
            </a:r>
            <a:r>
              <a:rPr lang="vi-VN" sz="2400"/>
              <a:t>Ư</a:t>
            </a:r>
            <a:r>
              <a:rPr lang="en-US" sz="2400"/>
              <a:t>ỜI DÙNG APPLICATION CONTEXT GLOBAL</a:t>
            </a:r>
            <a:endParaRPr sz="240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69</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Rectangle 8">
            <a:extLst>
              <a:ext uri="{FF2B5EF4-FFF2-40B4-BE49-F238E27FC236}">
                <a16:creationId xmlns:a16="http://schemas.microsoft.com/office/drawing/2014/main" id="{8DE73032-32D2-49CA-81F4-E3605F14D9EF}"/>
              </a:ext>
            </a:extLst>
          </p:cNvPr>
          <p:cNvSpPr/>
          <p:nvPr/>
        </p:nvSpPr>
        <p:spPr>
          <a:xfrm>
            <a:off x="1387549" y="1638259"/>
            <a:ext cx="5943599" cy="830997"/>
          </a:xfrm>
          <a:prstGeom prst="rect">
            <a:avLst/>
          </a:prstGeom>
        </p:spPr>
        <p:txBody>
          <a:bodyPr wrap="square">
            <a:spAutoFit/>
          </a:bodyPr>
          <a:lstStyle/>
          <a:p>
            <a:pPr marL="457200" indent="-381000">
              <a:buClr>
                <a:srgbClr val="C7D3E6"/>
              </a:buClr>
              <a:buSzPts val="2400"/>
              <a:buFont typeface="Roboto Condensed Light"/>
              <a:buChar char="▰"/>
            </a:pPr>
            <a:r>
              <a:rPr lang="en-US" sz="2400">
                <a:solidFill>
                  <a:srgbClr val="263248"/>
                </a:solidFill>
                <a:latin typeface="Roboto Condensed Light"/>
                <a:ea typeface="Roboto Condensed Light"/>
                <a:sym typeface="Roboto Condensed Light"/>
              </a:rPr>
              <a:t>Ta có tài khoản NV01 không thể select job_role từ context global_kda_ctx.</a:t>
            </a:r>
          </a:p>
        </p:txBody>
      </p:sp>
      <p:pic>
        <p:nvPicPr>
          <p:cNvPr id="11" name="Picture 10">
            <a:extLst>
              <a:ext uri="{FF2B5EF4-FFF2-40B4-BE49-F238E27FC236}">
                <a16:creationId xmlns:a16="http://schemas.microsoft.com/office/drawing/2014/main" id="{783F8AA7-F656-4EE6-9B26-C57F28E3B61B}"/>
              </a:ext>
            </a:extLst>
          </p:cNvPr>
          <p:cNvPicPr/>
          <p:nvPr/>
        </p:nvPicPr>
        <p:blipFill>
          <a:blip r:embed="rId3"/>
          <a:stretch>
            <a:fillRect/>
          </a:stretch>
        </p:blipFill>
        <p:spPr>
          <a:xfrm>
            <a:off x="1600200" y="2637188"/>
            <a:ext cx="5943600" cy="1558925"/>
          </a:xfrm>
          <a:prstGeom prst="rect">
            <a:avLst/>
          </a:prstGeom>
        </p:spPr>
      </p:pic>
    </p:spTree>
    <p:extLst>
      <p:ext uri="{BB962C8B-B14F-4D97-AF65-F5344CB8AC3E}">
        <p14:creationId xmlns:p14="http://schemas.microsoft.com/office/powerpoint/2010/main" val="17801715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E739CAC-671C-422D-A0DF-DCC6EDA8E847}"/>
              </a:ext>
            </a:extLst>
          </p:cNvPr>
          <p:cNvSpPr>
            <a:spLocks noGrp="1"/>
          </p:cNvSpPr>
          <p:nvPr>
            <p:ph type="title"/>
          </p:nvPr>
        </p:nvSpPr>
        <p:spPr/>
        <p:txBody>
          <a:bodyPr/>
          <a:lstStyle/>
          <a:p>
            <a:r>
              <a:rPr lang="en-US" sz="2400"/>
              <a:t>1. KHÁI NIỆM</a:t>
            </a:r>
          </a:p>
        </p:txBody>
      </p:sp>
      <p:sp>
        <p:nvSpPr>
          <p:cNvPr id="4" name="Chỗ dành sẵn cho Số hiệu Bản chiếu 3">
            <a:extLst>
              <a:ext uri="{FF2B5EF4-FFF2-40B4-BE49-F238E27FC236}">
                <a16:creationId xmlns:a16="http://schemas.microsoft.com/office/drawing/2014/main" id="{EEDC2679-3DE1-433B-82BB-8B7E86C194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dirty="0"/>
          </a:p>
        </p:txBody>
      </p:sp>
      <p:pic>
        <p:nvPicPr>
          <p:cNvPr id="5" name="Picture 6">
            <a:extLst>
              <a:ext uri="{FF2B5EF4-FFF2-40B4-BE49-F238E27FC236}">
                <a16:creationId xmlns:a16="http://schemas.microsoft.com/office/drawing/2014/main" id="{2295E4AE-ABAC-43C4-BFB9-E3D828D035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00" y="3124194"/>
            <a:ext cx="3000375" cy="1952625"/>
          </a:xfrm>
          <a:prstGeom prst="rect">
            <a:avLst/>
          </a:prstGeom>
          <a:noFill/>
          <a:extLst>
            <a:ext uri="{909E8E84-426E-40DD-AFC4-6F175D3DCCD1}">
              <a14:hiddenFill xmlns:a14="http://schemas.microsoft.com/office/drawing/2010/main">
                <a:solidFill>
                  <a:srgbClr val="FFFFFF"/>
                </a:solidFill>
              </a14:hiddenFill>
            </a:ext>
          </a:extLst>
        </p:spPr>
      </p:pic>
      <p:sp>
        <p:nvSpPr>
          <p:cNvPr id="6" name="Arrow: Right 11">
            <a:extLst>
              <a:ext uri="{FF2B5EF4-FFF2-40B4-BE49-F238E27FC236}">
                <a16:creationId xmlns:a16="http://schemas.microsoft.com/office/drawing/2014/main" id="{1102E17A-8AF3-4145-9F81-4475EA60AB9E}"/>
              </a:ext>
            </a:extLst>
          </p:cNvPr>
          <p:cNvSpPr/>
          <p:nvPr/>
        </p:nvSpPr>
        <p:spPr>
          <a:xfrm>
            <a:off x="3095875" y="3747187"/>
            <a:ext cx="1419225"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7" name="Picture 9">
            <a:extLst>
              <a:ext uri="{FF2B5EF4-FFF2-40B4-BE49-F238E27FC236}">
                <a16:creationId xmlns:a16="http://schemas.microsoft.com/office/drawing/2014/main" id="{1DF9715D-FAC2-408B-8C14-274F4D8EEE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2244" y="3169597"/>
            <a:ext cx="3000375" cy="18618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859E4925-15E9-49D6-867A-2531D01CEE67}"/>
              </a:ext>
            </a:extLst>
          </p:cNvPr>
          <p:cNvPicPr/>
          <p:nvPr/>
        </p:nvPicPr>
        <p:blipFill>
          <a:blip r:embed="rId4"/>
          <a:stretch>
            <a:fillRect/>
          </a:stretch>
        </p:blipFill>
        <p:spPr>
          <a:xfrm>
            <a:off x="38600" y="1148215"/>
            <a:ext cx="3000375" cy="1861820"/>
          </a:xfrm>
          <a:prstGeom prst="rect">
            <a:avLst/>
          </a:prstGeom>
        </p:spPr>
      </p:pic>
      <p:pic>
        <p:nvPicPr>
          <p:cNvPr id="9" name="Picture 8">
            <a:extLst>
              <a:ext uri="{FF2B5EF4-FFF2-40B4-BE49-F238E27FC236}">
                <a16:creationId xmlns:a16="http://schemas.microsoft.com/office/drawing/2014/main" id="{1E3FF91F-AB8C-4C0C-AC4C-2ED0C9DF7C9E}"/>
              </a:ext>
            </a:extLst>
          </p:cNvPr>
          <p:cNvPicPr/>
          <p:nvPr/>
        </p:nvPicPr>
        <p:blipFill>
          <a:blip r:embed="rId5"/>
          <a:stretch>
            <a:fillRect/>
          </a:stretch>
        </p:blipFill>
        <p:spPr>
          <a:xfrm>
            <a:off x="4549388" y="1140913"/>
            <a:ext cx="2966085" cy="1876425"/>
          </a:xfrm>
          <a:prstGeom prst="rect">
            <a:avLst/>
          </a:prstGeom>
        </p:spPr>
      </p:pic>
      <p:sp>
        <p:nvSpPr>
          <p:cNvPr id="10" name="Arrow: Right 11">
            <a:extLst>
              <a:ext uri="{FF2B5EF4-FFF2-40B4-BE49-F238E27FC236}">
                <a16:creationId xmlns:a16="http://schemas.microsoft.com/office/drawing/2014/main" id="{D9E9B571-485F-4799-A259-D73738AF2F98}"/>
              </a:ext>
            </a:extLst>
          </p:cNvPr>
          <p:cNvSpPr/>
          <p:nvPr/>
        </p:nvSpPr>
        <p:spPr>
          <a:xfrm>
            <a:off x="3113019" y="2045898"/>
            <a:ext cx="1419225"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3966165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en-US" sz="2400"/>
              <a:t>CHIA SẺ CHO TẤT CẢ NG</a:t>
            </a:r>
            <a:r>
              <a:rPr lang="vi-VN" sz="2400"/>
              <a:t>Ư</a:t>
            </a:r>
            <a:r>
              <a:rPr lang="en-US" sz="2400"/>
              <a:t>ỜI DÙNG APPLICATION CONTEXT GLOBAL</a:t>
            </a:r>
            <a:endParaRPr sz="240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70</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Rectangle 8">
            <a:extLst>
              <a:ext uri="{FF2B5EF4-FFF2-40B4-BE49-F238E27FC236}">
                <a16:creationId xmlns:a16="http://schemas.microsoft.com/office/drawing/2014/main" id="{8DE73032-32D2-49CA-81F4-E3605F14D9EF}"/>
              </a:ext>
            </a:extLst>
          </p:cNvPr>
          <p:cNvSpPr/>
          <p:nvPr/>
        </p:nvSpPr>
        <p:spPr>
          <a:xfrm>
            <a:off x="1387549" y="1638259"/>
            <a:ext cx="5943599" cy="830997"/>
          </a:xfrm>
          <a:prstGeom prst="rect">
            <a:avLst/>
          </a:prstGeom>
        </p:spPr>
        <p:txBody>
          <a:bodyPr wrap="square">
            <a:spAutoFit/>
          </a:bodyPr>
          <a:lstStyle/>
          <a:p>
            <a:pPr marL="457200" indent="-381000">
              <a:buClr>
                <a:srgbClr val="C7D3E6"/>
              </a:buClr>
              <a:buSzPts val="2400"/>
              <a:buFont typeface="Roboto Condensed Light"/>
              <a:buChar char="▰"/>
            </a:pPr>
            <a:r>
              <a:rPr lang="en-US" sz="2400">
                <a:solidFill>
                  <a:srgbClr val="263248"/>
                </a:solidFill>
                <a:latin typeface="Roboto Condensed Light"/>
                <a:ea typeface="Roboto Condensed Light"/>
                <a:sym typeface="Roboto Condensed Light"/>
              </a:rPr>
              <a:t>Đăng nhập tài khoản KDA để tạo Context globaly.</a:t>
            </a:r>
          </a:p>
        </p:txBody>
      </p:sp>
      <p:pic>
        <p:nvPicPr>
          <p:cNvPr id="10" name="Picture 9">
            <a:extLst>
              <a:ext uri="{FF2B5EF4-FFF2-40B4-BE49-F238E27FC236}">
                <a16:creationId xmlns:a16="http://schemas.microsoft.com/office/drawing/2014/main" id="{B41162AA-7CDB-497A-8939-62F6B0506E2F}"/>
              </a:ext>
            </a:extLst>
          </p:cNvPr>
          <p:cNvPicPr/>
          <p:nvPr/>
        </p:nvPicPr>
        <p:blipFill>
          <a:blip r:embed="rId3"/>
          <a:stretch>
            <a:fillRect/>
          </a:stretch>
        </p:blipFill>
        <p:spPr>
          <a:xfrm>
            <a:off x="1600200" y="2637188"/>
            <a:ext cx="5943600" cy="1992630"/>
          </a:xfrm>
          <a:prstGeom prst="rect">
            <a:avLst/>
          </a:prstGeom>
        </p:spPr>
      </p:pic>
    </p:spTree>
    <p:extLst>
      <p:ext uri="{BB962C8B-B14F-4D97-AF65-F5344CB8AC3E}">
        <p14:creationId xmlns:p14="http://schemas.microsoft.com/office/powerpoint/2010/main" val="31285631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en-US" sz="2400"/>
              <a:t>CHIA SẺ CHO TẤT CẢ NG</a:t>
            </a:r>
            <a:r>
              <a:rPr lang="vi-VN" sz="2400"/>
              <a:t>Ư</a:t>
            </a:r>
            <a:r>
              <a:rPr lang="en-US" sz="2400"/>
              <a:t>ỜI DÙNG APPLICATION CONTEXT GLOBAL</a:t>
            </a:r>
            <a:endParaRPr sz="240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71</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Rectangle 8">
            <a:extLst>
              <a:ext uri="{FF2B5EF4-FFF2-40B4-BE49-F238E27FC236}">
                <a16:creationId xmlns:a16="http://schemas.microsoft.com/office/drawing/2014/main" id="{8DE73032-32D2-49CA-81F4-E3605F14D9EF}"/>
              </a:ext>
            </a:extLst>
          </p:cNvPr>
          <p:cNvSpPr/>
          <p:nvPr/>
        </p:nvSpPr>
        <p:spPr>
          <a:xfrm>
            <a:off x="5005000" y="1740753"/>
            <a:ext cx="3862554" cy="1200329"/>
          </a:xfrm>
          <a:prstGeom prst="rect">
            <a:avLst/>
          </a:prstGeom>
        </p:spPr>
        <p:txBody>
          <a:bodyPr wrap="square">
            <a:spAutoFit/>
          </a:bodyPr>
          <a:lstStyle/>
          <a:p>
            <a:pPr marL="457200" indent="-381000">
              <a:buClr>
                <a:srgbClr val="C7D3E6"/>
              </a:buClr>
              <a:buSzPts val="2400"/>
              <a:buFont typeface="Roboto Condensed Light"/>
              <a:buChar char="▰"/>
            </a:pPr>
            <a:r>
              <a:rPr lang="en-US" sz="2400">
                <a:solidFill>
                  <a:srgbClr val="263248"/>
                </a:solidFill>
                <a:latin typeface="Roboto Condensed Light"/>
                <a:ea typeface="Roboto Condensed Light"/>
                <a:sym typeface="Roboto Condensed Light"/>
              </a:rPr>
              <a:t>Tạo phần thân package trả về bất cứ sec_level nào mà KDA muốn cài đặt.</a:t>
            </a:r>
          </a:p>
        </p:txBody>
      </p:sp>
      <p:pic>
        <p:nvPicPr>
          <p:cNvPr id="12" name="Picture 11">
            <a:extLst>
              <a:ext uri="{FF2B5EF4-FFF2-40B4-BE49-F238E27FC236}">
                <a16:creationId xmlns:a16="http://schemas.microsoft.com/office/drawing/2014/main" id="{39BE8F10-5F2D-400F-BBD1-11651BF19879}"/>
              </a:ext>
            </a:extLst>
          </p:cNvPr>
          <p:cNvPicPr/>
          <p:nvPr/>
        </p:nvPicPr>
        <p:blipFill>
          <a:blip r:embed="rId3"/>
          <a:stretch>
            <a:fillRect/>
          </a:stretch>
        </p:blipFill>
        <p:spPr>
          <a:xfrm>
            <a:off x="594924" y="1491654"/>
            <a:ext cx="4410075" cy="3324225"/>
          </a:xfrm>
          <a:prstGeom prst="rect">
            <a:avLst/>
          </a:prstGeom>
        </p:spPr>
      </p:pic>
    </p:spTree>
    <p:extLst>
      <p:ext uri="{BB962C8B-B14F-4D97-AF65-F5344CB8AC3E}">
        <p14:creationId xmlns:p14="http://schemas.microsoft.com/office/powerpoint/2010/main" val="3932292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en-US" sz="2400"/>
              <a:t>CHIA SẺ CHO TẤT CẢ NG</a:t>
            </a:r>
            <a:r>
              <a:rPr lang="vi-VN" sz="2400"/>
              <a:t>Ư</a:t>
            </a:r>
            <a:r>
              <a:rPr lang="en-US" sz="2400"/>
              <a:t>ỜI DÙNG APPLICATION CONTEXT GLOBAL</a:t>
            </a:r>
            <a:endParaRPr sz="240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72</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Rectangle 8">
            <a:extLst>
              <a:ext uri="{FF2B5EF4-FFF2-40B4-BE49-F238E27FC236}">
                <a16:creationId xmlns:a16="http://schemas.microsoft.com/office/drawing/2014/main" id="{8DE73032-32D2-49CA-81F4-E3605F14D9EF}"/>
              </a:ext>
            </a:extLst>
          </p:cNvPr>
          <p:cNvSpPr/>
          <p:nvPr/>
        </p:nvSpPr>
        <p:spPr>
          <a:xfrm>
            <a:off x="1387549" y="1638259"/>
            <a:ext cx="5943599" cy="830997"/>
          </a:xfrm>
          <a:prstGeom prst="rect">
            <a:avLst/>
          </a:prstGeom>
        </p:spPr>
        <p:txBody>
          <a:bodyPr wrap="square">
            <a:spAutoFit/>
          </a:bodyPr>
          <a:lstStyle/>
          <a:p>
            <a:pPr marL="457200" indent="-381000">
              <a:buClr>
                <a:srgbClr val="C7D3E6"/>
              </a:buClr>
              <a:buSzPts val="2400"/>
              <a:buFont typeface="Roboto Condensed Light"/>
              <a:buChar char="▰"/>
            </a:pPr>
            <a:r>
              <a:rPr lang="vi-VN" sz="2400">
                <a:solidFill>
                  <a:srgbClr val="263248"/>
                </a:solidFill>
                <a:latin typeface="Roboto Condensed Light"/>
                <a:ea typeface="Roboto Condensed Light"/>
                <a:sym typeface="Roboto Condensed Light"/>
              </a:rPr>
              <a:t>Người dùng KDA đặt mức sec_level ở mức NHANVIEN.</a:t>
            </a:r>
            <a:endParaRPr lang="en-US" sz="2400">
              <a:solidFill>
                <a:srgbClr val="263248"/>
              </a:solidFill>
              <a:latin typeface="Roboto Condensed Light"/>
              <a:ea typeface="Roboto Condensed Light"/>
              <a:sym typeface="Roboto Condensed Light"/>
            </a:endParaRPr>
          </a:p>
        </p:txBody>
      </p:sp>
      <p:pic>
        <p:nvPicPr>
          <p:cNvPr id="11" name="Picture 10">
            <a:extLst>
              <a:ext uri="{FF2B5EF4-FFF2-40B4-BE49-F238E27FC236}">
                <a16:creationId xmlns:a16="http://schemas.microsoft.com/office/drawing/2014/main" id="{F172E4F2-4BF1-4B40-9B0A-BB09C52577E3}"/>
              </a:ext>
            </a:extLst>
          </p:cNvPr>
          <p:cNvPicPr/>
          <p:nvPr/>
        </p:nvPicPr>
        <p:blipFill>
          <a:blip r:embed="rId3"/>
          <a:stretch>
            <a:fillRect/>
          </a:stretch>
        </p:blipFill>
        <p:spPr>
          <a:xfrm>
            <a:off x="1600200" y="2637188"/>
            <a:ext cx="3981450" cy="1095375"/>
          </a:xfrm>
          <a:prstGeom prst="rect">
            <a:avLst/>
          </a:prstGeom>
        </p:spPr>
      </p:pic>
    </p:spTree>
    <p:extLst>
      <p:ext uri="{BB962C8B-B14F-4D97-AF65-F5344CB8AC3E}">
        <p14:creationId xmlns:p14="http://schemas.microsoft.com/office/powerpoint/2010/main" val="30143903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en-US" sz="2400"/>
              <a:t>CHIA SẺ CHO TẤT CẢ NG</a:t>
            </a:r>
            <a:r>
              <a:rPr lang="vi-VN" sz="2400"/>
              <a:t>Ư</a:t>
            </a:r>
            <a:r>
              <a:rPr lang="en-US" sz="2400"/>
              <a:t>ỜI DÙNG APPLICATION CONTEXT GLOBAL</a:t>
            </a:r>
            <a:endParaRPr sz="240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73</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Rectangle 8">
            <a:extLst>
              <a:ext uri="{FF2B5EF4-FFF2-40B4-BE49-F238E27FC236}">
                <a16:creationId xmlns:a16="http://schemas.microsoft.com/office/drawing/2014/main" id="{8DE73032-32D2-49CA-81F4-E3605F14D9EF}"/>
              </a:ext>
            </a:extLst>
          </p:cNvPr>
          <p:cNvSpPr/>
          <p:nvPr/>
        </p:nvSpPr>
        <p:spPr>
          <a:xfrm>
            <a:off x="814275" y="1398517"/>
            <a:ext cx="7394944" cy="1200329"/>
          </a:xfrm>
          <a:prstGeom prst="rect">
            <a:avLst/>
          </a:prstGeom>
        </p:spPr>
        <p:txBody>
          <a:bodyPr wrap="square">
            <a:spAutoFit/>
          </a:bodyPr>
          <a:lstStyle/>
          <a:p>
            <a:pPr marL="457200" indent="-381000">
              <a:buClr>
                <a:srgbClr val="C7D3E6"/>
              </a:buClr>
              <a:buSzPts val="2400"/>
              <a:buFont typeface="Roboto Condensed Light"/>
              <a:buChar char="▰"/>
            </a:pPr>
            <a:r>
              <a:rPr lang="vi-VN" sz="2400">
                <a:solidFill>
                  <a:srgbClr val="263248"/>
                </a:solidFill>
                <a:latin typeface="Roboto Condensed Light"/>
                <a:ea typeface="Roboto Condensed Light"/>
                <a:sym typeface="Roboto Condensed Light"/>
              </a:rPr>
              <a:t>Những người dùng đều có thể truy cập context global_kda_ctx với attribute là NHANVIEN (do người dùng KDA đặt).</a:t>
            </a:r>
            <a:endParaRPr lang="en-US" sz="2400">
              <a:solidFill>
                <a:srgbClr val="263248"/>
              </a:solidFill>
              <a:latin typeface="Roboto Condensed Light"/>
              <a:ea typeface="Roboto Condensed Light"/>
              <a:sym typeface="Roboto Condensed Light"/>
            </a:endParaRPr>
          </a:p>
        </p:txBody>
      </p:sp>
      <p:pic>
        <p:nvPicPr>
          <p:cNvPr id="13" name="Picture 12">
            <a:extLst>
              <a:ext uri="{FF2B5EF4-FFF2-40B4-BE49-F238E27FC236}">
                <a16:creationId xmlns:a16="http://schemas.microsoft.com/office/drawing/2014/main" id="{D62FC826-4854-4D5B-A3B1-B1759460B1FA}"/>
              </a:ext>
            </a:extLst>
          </p:cNvPr>
          <p:cNvPicPr/>
          <p:nvPr/>
        </p:nvPicPr>
        <p:blipFill>
          <a:blip r:embed="rId3"/>
          <a:stretch>
            <a:fillRect/>
          </a:stretch>
        </p:blipFill>
        <p:spPr>
          <a:xfrm>
            <a:off x="919716" y="2838588"/>
            <a:ext cx="5943600" cy="2170430"/>
          </a:xfrm>
          <a:prstGeom prst="rect">
            <a:avLst/>
          </a:prstGeom>
        </p:spPr>
      </p:pic>
    </p:spTree>
    <p:extLst>
      <p:ext uri="{BB962C8B-B14F-4D97-AF65-F5344CB8AC3E}">
        <p14:creationId xmlns:p14="http://schemas.microsoft.com/office/powerpoint/2010/main" val="3283462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3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74</a:t>
            </a:fld>
            <a:endParaRPr/>
          </a:p>
        </p:txBody>
      </p:sp>
      <p:sp>
        <p:nvSpPr>
          <p:cNvPr id="503" name="Google Shape;503;p34"/>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solidFill>
                  <a:srgbClr val="FF9800"/>
                </a:solidFill>
              </a:rPr>
              <a:t>THANKS!</a:t>
            </a:r>
            <a:endParaRPr sz="6000">
              <a:solidFill>
                <a:srgbClr val="FF9800"/>
              </a:solidFill>
            </a:endParaRPr>
          </a:p>
        </p:txBody>
      </p:sp>
      <p:sp>
        <p:nvSpPr>
          <p:cNvPr id="504" name="Google Shape;504;p34"/>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a:t>Any questions?</a:t>
            </a:r>
            <a:endParaRPr sz="2000" b="1"/>
          </a:p>
          <a:p>
            <a:pPr marL="0" lvl="0" indent="0" algn="ctr" rtl="0">
              <a:spcBef>
                <a:spcPts val="0"/>
              </a:spcBef>
              <a:spcAft>
                <a:spcPts val="0"/>
              </a:spcAft>
              <a:buClr>
                <a:schemeClr val="dk1"/>
              </a:buClr>
              <a:buSzPts val="1100"/>
              <a:buFont typeface="Arial"/>
              <a:buNone/>
            </a:pPr>
            <a:r>
              <a:rPr lang="en-US" sz="2000">
                <a:hlinkClick r:id="rId3"/>
              </a:rPr>
              <a:t>1512454@student.hcmus.edu.vn</a:t>
            </a:r>
            <a:endParaRPr lang="en-US" sz="2000"/>
          </a:p>
          <a:p>
            <a:pPr marL="0" lvl="0" indent="0" algn="ctr" rtl="0">
              <a:spcBef>
                <a:spcPts val="0"/>
              </a:spcBef>
              <a:spcAft>
                <a:spcPts val="0"/>
              </a:spcAft>
              <a:buClr>
                <a:schemeClr val="dk1"/>
              </a:buClr>
              <a:buSzPts val="1100"/>
              <a:buFont typeface="Arial"/>
              <a:buNone/>
            </a:pPr>
            <a:r>
              <a:rPr lang="en-US" sz="2000" b="1"/>
              <a:t>038 608 5765</a:t>
            </a:r>
            <a:endParaRPr sz="2000" b="1"/>
          </a:p>
        </p:txBody>
      </p:sp>
      <p:grpSp>
        <p:nvGrpSpPr>
          <p:cNvPr id="505" name="Google Shape;505;p34"/>
          <p:cNvGrpSpPr/>
          <p:nvPr/>
        </p:nvGrpSpPr>
        <p:grpSpPr>
          <a:xfrm>
            <a:off x="3996210" y="966817"/>
            <a:ext cx="1197664" cy="1126777"/>
            <a:chOff x="5972700" y="2330200"/>
            <a:chExt cx="411625" cy="387275"/>
          </a:xfrm>
        </p:grpSpPr>
        <p:sp>
          <p:nvSpPr>
            <p:cNvPr id="506" name="Google Shape;506;p3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663696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F98F70B-D4CF-468F-8BF9-B34A0C6B1D0B}"/>
              </a:ext>
            </a:extLst>
          </p:cNvPr>
          <p:cNvSpPr>
            <a:spLocks noGrp="1"/>
          </p:cNvSpPr>
          <p:nvPr>
            <p:ph type="title"/>
          </p:nvPr>
        </p:nvSpPr>
        <p:spPr/>
        <p:txBody>
          <a:bodyPr/>
          <a:lstStyle/>
          <a:p>
            <a:r>
              <a:rPr lang="en-US" sz="2400"/>
              <a:t>2. CÁCH LÀM VIỆC CỦA VPD</a:t>
            </a:r>
          </a:p>
        </p:txBody>
      </p:sp>
      <p:sp>
        <p:nvSpPr>
          <p:cNvPr id="4" name="Chỗ dành sẵn cho Số hiệu Bản chiếu 3">
            <a:extLst>
              <a:ext uri="{FF2B5EF4-FFF2-40B4-BE49-F238E27FC236}">
                <a16:creationId xmlns:a16="http://schemas.microsoft.com/office/drawing/2014/main" id="{86EB923D-897F-40CF-B926-F418B5DC2C5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dirty="0"/>
          </a:p>
        </p:txBody>
      </p:sp>
      <p:grpSp>
        <p:nvGrpSpPr>
          <p:cNvPr id="5" name="Google Shape;271;p18">
            <a:extLst>
              <a:ext uri="{FF2B5EF4-FFF2-40B4-BE49-F238E27FC236}">
                <a16:creationId xmlns:a16="http://schemas.microsoft.com/office/drawing/2014/main" id="{1B7AD2C1-12DB-4BC0-A03E-ABC6FEC03036}"/>
              </a:ext>
            </a:extLst>
          </p:cNvPr>
          <p:cNvGrpSpPr/>
          <p:nvPr/>
        </p:nvGrpSpPr>
        <p:grpSpPr>
          <a:xfrm>
            <a:off x="312466" y="587260"/>
            <a:ext cx="309022" cy="376837"/>
            <a:chOff x="596350" y="929175"/>
            <a:chExt cx="407950" cy="497475"/>
          </a:xfrm>
        </p:grpSpPr>
        <p:sp>
          <p:nvSpPr>
            <p:cNvPr id="6" name="Google Shape;272;p18">
              <a:extLst>
                <a:ext uri="{FF2B5EF4-FFF2-40B4-BE49-F238E27FC236}">
                  <a16:creationId xmlns:a16="http://schemas.microsoft.com/office/drawing/2014/main" id="{5A4584D6-5F3C-4646-8EE3-EDA1A35F1A7B}"/>
                </a:ext>
              </a:extLst>
            </p:cNvPr>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73;p18">
              <a:extLst>
                <a:ext uri="{FF2B5EF4-FFF2-40B4-BE49-F238E27FC236}">
                  <a16:creationId xmlns:a16="http://schemas.microsoft.com/office/drawing/2014/main" id="{B5A901B3-CD93-4D28-871A-A0ED2B5A43D3}"/>
                </a:ext>
              </a:extLst>
            </p:cNvPr>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74;p18">
              <a:extLst>
                <a:ext uri="{FF2B5EF4-FFF2-40B4-BE49-F238E27FC236}">
                  <a16:creationId xmlns:a16="http://schemas.microsoft.com/office/drawing/2014/main" id="{FFE2E493-685A-4417-AA07-65413262D648}"/>
                </a:ext>
              </a:extLst>
            </p:cNvPr>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5;p18">
              <a:extLst>
                <a:ext uri="{FF2B5EF4-FFF2-40B4-BE49-F238E27FC236}">
                  <a16:creationId xmlns:a16="http://schemas.microsoft.com/office/drawing/2014/main" id="{41EA7419-D128-47B3-B669-54FDF765C6CB}"/>
                </a:ext>
              </a:extLst>
            </p:cNvPr>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6;p18">
              <a:extLst>
                <a:ext uri="{FF2B5EF4-FFF2-40B4-BE49-F238E27FC236}">
                  <a16:creationId xmlns:a16="http://schemas.microsoft.com/office/drawing/2014/main" id="{40AD8220-568B-43C0-98C8-22A248C590F7}"/>
                </a:ext>
              </a:extLst>
            </p:cNvPr>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7;p18">
              <a:extLst>
                <a:ext uri="{FF2B5EF4-FFF2-40B4-BE49-F238E27FC236}">
                  <a16:creationId xmlns:a16="http://schemas.microsoft.com/office/drawing/2014/main" id="{EEECC420-BF4E-4728-A03E-C95041DCD205}"/>
                </a:ext>
              </a:extLst>
            </p:cNvPr>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8;p18">
              <a:extLst>
                <a:ext uri="{FF2B5EF4-FFF2-40B4-BE49-F238E27FC236}">
                  <a16:creationId xmlns:a16="http://schemas.microsoft.com/office/drawing/2014/main" id="{39D9616B-AE31-482F-805A-CCD429B4D25F}"/>
                </a:ext>
              </a:extLst>
            </p:cNvPr>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Rectangle 7">
            <a:extLst>
              <a:ext uri="{FF2B5EF4-FFF2-40B4-BE49-F238E27FC236}">
                <a16:creationId xmlns:a16="http://schemas.microsoft.com/office/drawing/2014/main" id="{316810AE-5316-4569-AC83-E7FEAA275AC4}"/>
              </a:ext>
            </a:extLst>
          </p:cNvPr>
          <p:cNvSpPr>
            <a:spLocks noChangeArrowheads="1"/>
          </p:cNvSpPr>
          <p:nvPr/>
        </p:nvSpPr>
        <p:spPr bwMode="auto">
          <a:xfrm>
            <a:off x="38600" y="-6953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a:t>Trước VPD:</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10">
            <a:extLst>
              <a:ext uri="{FF2B5EF4-FFF2-40B4-BE49-F238E27FC236}">
                <a16:creationId xmlns:a16="http://schemas.microsoft.com/office/drawing/2014/main" id="{7BA338E9-650B-41C3-9287-9841A2074467}"/>
              </a:ext>
            </a:extLst>
          </p:cNvPr>
          <p:cNvSpPr>
            <a:spLocks noChangeArrowheads="1"/>
          </p:cNvSpPr>
          <p:nvPr/>
        </p:nvSpPr>
        <p:spPr bwMode="auto">
          <a:xfrm>
            <a:off x="38600" y="4035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Hộp Văn bản 18">
            <a:extLst>
              <a:ext uri="{FF2B5EF4-FFF2-40B4-BE49-F238E27FC236}">
                <a16:creationId xmlns:a16="http://schemas.microsoft.com/office/drawing/2014/main" id="{F0EC2DCA-44BE-4463-A8FD-203ABE6A2AE1}"/>
              </a:ext>
            </a:extLst>
          </p:cNvPr>
          <p:cNvSpPr txBox="1"/>
          <p:nvPr/>
        </p:nvSpPr>
        <p:spPr>
          <a:xfrm>
            <a:off x="38600" y="1347834"/>
            <a:ext cx="8839586" cy="1569660"/>
          </a:xfrm>
          <a:prstGeom prst="rect">
            <a:avLst/>
          </a:prstGeom>
          <a:noFill/>
        </p:spPr>
        <p:txBody>
          <a:bodyPr wrap="square" rtlCol="0">
            <a:spAutoFit/>
          </a:bodyPr>
          <a:lstStyle/>
          <a:p>
            <a:pPr marL="457200" indent="-381000">
              <a:spcBef>
                <a:spcPts val="600"/>
              </a:spcBef>
              <a:buClr>
                <a:srgbClr val="C7D3E6"/>
              </a:buClr>
              <a:buSzPts val="2400"/>
              <a:buFont typeface="Roboto Condensed Light"/>
              <a:buChar char="▰"/>
            </a:pPr>
            <a:r>
              <a:rPr lang="en-US" sz="2400">
                <a:solidFill>
                  <a:srgbClr val="263248"/>
                </a:solidFill>
                <a:latin typeface="Roboto Condensed Light"/>
                <a:ea typeface="Roboto Condensed Light"/>
                <a:sym typeface="Roboto Condensed Light"/>
              </a:rPr>
              <a:t>Dùng hàm trả về vị từ (predicate) thêm vào truy vấn của ng</a:t>
            </a:r>
            <a:r>
              <a:rPr lang="vi-VN" sz="2400">
                <a:solidFill>
                  <a:srgbClr val="263248"/>
                </a:solidFill>
                <a:latin typeface="Roboto Condensed Light"/>
                <a:ea typeface="Roboto Condensed Light"/>
                <a:sym typeface="Roboto Condensed Light"/>
              </a:rPr>
              <a:t>ư</a:t>
            </a:r>
            <a:r>
              <a:rPr lang="en-US" sz="2400">
                <a:solidFill>
                  <a:srgbClr val="263248"/>
                </a:solidFill>
                <a:latin typeface="Roboto Condensed Light"/>
                <a:ea typeface="Roboto Condensed Light"/>
                <a:sym typeface="Roboto Condensed Light"/>
              </a:rPr>
              <a:t>ời dùng  sau mệnh đề WHERE để kiểm soát dữ liệu họ truy cập dựa trên cách cài đặt</a:t>
            </a:r>
          </a:p>
          <a:p>
            <a:endParaRPr lang="en-US" sz="2400" b="1">
              <a:latin typeface="Roboto Condensed" panose="020B0604020202020204" charset="0"/>
              <a:ea typeface="Roboto Condensed" panose="020B0604020202020204" charset="0"/>
            </a:endParaRPr>
          </a:p>
        </p:txBody>
      </p:sp>
      <p:pic>
        <p:nvPicPr>
          <p:cNvPr id="17" name="Picture 16">
            <a:extLst>
              <a:ext uri="{FF2B5EF4-FFF2-40B4-BE49-F238E27FC236}">
                <a16:creationId xmlns:a16="http://schemas.microsoft.com/office/drawing/2014/main" id="{58A405A3-19A2-493A-ADAB-2D86CE07FCE7}"/>
              </a:ext>
            </a:extLst>
          </p:cNvPr>
          <p:cNvPicPr/>
          <p:nvPr/>
        </p:nvPicPr>
        <p:blipFill>
          <a:blip r:embed="rId2"/>
          <a:stretch>
            <a:fillRect/>
          </a:stretch>
        </p:blipFill>
        <p:spPr>
          <a:xfrm>
            <a:off x="621488" y="2504536"/>
            <a:ext cx="6762272" cy="2313031"/>
          </a:xfrm>
          <a:prstGeom prst="rect">
            <a:avLst/>
          </a:prstGeom>
        </p:spPr>
      </p:pic>
    </p:spTree>
    <p:extLst>
      <p:ext uri="{BB962C8B-B14F-4D97-AF65-F5344CB8AC3E}">
        <p14:creationId xmlns:p14="http://schemas.microsoft.com/office/powerpoint/2010/main" val="34415344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1FAC5E7-D277-4F6C-AB41-7CFF6C8CB5B7}"/>
              </a:ext>
            </a:extLst>
          </p:cNvPr>
          <p:cNvSpPr>
            <a:spLocks noGrp="1"/>
          </p:cNvSpPr>
          <p:nvPr>
            <p:ph type="title"/>
          </p:nvPr>
        </p:nvSpPr>
        <p:spPr/>
        <p:txBody>
          <a:bodyPr/>
          <a:lstStyle/>
          <a:p>
            <a:r>
              <a:rPr lang="en-US" sz="2400"/>
              <a:t>3. COLUMN LEVEL VÀ COLUMN MASKING</a:t>
            </a:r>
          </a:p>
        </p:txBody>
      </p:sp>
      <p:sp>
        <p:nvSpPr>
          <p:cNvPr id="4" name="Chỗ dành sẵn cho Số hiệu Bản chiếu 3">
            <a:extLst>
              <a:ext uri="{FF2B5EF4-FFF2-40B4-BE49-F238E27FC236}">
                <a16:creationId xmlns:a16="http://schemas.microsoft.com/office/drawing/2014/main" id="{7864F41F-4A4C-405A-8D94-6862B5CA6A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dirty="0"/>
          </a:p>
        </p:txBody>
      </p:sp>
      <p:sp>
        <p:nvSpPr>
          <p:cNvPr id="5" name="Hộp Văn bản 4">
            <a:extLst>
              <a:ext uri="{FF2B5EF4-FFF2-40B4-BE49-F238E27FC236}">
                <a16:creationId xmlns:a16="http://schemas.microsoft.com/office/drawing/2014/main" id="{831FB414-3157-48A4-AE2E-938DD4665ED6}"/>
              </a:ext>
            </a:extLst>
          </p:cNvPr>
          <p:cNvSpPr txBox="1"/>
          <p:nvPr/>
        </p:nvSpPr>
        <p:spPr>
          <a:xfrm>
            <a:off x="143902" y="1415579"/>
            <a:ext cx="8787447" cy="1646605"/>
          </a:xfrm>
          <a:prstGeom prst="rect">
            <a:avLst/>
          </a:prstGeom>
          <a:noFill/>
        </p:spPr>
        <p:txBody>
          <a:bodyPr wrap="square" rtlCol="0">
            <a:spAutoFit/>
          </a:bodyPr>
          <a:lstStyle/>
          <a:p>
            <a:pPr marL="457200" indent="-381000">
              <a:spcBef>
                <a:spcPts val="600"/>
              </a:spcBef>
              <a:buClr>
                <a:srgbClr val="C7D3E6"/>
              </a:buClr>
              <a:buSzPts val="2400"/>
              <a:buFont typeface="Roboto Condensed Light"/>
              <a:buChar char="▰"/>
            </a:pPr>
            <a:r>
              <a:rPr lang="en-US" sz="2400">
                <a:solidFill>
                  <a:srgbClr val="263248"/>
                </a:solidFill>
                <a:latin typeface="Roboto Condensed Light"/>
                <a:ea typeface="Roboto Condensed Light"/>
              </a:rPr>
              <a:t>Cung cấp các truy cập chi tiết h</a:t>
            </a:r>
            <a:r>
              <a:rPr lang="vi-VN" sz="2400">
                <a:solidFill>
                  <a:srgbClr val="263248"/>
                </a:solidFill>
                <a:latin typeface="Roboto Condensed Light"/>
                <a:ea typeface="Roboto Condensed Light"/>
              </a:rPr>
              <a:t>ơ</a:t>
            </a:r>
            <a:r>
              <a:rPr lang="en-US" sz="2400">
                <a:solidFill>
                  <a:srgbClr val="263248"/>
                </a:solidFill>
                <a:latin typeface="Roboto Condensed Light"/>
                <a:ea typeface="Roboto Condensed Light"/>
              </a:rPr>
              <a:t>n trên dữ liệu</a:t>
            </a:r>
          </a:p>
          <a:p>
            <a:pPr marL="457200" indent="-381000">
              <a:spcBef>
                <a:spcPts val="600"/>
              </a:spcBef>
              <a:buClr>
                <a:srgbClr val="C7D3E6"/>
              </a:buClr>
              <a:buSzPts val="2400"/>
              <a:buFont typeface="Roboto Condensed Light"/>
              <a:buChar char="▰"/>
            </a:pPr>
            <a:r>
              <a:rPr lang="en-US" sz="2400">
                <a:solidFill>
                  <a:srgbClr val="263248"/>
                </a:solidFill>
                <a:latin typeface="Roboto Condensed Light"/>
                <a:ea typeface="Roboto Condensed Light"/>
              </a:rPr>
              <a:t>Gắn hàm chính sách trên cột cần hạn chế truy cập, thay vì gắn trên table hoặc view</a:t>
            </a:r>
          </a:p>
          <a:p>
            <a:endParaRPr lang="en-US" sz="2400">
              <a:solidFill>
                <a:srgbClr val="263248"/>
              </a:solidFill>
              <a:latin typeface="Roboto Condensed Light"/>
              <a:ea typeface="Roboto Condensed Light"/>
            </a:endParaRPr>
          </a:p>
        </p:txBody>
      </p:sp>
      <p:pic>
        <p:nvPicPr>
          <p:cNvPr id="6" name="Picture 14">
            <a:extLst>
              <a:ext uri="{FF2B5EF4-FFF2-40B4-BE49-F238E27FC236}">
                <a16:creationId xmlns:a16="http://schemas.microsoft.com/office/drawing/2014/main" id="{24FA7D52-820F-4864-9E6F-183EBEC6BBB0}"/>
              </a:ext>
            </a:extLst>
          </p:cNvPr>
          <p:cNvPicPr/>
          <p:nvPr/>
        </p:nvPicPr>
        <p:blipFill>
          <a:blip r:embed="rId2"/>
          <a:stretch>
            <a:fillRect/>
          </a:stretch>
        </p:blipFill>
        <p:spPr>
          <a:xfrm>
            <a:off x="38600" y="2676260"/>
            <a:ext cx="3667125" cy="2275840"/>
          </a:xfrm>
          <a:prstGeom prst="rect">
            <a:avLst/>
          </a:prstGeom>
        </p:spPr>
      </p:pic>
      <p:pic>
        <p:nvPicPr>
          <p:cNvPr id="7" name="Picture 15">
            <a:extLst>
              <a:ext uri="{FF2B5EF4-FFF2-40B4-BE49-F238E27FC236}">
                <a16:creationId xmlns:a16="http://schemas.microsoft.com/office/drawing/2014/main" id="{2AA4C753-99F5-40B3-9ADC-790EC870D982}"/>
              </a:ext>
            </a:extLst>
          </p:cNvPr>
          <p:cNvPicPr/>
          <p:nvPr/>
        </p:nvPicPr>
        <p:blipFill>
          <a:blip r:embed="rId3"/>
          <a:stretch>
            <a:fillRect/>
          </a:stretch>
        </p:blipFill>
        <p:spPr>
          <a:xfrm>
            <a:off x="4572000" y="2676261"/>
            <a:ext cx="3705225" cy="2193452"/>
          </a:xfrm>
          <a:prstGeom prst="rect">
            <a:avLst/>
          </a:prstGeom>
        </p:spPr>
      </p:pic>
      <p:sp>
        <p:nvSpPr>
          <p:cNvPr id="10" name="Arrow: Right 11">
            <a:extLst>
              <a:ext uri="{FF2B5EF4-FFF2-40B4-BE49-F238E27FC236}">
                <a16:creationId xmlns:a16="http://schemas.microsoft.com/office/drawing/2014/main" id="{8AA6D784-0C25-4B2D-A7F1-1A672EF799DD}"/>
              </a:ext>
            </a:extLst>
          </p:cNvPr>
          <p:cNvSpPr/>
          <p:nvPr/>
        </p:nvSpPr>
        <p:spPr>
          <a:xfrm>
            <a:off x="3705725" y="3772987"/>
            <a:ext cx="999489"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10004868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443</TotalTime>
  <Words>2558</Words>
  <Application>Microsoft Office PowerPoint</Application>
  <PresentationFormat>On-screen Show (16:9)</PresentationFormat>
  <Paragraphs>335</Paragraphs>
  <Slides>74</Slides>
  <Notes>59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74</vt:i4>
      </vt:variant>
    </vt:vector>
  </HeadingPairs>
  <TitlesOfParts>
    <vt:vector size="81" baseType="lpstr">
      <vt:lpstr>Roboto Condensed Light</vt:lpstr>
      <vt:lpstr>Arvo</vt:lpstr>
      <vt:lpstr>Times New Roman</vt:lpstr>
      <vt:lpstr>Arial</vt:lpstr>
      <vt:lpstr>Roboto Condensed</vt:lpstr>
      <vt:lpstr>Cambria Math</vt:lpstr>
      <vt:lpstr>Salerio template</vt:lpstr>
      <vt:lpstr>NHÓM 9 6.3 FINE-GRAINED ACCESS CONTROL</vt:lpstr>
      <vt:lpstr>CÁC PHẦN TRÌNH BÀY  1. VPD 2. APPLICATION CONTEXT 3. DEMO </vt:lpstr>
      <vt:lpstr>PowerPoint Presentation</vt:lpstr>
      <vt:lpstr>VPD</vt:lpstr>
      <vt:lpstr>MỤC LỤC VPD</vt:lpstr>
      <vt:lpstr>1. KHÁI NIỆM</vt:lpstr>
      <vt:lpstr>1. KHÁI NIỆM</vt:lpstr>
      <vt:lpstr>2. CÁCH LÀM VIỆC CỦA VPD</vt:lpstr>
      <vt:lpstr>3. COLUMN LEVEL VÀ COLUMN MASKING</vt:lpstr>
      <vt:lpstr>3. COLUMN LEVEL VÀ COLUMN MASKING</vt:lpstr>
      <vt:lpstr>4. VPD SECURITY POLICY</vt:lpstr>
      <vt:lpstr>4. VPD SECURITY POLICY</vt:lpstr>
      <vt:lpstr>4. VPD SECURITY POLICY</vt:lpstr>
      <vt:lpstr>5. PHẠM VI VPD</vt:lpstr>
      <vt:lpstr>5. PHẠM VI VPD</vt:lpstr>
      <vt:lpstr>5. PHẠM VI VPD</vt:lpstr>
      <vt:lpstr>APPLICATION CONTEXT</vt:lpstr>
      <vt:lpstr>APPLICATION CONTEXT</vt:lpstr>
      <vt:lpstr>KHÁI NIỆM</vt:lpstr>
      <vt:lpstr>CÁC ĐẶC TRƯNG</vt:lpstr>
      <vt:lpstr>CÚ PHÁP CREATE CONTEXT</vt:lpstr>
      <vt:lpstr>CÚ PHÁP SET CONTEXT</vt:lpstr>
      <vt:lpstr>CÁC LOẠI NGỮ CẢNH ỨNG DỤNG</vt:lpstr>
      <vt:lpstr>LỢI ÍCH</vt:lpstr>
      <vt:lpstr>DEMO</vt:lpstr>
      <vt:lpstr>GIẢ ĐỊNH</vt:lpstr>
      <vt:lpstr>TÌNH HUỐNG</vt:lpstr>
      <vt:lpstr>TÌNH HUỐNG</vt:lpstr>
      <vt:lpstr>TÌNH HUỐNG</vt:lpstr>
      <vt:lpstr>TÌNH HUỐNG</vt:lpstr>
      <vt:lpstr>TÌNH HUỐNG</vt:lpstr>
      <vt:lpstr>CHÍNH SÁCH ĐỀ RA</vt:lpstr>
      <vt:lpstr>VPD</vt:lpstr>
      <vt:lpstr>CHÍNH SÁCH VPD MỘT</vt:lpstr>
      <vt:lpstr>CHÍNH SÁCH VPD MỘT</vt:lpstr>
      <vt:lpstr>CHÍNH SÁCH VPD MỘT</vt:lpstr>
      <vt:lpstr>CHÍNH SÁCH VPD MỘT</vt:lpstr>
      <vt:lpstr>CHÍNH SÁCH VPD MỘT</vt:lpstr>
      <vt:lpstr>CHÍNH SÁCH VPD MỘT</vt:lpstr>
      <vt:lpstr>CHÍNH SÁCH VPD MỘT</vt:lpstr>
      <vt:lpstr>CHÍNH SÁCH VPD MỘT</vt:lpstr>
      <vt:lpstr>CHÍNH SÁCH VPD HAI</vt:lpstr>
      <vt:lpstr>CHÍNH SÁCH VPD HAI</vt:lpstr>
      <vt:lpstr>CHÍNH SÁCH VPD HAI</vt:lpstr>
      <vt:lpstr>CHÍNH SÁCH VPD HAI</vt:lpstr>
      <vt:lpstr>CHÍNH SÁCH VPD HAI</vt:lpstr>
      <vt:lpstr>CHÍNH SÁCH VPD HAI</vt:lpstr>
      <vt:lpstr>CHÍNH SÁCH VPD HAI</vt:lpstr>
      <vt:lpstr>CHÍNH SÁCH VPD HAI</vt:lpstr>
      <vt:lpstr>APPLICATION CONTEXT</vt:lpstr>
      <vt:lpstr>VẤN ĐỀ</vt:lpstr>
      <vt:lpstr>VẤN ĐỀ</vt:lpstr>
      <vt:lpstr>VẤN ĐỀ</vt:lpstr>
      <vt:lpstr>VẤN ĐỀ</vt:lpstr>
      <vt:lpstr>VẤN ĐỀ</vt:lpstr>
      <vt:lpstr>CÀI ĐẶT APPLICATION CONTEXT</vt:lpstr>
      <vt:lpstr>CÀI ĐẶT APPLICATION CONTEXT</vt:lpstr>
      <vt:lpstr>CÀI ĐẶT APPLICATION CONTEXT</vt:lpstr>
      <vt:lpstr>CÀI ĐẶT APPLICATION CONTEXT</vt:lpstr>
      <vt:lpstr>CÀI ĐẶT APPLICATION CONTEXT</vt:lpstr>
      <vt:lpstr>CÀI ĐẶT APPLICATION CONTEXT</vt:lpstr>
      <vt:lpstr>CÀI ĐẶT APPLICATION CONTEXT</vt:lpstr>
      <vt:lpstr>CÀI ĐẶT APPLICATION CONTEXT</vt:lpstr>
      <vt:lpstr>CÀI ĐẶT APPLICATION CONTEXT</vt:lpstr>
      <vt:lpstr>CÀI ĐẶT APPLICATION CONTEXT</vt:lpstr>
      <vt:lpstr>CÀI ĐẶT APPLICATION CONTEXT</vt:lpstr>
      <vt:lpstr>CÀI ĐẶT APPLICATION CONTEXT</vt:lpstr>
      <vt:lpstr>CÀI ĐẶT APPLICATION CONTEXT</vt:lpstr>
      <vt:lpstr>CHIA SẺ CHO TẤT CẢ NGƯỜI DÙNG APPLICATION CONTEXT GLOBAL</vt:lpstr>
      <vt:lpstr>CHIA SẺ CHO TẤT CẢ NGƯỜI DÙNG APPLICATION CONTEXT GLOBAL</vt:lpstr>
      <vt:lpstr>CHIA SẺ CHO TẤT CẢ NGƯỜI DÙNG APPLICATION CONTEXT GLOBAL</vt:lpstr>
      <vt:lpstr>CHIA SẺ CHO TẤT CẢ NGƯỜI DÙNG APPLICATION CONTEXT GLOBAL</vt:lpstr>
      <vt:lpstr>CHIA SẺ CHO TẤT CẢ NGƯỜI DÙNG APPLICATION CONTEXT GLOBAL</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PHAN THANH SANG</cp:lastModifiedBy>
  <cp:revision>88</cp:revision>
  <dcterms:modified xsi:type="dcterms:W3CDTF">2018-12-20T16:56:33Z</dcterms:modified>
</cp:coreProperties>
</file>