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</p:sldIdLst>
  <p:sldSz cx="18288000" cy="10287000"/>
  <p:notesSz cx="6858000" cy="9144000"/>
  <p:embeddedFontLst>
    <p:embeddedFont>
      <p:font typeface="Arimo" panose="020B0604020202020204"/>
      <p:regular r:id="rId15"/>
    </p:embeddedFont>
    <p:embeddedFont>
      <p:font typeface="WenQuanYi" panose="020B0606030804020204" charset="-122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082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.svg"/><Relationship Id="rId12" Type="http://schemas.openxmlformats.org/officeDocument/2006/relationships/image" Target="../media/image3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1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3.svg"/><Relationship Id="rId15" Type="http://schemas.openxmlformats.org/officeDocument/2006/relationships/image" Target="../media/image22.png"/><Relationship Id="rId14" Type="http://schemas.openxmlformats.org/officeDocument/2006/relationships/image" Target="../media/image21.svg"/><Relationship Id="rId13" Type="http://schemas.openxmlformats.org/officeDocument/2006/relationships/image" Target="../media/image20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1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011478" y="4725555"/>
            <a:ext cx="9498465" cy="7723067"/>
            <a:chOff x="0" y="0"/>
            <a:chExt cx="12664620" cy="1029742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0">
            <a:off x="11076811" y="-2161622"/>
            <a:ext cx="9222668" cy="9900754"/>
            <a:chOff x="0" y="0"/>
            <a:chExt cx="12296890" cy="1320100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7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700" y="9210675"/>
            <a:ext cx="11545242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099811" y="2147801"/>
            <a:ext cx="8044189" cy="5758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25"/>
              </a:lnSpc>
            </a:pPr>
            <a:r>
              <a:rPr lang="en-US" sz="9205">
                <a:solidFill>
                  <a:srgbClr val="122353"/>
                </a:solidFill>
                <a:ea typeface="字由文艺黑" panose="00020600040101010101" charset="-122"/>
              </a:rPr>
              <a:t>基于HTML</a:t>
            </a:r>
            <a:r>
              <a:rPr lang="zh-CN" altLang="en-US" sz="9205">
                <a:solidFill>
                  <a:srgbClr val="122353"/>
                </a:solidFill>
                <a:ea typeface="字由文艺黑" panose="00020600040101010101" charset="-122"/>
              </a:rPr>
              <a:t>，</a:t>
            </a:r>
            <a:r>
              <a:rPr lang="en-US" altLang="zh-CN" sz="9205">
                <a:solidFill>
                  <a:srgbClr val="122353"/>
                </a:solidFill>
                <a:ea typeface="字由文艺黑" panose="00020600040101010101" charset="-122"/>
              </a:rPr>
              <a:t>JS</a:t>
            </a:r>
            <a:endParaRPr lang="en-US" altLang="zh-CN" sz="9205">
              <a:solidFill>
                <a:srgbClr val="122353"/>
              </a:solidFill>
              <a:ea typeface="字由文艺黑" panose="00020600040101010101" charset="-122"/>
            </a:endParaRPr>
          </a:p>
          <a:p>
            <a:pPr>
              <a:lnSpc>
                <a:spcPts val="11225"/>
              </a:lnSpc>
            </a:pPr>
            <a:r>
              <a:rPr lang="en-US" altLang="zh-CN" sz="9205">
                <a:solidFill>
                  <a:srgbClr val="122353"/>
                </a:solidFill>
                <a:ea typeface="字由文艺黑" panose="00020600040101010101" charset="-122"/>
              </a:rPr>
              <a:t>CSS,uniapp,Nodejs</a:t>
            </a:r>
            <a:r>
              <a:rPr lang="zh-CN" altLang="en-US" sz="9205">
                <a:solidFill>
                  <a:srgbClr val="122353"/>
                </a:solidFill>
                <a:ea typeface="字由文艺黑" panose="00020600040101010101" charset="-122"/>
              </a:rPr>
              <a:t>的仿网易云微信</a:t>
            </a:r>
            <a:r>
              <a:rPr lang="zh-CN" altLang="en-US" sz="9205">
                <a:solidFill>
                  <a:srgbClr val="122353"/>
                </a:solidFill>
                <a:ea typeface="字由文艺黑" panose="00020600040101010101" charset="-122"/>
              </a:rPr>
              <a:t>小程序</a:t>
            </a:r>
            <a:endParaRPr lang="zh-CN" altLang="en-US" sz="9205">
              <a:solidFill>
                <a:srgbClr val="122353"/>
              </a:solidFill>
              <a:ea typeface="字由文艺黑" panose="00020600040101010101" charset="-122"/>
            </a:endParaRP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 rot="0">
            <a:off x="8091384" y="5600535"/>
            <a:ext cx="1054615" cy="1054615"/>
            <a:chOff x="0" y="0"/>
            <a:chExt cx="5407660" cy="54076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FFB198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0">
            <a:off x="16063714" y="7739132"/>
            <a:ext cx="1054615" cy="1054615"/>
            <a:chOff x="0" y="0"/>
            <a:chExt cx="5407660" cy="54076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B599D4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7672636">
            <a:off x="10244308" y="-310274"/>
            <a:ext cx="9795782" cy="619805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99811" y="7973988"/>
            <a:ext cx="5043983" cy="61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800">
                <a:solidFill>
                  <a:srgbClr val="122353"/>
                </a:solidFill>
                <a:ea typeface="思源黑体" panose="020B0500000000000000" charset="-122"/>
              </a:rPr>
              <a:t>汇报人：陈荣相</a:t>
            </a:r>
            <a:endParaRPr lang="en-US" sz="3800">
              <a:solidFill>
                <a:srgbClr val="122353"/>
              </a:solidFill>
              <a:ea typeface="思源黑体" panose="020B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83378" y="4762295"/>
            <a:ext cx="9498465" cy="7723067"/>
            <a:chOff x="0" y="0"/>
            <a:chExt cx="12664620" cy="1029742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 rot="5400000">
            <a:off x="-1188684" y="5119688"/>
            <a:ext cx="8229600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0">
            <a:off x="10951900" y="-2121706"/>
            <a:ext cx="9222668" cy="9900754"/>
            <a:chOff x="0" y="0"/>
            <a:chExt cx="12296890" cy="13201005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468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5015020" y="733425"/>
            <a:ext cx="5674559" cy="2613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05"/>
              </a:lnSpc>
              <a:spcBef>
                <a:spcPct val="0"/>
              </a:spcBef>
            </a:pPr>
            <a:r>
              <a:rPr lang="en-US" sz="15220" spc="1521">
                <a:solidFill>
                  <a:srgbClr val="122353"/>
                </a:solidFill>
                <a:ea typeface="字由文艺黑 Bold"/>
              </a:rPr>
              <a:t>目录</a:t>
            </a:r>
            <a:endParaRPr lang="en-US" sz="15220" spc="1521">
              <a:solidFill>
                <a:srgbClr val="122353"/>
              </a:solidFill>
              <a:ea typeface="字由文艺黑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0427258" y="-643065"/>
            <a:ext cx="7719838" cy="488455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277341" y="6579768"/>
            <a:ext cx="5149917" cy="776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0"/>
              </a:lnSpc>
              <a:spcBef>
                <a:spcPct val="0"/>
              </a:spcBef>
            </a:pPr>
            <a:r>
              <a:rPr lang="en-US" sz="4600" spc="460">
                <a:solidFill>
                  <a:srgbClr val="122353"/>
                </a:solidFill>
                <a:latin typeface="思源黑体" panose="020B0500000000000000" charset="-122"/>
              </a:rPr>
              <a:t>01/项目介绍</a:t>
            </a:r>
            <a:endParaRPr lang="en-US" sz="4600" spc="460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405740" y="6579768"/>
            <a:ext cx="5192597" cy="776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0"/>
              </a:lnSpc>
              <a:spcBef>
                <a:spcPct val="0"/>
              </a:spcBef>
            </a:pPr>
            <a:r>
              <a:rPr lang="en-US" sz="4600" spc="460">
                <a:solidFill>
                  <a:srgbClr val="122353"/>
                </a:solidFill>
                <a:latin typeface="思源黑体" panose="020B0500000000000000" charset="-122"/>
              </a:rPr>
              <a:t>02/项目成果展示</a:t>
            </a:r>
            <a:endParaRPr lang="en-US" sz="4600" spc="460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70074" y="1000125"/>
            <a:ext cx="422970" cy="480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>
                <a:solidFill>
                  <a:srgbClr val="122353"/>
                </a:solidFill>
                <a:latin typeface="思源黑体" panose="020B0500000000000000" charset="-122"/>
              </a:rPr>
              <a:t>02</a:t>
            </a:r>
            <a:endParaRPr lang="en-US" sz="3000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77341" y="8082328"/>
            <a:ext cx="5674559" cy="82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0"/>
              </a:lnSpc>
              <a:spcBef>
                <a:spcPct val="0"/>
              </a:spcBef>
            </a:pPr>
            <a:r>
              <a:rPr lang="en-US" sz="4600" spc="460">
                <a:solidFill>
                  <a:srgbClr val="122353"/>
                </a:solidFill>
                <a:latin typeface="思源黑体" panose="020B0500000000000000" charset="-122"/>
              </a:rPr>
              <a:t>03/项目</a:t>
            </a:r>
            <a:r>
              <a:rPr lang="zh-CN" altLang="en-US" sz="4600" spc="460">
                <a:solidFill>
                  <a:srgbClr val="122353"/>
                </a:solidFill>
                <a:latin typeface="思源黑体" panose="020B0500000000000000" charset="-122"/>
              </a:rPr>
              <a:t>总结</a:t>
            </a:r>
            <a:endParaRPr lang="zh-CN" altLang="en-US" sz="4600" spc="460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1405" y="4460240"/>
            <a:ext cx="4006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>
                <a:solidFill>
                  <a:srgbClr val="122353"/>
                </a:solidFill>
                <a:latin typeface="思源黑体" panose="020B0500000000000000" charset="-122"/>
                <a:sym typeface="+mn-ea"/>
              </a:rPr>
              <a:t>P</a:t>
            </a:r>
            <a:endParaRPr lang="en-US" sz="2000">
              <a:solidFill>
                <a:srgbClr val="122353"/>
              </a:solidFill>
              <a:latin typeface="思源黑体" panose="020B0500000000000000" charset="-122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思源黑体" panose="020B0500000000000000" charset="-122"/>
                <a:sym typeface="+mn-ea"/>
              </a:rPr>
              <a:t>R</a:t>
            </a:r>
            <a:endParaRPr lang="en-US" sz="2000">
              <a:solidFill>
                <a:srgbClr val="122353"/>
              </a:solidFill>
              <a:latin typeface="思源黑体" panose="020B0500000000000000" charset="-122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思源黑体" panose="020B0500000000000000" charset="-122"/>
                <a:sym typeface="+mn-ea"/>
              </a:rPr>
              <a:t>O</a:t>
            </a:r>
            <a:endParaRPr lang="en-US" sz="2000">
              <a:solidFill>
                <a:srgbClr val="122353"/>
              </a:solidFill>
              <a:latin typeface="思源黑体" panose="020B0500000000000000" charset="-122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思源黑体" panose="020B0500000000000000" charset="-122"/>
                <a:sym typeface="+mn-ea"/>
              </a:rPr>
              <a:t>J</a:t>
            </a:r>
            <a:endParaRPr lang="en-US" sz="2000">
              <a:solidFill>
                <a:srgbClr val="122353"/>
              </a:solidFill>
              <a:latin typeface="思源黑体" panose="020B0500000000000000" charset="-122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思源黑体" panose="020B0500000000000000" charset="-122"/>
                <a:sym typeface="+mn-ea"/>
              </a:rPr>
              <a:t>E</a:t>
            </a:r>
            <a:endParaRPr lang="en-US" sz="2000">
              <a:solidFill>
                <a:srgbClr val="122353"/>
              </a:solidFill>
              <a:latin typeface="思源黑体" panose="020B0500000000000000" charset="-122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思源黑体" panose="020B0500000000000000" charset="-122"/>
                <a:sym typeface="+mn-ea"/>
              </a:rPr>
              <a:t>C</a:t>
            </a:r>
            <a:endParaRPr lang="en-US" sz="2000">
              <a:solidFill>
                <a:srgbClr val="122353"/>
              </a:solidFill>
              <a:latin typeface="思源黑体" panose="020B0500000000000000" charset="-122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思源黑体" panose="020B0500000000000000" charset="-122"/>
                <a:sym typeface="+mn-ea"/>
              </a:rPr>
              <a:t>T</a:t>
            </a:r>
            <a:r>
              <a:rPr lang="en-US" sz="2000">
                <a:solidFill>
                  <a:srgbClr val="122353"/>
                </a:solidFill>
                <a:latin typeface="Arimo" panose="020B0604020202020204"/>
                <a:sym typeface="+mn-ea"/>
              </a:rPr>
              <a:t> </a:t>
            </a:r>
            <a:endParaRPr lang="en-US" sz="2000">
              <a:solidFill>
                <a:srgbClr val="122353"/>
              </a:solidFill>
              <a:latin typeface="Arimo" panose="020B0604020202020204"/>
              <a:sym typeface="+mn-ea"/>
            </a:endParaRPr>
          </a:p>
          <a:p>
            <a:pPr algn="l"/>
            <a:endParaRPr lang="en-US" sz="2000">
              <a:solidFill>
                <a:srgbClr val="122353"/>
              </a:solidFill>
              <a:latin typeface="Arimo" panose="020B0604020202020204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Arimo" panose="020B0604020202020204"/>
                <a:sym typeface="+mn-ea"/>
              </a:rPr>
              <a:t>S</a:t>
            </a:r>
            <a:endParaRPr lang="en-US" sz="2000">
              <a:solidFill>
                <a:srgbClr val="122353"/>
              </a:solidFill>
              <a:latin typeface="Arimo" panose="020B0604020202020204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Arimo" panose="020B0604020202020204"/>
                <a:sym typeface="+mn-ea"/>
              </a:rPr>
              <a:t>U</a:t>
            </a:r>
            <a:endParaRPr lang="en-US" sz="2000">
              <a:solidFill>
                <a:srgbClr val="122353"/>
              </a:solidFill>
              <a:latin typeface="Arimo" panose="020B0604020202020204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Arimo" panose="020B0604020202020204"/>
                <a:sym typeface="+mn-ea"/>
              </a:rPr>
              <a:t>M</a:t>
            </a:r>
            <a:endParaRPr lang="en-US" sz="2000">
              <a:solidFill>
                <a:srgbClr val="122353"/>
              </a:solidFill>
              <a:latin typeface="Arimo" panose="020B0604020202020204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Arimo" panose="020B0604020202020204"/>
                <a:sym typeface="+mn-ea"/>
              </a:rPr>
              <a:t>M</a:t>
            </a:r>
            <a:endParaRPr lang="en-US" sz="2000">
              <a:solidFill>
                <a:srgbClr val="122353"/>
              </a:solidFill>
              <a:latin typeface="Arimo" panose="020B0604020202020204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Arimo" panose="020B0604020202020204"/>
                <a:sym typeface="+mn-ea"/>
              </a:rPr>
              <a:t>A</a:t>
            </a:r>
            <a:endParaRPr lang="en-US" sz="2000">
              <a:solidFill>
                <a:srgbClr val="122353"/>
              </a:solidFill>
              <a:latin typeface="Arimo" panose="020B0604020202020204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Arimo" panose="020B0604020202020204"/>
                <a:sym typeface="+mn-ea"/>
              </a:rPr>
              <a:t>R</a:t>
            </a:r>
            <a:endParaRPr lang="en-US" sz="2000">
              <a:solidFill>
                <a:srgbClr val="122353"/>
              </a:solidFill>
              <a:latin typeface="Arimo" panose="020B0604020202020204"/>
              <a:sym typeface="+mn-ea"/>
            </a:endParaRPr>
          </a:p>
          <a:p>
            <a:pPr algn="l"/>
            <a:r>
              <a:rPr lang="en-US" sz="2000">
                <a:solidFill>
                  <a:srgbClr val="122353"/>
                </a:solidFill>
                <a:latin typeface="Arimo" panose="020B0604020202020204"/>
                <a:sym typeface="+mn-ea"/>
              </a:rPr>
              <a:t>Y</a:t>
            </a:r>
            <a:endParaRPr lang="en-US" sz="2000">
              <a:solidFill>
                <a:srgbClr val="122353"/>
              </a:solidFill>
              <a:latin typeface="Arimo" panose="020B0604020202020204"/>
            </a:endParaRP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11541" y="4041050"/>
            <a:ext cx="9498465" cy="7723067"/>
            <a:chOff x="0" y="0"/>
            <a:chExt cx="12664620" cy="1029742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0">
            <a:off x="10951900" y="-2121706"/>
            <a:ext cx="9222668" cy="9900754"/>
            <a:chOff x="0" y="0"/>
            <a:chExt cx="12296890" cy="1320100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4602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2024328" y="9210675"/>
            <a:ext cx="16263672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0" y="1076325"/>
            <a:ext cx="13685272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6905088" y="2127926"/>
            <a:ext cx="4477825" cy="3435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80"/>
              </a:lnSpc>
              <a:spcBef>
                <a:spcPct val="0"/>
              </a:spcBef>
            </a:pPr>
            <a:r>
              <a:rPr lang="en-US" sz="19985">
                <a:solidFill>
                  <a:srgbClr val="122353"/>
                </a:solidFill>
                <a:latin typeface="Aileron Regular Bold Italics" panose="00000800000000000000"/>
              </a:rPr>
              <a:t>01</a:t>
            </a:r>
            <a:endParaRPr lang="en-US" sz="19985">
              <a:solidFill>
                <a:srgbClr val="122353"/>
              </a:solidFill>
              <a:latin typeface="Aileron Regular Bold Italics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987375" y="5258850"/>
            <a:ext cx="6313251" cy="136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7000">
                <a:solidFill>
                  <a:srgbClr val="122353"/>
                </a:solidFill>
                <a:ea typeface="字由文艺黑 Bold"/>
              </a:rPr>
              <a:t>项目介绍</a:t>
            </a:r>
            <a:endParaRPr lang="en-US" sz="7000">
              <a:solidFill>
                <a:srgbClr val="122353"/>
              </a:solidFill>
              <a:ea typeface="字由文艺黑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8912089"/>
            <a:ext cx="505718" cy="56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585">
                <a:solidFill>
                  <a:srgbClr val="122353"/>
                </a:solidFill>
                <a:latin typeface="思源黑体" panose="020B0500000000000000" charset="-122"/>
              </a:rPr>
              <a:t>03</a:t>
            </a:r>
            <a:endParaRPr lang="en-US" sz="3585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163897" y="879180"/>
            <a:ext cx="3289793" cy="42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0"/>
              </a:lnSpc>
              <a:spcBef>
                <a:spcPct val="0"/>
              </a:spcBef>
            </a:pPr>
            <a:r>
              <a:rPr lang="en-US" sz="2705">
                <a:solidFill>
                  <a:srgbClr val="122353"/>
                </a:solidFill>
                <a:latin typeface="思源黑体 Extra-Light"/>
              </a:rPr>
              <a:t>PROJECT  SUMMARY</a:t>
            </a:r>
            <a:endParaRPr lang="en-US" sz="2705">
              <a:solidFill>
                <a:srgbClr val="122353"/>
              </a:solidFill>
              <a:latin typeface="思源黑体 Extra-Light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 rot="0">
            <a:off x="4436882" y="2518451"/>
            <a:ext cx="1054615" cy="1054615"/>
            <a:chOff x="0" y="0"/>
            <a:chExt cx="5407660" cy="540766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FFB198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0">
            <a:off x="12796504" y="6840892"/>
            <a:ext cx="1054615" cy="1054615"/>
            <a:chOff x="0" y="0"/>
            <a:chExt cx="5407660" cy="540766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B599D4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7138928" y="6755167"/>
            <a:ext cx="4010144" cy="62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122353"/>
                </a:solidFill>
                <a:latin typeface="WenQuanYi" panose="020B0606030804020204" charset="-122"/>
              </a:rPr>
              <a:t>PROJECT</a:t>
            </a:r>
            <a:r>
              <a:rPr lang="en-US" sz="3600">
                <a:solidFill>
                  <a:srgbClr val="122353"/>
                </a:solidFill>
                <a:latin typeface="Arimo" panose="020B0604020202020204"/>
              </a:rPr>
              <a:t> SUMMARY</a:t>
            </a:r>
            <a:endParaRPr lang="en-US" sz="3600">
              <a:solidFill>
                <a:srgbClr val="122353"/>
              </a:solidFill>
              <a:latin typeface="Arimo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933139" y="-909327"/>
            <a:ext cx="9222668" cy="9900754"/>
            <a:chOff x="0" y="0"/>
            <a:chExt cx="12296890" cy="1320100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4602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0">
            <a:off x="10194150" y="2508775"/>
            <a:ext cx="5264459" cy="5651522"/>
            <a:chOff x="0" y="0"/>
            <a:chExt cx="7019278" cy="753536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468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516084"/>
              <a:ext cx="7019278" cy="7019278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799724" y="0"/>
              <a:ext cx="5219554" cy="5219554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 rot="5400000">
            <a:off x="-1409650" y="5119688"/>
            <a:ext cx="8229600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 rot="0">
            <a:off x="3446015" y="-3347"/>
            <a:ext cx="5697985" cy="4334904"/>
            <a:chOff x="0" y="0"/>
            <a:chExt cx="7597313" cy="5779872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 rot="-1510836">
              <a:off x="1117187" y="1108812"/>
              <a:ext cx="6007761" cy="356224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6333565" y="4119262"/>
              <a:ext cx="1263748" cy="1263748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1045178"/>
              <a:ext cx="932864" cy="932864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rcRect l="31004" r="9201"/>
          <a:stretch>
            <a:fillRect/>
          </a:stretch>
        </p:blipFill>
        <p:spPr>
          <a:xfrm>
            <a:off x="11279393" y="1342563"/>
            <a:ext cx="6178690" cy="684581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70074" y="1000125"/>
            <a:ext cx="422970" cy="480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>
                <a:solidFill>
                  <a:srgbClr val="122353"/>
                </a:solidFill>
                <a:latin typeface="思源黑体" panose="020B0500000000000000" charset="-122"/>
              </a:rPr>
              <a:t>04</a:t>
            </a:r>
            <a:endParaRPr lang="en-US" sz="3000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66753" y="4736895"/>
            <a:ext cx="367665" cy="4521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5"/>
              </a:lnSpc>
              <a:spcBef>
                <a:spcPct val="0"/>
              </a:spcBef>
            </a:pPr>
            <a:r>
              <a:rPr lang="en-US" sz="2500">
                <a:solidFill>
                  <a:srgbClr val="122353"/>
                </a:solidFill>
                <a:latin typeface="思源黑体" panose="020B0500000000000000" charset="-122"/>
              </a:rPr>
              <a:t>PROJECT</a:t>
            </a:r>
            <a:r>
              <a:rPr lang="en-US" sz="2500">
                <a:solidFill>
                  <a:srgbClr val="122353"/>
                </a:solidFill>
                <a:latin typeface="Arimo" panose="020B0604020202020204"/>
              </a:rPr>
              <a:t> SUMMARY</a:t>
            </a:r>
            <a:endParaRPr lang="en-US" sz="2500">
              <a:solidFill>
                <a:srgbClr val="122353"/>
              </a:solidFill>
              <a:latin typeface="Arimo" panose="020B06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491578" y="1197292"/>
            <a:ext cx="5094897" cy="197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20"/>
              </a:lnSpc>
              <a:spcBef>
                <a:spcPct val="0"/>
              </a:spcBef>
            </a:pPr>
            <a:r>
              <a:rPr lang="zh-CN" altLang="en-US" sz="5985">
                <a:solidFill>
                  <a:srgbClr val="122353"/>
                </a:solidFill>
                <a:ea typeface="字由文艺黑" panose="00020600040101010101" charset="-122"/>
              </a:rPr>
              <a:t>仿网易云微信小</a:t>
            </a:r>
            <a:r>
              <a:rPr lang="zh-CN" altLang="en-US" sz="5985">
                <a:solidFill>
                  <a:srgbClr val="122353"/>
                </a:solidFill>
                <a:ea typeface="字由文艺黑" panose="00020600040101010101" charset="-122"/>
              </a:rPr>
              <a:t>程序</a:t>
            </a:r>
            <a:endParaRPr lang="zh-CN" altLang="en-US" sz="5985">
              <a:solidFill>
                <a:srgbClr val="122353"/>
              </a:solidFill>
              <a:ea typeface="字由文艺黑" panose="00020600040101010101" charset="-122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-2091856" y="4034065"/>
            <a:ext cx="9498465" cy="7723067"/>
            <a:chOff x="0" y="0"/>
            <a:chExt cx="12664620" cy="10297422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0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2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 rot="0">
            <a:off x="3070251" y="2319668"/>
            <a:ext cx="1054615" cy="1054615"/>
            <a:chOff x="0" y="0"/>
            <a:chExt cx="5407660" cy="540766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FFB198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 rot="0">
            <a:off x="9933139" y="8623873"/>
            <a:ext cx="1054615" cy="1054615"/>
            <a:chOff x="0" y="0"/>
            <a:chExt cx="5407660" cy="540766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B599D4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3733800" y="4445635"/>
            <a:ext cx="5188585" cy="3835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85"/>
              </a:lnSpc>
            </a:pPr>
            <a:r>
              <a:rPr lang="en-US" sz="2800">
                <a:solidFill>
                  <a:srgbClr val="122353"/>
                </a:solidFill>
                <a:latin typeface="WenQuanYi" panose="020B0606030804020204" charset="-122"/>
              </a:rPr>
              <a:t>    </a:t>
            </a:r>
            <a:r>
              <a:rPr lang="zh-CN" altLang="en-US" sz="2800">
                <a:solidFill>
                  <a:srgbClr val="122353"/>
                </a:solidFill>
                <a:latin typeface="WenQuanYi" panose="020B0606030804020204" charset="-122"/>
              </a:rPr>
              <a:t>本项目</a:t>
            </a:r>
            <a:r>
              <a:rPr lang="en-US" sz="2800">
                <a:solidFill>
                  <a:srgbClr val="122353"/>
                </a:solidFill>
                <a:ea typeface="WenQuanYi" panose="020B0606030804020204" charset="-122"/>
              </a:rPr>
              <a:t>基于HTML，CSS</a:t>
            </a:r>
            <a:r>
              <a:rPr lang="zh-CN" altLang="en-US" sz="2800">
                <a:solidFill>
                  <a:srgbClr val="122353"/>
                </a:solidFill>
                <a:ea typeface="WenQuanYi" panose="020B0606030804020204" charset="-122"/>
              </a:rPr>
              <a:t>，</a:t>
            </a:r>
            <a:r>
              <a:rPr lang="en-US" altLang="zh-CN" sz="2800">
                <a:solidFill>
                  <a:srgbClr val="122353"/>
                </a:solidFill>
                <a:ea typeface="WenQuanYi" panose="020B0606030804020204" charset="-122"/>
              </a:rPr>
              <a:t>JS</a:t>
            </a:r>
            <a:r>
              <a:rPr lang="zh-CN" altLang="en-US" sz="2800">
                <a:solidFill>
                  <a:srgbClr val="122353"/>
                </a:solidFill>
                <a:ea typeface="WenQuanYi" panose="020B0606030804020204" charset="-122"/>
              </a:rPr>
              <a:t>，</a:t>
            </a:r>
            <a:r>
              <a:rPr lang="en-US" altLang="zh-CN" sz="2800">
                <a:solidFill>
                  <a:srgbClr val="122353"/>
                </a:solidFill>
                <a:ea typeface="WenQuanYi" panose="020B0606030804020204" charset="-122"/>
              </a:rPr>
              <a:t>uniapp,nodejs,</a:t>
            </a:r>
            <a:r>
              <a:rPr lang="zh-CN" altLang="en-US" sz="2800">
                <a:solidFill>
                  <a:srgbClr val="122353"/>
                </a:solidFill>
                <a:ea typeface="WenQuanYi" panose="020B0606030804020204" charset="-122"/>
              </a:rPr>
              <a:t>网易云</a:t>
            </a:r>
            <a:r>
              <a:rPr lang="en-US" altLang="zh-CN" sz="2800">
                <a:solidFill>
                  <a:srgbClr val="122353"/>
                </a:solidFill>
                <a:ea typeface="WenQuanYi" panose="020B0606030804020204" charset="-122"/>
              </a:rPr>
              <a:t>API,</a:t>
            </a:r>
            <a:r>
              <a:rPr lang="zh-CN" altLang="en-US" sz="2800">
                <a:solidFill>
                  <a:srgbClr val="122353"/>
                </a:solidFill>
                <a:ea typeface="WenQuanYi" panose="020B0606030804020204" charset="-122"/>
              </a:rPr>
              <a:t>开发的仿网易云微信小程序，通过访问网易云</a:t>
            </a:r>
            <a:r>
              <a:rPr lang="en-US" altLang="zh-CN" sz="2800">
                <a:solidFill>
                  <a:srgbClr val="122353"/>
                </a:solidFill>
                <a:ea typeface="WenQuanYi" panose="020B0606030804020204" charset="-122"/>
              </a:rPr>
              <a:t>API</a:t>
            </a:r>
            <a:r>
              <a:rPr lang="zh-CN" altLang="en-US" sz="2800">
                <a:solidFill>
                  <a:srgbClr val="122353"/>
                </a:solidFill>
                <a:ea typeface="WenQuanYi" panose="020B0606030804020204" charset="-122"/>
              </a:rPr>
              <a:t>接口，获取数据，实现各个榜单歌曲渲染，歌曲模糊搜索，歌曲播放，歌词轮播等</a:t>
            </a:r>
            <a:r>
              <a:rPr lang="zh-CN" altLang="en-US" sz="2800">
                <a:solidFill>
                  <a:srgbClr val="122353"/>
                </a:solidFill>
                <a:ea typeface="WenQuanYi" panose="020B0606030804020204" charset="-122"/>
              </a:rPr>
              <a:t>功能</a:t>
            </a:r>
            <a:endParaRPr lang="zh-CN" altLang="en-US" sz="2800">
              <a:solidFill>
                <a:srgbClr val="122353"/>
              </a:solidFill>
              <a:ea typeface="WenQuanYi" panose="020B06060308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36388" y="4765470"/>
            <a:ext cx="9498465" cy="7723067"/>
            <a:chOff x="0" y="0"/>
            <a:chExt cx="12664620" cy="1029742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0">
            <a:off x="10951900" y="-2121706"/>
            <a:ext cx="9222668" cy="9900754"/>
            <a:chOff x="0" y="0"/>
            <a:chExt cx="12296890" cy="1320100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4602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6905088" y="2127926"/>
            <a:ext cx="4477825" cy="3435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80"/>
              </a:lnSpc>
              <a:spcBef>
                <a:spcPct val="0"/>
              </a:spcBef>
            </a:pPr>
            <a:r>
              <a:rPr lang="en-US" sz="19985">
                <a:solidFill>
                  <a:srgbClr val="122353"/>
                </a:solidFill>
                <a:latin typeface="Aileron Regular Bold Italics" panose="00000800000000000000"/>
              </a:rPr>
              <a:t>02</a:t>
            </a:r>
            <a:endParaRPr lang="en-US" sz="19985">
              <a:solidFill>
                <a:srgbClr val="122353"/>
              </a:solidFill>
              <a:latin typeface="Aileron Regular Bold Italics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87375" y="5213524"/>
            <a:ext cx="6313251" cy="136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7000">
                <a:solidFill>
                  <a:srgbClr val="122353"/>
                </a:solidFill>
                <a:ea typeface="字由文艺黑 Bold"/>
              </a:rPr>
              <a:t>项目成果展示</a:t>
            </a:r>
            <a:endParaRPr lang="en-US" sz="7000">
              <a:solidFill>
                <a:srgbClr val="122353"/>
              </a:solidFill>
              <a:ea typeface="字由文艺黑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54035" y="6413674"/>
            <a:ext cx="4779931" cy="702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3600">
                <a:solidFill>
                  <a:srgbClr val="122353"/>
                </a:solidFill>
                <a:latin typeface="Aileron Regular" panose="00000500000000000000"/>
              </a:rPr>
              <a:t>PROJECT</a:t>
            </a:r>
            <a:r>
              <a:rPr lang="en-US" sz="3600">
                <a:solidFill>
                  <a:srgbClr val="122353"/>
                </a:solidFill>
                <a:latin typeface="Arimo" panose="020B0604020202020204"/>
              </a:rPr>
              <a:t> SUMMARY</a:t>
            </a:r>
            <a:endParaRPr lang="en-US" sz="3600">
              <a:solidFill>
                <a:srgbClr val="122353"/>
              </a:solidFill>
              <a:latin typeface="Arimo" panose="020B06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30" y="8912089"/>
            <a:ext cx="505658" cy="56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585">
                <a:solidFill>
                  <a:srgbClr val="122353"/>
                </a:solidFill>
                <a:latin typeface="思源黑体" panose="020B0500000000000000" charset="-122"/>
              </a:rPr>
              <a:t>05</a:t>
            </a:r>
            <a:endParaRPr lang="en-US" sz="3585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2024328" y="9210675"/>
            <a:ext cx="16263672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0" y="1076325"/>
            <a:ext cx="13685272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4163897" y="879180"/>
            <a:ext cx="3289793" cy="42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0"/>
              </a:lnSpc>
              <a:spcBef>
                <a:spcPct val="0"/>
              </a:spcBef>
            </a:pPr>
            <a:r>
              <a:rPr lang="en-US" sz="2705">
                <a:solidFill>
                  <a:srgbClr val="122353"/>
                </a:solidFill>
                <a:latin typeface="思源黑体" panose="020B0500000000000000" charset="-122"/>
              </a:rPr>
              <a:t>PROJECT</a:t>
            </a:r>
            <a:r>
              <a:rPr lang="en-US" sz="2705">
                <a:solidFill>
                  <a:srgbClr val="122353"/>
                </a:solidFill>
                <a:latin typeface="Arimo" panose="020B0604020202020204"/>
              </a:rPr>
              <a:t> SUMMARY</a:t>
            </a:r>
            <a:endParaRPr lang="en-US" sz="2705">
              <a:solidFill>
                <a:srgbClr val="122353"/>
              </a:solidFill>
              <a:latin typeface="Arimo" panose="020B0604020202020204"/>
            </a:endParaRP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>
          <a:xfrm rot="0">
            <a:off x="4436882" y="2518451"/>
            <a:ext cx="1054615" cy="1054615"/>
            <a:chOff x="0" y="0"/>
            <a:chExt cx="5407660" cy="54076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FFB198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0">
            <a:off x="12796504" y="6840892"/>
            <a:ext cx="1054615" cy="1054615"/>
            <a:chOff x="0" y="0"/>
            <a:chExt cx="5407660" cy="540766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B599D4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13648272" y="5979077"/>
            <a:ext cx="1054615" cy="1054615"/>
            <a:chOff x="0" y="0"/>
            <a:chExt cx="5407660" cy="54076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B599D4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1365916" y="5394894"/>
            <a:ext cx="9498465" cy="7723067"/>
            <a:chOff x="0" y="0"/>
            <a:chExt cx="12664620" cy="1029742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 rot="0">
            <a:off x="-2210112" y="-3916597"/>
            <a:ext cx="9222668" cy="9900754"/>
            <a:chOff x="0" y="0"/>
            <a:chExt cx="12296890" cy="13201005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4602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533583" y="1257253"/>
            <a:ext cx="4962873" cy="132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05"/>
              </a:lnSpc>
              <a:spcBef>
                <a:spcPct val="0"/>
              </a:spcBef>
            </a:pPr>
            <a:r>
              <a:rPr lang="zh-CN" altLang="en-US" sz="7990">
                <a:solidFill>
                  <a:srgbClr val="122353"/>
                </a:solidFill>
                <a:ea typeface="字由文艺黑" panose="00020600040101010101" charset="-122"/>
              </a:rPr>
              <a:t>页面</a:t>
            </a:r>
            <a:r>
              <a:rPr lang="en-US" sz="7990">
                <a:solidFill>
                  <a:srgbClr val="122353"/>
                </a:solidFill>
                <a:ea typeface="字由文艺黑" panose="00020600040101010101" charset="-122"/>
              </a:rPr>
              <a:t>展示</a:t>
            </a:r>
            <a:endParaRPr lang="en-US" sz="7990">
              <a:solidFill>
                <a:srgbClr val="122353"/>
              </a:solidFill>
              <a:ea typeface="字由文艺黑" panose="00020600040101010101" charset="-122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332740" y="37798"/>
            <a:ext cx="4156338" cy="3162052"/>
            <a:chOff x="0" y="0"/>
            <a:chExt cx="5541784" cy="421607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 rot="-1510836">
              <a:off x="814921" y="808812"/>
              <a:ext cx="4382301" cy="2598447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4619955" y="3004754"/>
              <a:ext cx="921829" cy="92182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0" y="762395"/>
              <a:ext cx="680468" cy="680468"/>
            </a:xfrm>
            <a:prstGeom prst="rect">
              <a:avLst/>
            </a:prstGeom>
          </p:spPr>
        </p:pic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0">
            <a:off x="10838609" y="53439"/>
            <a:ext cx="1054615" cy="1054615"/>
            <a:chOff x="0" y="0"/>
            <a:chExt cx="5407660" cy="54076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FFB198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678699" y="9413354"/>
            <a:ext cx="350001" cy="397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  <a:spcBef>
                <a:spcPct val="0"/>
              </a:spcBef>
            </a:pPr>
            <a:r>
              <a:rPr lang="en-US" sz="2480">
                <a:solidFill>
                  <a:srgbClr val="122353"/>
                </a:solidFill>
                <a:latin typeface="思源黑体" panose="020B0500000000000000" charset="-122"/>
              </a:rPr>
              <a:t>06</a:t>
            </a:r>
            <a:endParaRPr lang="en-US" sz="2480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88304" y="9413354"/>
            <a:ext cx="4083961" cy="397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  <a:spcBef>
                <a:spcPct val="0"/>
              </a:spcBef>
            </a:pPr>
            <a:r>
              <a:rPr lang="en-US" sz="2480">
                <a:solidFill>
                  <a:srgbClr val="122353"/>
                </a:solidFill>
                <a:latin typeface="思源黑体" panose="020B0500000000000000" charset="-122"/>
              </a:rPr>
              <a:t>PROJECT</a:t>
            </a:r>
            <a:r>
              <a:rPr lang="en-US" sz="2480">
                <a:solidFill>
                  <a:srgbClr val="122353"/>
                </a:solidFill>
                <a:latin typeface="Arimo" panose="020B0604020202020204"/>
              </a:rPr>
              <a:t> SUMMARY</a:t>
            </a:r>
            <a:endParaRPr lang="en-US" sz="2480">
              <a:solidFill>
                <a:srgbClr val="122353"/>
              </a:solidFill>
              <a:latin typeface="Arimo" panose="020B0604020202020204"/>
            </a:endParaRPr>
          </a:p>
        </p:txBody>
      </p:sp>
      <p:pic>
        <p:nvPicPr>
          <p:cNvPr id="20" name="图片 19" descr="d14675b0e7b6424367e7d64ce29428c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600" y="3009900"/>
            <a:ext cx="2842260" cy="6042660"/>
          </a:xfrm>
          <a:prstGeom prst="rect">
            <a:avLst/>
          </a:prstGeom>
        </p:spPr>
      </p:pic>
      <p:pic>
        <p:nvPicPr>
          <p:cNvPr id="21" name="图片 20" descr="2fd13486fd0ca998c4fafee50a85c8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0200" y="3078480"/>
            <a:ext cx="2758440" cy="6042660"/>
          </a:xfrm>
          <a:prstGeom prst="rect">
            <a:avLst/>
          </a:prstGeom>
        </p:spPr>
      </p:pic>
      <p:pic>
        <p:nvPicPr>
          <p:cNvPr id="24" name="图片 23" descr="6a82c0dbce4cf5c9c743d5c0c1142b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487400" y="3002280"/>
            <a:ext cx="2811780" cy="6057900"/>
          </a:xfrm>
          <a:prstGeom prst="rect">
            <a:avLst/>
          </a:prstGeom>
        </p:spPr>
      </p:pic>
      <p:pic>
        <p:nvPicPr>
          <p:cNvPr id="25" name="图片 24" descr="1d892ac66f19285e3358d5054e9a0e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8085" y="3086100"/>
            <a:ext cx="2773680" cy="602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36388" y="4765470"/>
            <a:ext cx="9498465" cy="7723067"/>
            <a:chOff x="0" y="0"/>
            <a:chExt cx="12664620" cy="1029742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0">
            <a:off x="10951900" y="-2121706"/>
            <a:ext cx="9222668" cy="9900754"/>
            <a:chOff x="0" y="0"/>
            <a:chExt cx="12296890" cy="1320100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4602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0">
            <a:off x="4436882" y="2518451"/>
            <a:ext cx="1054615" cy="1054615"/>
            <a:chOff x="0" y="0"/>
            <a:chExt cx="5407660" cy="54076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FFB198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0">
            <a:off x="12796504" y="6840892"/>
            <a:ext cx="1054615" cy="1054615"/>
            <a:chOff x="0" y="0"/>
            <a:chExt cx="5407660" cy="54076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B599D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905088" y="2127926"/>
            <a:ext cx="4477825" cy="358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80"/>
              </a:lnSpc>
              <a:spcBef>
                <a:spcPct val="0"/>
              </a:spcBef>
            </a:pPr>
            <a:r>
              <a:rPr lang="en-US" sz="19985">
                <a:solidFill>
                  <a:srgbClr val="122353"/>
                </a:solidFill>
                <a:latin typeface="Aileron Regular Bold Italics" panose="00000800000000000000"/>
              </a:rPr>
              <a:t>03</a:t>
            </a:r>
            <a:endParaRPr lang="en-US" sz="19985">
              <a:solidFill>
                <a:srgbClr val="122353"/>
              </a:solidFill>
              <a:latin typeface="Aileron Regular Bold Italics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987375" y="5213524"/>
            <a:ext cx="6313251" cy="136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7000">
                <a:solidFill>
                  <a:srgbClr val="122353"/>
                </a:solidFill>
                <a:ea typeface="字由文艺黑 Bold"/>
              </a:rPr>
              <a:t>项目总结</a:t>
            </a:r>
            <a:endParaRPr lang="en-US" sz="7000">
              <a:solidFill>
                <a:srgbClr val="122353"/>
              </a:solidFill>
              <a:ea typeface="字由文艺黑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54035" y="6413674"/>
            <a:ext cx="4779931" cy="702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3600">
                <a:solidFill>
                  <a:srgbClr val="122353"/>
                </a:solidFill>
                <a:latin typeface="Aileron Regular" panose="00000500000000000000"/>
              </a:rPr>
              <a:t>PROJECT SUMMARY</a:t>
            </a:r>
            <a:endParaRPr lang="en-US" sz="3600">
              <a:solidFill>
                <a:srgbClr val="122353"/>
              </a:solidFill>
              <a:latin typeface="Aileron Regular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30" y="8912089"/>
            <a:ext cx="505658" cy="59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585">
                <a:solidFill>
                  <a:srgbClr val="122353"/>
                </a:solidFill>
                <a:latin typeface="思源黑体" panose="020B0500000000000000" charset="-122"/>
              </a:rPr>
              <a:t>07</a:t>
            </a:r>
            <a:endParaRPr lang="en-US" sz="3585">
              <a:solidFill>
                <a:srgbClr val="122353"/>
              </a:solidFill>
              <a:latin typeface="思源黑体" panose="020B0500000000000000" charset="-122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2024328" y="9210675"/>
            <a:ext cx="16263672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0" y="1076325"/>
            <a:ext cx="13685272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4163897" y="879180"/>
            <a:ext cx="3289793" cy="42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0"/>
              </a:lnSpc>
              <a:spcBef>
                <a:spcPct val="0"/>
              </a:spcBef>
            </a:pPr>
            <a:r>
              <a:rPr lang="en-US" sz="2705">
                <a:solidFill>
                  <a:srgbClr val="122353"/>
                </a:solidFill>
                <a:latin typeface="思源黑体" panose="020B0500000000000000" charset="-122"/>
              </a:rPr>
              <a:t>PROJECT</a:t>
            </a:r>
            <a:r>
              <a:rPr lang="en-US" sz="2705">
                <a:solidFill>
                  <a:srgbClr val="122353"/>
                </a:solidFill>
                <a:latin typeface="Arimo" panose="020B0604020202020204"/>
              </a:rPr>
              <a:t> SUMMARY</a:t>
            </a:r>
            <a:endParaRPr lang="en-US" sz="2705">
              <a:solidFill>
                <a:srgbClr val="122353"/>
              </a:solidFill>
              <a:latin typeface="Arimo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36388" y="4765470"/>
            <a:ext cx="9498465" cy="7723067"/>
            <a:chOff x="0" y="0"/>
            <a:chExt cx="12664620" cy="1029742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0">
            <a:off x="10951900" y="-2121706"/>
            <a:ext cx="9222668" cy="9900754"/>
            <a:chOff x="0" y="0"/>
            <a:chExt cx="12296890" cy="1320100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4602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2151759" y="1928771"/>
            <a:ext cx="4582001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40"/>
              </a:lnSpc>
              <a:spcBef>
                <a:spcPct val="0"/>
              </a:spcBef>
            </a:pPr>
            <a:r>
              <a:rPr lang="en-US" sz="8200" spc="819">
                <a:solidFill>
                  <a:srgbClr val="122353"/>
                </a:solidFill>
                <a:ea typeface="字由文艺黑" panose="00020600040101010101" charset="-122"/>
              </a:rPr>
              <a:t>总结心得</a:t>
            </a:r>
            <a:endParaRPr lang="en-US" sz="8200" spc="819">
              <a:solidFill>
                <a:srgbClr val="122353"/>
              </a:solidFill>
              <a:ea typeface="字由文艺黑" panose="00020600040101010101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765363" y="938745"/>
            <a:ext cx="4968398" cy="3779850"/>
            <a:chOff x="0" y="0"/>
            <a:chExt cx="6624530" cy="50398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 rot="-1510836">
              <a:off x="974139" y="966836"/>
              <a:ext cx="5238509" cy="3106128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5522596" y="3591819"/>
              <a:ext cx="1101934" cy="1101934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0" y="911350"/>
              <a:ext cx="813417" cy="813417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865489" y="5816069"/>
            <a:ext cx="2278541" cy="2278541"/>
          </a:xfrm>
          <a:prstGeom prst="rect">
            <a:avLst/>
          </a:prstGeom>
        </p:spPr>
      </p:pic>
      <p:sp>
        <p:nvSpPr>
          <p:cNvPr id="14" name="AutoShape 14"/>
          <p:cNvSpPr/>
          <p:nvPr/>
        </p:nvSpPr>
        <p:spPr>
          <a:xfrm>
            <a:off x="10436860" y="7886700"/>
            <a:ext cx="6209030" cy="29845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5389856">
            <a:off x="13408660" y="4702175"/>
            <a:ext cx="6388735" cy="41275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3958014" y="4897939"/>
            <a:ext cx="3404062" cy="41148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667971" y="1622153"/>
            <a:ext cx="5766511" cy="6036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0"/>
              </a:lnSpc>
            </a:pPr>
            <a:r>
              <a:rPr lang="en-US" sz="2800">
                <a:solidFill>
                  <a:srgbClr val="122353"/>
                </a:solidFill>
                <a:latin typeface="WenQuanYi" panose="020B0606030804020204" charset="-122"/>
              </a:rPr>
              <a:t>       经过</a:t>
            </a:r>
            <a:r>
              <a:rPr lang="zh-CN" altLang="en-US" sz="2800">
                <a:solidFill>
                  <a:srgbClr val="122353"/>
                </a:solidFill>
                <a:latin typeface="WenQuanYi" panose="020B0606030804020204" charset="-122"/>
              </a:rPr>
              <a:t>四阶段的学习，学会了</a:t>
            </a:r>
            <a:r>
              <a:rPr lang="en-US" altLang="zh-CN" sz="2800">
                <a:solidFill>
                  <a:srgbClr val="122353"/>
                </a:solidFill>
                <a:latin typeface="WenQuanYi" panose="020B0606030804020204" charset="-122"/>
              </a:rPr>
              <a:t>vue</a:t>
            </a:r>
            <a:r>
              <a:rPr lang="zh-CN" altLang="en-US" sz="2800">
                <a:solidFill>
                  <a:srgbClr val="122353"/>
                </a:solidFill>
                <a:latin typeface="WenQuanYi" panose="020B0606030804020204" charset="-122"/>
              </a:rPr>
              <a:t>全家桶，React全家桶，Element UI  , Vant 3 组件库</a:t>
            </a:r>
            <a:r>
              <a:rPr lang="en-US" altLang="zh-CN" sz="2800">
                <a:solidFill>
                  <a:srgbClr val="122353"/>
                </a:solidFill>
                <a:latin typeface="WenQuanYi" panose="020B0606030804020204" charset="-122"/>
              </a:rPr>
              <a:t>,uniapp</a:t>
            </a:r>
            <a:r>
              <a:rPr lang="zh-CN" altLang="en-US" sz="2800">
                <a:solidFill>
                  <a:srgbClr val="122353"/>
                </a:solidFill>
                <a:latin typeface="WenQuanYi" panose="020B0606030804020204" charset="-122"/>
              </a:rPr>
              <a:t>感觉学会了很多，</a:t>
            </a:r>
            <a:r>
              <a:rPr lang="en-US" sz="2800">
                <a:solidFill>
                  <a:srgbClr val="122353"/>
                </a:solidFill>
                <a:latin typeface="WenQuanYi" panose="020B0606030804020204" charset="-122"/>
              </a:rPr>
              <a:t>其中很多知识点需要自己去多敲，多用能融会贯通。在学习上，</a:t>
            </a:r>
            <a:r>
              <a:rPr lang="zh-CN" altLang="en-US" sz="2800">
                <a:solidFill>
                  <a:srgbClr val="122353"/>
                </a:solidFill>
                <a:latin typeface="WenQuanYi" panose="020B0606030804020204" charset="-122"/>
              </a:rPr>
              <a:t>游</a:t>
            </a:r>
            <a:r>
              <a:rPr lang="en-US" sz="2800">
                <a:solidFill>
                  <a:srgbClr val="122353"/>
                </a:solidFill>
                <a:latin typeface="WenQuanYi" panose="020B0606030804020204" charset="-122"/>
              </a:rPr>
              <a:t>老师上课风趣幽默。在生活上，班主任也尽心尽责。遇到问题同学也十分热情的帮忙。希望接下来的学习也继续努力，早日能成为一名合格的程序员。</a:t>
            </a:r>
            <a:endParaRPr lang="en-US" sz="2800">
              <a:solidFill>
                <a:srgbClr val="122353"/>
              </a:solidFill>
              <a:latin typeface="WenQuanYi" panose="020B060603080402020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42453" y="9335763"/>
            <a:ext cx="422910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altLang="zh-CN" sz="3000">
                <a:solidFill>
                  <a:srgbClr val="122353"/>
                </a:solidFill>
                <a:latin typeface="思源黑体" panose="020B0500000000000000" charset="-122"/>
              </a:rPr>
              <a:t>08</a:t>
            </a:r>
            <a:endParaRPr lang="en-US" altLang="zh-CN" sz="3000">
              <a:solidFill>
                <a:srgbClr val="122353"/>
              </a:solidFill>
              <a:latin typeface="思源黑体" panose="020B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011478" y="4725555"/>
            <a:ext cx="9498465" cy="7723067"/>
            <a:chOff x="0" y="0"/>
            <a:chExt cx="12664620" cy="1029742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1153422"/>
              <a:ext cx="9144000" cy="91440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52062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0">
            <a:off x="11076811" y="-2161622"/>
            <a:ext cx="9222668" cy="9900754"/>
            <a:chOff x="0" y="0"/>
            <a:chExt cx="12296890" cy="1320100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7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04115"/>
              <a:ext cx="12296890" cy="1229689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152890" y="0"/>
              <a:ext cx="9144000" cy="9144000"/>
            </a:xfrm>
            <a:prstGeom prst="rect">
              <a:avLst/>
            </a:prstGeom>
          </p:spPr>
        </p:pic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0">
            <a:off x="8391945" y="2261448"/>
            <a:ext cx="1054615" cy="1054615"/>
            <a:chOff x="0" y="0"/>
            <a:chExt cx="5407660" cy="54076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FFB198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0">
            <a:off x="16063714" y="7739132"/>
            <a:ext cx="1054615" cy="1054615"/>
            <a:chOff x="0" y="0"/>
            <a:chExt cx="5407660" cy="54076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06390" cy="5406391"/>
            </a:xfrm>
            <a:custGeom>
              <a:avLst/>
              <a:gdLst/>
              <a:ahLst/>
              <a:cxnLst/>
              <a:rect l="l" t="t" r="r" b="b"/>
              <a:pathLst>
                <a:path w="5406390" h="5406391">
                  <a:moveTo>
                    <a:pt x="2703830" y="0"/>
                  </a:moveTo>
                  <a:lnTo>
                    <a:pt x="2815590" y="2001520"/>
                  </a:lnTo>
                  <a:lnTo>
                    <a:pt x="3539490" y="132080"/>
                  </a:lnTo>
                  <a:lnTo>
                    <a:pt x="3026410" y="2070100"/>
                  </a:lnTo>
                  <a:lnTo>
                    <a:pt x="4292600" y="516890"/>
                  </a:lnTo>
                  <a:lnTo>
                    <a:pt x="3205480" y="2202180"/>
                  </a:lnTo>
                  <a:lnTo>
                    <a:pt x="4890770" y="1115060"/>
                  </a:lnTo>
                  <a:lnTo>
                    <a:pt x="3336290" y="2381250"/>
                  </a:lnTo>
                  <a:lnTo>
                    <a:pt x="5274310" y="1868170"/>
                  </a:lnTo>
                  <a:lnTo>
                    <a:pt x="3404870" y="2592070"/>
                  </a:lnTo>
                  <a:lnTo>
                    <a:pt x="5406390" y="2703830"/>
                  </a:lnTo>
                  <a:lnTo>
                    <a:pt x="3404870" y="2815590"/>
                  </a:lnTo>
                  <a:lnTo>
                    <a:pt x="5274310" y="3539490"/>
                  </a:lnTo>
                  <a:lnTo>
                    <a:pt x="3336290" y="3026410"/>
                  </a:lnTo>
                  <a:lnTo>
                    <a:pt x="4890770" y="4292600"/>
                  </a:lnTo>
                  <a:lnTo>
                    <a:pt x="3205480" y="3205480"/>
                  </a:lnTo>
                  <a:lnTo>
                    <a:pt x="4292600" y="4890770"/>
                  </a:lnTo>
                  <a:lnTo>
                    <a:pt x="3026410" y="3336290"/>
                  </a:lnTo>
                  <a:lnTo>
                    <a:pt x="3539490" y="5274310"/>
                  </a:lnTo>
                  <a:lnTo>
                    <a:pt x="2815590" y="3404870"/>
                  </a:lnTo>
                  <a:lnTo>
                    <a:pt x="2703830" y="5406391"/>
                  </a:lnTo>
                  <a:lnTo>
                    <a:pt x="2592070" y="3404870"/>
                  </a:lnTo>
                  <a:lnTo>
                    <a:pt x="1868170" y="5274311"/>
                  </a:lnTo>
                  <a:lnTo>
                    <a:pt x="2381250" y="3336291"/>
                  </a:lnTo>
                  <a:lnTo>
                    <a:pt x="1115060" y="4890770"/>
                  </a:lnTo>
                  <a:lnTo>
                    <a:pt x="2202180" y="3205480"/>
                  </a:lnTo>
                  <a:lnTo>
                    <a:pt x="516890" y="4292600"/>
                  </a:lnTo>
                  <a:lnTo>
                    <a:pt x="2070100" y="3026410"/>
                  </a:lnTo>
                  <a:lnTo>
                    <a:pt x="132080" y="3539490"/>
                  </a:lnTo>
                  <a:lnTo>
                    <a:pt x="2001520" y="2815590"/>
                  </a:lnTo>
                  <a:lnTo>
                    <a:pt x="0" y="2703830"/>
                  </a:lnTo>
                  <a:lnTo>
                    <a:pt x="2001520" y="2592070"/>
                  </a:lnTo>
                  <a:lnTo>
                    <a:pt x="132080" y="1868170"/>
                  </a:lnTo>
                  <a:lnTo>
                    <a:pt x="2070100" y="2381250"/>
                  </a:lnTo>
                  <a:lnTo>
                    <a:pt x="516890" y="1115060"/>
                  </a:lnTo>
                  <a:lnTo>
                    <a:pt x="2202180" y="2202180"/>
                  </a:lnTo>
                  <a:lnTo>
                    <a:pt x="1115060" y="516890"/>
                  </a:lnTo>
                  <a:lnTo>
                    <a:pt x="2381250" y="2070100"/>
                  </a:lnTo>
                  <a:lnTo>
                    <a:pt x="1868170" y="132080"/>
                  </a:lnTo>
                  <a:lnTo>
                    <a:pt x="2592070" y="2001520"/>
                  </a:lnTo>
                  <a:lnTo>
                    <a:pt x="2703830" y="0"/>
                  </a:lnTo>
                  <a:close/>
                </a:path>
              </a:pathLst>
            </a:custGeom>
            <a:solidFill>
              <a:srgbClr val="B599D4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534680" y="5703983"/>
            <a:ext cx="8556645" cy="0"/>
          </a:xfrm>
          <a:prstGeom prst="line">
            <a:avLst/>
          </a:prstGeom>
          <a:ln w="47625" cap="rnd">
            <a:solidFill>
              <a:srgbClr val="122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534680" y="3536532"/>
            <a:ext cx="10087966" cy="1986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860"/>
              </a:lnSpc>
            </a:pPr>
            <a:r>
              <a:rPr lang="en-US" sz="13000">
                <a:solidFill>
                  <a:srgbClr val="122353"/>
                </a:solidFill>
                <a:ea typeface="字由文艺黑" panose="00020600040101010101" charset="-122"/>
              </a:rPr>
              <a:t>谢谢观看</a:t>
            </a:r>
            <a:endParaRPr lang="en-US" sz="13000">
              <a:solidFill>
                <a:srgbClr val="122353"/>
              </a:solidFill>
              <a:ea typeface="字由文艺黑" panose="0002060004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34680" y="5905029"/>
            <a:ext cx="5043983" cy="835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5"/>
              </a:lnSpc>
              <a:spcBef>
                <a:spcPct val="0"/>
              </a:spcBef>
            </a:pPr>
            <a:r>
              <a:rPr lang="en-US" sz="5200">
                <a:solidFill>
                  <a:srgbClr val="122353"/>
                </a:solidFill>
                <a:latin typeface="思源黑体 Bold" panose="020B0600000000000000" charset="-122"/>
              </a:rPr>
              <a:t>Thank You</a:t>
            </a:r>
            <a:endParaRPr lang="en-US" sz="5200">
              <a:solidFill>
                <a:srgbClr val="122353"/>
              </a:solidFill>
              <a:latin typeface="思源黑体 Bold" panose="020B0600000000000000" charset="-122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7672636">
            <a:off x="10244308" y="-310274"/>
            <a:ext cx="9795782" cy="619805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QyNjc2MGUwOWYyMGY4MGM2YzlmMThiN2YyOTYzNzYifQ=="/>
  <p:tag name="KSO_WPP_MARK_KEY" val="a6eb78c7-834c-4d97-ad42-7c39f1e70ac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字由文艺黑</vt:lpstr>
      <vt:lpstr>黑体</vt:lpstr>
      <vt:lpstr>思源黑体</vt:lpstr>
      <vt:lpstr>字由文艺黑 Bold</vt:lpstr>
      <vt:lpstr>Arimo</vt:lpstr>
      <vt:lpstr>Aileron Regular Bold Italics</vt:lpstr>
      <vt:lpstr>Segoe Print</vt:lpstr>
      <vt:lpstr>思源黑体 Extra-Light</vt:lpstr>
      <vt:lpstr>WenQuanYi</vt:lpstr>
      <vt:lpstr>Aileron Regular</vt:lpstr>
      <vt:lpstr>思源黑体 Bold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橙紫色实习报告简洁校园交流中文演示文稿</dc:title>
  <dc:creator/>
  <cp:lastModifiedBy>慵懒</cp:lastModifiedBy>
  <cp:revision>16</cp:revision>
  <dcterms:created xsi:type="dcterms:W3CDTF">2006-08-16T00:00:00Z</dcterms:created>
  <dcterms:modified xsi:type="dcterms:W3CDTF">2022-09-25T11:45:36Z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CB8E6D880CF5480F80627B606DBD3ACB</vt:lpwstr>
  </property>
  <property fmtid="{D5CDD505-2E9C-101B-9397-08002B2CF9AE}" pid="3" name="KSOProductBuildVer">
    <vt:lpwstr>2052-11.1.0.12313</vt:lpwstr>
  </property>
</Properties>
</file>