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21"/>
  </p:notesMasterIdLst>
  <p:sldIdLst>
    <p:sldId id="280" r:id="rId4"/>
    <p:sldId id="269" r:id="rId5"/>
    <p:sldId id="278" r:id="rId6"/>
    <p:sldId id="276" r:id="rId7"/>
    <p:sldId id="282" r:id="rId8"/>
    <p:sldId id="264" r:id="rId9"/>
    <p:sldId id="265" r:id="rId10"/>
    <p:sldId id="266" r:id="rId11"/>
    <p:sldId id="267" r:id="rId12"/>
    <p:sldId id="268" r:id="rId13"/>
    <p:sldId id="256" r:id="rId14"/>
    <p:sldId id="257" r:id="rId15"/>
    <p:sldId id="259" r:id="rId16"/>
    <p:sldId id="260" r:id="rId17"/>
    <p:sldId id="261" r:id="rId18"/>
    <p:sldId id="258" r:id="rId19"/>
    <p:sldId id="262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3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0C04-2F81-4B78-8B9F-A1ABE7D89ABB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78C03-0C8C-4657-9AF1-2F5631FC57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78C03-0C8C-4657-9AF1-2F5631FC57F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09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78C03-0C8C-4657-9AF1-2F5631FC57F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78C03-0C8C-4657-9AF1-2F5631FC57F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78C03-0C8C-4657-9AF1-2F5631FC57F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78C03-0C8C-4657-9AF1-2F5631FC57F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78C03-0C8C-4657-9AF1-2F5631FC57F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78C03-0C8C-4657-9AF1-2F5631FC57F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78C03-0C8C-4657-9AF1-2F5631FC57F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3AF1-F8B9-462F-9918-C803F86DB573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4AD9-FEF5-4F98-845D-36BD39F64B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3AF1-F8B9-462F-9918-C803F86DB573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4AD9-FEF5-4F98-845D-36BD39F64B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3AF1-F8B9-462F-9918-C803F86DB573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4AD9-FEF5-4F98-845D-36BD39F64B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3AF1-F8B9-462F-9918-C803F86DB573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4AD9-FEF5-4F98-845D-36BD39F64B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3AF1-F8B9-462F-9918-C803F86DB573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4AD9-FEF5-4F98-845D-36BD39F64B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3AF1-F8B9-462F-9918-C803F86DB573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4AD9-FEF5-4F98-845D-36BD39F64B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3AF1-F8B9-462F-9918-C803F86DB573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4AD9-FEF5-4F98-845D-36BD39F64B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3AF1-F8B9-462F-9918-C803F86DB573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4AD9-FEF5-4F98-845D-36BD39F64B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3AF1-F8B9-462F-9918-C803F86DB573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4AD9-FEF5-4F98-845D-36BD39F64B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3AF1-F8B9-462F-9918-C803F86DB573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4AD9-FEF5-4F98-845D-36BD39F64B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3AF1-F8B9-462F-9918-C803F86DB573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4AD9-FEF5-4F98-845D-36BD39F64B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3AF1-F8B9-462F-9918-C803F86DB573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4AD9-FEF5-4F98-845D-36BD39F64B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3AF1-F8B9-462F-9918-C803F86DB573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4AD9-FEF5-4F98-845D-36BD39F64B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3AF1-F8B9-462F-9918-C803F86DB573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4AD9-FEF5-4F98-845D-36BD39F64B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3AF1-F8B9-462F-9918-C803F86DB573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4AD9-FEF5-4F98-845D-36BD39F64B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898E9DA2-67EC-B5AD-56F8-078D61EF34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A814CFE0-288F-B8BE-5D8B-49AF12C3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EF5D2BC3-FDD2-D921-FE98-DB0E5515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FE123-66A2-4DEE-BC40-97EFA044CF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1358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D7344BB7-59BC-55A2-4138-907113EF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5D2BC947-407E-D93F-D86C-DA88E6AF8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DC04358B-B748-8445-A1D5-186A1685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48C4F-2C7A-4260-968B-E108C1BA43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332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05A2243E-3189-BF98-8854-994CD3AC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897E427E-2062-ED34-17B7-E45F1B95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5B355822-2666-B5D5-9912-3094D474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9C87F-0DD7-4C98-BEAB-A90E24398C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278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76672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1"/>
            <a:ext cx="5376672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206112D4-EBCD-14DD-5C45-7EA86501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C90CEC4E-B54E-18F8-1A80-EF6775578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BD15821A-F6A3-0275-5FA0-908FE918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0C22A-A7CF-4004-9E01-E0E5B84D93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0069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27">
            <a:extLst>
              <a:ext uri="{FF2B5EF4-FFF2-40B4-BE49-F238E27FC236}">
                <a16:creationId xmlns:a16="http://schemas.microsoft.com/office/drawing/2014/main" id="{BA9DDD63-6988-4ECB-CAFB-348BDE58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>
            <a:extLst>
              <a:ext uri="{FF2B5EF4-FFF2-40B4-BE49-F238E27FC236}">
                <a16:creationId xmlns:a16="http://schemas.microsoft.com/office/drawing/2014/main" id="{3C43F7C8-9A55-8C0C-CE01-6F68FF74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029">
            <a:extLst>
              <a:ext uri="{FF2B5EF4-FFF2-40B4-BE49-F238E27FC236}">
                <a16:creationId xmlns:a16="http://schemas.microsoft.com/office/drawing/2014/main" id="{1CD25581-C787-CA82-47C7-9B9B4712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F3BC9-3FDF-4910-A491-56DA24B9A7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801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27">
            <a:extLst>
              <a:ext uri="{FF2B5EF4-FFF2-40B4-BE49-F238E27FC236}">
                <a16:creationId xmlns:a16="http://schemas.microsoft.com/office/drawing/2014/main" id="{2D235A50-2417-78E0-44C2-60AA81DF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>
            <a:extLst>
              <a:ext uri="{FF2B5EF4-FFF2-40B4-BE49-F238E27FC236}">
                <a16:creationId xmlns:a16="http://schemas.microsoft.com/office/drawing/2014/main" id="{4D6CFECA-CC64-C445-4D06-FD7C01DC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029">
            <a:extLst>
              <a:ext uri="{FF2B5EF4-FFF2-40B4-BE49-F238E27FC236}">
                <a16:creationId xmlns:a16="http://schemas.microsoft.com/office/drawing/2014/main" id="{57EAD8B1-92D3-D0A0-B512-0D36DDFC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F0A2F-524E-4AD2-980E-9C1D4B76A0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7125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>
            <a:extLst>
              <a:ext uri="{FF2B5EF4-FFF2-40B4-BE49-F238E27FC236}">
                <a16:creationId xmlns:a16="http://schemas.microsoft.com/office/drawing/2014/main" id="{8EA7F26B-9CCC-C6D2-7B45-47F75456AF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>
            <a:extLst>
              <a:ext uri="{FF2B5EF4-FFF2-40B4-BE49-F238E27FC236}">
                <a16:creationId xmlns:a16="http://schemas.microsoft.com/office/drawing/2014/main" id="{62ABAAAE-1923-AAF0-E66E-82509C29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029">
            <a:extLst>
              <a:ext uri="{FF2B5EF4-FFF2-40B4-BE49-F238E27FC236}">
                <a16:creationId xmlns:a16="http://schemas.microsoft.com/office/drawing/2014/main" id="{B0E784DE-D794-4B53-BA05-772AB05A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2BF0F-E60A-4842-9777-B2D0976E40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8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3AF1-F8B9-462F-9918-C803F86DB573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4AD9-FEF5-4F98-845D-36BD39F64B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F0D271BC-A24B-0AE1-72E5-AF531956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FC6464A0-456E-52E6-7492-4831BD4E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F7DAC537-B184-2F1B-2531-358CD34D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C764B-C58D-4813-9D90-39943669C3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6387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60A53CFB-D94E-4A51-D932-8125238BAA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995409E9-3E6B-A6A6-8D85-3F34F0F11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698B4689-7412-E479-5032-7A8320FA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78529-3487-4CCC-AABE-58C4765826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2719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351EBF39-1F7C-167B-E59E-CFDC74CE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1056C981-31D4-FB19-BCEB-2EAF6C24A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C7938696-E592-F18E-819D-C520FCAB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04919-D28A-402F-BA6E-2E4780C7A9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6584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9A2F413F-0D98-7122-F5AD-8890F6A3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DFA46A3E-DA0C-084C-873B-63AFF90E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572C7105-F318-F6E9-27E4-ABE26AFE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04D32-6FAE-4979-AA60-0BD5701AD6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69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3AF1-F8B9-462F-9918-C803F86DB573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4AD9-FEF5-4F98-845D-36BD39F64B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3AF1-F8B9-462F-9918-C803F86DB573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4AD9-FEF5-4F98-845D-36BD39F64B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3AF1-F8B9-462F-9918-C803F86DB573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4AD9-FEF5-4F98-845D-36BD39F64B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3AF1-F8B9-462F-9918-C803F86DB573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4AD9-FEF5-4F98-845D-36BD39F64B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3AF1-F8B9-462F-9918-C803F86DB573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4AD9-FEF5-4F98-845D-36BD39F64B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3AF1-F8B9-462F-9918-C803F86DB573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4AD9-FEF5-4F98-845D-36BD39F64B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33AF1-F8B9-462F-9918-C803F86DB573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A4AD9-FEF5-4F98-845D-36BD39F64B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33AF1-F8B9-462F-9918-C803F86DB573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A4AD9-FEF5-4F98-845D-36BD39F64B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>
            <a:extLst>
              <a:ext uri="{FF2B5EF4-FFF2-40B4-BE49-F238E27FC236}">
                <a16:creationId xmlns:a16="http://schemas.microsoft.com/office/drawing/2014/main" id="{E987492B-B5D3-03E8-1096-2DEC93984B4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>
            <a:extLst>
              <a:ext uri="{FF2B5EF4-FFF2-40B4-BE49-F238E27FC236}">
                <a16:creationId xmlns:a16="http://schemas.microsoft.com/office/drawing/2014/main" id="{DD3F9DD9-3E4B-21B3-0011-31119F4B942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>
            <a:extLst>
              <a:ext uri="{FF2B5EF4-FFF2-40B4-BE49-F238E27FC236}">
                <a16:creationId xmlns:a16="http://schemas.microsoft.com/office/drawing/2014/main" id="{E86AC93F-634A-CC4A-C08A-3B29D5F893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>
            <a:extLst>
              <a:ext uri="{FF2B5EF4-FFF2-40B4-BE49-F238E27FC236}">
                <a16:creationId xmlns:a16="http://schemas.microsoft.com/office/drawing/2014/main" id="{528384E2-1C68-6CB8-1767-3E06D9E18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1029">
            <a:extLst>
              <a:ext uri="{FF2B5EF4-FFF2-40B4-BE49-F238E27FC236}">
                <a16:creationId xmlns:a16="http://schemas.microsoft.com/office/drawing/2014/main" id="{830EDD83-1588-00A3-17C6-A8C23115C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71E9E91-E66F-43B6-AE3B-2B56CAFC83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53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82147DC-15BA-5B80-9640-B88C2831A5A9}"/>
              </a:ext>
            </a:extLst>
          </p:cNvPr>
          <p:cNvSpPr/>
          <p:nvPr/>
        </p:nvSpPr>
        <p:spPr>
          <a:xfrm>
            <a:off x="2063750" y="3213100"/>
            <a:ext cx="5386388" cy="1041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00" noProof="1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B452145D-E059-E8BF-A9DE-47C548C45EF5}"/>
              </a:ext>
            </a:extLst>
          </p:cNvPr>
          <p:cNvSpPr/>
          <p:nvPr/>
        </p:nvSpPr>
        <p:spPr>
          <a:xfrm rot="10800000">
            <a:off x="6542089" y="857251"/>
            <a:ext cx="1431925" cy="1235075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00" noProof="1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EB8D28BA-3763-A824-55AA-D0868B8DE601}"/>
              </a:ext>
            </a:extLst>
          </p:cNvPr>
          <p:cNvSpPr/>
          <p:nvPr/>
        </p:nvSpPr>
        <p:spPr>
          <a:xfrm rot="10800000">
            <a:off x="7974014" y="3429001"/>
            <a:ext cx="1431925" cy="1235075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00" noProof="1"/>
          </a:p>
        </p:txBody>
      </p:sp>
      <p:sp>
        <p:nvSpPr>
          <p:cNvPr id="64" name="任意多边形 63">
            <a:extLst>
              <a:ext uri="{FF2B5EF4-FFF2-40B4-BE49-F238E27FC236}">
                <a16:creationId xmlns:a16="http://schemas.microsoft.com/office/drawing/2014/main" id="{795B453A-7E24-CB36-B8B9-F866A19958B2}"/>
              </a:ext>
            </a:extLst>
          </p:cNvPr>
          <p:cNvSpPr/>
          <p:nvPr/>
        </p:nvSpPr>
        <p:spPr>
          <a:xfrm rot="10800000">
            <a:off x="9405938" y="3429001"/>
            <a:ext cx="1262062" cy="1235075"/>
          </a:xfrm>
          <a:custGeom>
            <a:avLst/>
            <a:gdLst>
              <a:gd name="connsiteX0" fmla="*/ 1681719 w 1681719"/>
              <a:gd name="connsiteY0" fmla="*/ 1645920 h 1645920"/>
              <a:gd name="connsiteX1" fmla="*/ 0 w 1681719"/>
              <a:gd name="connsiteY1" fmla="*/ 1645920 h 1645920"/>
              <a:gd name="connsiteX2" fmla="*/ 0 w 1681719"/>
              <a:gd name="connsiteY2" fmla="*/ 1253596 h 1645920"/>
              <a:gd name="connsiteX3" fmla="*/ 727086 w 1681719"/>
              <a:gd name="connsiteY3" fmla="*/ 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1719" h="1645920">
                <a:moveTo>
                  <a:pt x="1681719" y="1645920"/>
                </a:moveTo>
                <a:lnTo>
                  <a:pt x="0" y="1645920"/>
                </a:lnTo>
                <a:lnTo>
                  <a:pt x="0" y="1253596"/>
                </a:lnTo>
                <a:lnTo>
                  <a:pt x="727086" y="0"/>
                </a:lnTo>
                <a:close/>
              </a:path>
            </a:pathLst>
          </a:cu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00" noProof="1"/>
          </a:p>
        </p:txBody>
      </p:sp>
      <p:sp>
        <p:nvSpPr>
          <p:cNvPr id="62" name="任意多边形 61">
            <a:extLst>
              <a:ext uri="{FF2B5EF4-FFF2-40B4-BE49-F238E27FC236}">
                <a16:creationId xmlns:a16="http://schemas.microsoft.com/office/drawing/2014/main" id="{44D1615A-3E77-4302-1BC5-2EFA97A2CD31}"/>
              </a:ext>
            </a:extLst>
          </p:cNvPr>
          <p:cNvSpPr/>
          <p:nvPr/>
        </p:nvSpPr>
        <p:spPr>
          <a:xfrm>
            <a:off x="9405938" y="2193926"/>
            <a:ext cx="1262062" cy="1235075"/>
          </a:xfrm>
          <a:custGeom>
            <a:avLst/>
            <a:gdLst>
              <a:gd name="connsiteX0" fmla="*/ 954634 w 1681720"/>
              <a:gd name="connsiteY0" fmla="*/ 0 h 1645920"/>
              <a:gd name="connsiteX1" fmla="*/ 1681720 w 1681720"/>
              <a:gd name="connsiteY1" fmla="*/ 1253598 h 1645920"/>
              <a:gd name="connsiteX2" fmla="*/ 1681720 w 1681720"/>
              <a:gd name="connsiteY2" fmla="*/ 1645920 h 1645920"/>
              <a:gd name="connsiteX3" fmla="*/ 0 w 1681720"/>
              <a:gd name="connsiteY3" fmla="*/ 164592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1720" h="1645920">
                <a:moveTo>
                  <a:pt x="954634" y="0"/>
                </a:moveTo>
                <a:lnTo>
                  <a:pt x="1681720" y="1253598"/>
                </a:lnTo>
                <a:lnTo>
                  <a:pt x="1681720" y="1645920"/>
                </a:lnTo>
                <a:lnTo>
                  <a:pt x="0" y="1645920"/>
                </a:lnTo>
                <a:close/>
              </a:path>
            </a:pathLst>
          </a:cu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00" noProof="1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3763BB40-1288-11F2-B3DC-7AD95A65C3D7}"/>
              </a:ext>
            </a:extLst>
          </p:cNvPr>
          <p:cNvSpPr/>
          <p:nvPr/>
        </p:nvSpPr>
        <p:spPr>
          <a:xfrm>
            <a:off x="7974014" y="4665664"/>
            <a:ext cx="1431925" cy="1235075"/>
          </a:xfrm>
          <a:prstGeom prst="triangle">
            <a:avLst/>
          </a:prstGeom>
          <a:solidFill>
            <a:srgbClr val="A5CFE5">
              <a:alpha val="5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00" noProof="1"/>
          </a:p>
        </p:txBody>
      </p:sp>
      <p:sp>
        <p:nvSpPr>
          <p:cNvPr id="60" name="任意多边形 59">
            <a:extLst>
              <a:ext uri="{FF2B5EF4-FFF2-40B4-BE49-F238E27FC236}">
                <a16:creationId xmlns:a16="http://schemas.microsoft.com/office/drawing/2014/main" id="{E89D8380-5053-BD47-B811-F69B84B110DD}"/>
              </a:ext>
            </a:extLst>
          </p:cNvPr>
          <p:cNvSpPr/>
          <p:nvPr/>
        </p:nvSpPr>
        <p:spPr>
          <a:xfrm rot="10800000">
            <a:off x="9405938" y="960439"/>
            <a:ext cx="1262062" cy="1233487"/>
          </a:xfrm>
          <a:custGeom>
            <a:avLst/>
            <a:gdLst>
              <a:gd name="connsiteX0" fmla="*/ 1681721 w 1681721"/>
              <a:gd name="connsiteY0" fmla="*/ 1645920 h 1645920"/>
              <a:gd name="connsiteX1" fmla="*/ 0 w 1681721"/>
              <a:gd name="connsiteY1" fmla="*/ 1645920 h 1645920"/>
              <a:gd name="connsiteX2" fmla="*/ 0 w 1681721"/>
              <a:gd name="connsiteY2" fmla="*/ 1253600 h 1645920"/>
              <a:gd name="connsiteX3" fmla="*/ 727088 w 1681721"/>
              <a:gd name="connsiteY3" fmla="*/ 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1721" h="1645920">
                <a:moveTo>
                  <a:pt x="1681721" y="1645920"/>
                </a:moveTo>
                <a:lnTo>
                  <a:pt x="0" y="1645920"/>
                </a:lnTo>
                <a:lnTo>
                  <a:pt x="0" y="1253600"/>
                </a:lnTo>
                <a:lnTo>
                  <a:pt x="727088" y="0"/>
                </a:lnTo>
                <a:close/>
              </a:path>
            </a:pathLst>
          </a:cu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00" noProof="1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4866AD16-2C41-AAFF-AF32-29D0B902F041}"/>
              </a:ext>
            </a:extLst>
          </p:cNvPr>
          <p:cNvSpPr/>
          <p:nvPr/>
        </p:nvSpPr>
        <p:spPr>
          <a:xfrm>
            <a:off x="8689976" y="3429001"/>
            <a:ext cx="1431925" cy="1235075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00" noProof="1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D8854AA1-7E73-FCC8-67CC-F7C6D34544EB}"/>
              </a:ext>
            </a:extLst>
          </p:cNvPr>
          <p:cNvSpPr/>
          <p:nvPr/>
        </p:nvSpPr>
        <p:spPr>
          <a:xfrm rot="10800000">
            <a:off x="7258051" y="4664075"/>
            <a:ext cx="1431925" cy="1233488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00" noProof="1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0E697C1E-0DBA-9E04-708A-EAFB4A1A50B9}"/>
              </a:ext>
            </a:extLst>
          </p:cNvPr>
          <p:cNvSpPr/>
          <p:nvPr/>
        </p:nvSpPr>
        <p:spPr>
          <a:xfrm>
            <a:off x="6542089" y="4664075"/>
            <a:ext cx="1431925" cy="1233488"/>
          </a:xfrm>
          <a:prstGeom prst="triangle">
            <a:avLst/>
          </a:prstGeom>
          <a:solidFill>
            <a:srgbClr val="A5CFE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00" noProof="1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4F49BB79-1C55-B64B-9524-B34D9114EB0F}"/>
              </a:ext>
            </a:extLst>
          </p:cNvPr>
          <p:cNvSpPr/>
          <p:nvPr/>
        </p:nvSpPr>
        <p:spPr>
          <a:xfrm rot="10800000">
            <a:off x="8689976" y="4664075"/>
            <a:ext cx="1431925" cy="1233488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00" noProof="1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4588EF0-B0AB-635A-36A9-8797BB3BEB07}"/>
              </a:ext>
            </a:extLst>
          </p:cNvPr>
          <p:cNvSpPr txBox="1"/>
          <p:nvPr/>
        </p:nvSpPr>
        <p:spPr>
          <a:xfrm>
            <a:off x="2006600" y="2327275"/>
            <a:ext cx="5900738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5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幼圆" panose="02010509060101010101" pitchFamily="49" charset="-122"/>
                <a:cs typeface="Times New Roman" panose="02020603050405020304" charset="0"/>
              </a:rPr>
              <a:t>Limitation of First-Order Logic</a:t>
            </a: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A7DBB5A2-A236-FE9C-24C5-E99D454CC315}"/>
              </a:ext>
            </a:extLst>
          </p:cNvPr>
          <p:cNvSpPr/>
          <p:nvPr/>
        </p:nvSpPr>
        <p:spPr>
          <a:xfrm rot="10800000">
            <a:off x="8689976" y="2193926"/>
            <a:ext cx="1431925" cy="1235075"/>
          </a:xfrm>
          <a:prstGeom prst="triangle">
            <a:avLst/>
          </a:prstGeom>
          <a:solidFill>
            <a:srgbClr val="A5CFE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00" noProof="1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9F32FA1F-42CD-0B73-4F11-7562EDC90D40}"/>
              </a:ext>
            </a:extLst>
          </p:cNvPr>
          <p:cNvSpPr/>
          <p:nvPr/>
        </p:nvSpPr>
        <p:spPr>
          <a:xfrm>
            <a:off x="7258051" y="3429001"/>
            <a:ext cx="1431925" cy="1235075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00" noProof="1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2C568F6-5F04-8736-AA0E-AEBF094ACF6F}"/>
              </a:ext>
            </a:extLst>
          </p:cNvPr>
          <p:cNvCxnSpPr/>
          <p:nvPr/>
        </p:nvCxnSpPr>
        <p:spPr>
          <a:xfrm flipH="1">
            <a:off x="6988176" y="1431925"/>
            <a:ext cx="715963" cy="1233488"/>
          </a:xfrm>
          <a:prstGeom prst="line">
            <a:avLst/>
          </a:prstGeom>
          <a:ln w="3175">
            <a:solidFill>
              <a:srgbClr val="A5CF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CDB0261-B511-5B5B-CFA5-97EDEF9860AB}"/>
              </a:ext>
            </a:extLst>
          </p:cNvPr>
          <p:cNvCxnSpPr/>
          <p:nvPr/>
        </p:nvCxnSpPr>
        <p:spPr>
          <a:xfrm flipH="1">
            <a:off x="2020888" y="3059113"/>
            <a:ext cx="228600" cy="393700"/>
          </a:xfrm>
          <a:prstGeom prst="line">
            <a:avLst/>
          </a:prstGeom>
          <a:ln w="3175">
            <a:solidFill>
              <a:srgbClr val="A5CF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9BEC74BB-8F90-6FD9-0B9A-23C118D8A6F0}"/>
              </a:ext>
            </a:extLst>
          </p:cNvPr>
          <p:cNvSpPr/>
          <p:nvPr/>
        </p:nvSpPr>
        <p:spPr>
          <a:xfrm rot="17411441">
            <a:off x="6831807" y="2947195"/>
            <a:ext cx="117475" cy="296862"/>
          </a:xfrm>
          <a:prstGeom prst="triangle">
            <a:avLst/>
          </a:prstGeom>
          <a:solidFill>
            <a:schemeClr val="bg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00" noProof="1"/>
          </a:p>
        </p:txBody>
      </p:sp>
      <p:sp>
        <p:nvSpPr>
          <p:cNvPr id="39" name="等腰三角形 38">
            <a:extLst>
              <a:ext uri="{FF2B5EF4-FFF2-40B4-BE49-F238E27FC236}">
                <a16:creationId xmlns:a16="http://schemas.microsoft.com/office/drawing/2014/main" id="{9AF5A4B4-53C6-4AAC-3BE5-E1FBCD7C8490}"/>
              </a:ext>
            </a:extLst>
          </p:cNvPr>
          <p:cNvSpPr/>
          <p:nvPr/>
        </p:nvSpPr>
        <p:spPr>
          <a:xfrm rot="13615302">
            <a:off x="6643689" y="2778126"/>
            <a:ext cx="79375" cy="384175"/>
          </a:xfrm>
          <a:prstGeom prst="triangle">
            <a:avLst/>
          </a:prstGeom>
          <a:solidFill>
            <a:srgbClr val="A5CFE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00" noProof="1"/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45D4A82E-15B8-13FF-A829-9949032B320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t="24590"/>
          <a:stretch>
            <a:fillRect/>
          </a:stretch>
        </p:blipFill>
        <p:spPr>
          <a:xfrm>
            <a:off x="2248905" y="857252"/>
            <a:ext cx="2345639" cy="1524045"/>
          </a:xfrm>
          <a:custGeom>
            <a:avLst/>
            <a:gdLst>
              <a:gd name="connsiteX0" fmla="*/ 0 w 3127519"/>
              <a:gd name="connsiteY0" fmla="*/ 0 h 2032061"/>
              <a:gd name="connsiteX1" fmla="*/ 3127519 w 3127519"/>
              <a:gd name="connsiteY1" fmla="*/ 0 h 2032061"/>
              <a:gd name="connsiteX2" fmla="*/ 3127519 w 3127519"/>
              <a:gd name="connsiteY2" fmla="*/ 2032061 h 2032061"/>
              <a:gd name="connsiteX3" fmla="*/ 0 w 3127519"/>
              <a:gd name="connsiteY3" fmla="*/ 2032061 h 2032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7519" h="2032061">
                <a:moveTo>
                  <a:pt x="0" y="0"/>
                </a:moveTo>
                <a:lnTo>
                  <a:pt x="3127519" y="0"/>
                </a:lnTo>
                <a:lnTo>
                  <a:pt x="3127519" y="2032061"/>
                </a:lnTo>
                <a:lnTo>
                  <a:pt x="0" y="2032061"/>
                </a:lnTo>
                <a:close/>
              </a:path>
            </a:pathLst>
          </a:cu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9421192A-CC5F-ED61-5F08-E94EF763ECE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b="18265"/>
          <a:stretch>
            <a:fillRect/>
          </a:stretch>
        </p:blipFill>
        <p:spPr>
          <a:xfrm>
            <a:off x="1536412" y="4068604"/>
            <a:ext cx="2231330" cy="1932146"/>
          </a:xfrm>
          <a:custGeom>
            <a:avLst/>
            <a:gdLst>
              <a:gd name="connsiteX0" fmla="*/ 0 w 2975106"/>
              <a:gd name="connsiteY0" fmla="*/ 0 h 2576195"/>
              <a:gd name="connsiteX1" fmla="*/ 2975106 w 2975106"/>
              <a:gd name="connsiteY1" fmla="*/ 0 h 2576195"/>
              <a:gd name="connsiteX2" fmla="*/ 2975106 w 2975106"/>
              <a:gd name="connsiteY2" fmla="*/ 2576195 h 2576195"/>
              <a:gd name="connsiteX3" fmla="*/ 0 w 2975106"/>
              <a:gd name="connsiteY3" fmla="*/ 2576195 h 2576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5106" h="2576195">
                <a:moveTo>
                  <a:pt x="0" y="0"/>
                </a:moveTo>
                <a:lnTo>
                  <a:pt x="2975106" y="0"/>
                </a:lnTo>
                <a:lnTo>
                  <a:pt x="2975106" y="2576195"/>
                </a:lnTo>
                <a:lnTo>
                  <a:pt x="0" y="2576195"/>
                </a:lnTo>
                <a:close/>
              </a:path>
            </a:pathLst>
          </a:custGeom>
        </p:spPr>
      </p:pic>
      <p:sp>
        <p:nvSpPr>
          <p:cNvPr id="4118" name="矩形 33">
            <a:extLst>
              <a:ext uri="{FF2B5EF4-FFF2-40B4-BE49-F238E27FC236}">
                <a16:creationId xmlns:a16="http://schemas.microsoft.com/office/drawing/2014/main" id="{76B233E0-0884-6D2E-6EEA-A199C5F81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9488" y="4437063"/>
            <a:ext cx="5414962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Team members: </a:t>
            </a:r>
          </a:p>
          <a:p>
            <a:pPr eaLnBrk="1" hangingPunct="1">
              <a:buFontTx/>
              <a:buNone/>
            </a:pPr>
            <a:r>
              <a:rPr lang="en-US" altLang="zh-CN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WENQIAN JIA, LINKAI GAO, ZIQI WANG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Solution: </a:t>
            </a:r>
            <a:r>
              <a:rPr lang="en-US" altLang="zh-CN" b="1" dirty="0">
                <a:sym typeface="+mn-ea"/>
              </a:rPr>
              <a:t>Higher-order Logic (HOL) 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4680" y="1628775"/>
            <a:ext cx="11259820" cy="2523490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b="1" dirty="0"/>
              <a:t>Leibniz law:</a:t>
            </a:r>
            <a:endParaRPr lang="en-US" altLang="zh-CN" dirty="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/>
              <a:t>   For any individual x and y, if x and y are equal, then for any property P, 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/>
              <a:t>   P(x)  if and only if P(y).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659630"/>
            <a:ext cx="7772400" cy="838200"/>
          </a:xfrm>
          <a:prstGeom prst="rect">
            <a:avLst/>
          </a:prstGeom>
        </p:spPr>
      </p:pic>
      <p:sp>
        <p:nvSpPr>
          <p:cNvPr id="5" name="下箭头 4"/>
          <p:cNvSpPr/>
          <p:nvPr/>
        </p:nvSpPr>
        <p:spPr>
          <a:xfrm>
            <a:off x="5605780" y="3818255"/>
            <a:ext cx="496570" cy="6489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Part 3:</a:t>
            </a:r>
            <a:r>
              <a:rPr lang="zh-CN" altLang="en-US" b="1" dirty="0"/>
              <a:t> </a:t>
            </a:r>
            <a:r>
              <a:rPr lang="en-US" altLang="zh-CN" b="1" dirty="0"/>
              <a:t>Temporal Logic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altLang="zh-CN" dirty="0"/>
              <a:t>Speaker:</a:t>
            </a:r>
            <a:r>
              <a:rPr lang="zh-CN" altLang="en-US" dirty="0"/>
              <a:t> </a:t>
            </a:r>
            <a:r>
              <a:rPr lang="en-US" altLang="zh-CN" dirty="0" err="1"/>
              <a:t>Linkai</a:t>
            </a:r>
            <a:r>
              <a:rPr lang="zh-CN" altLang="en-US" dirty="0"/>
              <a:t> </a:t>
            </a:r>
            <a:r>
              <a:rPr lang="en-US" altLang="zh-CN" dirty="0"/>
              <a:t>Gao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3457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/>
              <a:t>The Time Limitation of FOL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214" y="1690688"/>
            <a:ext cx="11866808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For past, present, and future events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dirty="0"/>
              <a:t>For complex temporal relationships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b="1" dirty="0"/>
              <a:t>FOL lacks systematic time-dependent expressions!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041" y="2249348"/>
            <a:ext cx="7667154" cy="8218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275" y="4179888"/>
            <a:ext cx="8242686" cy="7534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Solution: Temporal Logic</a:t>
            </a:r>
            <a:endParaRPr lang="zh-CN" altLang="en-US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31006" y="1690688"/>
          <a:ext cx="10411497" cy="507127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246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7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98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Symbols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Expression Symbolized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Rough Analogy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2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will always be the case that…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∀ </a:t>
                      </a:r>
                      <a:r>
                        <a:rPr lang="en-US" altLang="zh-CN" dirty="0"/>
                        <a:t>+ will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2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will sometimes be the case that…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∃ </a:t>
                      </a:r>
                      <a:r>
                        <a:rPr lang="en-US" altLang="zh-CN" dirty="0"/>
                        <a:t>+ will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2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has always been the case that…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∀ </a:t>
                      </a:r>
                      <a:r>
                        <a:rPr lang="en-US" altLang="zh-CN" dirty="0"/>
                        <a:t>+ past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8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has at some time operators the case that…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∃ </a:t>
                      </a:r>
                      <a:r>
                        <a:rPr lang="en-US" altLang="zh-CN" dirty="0"/>
                        <a:t>+ past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8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S(a, b)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a=True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since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b=True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8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U(a, b)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a=True until b=True</a:t>
                      </a:r>
                    </a:p>
                    <a:p>
                      <a:pPr algn="ctr"/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Examples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540" y="1690688"/>
            <a:ext cx="7667154" cy="8218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062" y="2721302"/>
            <a:ext cx="4824874" cy="6808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774" y="3866289"/>
            <a:ext cx="8242686" cy="7534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6062" y="4924319"/>
            <a:ext cx="4381342" cy="485985"/>
          </a:xfrm>
          <a:prstGeom prst="rect">
            <a:avLst/>
          </a:prstGeom>
        </p:spPr>
      </p:pic>
      <p:sp>
        <p:nvSpPr>
          <p:cNvPr id="10" name="箭头: 右 9"/>
          <p:cNvSpPr/>
          <p:nvPr/>
        </p:nvSpPr>
        <p:spPr>
          <a:xfrm>
            <a:off x="3512548" y="2827991"/>
            <a:ext cx="727656" cy="6010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/>
          <p:cNvSpPr/>
          <p:nvPr/>
        </p:nvSpPr>
        <p:spPr>
          <a:xfrm>
            <a:off x="3252824" y="4866807"/>
            <a:ext cx="727656" cy="6010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Advantages and Disadvantages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+mj-lt"/>
                <a:ea typeface="+mj-ea"/>
                <a:cs typeface="+mj-cs"/>
              </a:rPr>
              <a:t>√ </a:t>
            </a:r>
            <a:r>
              <a:rPr lang="en-US" altLang="zh-CN" dirty="0">
                <a:latin typeface="+mj-lt"/>
                <a:ea typeface="+mj-ea"/>
                <a:cs typeface="+mj-cs"/>
              </a:rPr>
              <a:t>Modeling: Temporal logic enables modeling of complex temporal behaviors in systems, useful in AI applications like robotics and control systems.</a:t>
            </a:r>
          </a:p>
          <a:p>
            <a:endParaRPr lang="en-US" altLang="zh-CN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zh-CN" altLang="en-US" dirty="0">
                <a:latin typeface="+mj-lt"/>
                <a:ea typeface="+mj-ea"/>
                <a:cs typeface="+mj-cs"/>
              </a:rPr>
              <a:t>√ </a:t>
            </a:r>
            <a:r>
              <a:rPr lang="en-US" altLang="zh-CN" dirty="0">
                <a:latin typeface="+mj-lt"/>
                <a:ea typeface="+mj-ea"/>
                <a:cs typeface="+mj-cs"/>
              </a:rPr>
              <a:t>Completeness: It offers a comprehensive framework for time-related reasoning, ideal for applications involving temporal logic.</a:t>
            </a:r>
          </a:p>
          <a:p>
            <a:endParaRPr lang="en-US" altLang="zh-CN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altLang="zh-CN">
                <a:latin typeface="+mj-lt"/>
                <a:ea typeface="+mj-ea"/>
                <a:cs typeface="+mj-cs"/>
              </a:rPr>
              <a:t>×  Complexity</a:t>
            </a:r>
            <a:r>
              <a:rPr lang="en-US" altLang="zh-CN" dirty="0">
                <a:latin typeface="+mj-lt"/>
                <a:ea typeface="+mj-ea"/>
                <a:cs typeface="+mj-cs"/>
              </a:rPr>
              <a:t>: The formal syntax and semantics can be challenging, requiring significant mathematical expertise.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Conclusion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13B5A0-5BD7-E54D-A07F-D052B94D1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40" y="1690688"/>
            <a:ext cx="11521367" cy="374748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Thanks!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82521" y="2110232"/>
            <a:ext cx="9144000" cy="2877820"/>
          </a:xfrm>
        </p:spPr>
        <p:txBody>
          <a:bodyPr>
            <a:normAutofit fontScale="90000"/>
          </a:bodyPr>
          <a:lstStyle/>
          <a:p>
            <a:pPr marL="0" indent="0" fontAlgn="auto">
              <a:lnSpc>
                <a:spcPts val="9000"/>
              </a:lnSpc>
            </a:pPr>
            <a:r>
              <a:rPr lang="en-US" altLang="zh-CN" b="1" dirty="0"/>
              <a:t>Part 1: </a:t>
            </a:r>
            <a:r>
              <a:rPr lang="en-US" altLang="zh-CN" b="1" dirty="0">
                <a:sym typeface="+mn-ea"/>
              </a:rPr>
              <a:t>Inability to Handle Uncertainty</a:t>
            </a:r>
            <a:br>
              <a:rPr lang="en-US" altLang="zh-CN" b="1" dirty="0">
                <a:sym typeface="+mn-ea"/>
              </a:rPr>
            </a:b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62430" y="4424680"/>
            <a:ext cx="9144000" cy="1655762"/>
          </a:xfrm>
        </p:spPr>
        <p:txBody>
          <a:bodyPr/>
          <a:lstStyle/>
          <a:p>
            <a:r>
              <a:rPr lang="en-US" altLang="zh-CN" dirty="0"/>
              <a:t>Speaker:</a:t>
            </a:r>
            <a:r>
              <a:rPr lang="zh-CN" altLang="en-US" dirty="0"/>
              <a:t> </a:t>
            </a:r>
            <a:r>
              <a:rPr lang="en-US" altLang="zh-CN" dirty="0"/>
              <a:t>ZIQI WANG</a:t>
            </a:r>
          </a:p>
        </p:txBody>
      </p:sp>
    </p:spTree>
    <p:extLst>
      <p:ext uri="{BB962C8B-B14F-4D97-AF65-F5344CB8AC3E}">
        <p14:creationId xmlns:p14="http://schemas.microsoft.com/office/powerpoint/2010/main" val="371102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13E2B-2319-FC0F-A87F-965E5DD72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702" y="1050182"/>
            <a:ext cx="10248595" cy="4757635"/>
          </a:xfrm>
        </p:spPr>
        <p:txBody>
          <a:bodyPr/>
          <a:lstStyle/>
          <a:p>
            <a:pPr>
              <a:defRPr/>
            </a:pPr>
            <a:r>
              <a:rPr lang="en-US" altLang="zh-CN" sz="2400" dirty="0"/>
              <a:t>First-order logic do not have built-in mechanisms to handle probability, uncertainty.</a:t>
            </a:r>
          </a:p>
          <a:p>
            <a:pPr>
              <a:defRPr/>
            </a:pPr>
            <a:r>
              <a:rPr lang="en-US" altLang="zh-CN" sz="2400" dirty="0"/>
              <a:t>Example: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zh-CN" sz="2400" dirty="0"/>
              <a:t>          P(x)</a:t>
            </a:r>
            <a:r>
              <a:rPr lang="zh-CN" altLang="en-US" sz="2400" dirty="0"/>
              <a:t>：“</a:t>
            </a:r>
            <a:r>
              <a:rPr lang="en-US" altLang="zh-CN" sz="2400" dirty="0"/>
              <a:t>X cough</a:t>
            </a:r>
            <a:r>
              <a:rPr lang="zh-CN" altLang="en-US" sz="2400" dirty="0"/>
              <a:t>”</a:t>
            </a:r>
            <a:r>
              <a:rPr lang="en-US" altLang="zh-CN" sz="2400" dirty="0"/>
              <a:t> </a:t>
            </a:r>
          </a:p>
          <a:p>
            <a:pPr marL="0" indent="0">
              <a:buNone/>
              <a:defRPr/>
            </a:pPr>
            <a:r>
              <a:rPr lang="en-US" altLang="zh-CN" sz="2400" dirty="0"/>
              <a:t>          Q(x)</a:t>
            </a:r>
            <a:r>
              <a:rPr lang="zh-CN" altLang="en-US" sz="2400" dirty="0"/>
              <a:t>：“</a:t>
            </a:r>
            <a:r>
              <a:rPr lang="en-US" altLang="zh-CN" sz="2400" dirty="0"/>
              <a:t>X has a cold</a:t>
            </a:r>
            <a:r>
              <a:rPr lang="zh-CN" altLang="en-US" sz="2400" dirty="0"/>
              <a:t>”</a:t>
            </a:r>
            <a:endParaRPr lang="en-US" altLang="zh-CN" sz="2400" dirty="0"/>
          </a:p>
          <a:p>
            <a:pPr>
              <a:defRPr/>
            </a:pPr>
            <a:r>
              <a:rPr lang="en-US" altLang="zh-CN" sz="2400" dirty="0"/>
              <a:t>Obstacle : In first-order logic :</a:t>
            </a:r>
          </a:p>
          <a:p>
            <a:pPr marL="0" indent="0">
              <a:buNone/>
              <a:defRPr/>
            </a:pPr>
            <a:endParaRPr lang="en-US" altLang="zh-CN" sz="24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CN" sz="2400" dirty="0"/>
              <a:t>Solution</a:t>
            </a:r>
            <a:r>
              <a:rPr lang="zh-CN" altLang="en-US" sz="2400" dirty="0"/>
              <a:t>：</a:t>
            </a:r>
            <a:r>
              <a:rPr lang="en-US" altLang="zh-CN" sz="2400" dirty="0">
                <a:solidFill>
                  <a:srgbClr val="00B0F0"/>
                </a:solidFill>
              </a:rPr>
              <a:t>Probabilistic logic </a:t>
            </a:r>
            <a:r>
              <a:rPr lang="en-US" altLang="zh-CN" sz="2400" dirty="0"/>
              <a:t>: </a:t>
            </a:r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r>
              <a:rPr lang="en-US" altLang="zh-CN" sz="2400" dirty="0"/>
              <a:t>This expression can better reflect uncertainty and help doctors make more reasonable judgments when facing multiple possibilities.</a:t>
            </a:r>
            <a:endParaRPr lang="zh-CN" altLang="en-US" sz="3600" dirty="0"/>
          </a:p>
        </p:txBody>
      </p:sp>
      <p:pic>
        <p:nvPicPr>
          <p:cNvPr id="6147" name="图片 3">
            <a:extLst>
              <a:ext uri="{FF2B5EF4-FFF2-40B4-BE49-F238E27FC236}">
                <a16:creationId xmlns:a16="http://schemas.microsoft.com/office/drawing/2014/main" id="{D7A79EE0-1279-687E-E504-FA271DE19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913"/>
            <a:ext cx="247650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文本框 38">
            <a:extLst>
              <a:ext uri="{FF2B5EF4-FFF2-40B4-BE49-F238E27FC236}">
                <a16:creationId xmlns:a16="http://schemas.microsoft.com/office/drawing/2014/main" id="{ED22CEB0-722E-6F71-CA7B-3A0B27CA7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710" y="137706"/>
            <a:ext cx="5661025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65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5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5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5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5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5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5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5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5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600" dirty="0">
                <a:solidFill>
                  <a:srgbClr val="A6A6A6"/>
                </a:solidFill>
                <a:sym typeface="Arial" panose="020B0604020202020204" pitchFamily="34" charset="0"/>
              </a:rPr>
              <a:t>Scenario 1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0662A9-8597-8A30-869A-B42A286BF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3" y="3139952"/>
            <a:ext cx="3028950" cy="457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C88C64D-C43F-09B5-738E-3AD795C0C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732" y="4116110"/>
            <a:ext cx="2400300" cy="438150"/>
          </a:xfrm>
          <a:prstGeom prst="rect">
            <a:avLst/>
          </a:prstGeom>
        </p:spPr>
      </p:pic>
      <p:sp>
        <p:nvSpPr>
          <p:cNvPr id="5" name="下箭头 10">
            <a:extLst>
              <a:ext uri="{FF2B5EF4-FFF2-40B4-BE49-F238E27FC236}">
                <a16:creationId xmlns:a16="http://schemas.microsoft.com/office/drawing/2014/main" id="{E680C723-091C-54A0-C08C-075BFAFFAD9E}"/>
              </a:ext>
            </a:extLst>
          </p:cNvPr>
          <p:cNvSpPr/>
          <p:nvPr/>
        </p:nvSpPr>
        <p:spPr>
          <a:xfrm>
            <a:off x="6896487" y="3637556"/>
            <a:ext cx="256791" cy="438150"/>
          </a:xfrm>
          <a:prstGeom prst="down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D0E59C-3D33-D4F0-7F15-9AF03A1F5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77" y="1166018"/>
            <a:ext cx="10531183" cy="4525963"/>
          </a:xfrm>
        </p:spPr>
        <p:txBody>
          <a:bodyPr/>
          <a:lstStyle/>
          <a:p>
            <a:pPr>
              <a:defRPr/>
            </a:pPr>
            <a:r>
              <a:rPr lang="en-US" altLang="zh-CN" sz="2400" dirty="0"/>
              <a:t>First order logic can only handle propositions with clear truth and falsehood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CN" sz="2400" dirty="0"/>
              <a:t>Example :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zh-CN" sz="2400" dirty="0"/>
              <a:t>              P(x)</a:t>
            </a:r>
            <a:r>
              <a:rPr lang="zh-CN" altLang="en-US" sz="2400" dirty="0"/>
              <a:t>：“</a:t>
            </a:r>
            <a:r>
              <a:rPr lang="en-US" altLang="zh-CN" sz="2400" dirty="0"/>
              <a:t>X is a good student.</a:t>
            </a:r>
            <a:r>
              <a:rPr lang="zh-CN" altLang="en-US" sz="2400" dirty="0"/>
              <a:t>”</a:t>
            </a:r>
            <a:endParaRPr lang="en-US" altLang="zh-CN" sz="2400" dirty="0"/>
          </a:p>
          <a:p>
            <a:pPr marL="0" indent="0">
              <a:buNone/>
              <a:defRPr/>
            </a:pPr>
            <a:r>
              <a:rPr lang="en-US" altLang="zh-CN" sz="2400" dirty="0"/>
              <a:t>              Q(x)</a:t>
            </a:r>
            <a:r>
              <a:rPr lang="zh-CN" altLang="en-US" sz="2400" dirty="0"/>
              <a:t>：“</a:t>
            </a:r>
            <a:r>
              <a:rPr lang="en-US" altLang="zh-CN" sz="2400" dirty="0"/>
              <a:t>X always submits homework on time.</a:t>
            </a:r>
            <a:r>
              <a:rPr lang="zh-CN" altLang="en-US" sz="2400" dirty="0"/>
              <a:t>”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</a:p>
          <a:p>
            <a:pPr>
              <a:defRPr/>
            </a:pPr>
            <a:r>
              <a:rPr lang="en-US" altLang="zh-CN" sz="2400" dirty="0"/>
              <a:t>Obstacle: in first order</a:t>
            </a:r>
            <a:r>
              <a:rPr lang="zh-CN" altLang="en-US" sz="2400" dirty="0"/>
              <a:t> </a:t>
            </a:r>
            <a:r>
              <a:rPr lang="en-US" altLang="zh-CN" sz="2400" dirty="0"/>
              <a:t>logic:</a:t>
            </a:r>
          </a:p>
          <a:p>
            <a:pPr>
              <a:defRPr/>
            </a:pP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2400" dirty="0"/>
              <a:t>Solution :in </a:t>
            </a:r>
            <a:r>
              <a:rPr lang="en-US" altLang="zh-CN" sz="2400" dirty="0">
                <a:solidFill>
                  <a:srgbClr val="00B0F0"/>
                </a:solidFill>
              </a:rPr>
              <a:t>fuzzy logic</a:t>
            </a:r>
            <a:r>
              <a:rPr lang="en-US" altLang="zh-CN" sz="2400" dirty="0"/>
              <a:t>: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zh-CN" sz="2400" dirty="0">
              <a:solidFill>
                <a:srgbClr val="00B0F0"/>
              </a:solidFill>
            </a:endParaRPr>
          </a:p>
          <a:p>
            <a:pPr marL="0" indent="0">
              <a:buNone/>
              <a:defRPr/>
            </a:pPr>
            <a:r>
              <a:rPr lang="en-US" altLang="zh-CN" sz="2400" dirty="0"/>
              <a:t>Fuzzy Logic allow the truth value of a proposition to take values between 0 and 1, not just 0 or 1.  </a:t>
            </a:r>
          </a:p>
          <a:p>
            <a:pPr>
              <a:defRPr/>
            </a:pPr>
            <a:endParaRPr lang="en-US" altLang="zh-CN" sz="2000" dirty="0">
              <a:solidFill>
                <a:srgbClr val="FF0000"/>
              </a:solidFill>
            </a:endParaRPr>
          </a:p>
        </p:txBody>
      </p:sp>
      <p:pic>
        <p:nvPicPr>
          <p:cNvPr id="7171" name="图片 3">
            <a:extLst>
              <a:ext uri="{FF2B5EF4-FFF2-40B4-BE49-F238E27FC236}">
                <a16:creationId xmlns:a16="http://schemas.microsoft.com/office/drawing/2014/main" id="{8B9FFDE0-F7ED-690D-8AD6-CF5C52AAC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244"/>
            <a:ext cx="247650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文本框 38">
            <a:extLst>
              <a:ext uri="{FF2B5EF4-FFF2-40B4-BE49-F238E27FC236}">
                <a16:creationId xmlns:a16="http://schemas.microsoft.com/office/drawing/2014/main" id="{D18123E8-F4D3-E354-15A2-84B7460F2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222060"/>
            <a:ext cx="5661025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65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5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5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5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5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5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5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5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5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A6A6A6"/>
                </a:solidFill>
                <a:sym typeface="Arial" panose="020B0604020202020204" pitchFamily="34" charset="0"/>
              </a:rPr>
              <a:t>Scenario 2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5CE860-809C-95C1-F1D4-D61A265B1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3106" y="3799032"/>
            <a:ext cx="5010150" cy="40005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4514689-0ED4-D474-3C8A-9E09F0F6AB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2093" y="4656282"/>
            <a:ext cx="5034591" cy="400050"/>
          </a:xfrm>
          <a:prstGeom prst="rect">
            <a:avLst/>
          </a:prstGeom>
        </p:spPr>
      </p:pic>
      <p:sp>
        <p:nvSpPr>
          <p:cNvPr id="6" name="下箭头 10">
            <a:extLst>
              <a:ext uri="{FF2B5EF4-FFF2-40B4-BE49-F238E27FC236}">
                <a16:creationId xmlns:a16="http://schemas.microsoft.com/office/drawing/2014/main" id="{5CCFDD4B-DE66-799A-9712-82695FC63CE9}"/>
              </a:ext>
            </a:extLst>
          </p:cNvPr>
          <p:cNvSpPr/>
          <p:nvPr/>
        </p:nvSpPr>
        <p:spPr>
          <a:xfrm>
            <a:off x="6969786" y="4218132"/>
            <a:ext cx="256791" cy="438150"/>
          </a:xfrm>
          <a:prstGeom prst="down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9CE5BE-F044-0DE3-C154-8C4FADFC7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763" y="352959"/>
            <a:ext cx="10972800" cy="1143000"/>
          </a:xfrm>
        </p:spPr>
        <p:txBody>
          <a:bodyPr/>
          <a:lstStyle/>
          <a:p>
            <a:r>
              <a:rPr lang="en-US" altLang="zh-CN" dirty="0"/>
              <a:t>Difference in Tools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800D8EC-CD14-1716-39A0-F7B6525D9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36" y="1665160"/>
            <a:ext cx="9479051" cy="352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6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877820"/>
          </a:xfrm>
        </p:spPr>
        <p:txBody>
          <a:bodyPr>
            <a:normAutofit/>
          </a:bodyPr>
          <a:lstStyle/>
          <a:p>
            <a:pPr marL="0" indent="0" fontAlgn="auto">
              <a:lnSpc>
                <a:spcPts val="9000"/>
              </a:lnSpc>
            </a:pPr>
            <a:r>
              <a:rPr lang="en-US" altLang="zh-CN" b="1" dirty="0"/>
              <a:t>Part 2: </a:t>
            </a:r>
            <a:r>
              <a:rPr lang="en-US" altLang="zh-CN" b="1" dirty="0">
                <a:sym typeface="+mn-ea"/>
              </a:rPr>
              <a:t>Non-monotonic Logic &amp; HOL</a:t>
            </a:r>
            <a:r>
              <a:rPr lang="zh-CN" altLang="en-US" b="1" dirty="0"/>
              <a:t>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62430" y="4424680"/>
            <a:ext cx="9144000" cy="1655762"/>
          </a:xfrm>
        </p:spPr>
        <p:txBody>
          <a:bodyPr/>
          <a:lstStyle/>
          <a:p>
            <a:r>
              <a:rPr lang="en-US" altLang="zh-CN" dirty="0"/>
              <a:t>Speaker:</a:t>
            </a:r>
            <a:r>
              <a:rPr lang="zh-CN" altLang="en-US" dirty="0"/>
              <a:t> </a:t>
            </a:r>
            <a:r>
              <a:rPr lang="en-US" altLang="zh-CN" dirty="0"/>
              <a:t>Wenqian Jia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3457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/>
              <a:t>Domain: Incomplete Information 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910" y="1426210"/>
            <a:ext cx="11866880" cy="1880870"/>
          </a:xfrm>
        </p:spPr>
        <p:txBody>
          <a:bodyPr>
            <a:normAutofit fontScale="92500" lnSpcReduction="10000"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/>
              <a:t>First-order logic: complete, precise, consistent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/>
              <a:t>  The real world: incomplete, inexact, inconsistent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676910" y="4112895"/>
            <a:ext cx="3152775" cy="511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 fontAlgn="auto">
              <a:spcBef>
                <a:spcPts val="4200"/>
              </a:spcBef>
            </a:pPr>
            <a:r>
              <a:rPr lang="en-US" altLang="zh-CN" sz="2400" b="1" noProof="1">
                <a:solidFill>
                  <a:srgbClr val="3281A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"Birds usually fly"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4079875" y="3429635"/>
            <a:ext cx="1111250" cy="1877695"/>
          </a:xfrm>
          <a:prstGeom prst="leftBrac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43525" y="321056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"All birds can fly"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343525" y="4794885"/>
            <a:ext cx="55137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 dirty="0"/>
              <a:t>"Except for penguins, ostriches... All birds can fly "</a:t>
            </a:r>
          </a:p>
        </p:txBody>
      </p:sp>
      <p:sp>
        <p:nvSpPr>
          <p:cNvPr id="11" name="下箭头 10"/>
          <p:cNvSpPr/>
          <p:nvPr/>
        </p:nvSpPr>
        <p:spPr>
          <a:xfrm>
            <a:off x="6635115" y="3920490"/>
            <a:ext cx="504190" cy="75247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Solution: Non-monotonic Logic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4470"/>
            <a:ext cx="10259060" cy="2825750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/>
              <a:t>The truth of a proposition may </a:t>
            </a:r>
            <a:r>
              <a:rPr lang="en-US" altLang="zh-CN" b="1" dirty="0">
                <a:solidFill>
                  <a:schemeClr val="accent1"/>
                </a:solidFill>
              </a:rPr>
              <a:t>change</a:t>
            </a:r>
            <a:r>
              <a:rPr lang="en-US" altLang="zh-CN" dirty="0"/>
              <a:t> when new information is added to or old information is deleted from the system.	</a:t>
            </a:r>
          </a:p>
          <a:p>
            <a:pPr fontAlgn="auto">
              <a:lnSpc>
                <a:spcPct val="150000"/>
              </a:lnSpc>
            </a:pPr>
            <a:r>
              <a:rPr lang="en-US" altLang="zh-CN" dirty="0"/>
              <a:t>A default theory is a pair </a:t>
            </a:r>
            <a:r>
              <a:rPr lang="en-US" altLang="zh-CN" b="1" dirty="0">
                <a:solidFill>
                  <a:schemeClr val="accent1"/>
                </a:solidFill>
              </a:rPr>
              <a:t>(D, A)</a:t>
            </a:r>
            <a:r>
              <a:rPr lang="en-US" altLang="zh-CN" dirty="0"/>
              <a:t> where D is a set of defaults, and A is a set of axioms.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8200" y="4741545"/>
            <a:ext cx="3152775" cy="511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 fontAlgn="auto">
              <a:spcBef>
                <a:spcPts val="4200"/>
              </a:spcBef>
            </a:pPr>
            <a:r>
              <a:rPr lang="en-US" altLang="zh-CN" sz="2400" b="1" noProof="1">
                <a:solidFill>
                  <a:srgbClr val="3281A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"Birds usually fly"</a:t>
            </a:r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>
          <a:blip r:embed="rId3"/>
          <a:srcRect t="17320" r="39059" b="46176"/>
          <a:stretch>
            <a:fillRect/>
          </a:stretch>
        </p:blipFill>
        <p:spPr>
          <a:xfrm>
            <a:off x="4832985" y="3853815"/>
            <a:ext cx="4459605" cy="9848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左大括号 7"/>
          <p:cNvSpPr/>
          <p:nvPr/>
        </p:nvSpPr>
        <p:spPr>
          <a:xfrm>
            <a:off x="4197350" y="4193540"/>
            <a:ext cx="870585" cy="1607820"/>
          </a:xfrm>
          <a:prstGeom prst="leftBrac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rcRect l="1211" t="194" r="3680" b="-388"/>
          <a:stretch>
            <a:fillRect/>
          </a:stretch>
        </p:blipFill>
        <p:spPr>
          <a:xfrm>
            <a:off x="5233035" y="5482590"/>
            <a:ext cx="6796405" cy="6826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3457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/>
              <a:t>Domain: Expressing Higher-order Logic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4680" y="1628775"/>
            <a:ext cx="11329035" cy="3061335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b="1" dirty="0"/>
              <a:t>Leibniz law:</a:t>
            </a:r>
            <a:endParaRPr lang="en-US" altLang="zh-CN" dirty="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/>
              <a:t>   For any individual x and y, if x and y are equal, then for any property P, 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/>
              <a:t>   P(x)  if and only if P(y).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zh-CN" altLang="en-US" b="1" dirty="0"/>
          </a:p>
        </p:txBody>
      </p:sp>
      <p:sp>
        <p:nvSpPr>
          <p:cNvPr id="4" name="圆角矩形 3"/>
          <p:cNvSpPr/>
          <p:nvPr/>
        </p:nvSpPr>
        <p:spPr>
          <a:xfrm>
            <a:off x="8856980" y="2341245"/>
            <a:ext cx="2880360" cy="848995"/>
          </a:xfrm>
          <a:prstGeom prst="roundRect">
            <a:avLst/>
          </a:prstGeom>
          <a:noFill/>
          <a:ln w="603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5605780" y="3818255"/>
            <a:ext cx="496570" cy="6489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241550" y="4564380"/>
            <a:ext cx="77089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800" b="1"/>
              <a:t> First-order logic can only quantify individuals, </a:t>
            </a:r>
          </a:p>
          <a:p>
            <a:pPr indent="0" fontAlgn="auto">
              <a:lnSpc>
                <a:spcPct val="150000"/>
              </a:lnSpc>
            </a:pPr>
            <a:r>
              <a:rPr lang="zh-CN" altLang="en-US" sz="2800" b="1"/>
              <a:t>and properties are sets containing individuals.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GFkMGY4NTc5YjJmNmMwZmI1ZDM2NDVjMDYzOGNlNW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597</Words>
  <Application>Microsoft Office PowerPoint</Application>
  <PresentationFormat>宽屏</PresentationFormat>
  <Paragraphs>104</Paragraphs>
  <Slides>17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微软雅黑</vt:lpstr>
      <vt:lpstr>Arial</vt:lpstr>
      <vt:lpstr>Times New Roman</vt:lpstr>
      <vt:lpstr>Office 主题​​</vt:lpstr>
      <vt:lpstr>1_Office 主题​​</vt:lpstr>
      <vt:lpstr>默认设计模板</vt:lpstr>
      <vt:lpstr>PowerPoint 演示文稿</vt:lpstr>
      <vt:lpstr>Part 1: Inability to Handle Uncertainty </vt:lpstr>
      <vt:lpstr>PowerPoint 演示文稿</vt:lpstr>
      <vt:lpstr>PowerPoint 演示文稿</vt:lpstr>
      <vt:lpstr>Difference in Tools</vt:lpstr>
      <vt:lpstr>Part 2: Non-monotonic Logic &amp; HOL </vt:lpstr>
      <vt:lpstr>Domain: Incomplete Information </vt:lpstr>
      <vt:lpstr>Solution: Non-monotonic Logic</vt:lpstr>
      <vt:lpstr>Domain: Expressing Higher-order Logic </vt:lpstr>
      <vt:lpstr>Solution: Higher-order Logic (HOL) </vt:lpstr>
      <vt:lpstr>Part 3: Temporal Logic</vt:lpstr>
      <vt:lpstr>The Time Limitation of FOL</vt:lpstr>
      <vt:lpstr>Solution: Temporal Logic</vt:lpstr>
      <vt:lpstr>Examples</vt:lpstr>
      <vt:lpstr>Advantages and Disadvantages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菻铠 高</dc:creator>
  <cp:lastModifiedBy>菻铠 高</cp:lastModifiedBy>
  <cp:revision>84</cp:revision>
  <dcterms:created xsi:type="dcterms:W3CDTF">2024-08-22T09:44:00Z</dcterms:created>
  <dcterms:modified xsi:type="dcterms:W3CDTF">2024-08-23T11:56:59Z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EA968AFBFFBA46E3AB8A769E01B3F9EE_12</vt:lpwstr>
  </property>
  <property fmtid="{D5CDD505-2E9C-101B-9397-08002B2CF9AE}" pid="3" name="KSOProductBuildVer">
    <vt:lpwstr>2052-12.1.0.17827</vt:lpwstr>
  </property>
</Properties>
</file>