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3" r:id="rId6"/>
    <p:sldId id="270" r:id="rId7"/>
    <p:sldId id="262" r:id="rId8"/>
    <p:sldId id="265" r:id="rId9"/>
    <p:sldId id="264" r:id="rId10"/>
    <p:sldId id="266" r:id="rId11"/>
    <p:sldId id="267" r:id="rId12"/>
    <p:sldId id="268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642614120@qq.com" initials="1" lastIdx="1" clrIdx="0">
    <p:extLst>
      <p:ext uri="{19B8F6BF-5375-455C-9EA6-DF929625EA0E}">
        <p15:presenceInfo xmlns:p15="http://schemas.microsoft.com/office/powerpoint/2012/main" userId="a04bc218b30233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19951-AD01-4252-AE5B-E248D69F240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7CF14-F012-4893-A2BE-1430A8D8D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87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第一次接触这种数据结构的时候，就对它存在的意义产生了很大的疑惑。因为我觉得，相比数组和链表，栈带给我的只有限制，并没有任何优势。那我直接使用数组或者链表不就好了吗？为什么还要用这个“操作受限”的“栈”呢？</a:t>
            </a:r>
          </a:p>
          <a:p>
            <a:r>
              <a:rPr lang="zh-CN" altLang="en-US" dirty="0"/>
              <a:t>事实上，从功能上来说，数组或链表确实可以替代栈，但你要知道，特定的数据结构是对特定场景的抽象，而且，数组或链表暴露了太多的操作接口，操作上的确灵活自由，但使用时就比较不可控，自然也就更容易出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7CF14-F012-4893-A2BE-1430A8D8D0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40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806E5-D217-449A-9A4A-84D727A2A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F43DE-6659-4CA4-9250-E0E190F59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13949-7925-403B-AF67-BB73B73D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C2AF7-CEF2-4026-9CCF-2FA9912C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09C94-4177-41BE-9EE9-D0BBC59C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2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07805-6BD9-43A2-AAF2-F71769CE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6501A-461C-4526-9170-0BEA849A7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47BB4-CA02-4F26-92D9-E6DDCB36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D80D3-AC65-4570-AB6D-AF6BA532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0CFE7-2480-48C2-96A5-127F293D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7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58C8E7-0CE5-406B-B0EA-379041507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32402-964F-46F8-B24E-D656C8E39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41D99-EA65-4DA7-B374-228D24E5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199D6-CF24-4708-ADD2-D925D841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4C89C-2BB4-4FCF-8A50-70DA6B4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2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A222-802A-46BF-BA22-61762C91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93702-EE29-4A49-B221-23EE46C4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AAC21-C282-4B99-913B-D170DA8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46D2C-05C7-45C8-A4F5-604F56C0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E7AF7-8963-4DEB-AA1E-E235EA79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C54B-EC01-40C0-B31A-B83D4219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0AAD9-B728-4847-A4F8-77946818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5CD0F-2152-4C07-BADF-A065AA27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5F1B6-2BD0-48F4-B8A9-C76DE78B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93ECC-F395-4543-A4C9-EDB30F20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5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C9534-AA0B-4AAA-B6E7-E60DE00A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882B1-F0A8-4803-BA6F-73752F56A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B6E086-568D-4F8A-B1A7-B77EF7349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6BCB4F-5F84-4D1D-AA93-2EC2D332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8B36A-FFAF-4F57-9B5A-CFCF899D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E8D83-799C-4251-B242-283AF9FF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713F6-A20B-4DDB-8086-22B0E982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29325-BCFF-438C-BAB2-F9DC4066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551A8-F572-4D66-B95B-804D292B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4A7B52-ED30-4AD4-93AC-7F29EBAC2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BE20C0-25F6-4CAD-B524-DD3518D97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114887-B26F-44DC-83DC-FF6CF9BD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225058-EDC4-4541-BBC3-1DE4C80F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C5D83B-53B6-4C59-8AA1-2EC85B86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8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B95B2-96A5-4146-BC06-54F71558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85C0C2-CE75-4852-B2AC-7954242A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F5C76-E05A-4BDF-880F-010F1C5F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7A7D5A-2BEF-4F09-85BD-B243DD28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5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172E44-1648-4888-9F6B-F39FD033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77DED8-B1C0-41C3-A4B6-39DD3042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9C4E12-A2C5-42D0-BEA0-7C2A2167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4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F4D63-BD31-4F98-9E5E-5ED78384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3DE16-C79A-445E-86A5-09A59894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73BB2-D6EF-4793-8675-BC3A13DCD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D28B5-7AFA-4FCA-A635-47F8C1E7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5FDC9-8198-4B88-B484-B0C59807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3F0B5-0A3A-444F-8283-D1BECA8B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A73C4-16FD-4765-95DC-7660559A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980156-C62A-48E2-8030-B23B32580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AD3C7-FAA0-4C6C-A01E-FE44076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47C43-76F2-4DEB-A145-397A2052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35783-0719-47A9-8B48-A2BD6761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D4FFD-A6FE-4DBE-B113-FD85B666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9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EE2A02-5E8F-4474-A46D-AF7BDFA5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63C93-8B48-470C-8B69-EFC02B92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AA11F-E722-42B4-8C76-6A6E583D1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B811B-E3B4-42AF-946D-EBB340E40D27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0201B-0ABF-416E-BDBB-00D3D68C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F7B5F-BAC3-4947-858F-01912FF01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55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72E1314-EC5C-47E1-980F-2D9F57A883EC}"/>
              </a:ext>
            </a:extLst>
          </p:cNvPr>
          <p:cNvSpPr txBox="1"/>
          <p:nvPr/>
        </p:nvSpPr>
        <p:spPr>
          <a:xfrm>
            <a:off x="3951823" y="2386833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学长课堂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79A50A-FEB6-4192-86A0-3FBBC4CCD7CB}"/>
              </a:ext>
            </a:extLst>
          </p:cNvPr>
          <p:cNvSpPr txBox="1"/>
          <p:nvPr/>
        </p:nvSpPr>
        <p:spPr>
          <a:xfrm>
            <a:off x="7130737" y="371027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C/C++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方向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9343A9-1E66-49A6-A70F-5571875E7B9B}"/>
              </a:ext>
            </a:extLst>
          </p:cNvPr>
          <p:cNvSpPr txBox="1"/>
          <p:nvPr/>
        </p:nvSpPr>
        <p:spPr>
          <a:xfrm>
            <a:off x="9051234" y="635786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成都大学 信工学院 科创室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E69DA5-549E-44E7-91FE-00CAD61B8A01}"/>
              </a:ext>
            </a:extLst>
          </p:cNvPr>
          <p:cNvSpPr txBox="1"/>
          <p:nvPr/>
        </p:nvSpPr>
        <p:spPr>
          <a:xfrm>
            <a:off x="10369541" y="56162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</a:rPr>
              <a:t>罗伊宁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0914A6-B013-4B32-9134-1BE688209B43}"/>
              </a:ext>
            </a:extLst>
          </p:cNvPr>
          <p:cNvSpPr txBox="1"/>
          <p:nvPr/>
        </p:nvSpPr>
        <p:spPr>
          <a:xfrm>
            <a:off x="10023292" y="598708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18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级大一上学期</a:t>
            </a:r>
          </a:p>
        </p:txBody>
      </p:sp>
    </p:spTree>
    <p:extLst>
      <p:ext uri="{BB962C8B-B14F-4D97-AF65-F5344CB8AC3E}">
        <p14:creationId xmlns:p14="http://schemas.microsoft.com/office/powerpoint/2010/main" val="226351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2B666F8-5183-4F1A-B507-65EDD3203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766" y="248126"/>
            <a:ext cx="8899855" cy="636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71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A65A9F0-5CC8-435D-9D2D-86BCDF62B649}"/>
              </a:ext>
            </a:extLst>
          </p:cNvPr>
          <p:cNvSpPr txBox="1"/>
          <p:nvPr/>
        </p:nvSpPr>
        <p:spPr>
          <a:xfrm>
            <a:off x="106621" y="69408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prstClr val="white"/>
                </a:solidFill>
                <a:cs typeface="+mn-ea"/>
              </a:rPr>
              <a:t>栈在函数调用中的应用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A6A6E2-377F-4799-9E97-FEE7C90ADBE0}"/>
              </a:ext>
            </a:extLst>
          </p:cNvPr>
          <p:cNvSpPr txBox="1"/>
          <p:nvPr/>
        </p:nvSpPr>
        <p:spPr>
          <a:xfrm>
            <a:off x="106621" y="969803"/>
            <a:ext cx="115046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栈作为一个比较基础的数据结构，应用场景还是蛮多的。其中，比较经典的一个应用场景就是函数调用栈。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sz="3200" dirty="0">
                <a:solidFill>
                  <a:schemeClr val="bg1"/>
                </a:solidFill>
              </a:rPr>
              <a:t>操作系统给每个线程分配了一块独立的内存空间，这块内存被组织成“栈”这种结构</a:t>
            </a:r>
            <a:r>
              <a:rPr lang="en-US" altLang="zh-CN" sz="3200" dirty="0">
                <a:solidFill>
                  <a:schemeClr val="bg1"/>
                </a:solidFill>
              </a:rPr>
              <a:t>, </a:t>
            </a:r>
            <a:r>
              <a:rPr lang="zh-CN" altLang="en-US" sz="3200" dirty="0">
                <a:solidFill>
                  <a:schemeClr val="bg1"/>
                </a:solidFill>
              </a:rPr>
              <a:t>用来存储函数调用时的临时变量。每进入一个函数，就会将临时变量作为一个栈帧入栈，当被调用函数执行完成，返回之后，将这个函数对应的栈帧出栈。</a:t>
            </a:r>
          </a:p>
        </p:txBody>
      </p:sp>
    </p:spTree>
    <p:extLst>
      <p:ext uri="{BB962C8B-B14F-4D97-AF65-F5344CB8AC3E}">
        <p14:creationId xmlns:p14="http://schemas.microsoft.com/office/powerpoint/2010/main" val="3352897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C1527F-5DE2-4435-A4A9-B7652A28D7F1}"/>
              </a:ext>
            </a:extLst>
          </p:cNvPr>
          <p:cNvSpPr txBox="1"/>
          <p:nvPr/>
        </p:nvSpPr>
        <p:spPr>
          <a:xfrm>
            <a:off x="106621" y="69408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prstClr val="white"/>
                </a:solidFill>
                <a:cs typeface="+mn-ea"/>
              </a:rPr>
              <a:t>栈在表达式求值中的应用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BEB0A9-E80F-419D-887E-613AD4335218}"/>
              </a:ext>
            </a:extLst>
          </p:cNvPr>
          <p:cNvSpPr txBox="1"/>
          <p:nvPr/>
        </p:nvSpPr>
        <p:spPr>
          <a:xfrm>
            <a:off x="106621" y="830424"/>
            <a:ext cx="1155129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编译器如何利用栈来实现表达式求值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sz="3200" dirty="0">
                <a:solidFill>
                  <a:schemeClr val="bg1"/>
                </a:solidFill>
              </a:rPr>
              <a:t>比如：</a:t>
            </a:r>
            <a:r>
              <a:rPr lang="en-US" altLang="zh-CN" sz="3200" dirty="0">
                <a:solidFill>
                  <a:schemeClr val="bg1"/>
                </a:solidFill>
              </a:rPr>
              <a:t>34+13*9+44-12/3</a:t>
            </a:r>
          </a:p>
          <a:p>
            <a:r>
              <a:rPr lang="zh-CN" altLang="en-US" sz="3200" dirty="0">
                <a:solidFill>
                  <a:schemeClr val="bg1"/>
                </a:solidFill>
              </a:rPr>
              <a:t>编译器就是通过</a:t>
            </a:r>
            <a:r>
              <a:rPr lang="zh-CN" alt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两个栈</a:t>
            </a:r>
            <a:r>
              <a:rPr lang="zh-CN" altLang="en-US" sz="3200" dirty="0">
                <a:solidFill>
                  <a:schemeClr val="bg1"/>
                </a:solidFill>
              </a:rPr>
              <a:t>来实现的。其中一个</a:t>
            </a:r>
            <a:r>
              <a:rPr lang="zh-CN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保存操作数</a:t>
            </a:r>
            <a:r>
              <a:rPr lang="zh-CN" altLang="en-US" sz="3200" dirty="0">
                <a:solidFill>
                  <a:schemeClr val="bg1"/>
                </a:solidFill>
              </a:rPr>
              <a:t>的栈，另一个是</a:t>
            </a:r>
            <a:r>
              <a:rPr lang="zh-CN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保存运算符</a:t>
            </a:r>
            <a:r>
              <a:rPr lang="zh-CN" altLang="en-US" sz="3200" dirty="0">
                <a:solidFill>
                  <a:schemeClr val="bg1"/>
                </a:solidFill>
              </a:rPr>
              <a:t>的栈。我们从左向右遍历表达式，当遇到数字，我们就直接压入操作数栈；当遇到运算符，就与运算符栈的栈顶元素进行比较。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sz="3200" dirty="0">
                <a:solidFill>
                  <a:schemeClr val="bg1"/>
                </a:solidFill>
              </a:rPr>
              <a:t>如果比运算符栈顶元素的优先级高，就将当前运算符压入栈；如果比运算符栈顶元素的优先级低或者相同，从运算符栈中取栈顶运算符，从操作数栈的栈顶取 </a:t>
            </a:r>
            <a:r>
              <a:rPr lang="en-US" altLang="zh-CN" sz="3200" dirty="0">
                <a:solidFill>
                  <a:schemeClr val="bg1"/>
                </a:solidFill>
              </a:rPr>
              <a:t>2 </a:t>
            </a:r>
            <a:r>
              <a:rPr lang="zh-CN" altLang="en-US" sz="3200" dirty="0">
                <a:solidFill>
                  <a:schemeClr val="bg1"/>
                </a:solidFill>
              </a:rPr>
              <a:t>个操作数，然后进行计算，再把计算完的结果压入操作数栈，继续比较。</a:t>
            </a:r>
          </a:p>
        </p:txBody>
      </p:sp>
    </p:spTree>
    <p:extLst>
      <p:ext uri="{BB962C8B-B14F-4D97-AF65-F5344CB8AC3E}">
        <p14:creationId xmlns:p14="http://schemas.microsoft.com/office/powerpoint/2010/main" val="194619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E2DE7BD-4605-4979-B07B-52E21053CBD7}"/>
              </a:ext>
            </a:extLst>
          </p:cNvPr>
          <p:cNvSpPr txBox="1"/>
          <p:nvPr/>
        </p:nvSpPr>
        <p:spPr>
          <a:xfrm>
            <a:off x="106621" y="69408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prstClr val="white"/>
                </a:solidFill>
                <a:cs typeface="+mn-ea"/>
              </a:rPr>
              <a:t>栈在表达式求值中的应用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5E3328-CC74-41C9-B8AB-E61B1182C40B}"/>
              </a:ext>
            </a:extLst>
          </p:cNvPr>
          <p:cNvSpPr txBox="1"/>
          <p:nvPr/>
        </p:nvSpPr>
        <p:spPr>
          <a:xfrm>
            <a:off x="106621" y="900405"/>
            <a:ext cx="10468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将 </a:t>
            </a:r>
            <a:r>
              <a:rPr lang="en-US" altLang="zh-CN" sz="2800" dirty="0">
                <a:solidFill>
                  <a:schemeClr val="bg1"/>
                </a:solidFill>
              </a:rPr>
              <a:t>3+5*8-6 </a:t>
            </a:r>
            <a:r>
              <a:rPr lang="zh-CN" altLang="en-US" sz="2800" dirty="0">
                <a:solidFill>
                  <a:schemeClr val="bg1"/>
                </a:solidFill>
              </a:rPr>
              <a:t>这个表达式的计算过程画成了一张图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F7B1FF-C3BD-468B-9E26-EE321A49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292" y="1423625"/>
            <a:ext cx="7873487" cy="540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87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A65A9F0-5CC8-435D-9D2D-86BCDF62B649}"/>
              </a:ext>
            </a:extLst>
          </p:cNvPr>
          <p:cNvSpPr txBox="1"/>
          <p:nvPr/>
        </p:nvSpPr>
        <p:spPr>
          <a:xfrm>
            <a:off x="237741" y="88068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1">
              <a:defRPr/>
            </a:pPr>
            <a:r>
              <a:rPr lang="zh-CN" altLang="en-US" sz="4800" dirty="0">
                <a:solidFill>
                  <a:prstClr val="white"/>
                </a:solidFill>
                <a:cs typeface="+mn-ea"/>
              </a:rPr>
              <a:t>推箱子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2ADC03-B218-4C7A-BE31-7C9B6470ADC1}"/>
              </a:ext>
            </a:extLst>
          </p:cNvPr>
          <p:cNvSpPr txBox="1"/>
          <p:nvPr/>
        </p:nvSpPr>
        <p:spPr>
          <a:xfrm>
            <a:off x="354563" y="1035698"/>
            <a:ext cx="1149531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当人移动的下一个位置的坐标，正好和箱子的坐标相同时，就会有“推了箱子”的判定。</a:t>
            </a:r>
            <a:endParaRPr lang="en-US" altLang="zh-CN" sz="4000" dirty="0">
              <a:solidFill>
                <a:schemeClr val="bg1"/>
              </a:solidFill>
            </a:endParaRPr>
          </a:p>
          <a:p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zh-CN" altLang="en-US" sz="4000" dirty="0">
                <a:solidFill>
                  <a:schemeClr val="bg1"/>
                </a:solidFill>
              </a:rPr>
              <a:t>那此时，我们用“栈”去记录“推了箱子”前人的坐标和箱子的坐标，</a:t>
            </a:r>
            <a:endParaRPr lang="en-US" altLang="zh-CN" sz="4000" dirty="0">
              <a:solidFill>
                <a:schemeClr val="bg1"/>
              </a:solidFill>
            </a:endParaRPr>
          </a:p>
          <a:p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zh-CN" altLang="en-US" sz="4000" dirty="0">
                <a:solidFill>
                  <a:schemeClr val="bg1"/>
                </a:solidFill>
              </a:rPr>
              <a:t>像盘子一样叠起来，到点击“撤退”的时候，再一个个取出，是不是就能实现了呢。</a:t>
            </a:r>
            <a:endParaRPr lang="en-US" altLang="zh-CN" sz="4000" dirty="0">
              <a:solidFill>
                <a:schemeClr val="bg1"/>
              </a:solidFill>
            </a:endParaRPr>
          </a:p>
          <a:p>
            <a:endParaRPr lang="en-US" altLang="zh-CN" sz="4000" dirty="0">
              <a:solidFill>
                <a:schemeClr val="bg1"/>
              </a:solidFill>
            </a:endParaRPr>
          </a:p>
          <a:p>
            <a:endParaRPr lang="en-US" altLang="zh-CN" sz="4000" dirty="0">
              <a:solidFill>
                <a:schemeClr val="bg1"/>
              </a:solidFill>
            </a:endParaRPr>
          </a:p>
          <a:p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171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A65A9F0-5CC8-435D-9D2D-86BCDF62B649}"/>
              </a:ext>
            </a:extLst>
          </p:cNvPr>
          <p:cNvSpPr txBox="1"/>
          <p:nvPr/>
        </p:nvSpPr>
        <p:spPr>
          <a:xfrm>
            <a:off x="5080327" y="974476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</a:rPr>
              <a:t>思考题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2ADC03-B218-4C7A-BE31-7C9B6470ADC1}"/>
              </a:ext>
            </a:extLst>
          </p:cNvPr>
          <p:cNvSpPr txBox="1"/>
          <p:nvPr/>
        </p:nvSpPr>
        <p:spPr>
          <a:xfrm>
            <a:off x="1206750" y="2505670"/>
            <a:ext cx="11495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cs"/>
              </a:rPr>
              <a:t>如何实现浏览器的前进、后退功能</a:t>
            </a:r>
          </a:p>
        </p:txBody>
      </p:sp>
    </p:spTree>
    <p:extLst>
      <p:ext uri="{BB962C8B-B14F-4D97-AF65-F5344CB8AC3E}">
        <p14:creationId xmlns:p14="http://schemas.microsoft.com/office/powerpoint/2010/main" val="398345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A65A9F0-5CC8-435D-9D2D-86BCDF62B649}"/>
              </a:ext>
            </a:extLst>
          </p:cNvPr>
          <p:cNvSpPr txBox="1"/>
          <p:nvPr/>
        </p:nvSpPr>
        <p:spPr>
          <a:xfrm>
            <a:off x="4361380" y="2514028"/>
            <a:ext cx="3469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1">
              <a:defRPr/>
            </a:pPr>
            <a:r>
              <a:rPr lang="zh-CN" altLang="en-US" sz="4800" dirty="0">
                <a:solidFill>
                  <a:prstClr val="white"/>
                </a:solidFill>
                <a:cs typeface="+mn-ea"/>
              </a:rPr>
              <a:t>栈（</a:t>
            </a:r>
            <a:r>
              <a:rPr lang="en-US" altLang="zh-CN" sz="4800" dirty="0">
                <a:solidFill>
                  <a:prstClr val="white"/>
                </a:solidFill>
                <a:cs typeface="+mn-ea"/>
              </a:rPr>
              <a:t>stack</a:t>
            </a:r>
            <a:r>
              <a:rPr lang="zh-CN" altLang="en-US" sz="4800" dirty="0">
                <a:solidFill>
                  <a:prstClr val="white"/>
                </a:solidFill>
                <a:cs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6591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C49759-0404-48E6-A9F6-32FA682E39EC}"/>
              </a:ext>
            </a:extLst>
          </p:cNvPr>
          <p:cNvSpPr txBox="1"/>
          <p:nvPr/>
        </p:nvSpPr>
        <p:spPr>
          <a:xfrm>
            <a:off x="839755" y="671804"/>
            <a:ext cx="98437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推箱子的前进后退功能，大家一定很熟悉</a:t>
            </a:r>
            <a:endParaRPr lang="en-US" altLang="zh-CN" sz="4000" dirty="0">
              <a:solidFill>
                <a:schemeClr val="bg1"/>
              </a:solidFill>
            </a:endParaRPr>
          </a:p>
          <a:p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zh-CN" altLang="en-US" sz="4000" dirty="0">
                <a:solidFill>
                  <a:schemeClr val="bg1"/>
                </a:solidFill>
              </a:rPr>
              <a:t>当你推了一次箱子后，点击撤销按钮，就可以回到上一步操作了。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zh-CN" altLang="en-US" sz="4000" dirty="0">
                <a:solidFill>
                  <a:schemeClr val="bg1"/>
                </a:solidFill>
              </a:rPr>
              <a:t>学长的推箱子只能实现撤销一步，那如果要实现多步的撤销功能，要怎么实现呢？</a:t>
            </a:r>
            <a:endParaRPr lang="en-US" altLang="zh-CN" sz="4000" dirty="0">
              <a:solidFill>
                <a:schemeClr val="bg1"/>
              </a:solidFill>
            </a:endParaRPr>
          </a:p>
          <a:p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zh-CN" altLang="en-US" sz="4000" dirty="0">
                <a:solidFill>
                  <a:schemeClr val="bg1"/>
                </a:solidFill>
              </a:rPr>
              <a:t>这就是要用到我们今天要讲的“栈”这种数据结构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A65A9F0-5CC8-435D-9D2D-86BCDF62B649}"/>
              </a:ext>
            </a:extLst>
          </p:cNvPr>
          <p:cNvSpPr txBox="1"/>
          <p:nvPr/>
        </p:nvSpPr>
        <p:spPr>
          <a:xfrm>
            <a:off x="164558" y="78738"/>
            <a:ext cx="5931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1">
              <a:defRPr/>
            </a:pPr>
            <a:r>
              <a:rPr lang="zh-CN" altLang="en-US" sz="4800" dirty="0">
                <a:solidFill>
                  <a:prstClr val="white"/>
                </a:solidFill>
                <a:cs typeface="+mn-ea"/>
              </a:rPr>
              <a:t>如何理解栈（</a:t>
            </a:r>
            <a:r>
              <a:rPr lang="en-US" altLang="zh-CN" sz="4800" dirty="0">
                <a:solidFill>
                  <a:prstClr val="white"/>
                </a:solidFill>
                <a:cs typeface="+mn-ea"/>
              </a:rPr>
              <a:t>stack</a:t>
            </a:r>
            <a:r>
              <a:rPr lang="zh-CN" altLang="en-US" sz="4800" dirty="0">
                <a:solidFill>
                  <a:prstClr val="white"/>
                </a:solidFill>
                <a:cs typeface="+mn-ea"/>
              </a:rPr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D615B7-1CF9-45C5-BFA4-9717CC2C9B90}"/>
              </a:ext>
            </a:extLst>
          </p:cNvPr>
          <p:cNvSpPr txBox="1"/>
          <p:nvPr/>
        </p:nvSpPr>
        <p:spPr>
          <a:xfrm>
            <a:off x="164558" y="1222310"/>
            <a:ext cx="111687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关于“栈”，有一个非常贴切的例子，就是一摞叠在一起的盘子。我们平时放盘子的时候，都是从下往上一个一个放；取的时候，我们也是从上往下一个一个地依次取，不能从中间任意抽出。后进者先出，先进者后出，这就是典型的“栈”结构。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sz="3200" dirty="0">
                <a:solidFill>
                  <a:schemeClr val="bg1"/>
                </a:solidFill>
              </a:rPr>
              <a:t>从栈的操作特性上来看，栈是一种“操作受限”的线性表，只允许在一端插入和删除数据。</a:t>
            </a:r>
          </a:p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34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0B55677-AA98-4B49-B7F6-4D2CB321E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897" y="639147"/>
            <a:ext cx="9036719" cy="557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5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A65A9F0-5CC8-435D-9D2D-86BCDF62B649}"/>
              </a:ext>
            </a:extLst>
          </p:cNvPr>
          <p:cNvSpPr txBox="1"/>
          <p:nvPr/>
        </p:nvSpPr>
        <p:spPr>
          <a:xfrm>
            <a:off x="164558" y="78738"/>
            <a:ext cx="5931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1">
              <a:defRPr/>
            </a:pPr>
            <a:r>
              <a:rPr lang="zh-CN" altLang="en-US" sz="4800" dirty="0">
                <a:solidFill>
                  <a:prstClr val="white"/>
                </a:solidFill>
                <a:cs typeface="+mn-ea"/>
              </a:rPr>
              <a:t>如何理解栈（</a:t>
            </a:r>
            <a:r>
              <a:rPr lang="en-US" altLang="zh-CN" sz="4800" dirty="0">
                <a:solidFill>
                  <a:prstClr val="white"/>
                </a:solidFill>
                <a:cs typeface="+mn-ea"/>
              </a:rPr>
              <a:t>stack</a:t>
            </a:r>
            <a:r>
              <a:rPr lang="zh-CN" altLang="en-US" sz="4800" dirty="0">
                <a:solidFill>
                  <a:prstClr val="white"/>
                </a:solidFill>
                <a:cs typeface="+mn-ea"/>
              </a:rPr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D615B7-1CF9-45C5-BFA4-9717CC2C9B90}"/>
              </a:ext>
            </a:extLst>
          </p:cNvPr>
          <p:cNvSpPr txBox="1"/>
          <p:nvPr/>
        </p:nvSpPr>
        <p:spPr>
          <a:xfrm>
            <a:off x="164558" y="1222310"/>
            <a:ext cx="111687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划重点！！</a:t>
            </a:r>
            <a:endParaRPr lang="en-US" altLang="zh-CN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sz="5400" dirty="0">
                <a:solidFill>
                  <a:schemeClr val="bg1"/>
                </a:solidFill>
              </a:rPr>
              <a:t>当某个数据集合只涉及在</a:t>
            </a:r>
            <a:r>
              <a:rPr lang="zh-CN" altLang="en-US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一端</a:t>
            </a:r>
            <a:r>
              <a:rPr lang="zh-CN" altLang="en-US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插入</a:t>
            </a:r>
            <a:r>
              <a:rPr lang="zh-CN" altLang="en-US" sz="5400" dirty="0">
                <a:solidFill>
                  <a:schemeClr val="bg1"/>
                </a:solidFill>
              </a:rPr>
              <a:t>和</a:t>
            </a:r>
            <a:r>
              <a:rPr lang="zh-CN" altLang="en-US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删除</a:t>
            </a:r>
            <a:r>
              <a:rPr lang="zh-CN" altLang="en-US" sz="5400" dirty="0">
                <a:solidFill>
                  <a:schemeClr val="bg1"/>
                </a:solidFill>
              </a:rPr>
              <a:t>数据，并且满足</a:t>
            </a:r>
            <a:r>
              <a:rPr lang="zh-CN" altLang="en-US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后进先出、先进后出</a:t>
            </a:r>
            <a:r>
              <a:rPr lang="zh-CN" altLang="en-US" sz="5400" dirty="0">
                <a:solidFill>
                  <a:schemeClr val="bg1"/>
                </a:solidFill>
              </a:rPr>
              <a:t>的特性，我们就应该首选“栈”这种数据结构。</a:t>
            </a:r>
            <a:endParaRPr lang="en-US" altLang="zh-C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59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A65A9F0-5CC8-435D-9D2D-86BCDF62B649}"/>
              </a:ext>
            </a:extLst>
          </p:cNvPr>
          <p:cNvSpPr txBox="1"/>
          <p:nvPr/>
        </p:nvSpPr>
        <p:spPr>
          <a:xfrm>
            <a:off x="70590" y="88069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1">
              <a:defRPr/>
            </a:pPr>
            <a:r>
              <a:rPr lang="zh-CN" altLang="en-US" sz="4800" dirty="0">
                <a:solidFill>
                  <a:prstClr val="white"/>
                </a:solidFill>
                <a:cs typeface="+mn-ea"/>
              </a:rPr>
              <a:t>如何实现一个“栈”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FEB6C2-897E-4C56-B431-CF380A0817A6}"/>
              </a:ext>
            </a:extLst>
          </p:cNvPr>
          <p:cNvSpPr txBox="1"/>
          <p:nvPr/>
        </p:nvSpPr>
        <p:spPr>
          <a:xfrm>
            <a:off x="70590" y="1105678"/>
            <a:ext cx="1160728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从刚才栈的定义里，我们可以看出，栈主要包含两个操作，入栈和出栈，也就是在</a:t>
            </a:r>
            <a:r>
              <a:rPr lang="zh-CN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栈顶插入</a:t>
            </a:r>
            <a:r>
              <a:rPr lang="zh-CN" altLang="en-US" sz="3200" dirty="0">
                <a:solidFill>
                  <a:schemeClr val="bg1"/>
                </a:solidFill>
              </a:rPr>
              <a:t>一个数据和从</a:t>
            </a:r>
            <a:r>
              <a:rPr lang="zh-CN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栈顶删除</a:t>
            </a:r>
            <a:r>
              <a:rPr lang="zh-CN" altLang="en-US" sz="3200" dirty="0">
                <a:solidFill>
                  <a:schemeClr val="bg1"/>
                </a:solidFill>
              </a:rPr>
              <a:t>一个数据。理解了栈的定义之后，我们来看一看如何用代码实现一个栈。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sz="3200" dirty="0">
                <a:solidFill>
                  <a:schemeClr val="bg1"/>
                </a:solidFill>
              </a:rPr>
              <a:t>实际上，栈既可以用数组来实现，也可以用链表来实现。用数组实现的栈，我们叫作</a:t>
            </a:r>
            <a:r>
              <a:rPr lang="zh-CN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顺序栈</a:t>
            </a:r>
            <a:r>
              <a:rPr lang="zh-CN" altLang="en-US" sz="3200" dirty="0">
                <a:solidFill>
                  <a:schemeClr val="bg1"/>
                </a:solidFill>
              </a:rPr>
              <a:t>，用链表实现的栈，我们叫作</a:t>
            </a:r>
            <a:r>
              <a:rPr lang="zh-CN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链式栈</a:t>
            </a:r>
            <a:r>
              <a:rPr lang="zh-CN" altLang="en-US" sz="3200" dirty="0">
                <a:solidFill>
                  <a:schemeClr val="bg1"/>
                </a:solidFill>
              </a:rPr>
              <a:t>。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sz="3200" dirty="0">
                <a:solidFill>
                  <a:schemeClr val="bg1"/>
                </a:solidFill>
              </a:rPr>
              <a:t>我这里实现一个基于数组的顺序栈。</a:t>
            </a:r>
          </a:p>
        </p:txBody>
      </p:sp>
    </p:spTree>
    <p:extLst>
      <p:ext uri="{BB962C8B-B14F-4D97-AF65-F5344CB8AC3E}">
        <p14:creationId xmlns:p14="http://schemas.microsoft.com/office/powerpoint/2010/main" val="46223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F9230AE-D30C-425A-BC2D-BF4C84AF607B}"/>
              </a:ext>
            </a:extLst>
          </p:cNvPr>
          <p:cNvSpPr txBox="1"/>
          <p:nvPr/>
        </p:nvSpPr>
        <p:spPr>
          <a:xfrm>
            <a:off x="357663" y="-18661"/>
            <a:ext cx="57383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int items[10];  </a:t>
            </a:r>
            <a:r>
              <a:rPr lang="en-US" altLang="zh-C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数组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int count=0;  </a:t>
            </a:r>
            <a:r>
              <a:rPr lang="en-US" altLang="zh-C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栈中元素个数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int n=10;  </a:t>
            </a:r>
            <a:r>
              <a:rPr lang="en-US" altLang="zh-C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栈的大小</a:t>
            </a:r>
          </a:p>
          <a:p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800E34-C8F2-4DB2-819A-94B3DD22BD3D}"/>
              </a:ext>
            </a:extLst>
          </p:cNvPr>
          <p:cNvSpPr txBox="1"/>
          <p:nvPr/>
        </p:nvSpPr>
        <p:spPr>
          <a:xfrm>
            <a:off x="357663" y="802432"/>
            <a:ext cx="5380664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入栈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int push(int e) {  </a:t>
            </a:r>
            <a:r>
              <a:rPr lang="en-US" altLang="zh-C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//e</a:t>
            </a:r>
            <a:r>
              <a:rPr lang="zh-CN" alt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为入栈元素</a:t>
            </a:r>
          </a:p>
          <a:p>
            <a:r>
              <a:rPr lang="en-US" altLang="zh-C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zh-CN" alt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数组空间不够了，直接返回 </a:t>
            </a:r>
            <a:r>
              <a:rPr lang="en-US" altLang="zh-C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false</a:t>
            </a:r>
            <a:r>
              <a:rPr lang="zh-CN" alt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，入栈失败。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if (count == n) {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return 0;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zh-CN" alt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将 </a:t>
            </a:r>
            <a:r>
              <a:rPr lang="en-US" altLang="zh-C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 </a:t>
            </a:r>
            <a:r>
              <a:rPr lang="zh-CN" alt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放到下标为 </a:t>
            </a:r>
            <a:r>
              <a:rPr lang="en-US" altLang="zh-C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count </a:t>
            </a:r>
            <a:r>
              <a:rPr lang="zh-CN" alt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的位置，并且 </a:t>
            </a:r>
            <a:r>
              <a:rPr lang="en-US" altLang="zh-C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count </a:t>
            </a:r>
            <a:r>
              <a:rPr lang="zh-CN" alt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加一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items[count] = e;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++count;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return 1;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}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5A9686-1EE6-4BFC-B24B-1B1394EE78F0}"/>
              </a:ext>
            </a:extLst>
          </p:cNvPr>
          <p:cNvSpPr txBox="1"/>
          <p:nvPr/>
        </p:nvSpPr>
        <p:spPr>
          <a:xfrm>
            <a:off x="6453653" y="104861"/>
            <a:ext cx="54506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//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</a:rPr>
              <a:t>出栈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int pop() {</a:t>
            </a:r>
          </a:p>
          <a:p>
            <a:r>
              <a:rPr lang="en-US" altLang="zh-C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zh-CN" alt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栈为空，则直接返回 </a:t>
            </a:r>
            <a:r>
              <a:rPr lang="en-US" altLang="zh-C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null</a:t>
            </a:r>
            <a:endParaRPr lang="zh-CN" alt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if (count == 0) return -1;</a:t>
            </a:r>
          </a:p>
          <a:p>
            <a:r>
              <a:rPr lang="en-US" altLang="zh-C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zh-CN" alt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返回下标为 </a:t>
            </a:r>
            <a:r>
              <a:rPr lang="en-US" altLang="zh-C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count-1 </a:t>
            </a:r>
            <a:r>
              <a:rPr lang="zh-CN" alt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的数组元素，并且栈中元素个数 </a:t>
            </a:r>
            <a:r>
              <a:rPr lang="en-US" altLang="zh-C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count </a:t>
            </a:r>
            <a:r>
              <a:rPr lang="zh-CN" alt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减一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int </a:t>
            </a:r>
            <a:r>
              <a:rPr lang="en-US" altLang="zh-CN" sz="2800" dirty="0" err="1">
                <a:solidFill>
                  <a:schemeClr val="bg1"/>
                </a:solidFill>
              </a:rPr>
              <a:t>tmp</a:t>
            </a:r>
            <a:r>
              <a:rPr lang="en-US" altLang="zh-CN" sz="2800" dirty="0">
                <a:solidFill>
                  <a:schemeClr val="bg1"/>
                </a:solidFill>
              </a:rPr>
              <a:t> = items[count - 1];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--count;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return </a:t>
            </a:r>
            <a:r>
              <a:rPr lang="en-US" altLang="zh-CN" sz="2800" dirty="0" err="1">
                <a:solidFill>
                  <a:schemeClr val="bg1"/>
                </a:solidFill>
              </a:rPr>
              <a:t>tmp</a:t>
            </a:r>
            <a:r>
              <a:rPr lang="en-US" altLang="zh-CN" sz="28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}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8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A65A9F0-5CC8-435D-9D2D-86BCDF62B649}"/>
              </a:ext>
            </a:extLst>
          </p:cNvPr>
          <p:cNvSpPr txBox="1"/>
          <p:nvPr/>
        </p:nvSpPr>
        <p:spPr>
          <a:xfrm>
            <a:off x="0" y="0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prstClr val="white"/>
                </a:solidFill>
                <a:cs typeface="+mn-ea"/>
              </a:rPr>
              <a:t>支持动态扩容的顺序栈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C58AE7-6AEF-45A6-AB97-BBF8B079D985}"/>
              </a:ext>
            </a:extLst>
          </p:cNvPr>
          <p:cNvSpPr txBox="1"/>
          <p:nvPr/>
        </p:nvSpPr>
        <p:spPr>
          <a:xfrm>
            <a:off x="0" y="989044"/>
            <a:ext cx="115326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刚才那个基于数组实现的栈，是一个固定大小的栈，也就是说，在初始化栈时需要事先指定栈的大小。当栈满之后，就无法再往栈里添加数据了。那我们如何基于数组实现一个可以支持动态扩容的栈呢？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sz="3200" dirty="0">
                <a:solidFill>
                  <a:schemeClr val="bg1"/>
                </a:solidFill>
              </a:rPr>
              <a:t>要实现一个支持动态扩容的栈，我们只需要底层依赖一个支持动态扩容的数组就可以了。当栈满了之后，我们就申请一个更大的数组，将原来的数据搬移到新数组中。</a:t>
            </a:r>
          </a:p>
        </p:txBody>
      </p:sp>
    </p:spTree>
    <p:extLst>
      <p:ext uri="{BB962C8B-B14F-4D97-AF65-F5344CB8AC3E}">
        <p14:creationId xmlns:p14="http://schemas.microsoft.com/office/powerpoint/2010/main" val="304729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1108</Words>
  <Application>Microsoft Office PowerPoint</Application>
  <PresentationFormat>宽屏</PresentationFormat>
  <Paragraphs>80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南宫大仙</dc:creator>
  <cp:lastModifiedBy>1642614120@qq.com</cp:lastModifiedBy>
  <cp:revision>46</cp:revision>
  <dcterms:created xsi:type="dcterms:W3CDTF">2018-08-29T03:27:02Z</dcterms:created>
  <dcterms:modified xsi:type="dcterms:W3CDTF">2018-11-07T13:53:09Z</dcterms:modified>
</cp:coreProperties>
</file>