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67" r:id="rId20"/>
    <p:sldId id="269" r:id="rId21"/>
    <p:sldId id="27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242" autoAdjust="0"/>
  </p:normalViewPr>
  <p:slideViewPr>
    <p:cSldViewPr snapToGrid="0" showGuides="1">
      <p:cViewPr varScale="1">
        <p:scale>
          <a:sx n="80" d="100"/>
          <a:sy n="80" d="100"/>
        </p:scale>
        <p:origin x="78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B35CB-965F-4F7B-871F-514466B47149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5FB58-BD90-4F3C-AA2D-F7FC8E3F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03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C%98%E5%85%88%E9%98%9F%E5%88%97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C%2B%2B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aike.baidu.com/item/GUI" TargetMode="External"/><Relationship Id="rId4" Type="http://schemas.openxmlformats.org/officeDocument/2006/relationships/hyperlink" Target="https://baike.baidu.com/item/%E5%9B%BE%E5%BD%A2%E7%94%A8%E6%88%B7%E7%95%8C%E9%9D%A2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优先队列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个或多个元素的集合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每个元素都有一个优先权或值。优先级队列 是不同于先进先出队列的另一种队列。每次从队列中取出的是具有最高优先权的元素。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5FB58-BD90-4F3C-AA2D-F7FC8E3F76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532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5FB58-BD90-4F3C-AA2D-F7FC8E3F76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23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5FB58-BD90-4F3C-AA2D-F7FC8E3F76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849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初始化的那些条件是和非循环队列一样的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5FB58-BD90-4F3C-AA2D-F7FC8E3F763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31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zh-CN" alt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是一个跨平台的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C++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图形用户界面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应用程序开发框架。它既可以开发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GUI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程序，也可用于开发非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程序，比如控制台工具和服务器。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5FB58-BD90-4F3C-AA2D-F7FC8E3F763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80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806E5-D217-449A-9A4A-84D727A2A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F43DE-6659-4CA4-9250-E0E190F59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13949-7925-403B-AF67-BB73B73D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C2AF7-CEF2-4026-9CCF-2FA9912C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09C94-4177-41BE-9EE9-D0BBC59C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2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07805-6BD9-43A2-AAF2-F71769CE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6501A-461C-4526-9170-0BEA849A7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47BB4-CA02-4F26-92D9-E6DDCB36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D80D3-AC65-4570-AB6D-AF6BA532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0CFE7-2480-48C2-96A5-127F293D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7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58C8E7-0CE5-406B-B0EA-379041507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32402-964F-46F8-B24E-D656C8E39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41D99-EA65-4DA7-B374-228D24E5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199D6-CF24-4708-ADD2-D925D841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4C89C-2BB4-4FCF-8A50-70DA6B4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2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A222-802A-46BF-BA22-61762C91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93702-EE29-4A49-B221-23EE46C4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AAC21-C282-4B99-913B-D170DA8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46D2C-05C7-45C8-A4F5-604F56C0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E7AF7-8963-4DEB-AA1E-E235EA79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C54B-EC01-40C0-B31A-B83D4219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0AAD9-B728-4847-A4F8-77946818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5CD0F-2152-4C07-BADF-A065AA27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5F1B6-2BD0-48F4-B8A9-C76DE78B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93ECC-F395-4543-A4C9-EDB30F20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5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C9534-AA0B-4AAA-B6E7-E60DE00A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882B1-F0A8-4803-BA6F-73752F56A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B6E086-568D-4F8A-B1A7-B77EF7349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6BCB4F-5F84-4D1D-AA93-2EC2D332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8B36A-FFAF-4F57-9B5A-CFCF899D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E8D83-799C-4251-B242-283AF9FF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713F6-A20B-4DDB-8086-22B0E982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29325-BCFF-438C-BAB2-F9DC4066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551A8-F572-4D66-B95B-804D292B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4A7B52-ED30-4AD4-93AC-7F29EBAC2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BE20C0-25F6-4CAD-B524-DD3518D97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114887-B26F-44DC-83DC-FF6CF9BD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225058-EDC4-4541-BBC3-1DE4C80F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C5D83B-53B6-4C59-8AA1-2EC85B86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8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B95B2-96A5-4146-BC06-54F71558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85C0C2-CE75-4852-B2AC-7954242A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F5C76-E05A-4BDF-880F-010F1C5F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7A7D5A-2BEF-4F09-85BD-B243DD28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5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172E44-1648-4888-9F6B-F39FD033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77DED8-B1C0-41C3-A4B6-39DD3042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9C4E12-A2C5-42D0-BEA0-7C2A2167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4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F4D63-BD31-4F98-9E5E-5ED78384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3DE16-C79A-445E-86A5-09A59894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73BB2-D6EF-4793-8675-BC3A13DCD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D28B5-7AFA-4FCA-A635-47F8C1E7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5FDC9-8198-4B88-B484-B0C59807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3F0B5-0A3A-444F-8283-D1BECA8B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A73C4-16FD-4765-95DC-7660559A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980156-C62A-48E2-8030-B23B32580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AD3C7-FAA0-4C6C-A01E-FE44076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47C43-76F2-4DEB-A145-397A2052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35783-0719-47A9-8B48-A2BD6761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D4FFD-A6FE-4DBE-B113-FD85B666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9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EE2A02-5E8F-4474-A46D-AF7BDFA5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63C93-8B48-470C-8B69-EFC02B92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AA11F-E722-42B4-8C76-6A6E583D1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B811B-E3B4-42AF-946D-EBB340E40D27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0201B-0ABF-416E-BDBB-00D3D68C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F7B5F-BAC3-4947-858F-01912FF01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55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72E1314-EC5C-47E1-980F-2D9F57A883EC}"/>
              </a:ext>
            </a:extLst>
          </p:cNvPr>
          <p:cNvSpPr txBox="1"/>
          <p:nvPr/>
        </p:nvSpPr>
        <p:spPr>
          <a:xfrm>
            <a:off x="3951823" y="2386833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学长课堂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79A50A-FEB6-4192-86A0-3FBBC4CCD7CB}"/>
              </a:ext>
            </a:extLst>
          </p:cNvPr>
          <p:cNvSpPr txBox="1"/>
          <p:nvPr/>
        </p:nvSpPr>
        <p:spPr>
          <a:xfrm>
            <a:off x="7130737" y="371027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C/C++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方向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9CF550-EE33-4C79-8328-7BD2CD93FEA8}"/>
              </a:ext>
            </a:extLst>
          </p:cNvPr>
          <p:cNvSpPr txBox="1"/>
          <p:nvPr/>
        </p:nvSpPr>
        <p:spPr>
          <a:xfrm>
            <a:off x="9589842" y="598853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18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级大一上学期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9343A9-1E66-49A6-A70F-5571875E7B9B}"/>
              </a:ext>
            </a:extLst>
          </p:cNvPr>
          <p:cNvSpPr txBox="1"/>
          <p:nvPr/>
        </p:nvSpPr>
        <p:spPr>
          <a:xfrm>
            <a:off x="9051234" y="635786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成都大学 信工学院 科创室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68E259-D31A-40BD-A656-0F267494E6B1}"/>
              </a:ext>
            </a:extLst>
          </p:cNvPr>
          <p:cNvSpPr txBox="1"/>
          <p:nvPr/>
        </p:nvSpPr>
        <p:spPr>
          <a:xfrm>
            <a:off x="10049522" y="5653311"/>
            <a:ext cx="14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罗伊宁</a:t>
            </a:r>
          </a:p>
        </p:txBody>
      </p:sp>
    </p:spTree>
    <p:extLst>
      <p:ext uri="{BB962C8B-B14F-4D97-AF65-F5344CB8AC3E}">
        <p14:creationId xmlns:p14="http://schemas.microsoft.com/office/powerpoint/2010/main" val="226351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B569753-707D-44BA-97D4-C402D5E62637}"/>
              </a:ext>
            </a:extLst>
          </p:cNvPr>
          <p:cNvSpPr txBox="1"/>
          <p:nvPr/>
        </p:nvSpPr>
        <p:spPr>
          <a:xfrm>
            <a:off x="390617" y="452761"/>
            <a:ext cx="404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实现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BBA700-55DF-4E03-AF11-35F002134680}"/>
              </a:ext>
            </a:extLst>
          </p:cNvPr>
          <p:cNvSpPr txBox="1"/>
          <p:nvPr/>
        </p:nvSpPr>
        <p:spPr>
          <a:xfrm>
            <a:off x="390617" y="1157622"/>
            <a:ext cx="10652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当我们调用两次出队操作之后，队列中 </a:t>
            </a:r>
            <a:r>
              <a:rPr lang="en-US" altLang="zh-CN" sz="3600" dirty="0">
                <a:solidFill>
                  <a:schemeClr val="bg1"/>
                </a:solidFill>
              </a:rPr>
              <a:t>head </a:t>
            </a:r>
            <a:r>
              <a:rPr lang="zh-CN" altLang="en-US" sz="3600" dirty="0">
                <a:solidFill>
                  <a:schemeClr val="bg1"/>
                </a:solidFill>
              </a:rPr>
              <a:t>指针指向下标为 </a:t>
            </a:r>
            <a:r>
              <a:rPr lang="en-US" altLang="zh-CN" sz="3600" dirty="0">
                <a:solidFill>
                  <a:schemeClr val="bg1"/>
                </a:solidFill>
              </a:rPr>
              <a:t>2 </a:t>
            </a:r>
            <a:r>
              <a:rPr lang="zh-CN" altLang="en-US" sz="3600" dirty="0">
                <a:solidFill>
                  <a:schemeClr val="bg1"/>
                </a:solidFill>
              </a:rPr>
              <a:t>的位置，</a:t>
            </a:r>
            <a:r>
              <a:rPr lang="en-US" altLang="zh-CN" sz="3600" dirty="0">
                <a:solidFill>
                  <a:schemeClr val="bg1"/>
                </a:solidFill>
              </a:rPr>
              <a:t>tail </a:t>
            </a:r>
            <a:r>
              <a:rPr lang="zh-CN" altLang="en-US" sz="3600" dirty="0">
                <a:solidFill>
                  <a:schemeClr val="bg1"/>
                </a:solidFill>
              </a:rPr>
              <a:t>指针仍然指向下标为</a:t>
            </a:r>
            <a:r>
              <a:rPr lang="en-US" altLang="zh-CN" sz="3600" dirty="0">
                <a:solidFill>
                  <a:schemeClr val="bg1"/>
                </a:solidFill>
              </a:rPr>
              <a:t>4</a:t>
            </a:r>
            <a:r>
              <a:rPr lang="zh-CN" altLang="en-US" sz="3600" dirty="0">
                <a:solidFill>
                  <a:schemeClr val="bg1"/>
                </a:solidFill>
              </a:rPr>
              <a:t>的位置。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FF7FFD-CC0E-4A53-9E79-0BD7C669F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71" y="2970478"/>
            <a:ext cx="11505461" cy="382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9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1CC0C0E-AE4B-45C1-9042-487D61616F51}"/>
              </a:ext>
            </a:extLst>
          </p:cNvPr>
          <p:cNvSpPr txBox="1"/>
          <p:nvPr/>
        </p:nvSpPr>
        <p:spPr>
          <a:xfrm>
            <a:off x="390617" y="1099092"/>
            <a:ext cx="110438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当 </a:t>
            </a:r>
            <a:r>
              <a:rPr lang="en-US" altLang="zh-CN" sz="3600" dirty="0">
                <a:solidFill>
                  <a:schemeClr val="bg1"/>
                </a:solidFill>
              </a:rPr>
              <a:t>tail </a:t>
            </a:r>
            <a:r>
              <a:rPr lang="zh-CN" altLang="en-US" sz="3600" dirty="0">
                <a:solidFill>
                  <a:schemeClr val="bg1"/>
                </a:solidFill>
              </a:rPr>
              <a:t>移动到最右边，即使数组中还有空闲空间，也无法继续往队列中添加数据了。这个问题该如何解决呢？答案是用</a:t>
            </a:r>
            <a:r>
              <a:rPr lang="zh-CN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数据搬移</a:t>
            </a:r>
            <a:r>
              <a:rPr lang="zh-CN" altLang="en-US" sz="3600" dirty="0">
                <a:solidFill>
                  <a:schemeClr val="bg1"/>
                </a:solidFill>
              </a:rPr>
              <a:t>。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实际上，我们在出队时可以不用搬移数据。如果没有空闲空间了，我们只需要在入队时，再集中触发一次数据的搬移操作。借助这个思想，出队函数 </a:t>
            </a:r>
            <a:r>
              <a:rPr lang="en-US" altLang="zh-CN" sz="3600" dirty="0">
                <a:solidFill>
                  <a:schemeClr val="bg1"/>
                </a:solidFill>
              </a:rPr>
              <a:t>dequeue() </a:t>
            </a:r>
            <a:r>
              <a:rPr lang="zh-CN" altLang="en-US" sz="3600" dirty="0">
                <a:solidFill>
                  <a:schemeClr val="bg1"/>
                </a:solidFill>
              </a:rPr>
              <a:t>保持不变，我们稍加</a:t>
            </a:r>
            <a:r>
              <a:rPr lang="zh-CN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改造一下入队函数 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enqueue() </a:t>
            </a:r>
            <a:r>
              <a:rPr lang="zh-CN" altLang="en-US" sz="3600" dirty="0">
                <a:solidFill>
                  <a:schemeClr val="bg1"/>
                </a:solidFill>
              </a:rPr>
              <a:t>的实现，就可以轻松解决刚才的问题了。</a:t>
            </a:r>
            <a:endParaRPr lang="en-US" altLang="zh-CN" sz="3600" dirty="0">
              <a:solidFill>
                <a:schemeClr val="bg1"/>
              </a:solidFill>
            </a:endParaRPr>
          </a:p>
          <a:p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77AB6C-1037-4099-A46F-83AED59932BC}"/>
              </a:ext>
            </a:extLst>
          </p:cNvPr>
          <p:cNvSpPr txBox="1"/>
          <p:nvPr/>
        </p:nvSpPr>
        <p:spPr>
          <a:xfrm>
            <a:off x="390617" y="452761"/>
            <a:ext cx="404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Question.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4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9985A62-B544-4D8C-8A77-AB07E29C0276}"/>
              </a:ext>
            </a:extLst>
          </p:cNvPr>
          <p:cNvSpPr txBox="1"/>
          <p:nvPr/>
        </p:nvSpPr>
        <p:spPr>
          <a:xfrm>
            <a:off x="390617" y="452761"/>
            <a:ext cx="501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实现方法</a:t>
            </a:r>
            <a:r>
              <a:rPr lang="en-US" altLang="zh-CN" sz="3600" dirty="0">
                <a:solidFill>
                  <a:schemeClr val="bg1"/>
                </a:solidFill>
              </a:rPr>
              <a:t>1</a:t>
            </a:r>
            <a:r>
              <a:rPr lang="zh-CN" altLang="en-US" sz="3600" dirty="0">
                <a:solidFill>
                  <a:schemeClr val="bg1"/>
                </a:solidFill>
              </a:rPr>
              <a:t>：非循环队列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AC45AC-6D39-4CF5-996E-2FD1BD81624A}"/>
              </a:ext>
            </a:extLst>
          </p:cNvPr>
          <p:cNvSpPr txBox="1"/>
          <p:nvPr/>
        </p:nvSpPr>
        <p:spPr>
          <a:xfrm>
            <a:off x="390617" y="1099092"/>
            <a:ext cx="11801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当队列的 </a:t>
            </a:r>
            <a:r>
              <a:rPr lang="en-US" altLang="zh-CN" sz="3200" dirty="0">
                <a:solidFill>
                  <a:schemeClr val="bg1"/>
                </a:solidFill>
              </a:rPr>
              <a:t>tail </a:t>
            </a:r>
            <a:r>
              <a:rPr lang="zh-CN" altLang="en-US" sz="3200" dirty="0">
                <a:solidFill>
                  <a:schemeClr val="bg1"/>
                </a:solidFill>
              </a:rPr>
              <a:t>指针移动到数组的最右边后，如果有新的数据入队，我们可以将</a:t>
            </a:r>
            <a:r>
              <a:rPr lang="en-US" altLang="zh-CN" sz="3200" dirty="0">
                <a:solidFill>
                  <a:schemeClr val="bg1"/>
                </a:solidFill>
              </a:rPr>
              <a:t>head </a:t>
            </a:r>
            <a:r>
              <a:rPr lang="zh-CN" altLang="en-US" sz="3200" dirty="0">
                <a:solidFill>
                  <a:schemeClr val="bg1"/>
                </a:solidFill>
              </a:rPr>
              <a:t>到 </a:t>
            </a:r>
            <a:r>
              <a:rPr lang="en-US" altLang="zh-CN" sz="3200" dirty="0">
                <a:solidFill>
                  <a:schemeClr val="bg1"/>
                </a:solidFill>
              </a:rPr>
              <a:t>tail </a:t>
            </a:r>
            <a:r>
              <a:rPr lang="zh-CN" altLang="en-US" sz="3200" dirty="0">
                <a:solidFill>
                  <a:schemeClr val="bg1"/>
                </a:solidFill>
              </a:rPr>
              <a:t>之间的数据，整体搬移到数组中 </a:t>
            </a:r>
            <a:r>
              <a:rPr lang="en-US" altLang="zh-CN" sz="3200" dirty="0">
                <a:solidFill>
                  <a:schemeClr val="bg1"/>
                </a:solidFill>
              </a:rPr>
              <a:t>0 </a:t>
            </a:r>
            <a:r>
              <a:rPr lang="zh-CN" altLang="en-US" sz="3200" dirty="0">
                <a:solidFill>
                  <a:schemeClr val="bg1"/>
                </a:solidFill>
              </a:rPr>
              <a:t>到 </a:t>
            </a:r>
            <a:r>
              <a:rPr lang="en-US" altLang="zh-CN" sz="3200" dirty="0">
                <a:solidFill>
                  <a:schemeClr val="bg1"/>
                </a:solidFill>
              </a:rPr>
              <a:t>tail-head </a:t>
            </a:r>
            <a:r>
              <a:rPr lang="zh-CN" altLang="en-US" sz="3200" dirty="0">
                <a:solidFill>
                  <a:schemeClr val="bg1"/>
                </a:solidFill>
              </a:rPr>
              <a:t>的位置</a:t>
            </a:r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6B05F2-B9A4-4B17-AC44-646902EE6B2A}"/>
              </a:ext>
            </a:extLst>
          </p:cNvPr>
          <p:cNvSpPr txBox="1"/>
          <p:nvPr/>
        </p:nvSpPr>
        <p:spPr>
          <a:xfrm>
            <a:off x="79597" y="2668752"/>
            <a:ext cx="50105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</a:t>
            </a:r>
            <a:r>
              <a:rPr lang="zh-CN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入队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int enqueue(char e) {</a:t>
            </a:r>
          </a:p>
          <a:p>
            <a:pPr lvl="1"/>
            <a:r>
              <a:rPr lang="en-US" altLang="zh-CN" sz="2800" dirty="0">
                <a:solidFill>
                  <a:schemeClr val="bg1"/>
                </a:solidFill>
              </a:rPr>
              <a:t>if (tail == n) {</a:t>
            </a:r>
          </a:p>
          <a:p>
            <a:pPr lvl="1"/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 tail ==n &amp;&amp; head==0</a:t>
            </a:r>
            <a:r>
              <a:rPr lang="zh-CN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，  表示整个队列都占满了</a:t>
            </a:r>
          </a:p>
          <a:p>
            <a:pPr lvl="1"/>
            <a:r>
              <a:rPr lang="en-US" altLang="zh-CN" sz="2800" dirty="0">
                <a:solidFill>
                  <a:schemeClr val="bg1"/>
                </a:solidFill>
              </a:rPr>
              <a:t>	if (head == 0)</a:t>
            </a:r>
          </a:p>
          <a:p>
            <a:pPr lvl="1"/>
            <a:r>
              <a:rPr lang="en-US" altLang="zh-CN" sz="2800" dirty="0">
                <a:solidFill>
                  <a:schemeClr val="bg1"/>
                </a:solidFill>
              </a:rPr>
              <a:t>		return -1;</a:t>
            </a:r>
          </a:p>
          <a:p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8D74F7-7037-4524-84B9-C1F8B6216925}"/>
              </a:ext>
            </a:extLst>
          </p:cNvPr>
          <p:cNvSpPr txBox="1"/>
          <p:nvPr/>
        </p:nvSpPr>
        <p:spPr>
          <a:xfrm>
            <a:off x="4273420" y="2025898"/>
            <a:ext cx="850951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 </a:t>
            </a:r>
            <a:r>
              <a:rPr lang="zh-CN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数据搬移</a:t>
            </a:r>
          </a:p>
          <a:p>
            <a:pPr lvl="2"/>
            <a:r>
              <a:rPr lang="nn-NO" altLang="zh-CN" sz="2800" dirty="0">
                <a:solidFill>
                  <a:schemeClr val="bg1"/>
                </a:solidFill>
              </a:rPr>
              <a:t>for (int i = head; i &lt; tail; ++i) </a:t>
            </a:r>
          </a:p>
          <a:p>
            <a:pPr lvl="2"/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err="1">
                <a:solidFill>
                  <a:schemeClr val="bg1"/>
                </a:solidFill>
              </a:rPr>
              <a:t>arrayQueue</a:t>
            </a:r>
            <a:r>
              <a:rPr lang="en-US" altLang="zh-CN" sz="2800" dirty="0">
                <a:solidFill>
                  <a:schemeClr val="bg1"/>
                </a:solidFill>
              </a:rPr>
              <a:t>[</a:t>
            </a:r>
            <a:r>
              <a:rPr lang="en-US" altLang="zh-CN" sz="2800" dirty="0" err="1">
                <a:solidFill>
                  <a:schemeClr val="bg1"/>
                </a:solidFill>
              </a:rPr>
              <a:t>i</a:t>
            </a:r>
            <a:r>
              <a:rPr lang="en-US" altLang="zh-CN" sz="2800" dirty="0">
                <a:solidFill>
                  <a:schemeClr val="bg1"/>
                </a:solidFill>
              </a:rPr>
              <a:t> - head] = </a:t>
            </a:r>
            <a:r>
              <a:rPr lang="en-US" altLang="zh-CN" sz="2800" dirty="0" err="1">
                <a:solidFill>
                  <a:schemeClr val="bg1"/>
                </a:solidFill>
              </a:rPr>
              <a:t>arrayQueue</a:t>
            </a:r>
            <a:r>
              <a:rPr lang="en-US" altLang="zh-CN" sz="2800" dirty="0">
                <a:solidFill>
                  <a:schemeClr val="bg1"/>
                </a:solidFill>
              </a:rPr>
              <a:t>[</a:t>
            </a:r>
            <a:r>
              <a:rPr lang="en-US" altLang="zh-CN" sz="2800" dirty="0" err="1">
                <a:solidFill>
                  <a:schemeClr val="bg1"/>
                </a:solidFill>
              </a:rPr>
              <a:t>i</a:t>
            </a:r>
            <a:r>
              <a:rPr lang="en-US" altLang="zh-CN" sz="2800" dirty="0">
                <a:solidFill>
                  <a:schemeClr val="bg1"/>
                </a:solidFill>
              </a:rPr>
              <a:t>];</a:t>
            </a:r>
          </a:p>
          <a:p>
            <a:pPr lvl="2"/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 </a:t>
            </a:r>
            <a:r>
              <a:rPr lang="zh-CN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搬移完之后重新更新 </a:t>
            </a:r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head </a:t>
            </a:r>
            <a:r>
              <a:rPr lang="zh-CN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和 </a:t>
            </a:r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tail</a:t>
            </a:r>
          </a:p>
          <a:p>
            <a:pPr lvl="2"/>
            <a:r>
              <a:rPr lang="en-US" altLang="zh-CN" sz="2800" dirty="0">
                <a:solidFill>
                  <a:schemeClr val="bg1"/>
                </a:solidFill>
              </a:rPr>
              <a:t>tail -= head;</a:t>
            </a:r>
          </a:p>
          <a:p>
            <a:pPr lvl="2"/>
            <a:r>
              <a:rPr lang="en-US" altLang="zh-CN" sz="2800" dirty="0">
                <a:solidFill>
                  <a:schemeClr val="bg1"/>
                </a:solidFill>
              </a:rPr>
              <a:t>head = 0;</a:t>
            </a:r>
          </a:p>
          <a:p>
            <a:pPr lvl="1"/>
            <a:r>
              <a:rPr lang="en-US" altLang="zh-CN" sz="2800" dirty="0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altLang="zh-CN" sz="2800" dirty="0" err="1">
                <a:solidFill>
                  <a:schemeClr val="bg1"/>
                </a:solidFill>
              </a:rPr>
              <a:t>arrayQueue</a:t>
            </a:r>
            <a:r>
              <a:rPr lang="en-US" altLang="zh-CN" sz="2800" dirty="0">
                <a:solidFill>
                  <a:schemeClr val="bg1"/>
                </a:solidFill>
              </a:rPr>
              <a:t>[tail] = e; </a:t>
            </a:r>
          </a:p>
          <a:p>
            <a:pPr lvl="1"/>
            <a:r>
              <a:rPr lang="en-US" altLang="zh-CN" sz="2800" dirty="0">
                <a:solidFill>
                  <a:schemeClr val="bg1"/>
                </a:solidFill>
              </a:rPr>
              <a:t>++tail;</a:t>
            </a:r>
          </a:p>
          <a:p>
            <a:pPr lvl="1"/>
            <a:r>
              <a:rPr lang="en-US" altLang="zh-CN" sz="2800" dirty="0">
                <a:solidFill>
                  <a:schemeClr val="bg1"/>
                </a:solidFill>
              </a:rPr>
              <a:t>return 1;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}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900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9985A62-B544-4D8C-8A77-AB07E29C0276}"/>
              </a:ext>
            </a:extLst>
          </p:cNvPr>
          <p:cNvSpPr txBox="1"/>
          <p:nvPr/>
        </p:nvSpPr>
        <p:spPr>
          <a:xfrm>
            <a:off x="390616" y="452761"/>
            <a:ext cx="5705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实现方法</a:t>
            </a:r>
            <a:r>
              <a:rPr lang="en-US" altLang="zh-CN" sz="3600" dirty="0">
                <a:solidFill>
                  <a:schemeClr val="bg1"/>
                </a:solidFill>
              </a:rPr>
              <a:t>2</a:t>
            </a:r>
            <a:r>
              <a:rPr lang="zh-CN" altLang="en-US" sz="3600" dirty="0">
                <a:solidFill>
                  <a:schemeClr val="bg1"/>
                </a:solidFill>
              </a:rPr>
              <a:t>：循环队列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AC45AC-6D39-4CF5-996E-2FD1BD81624A}"/>
              </a:ext>
            </a:extLst>
          </p:cNvPr>
          <p:cNvSpPr txBox="1"/>
          <p:nvPr/>
        </p:nvSpPr>
        <p:spPr>
          <a:xfrm>
            <a:off x="390617" y="1099092"/>
            <a:ext cx="118013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我们刚才用数组来实现队列的时候，在 </a:t>
            </a:r>
            <a:r>
              <a:rPr lang="en-US" altLang="zh-CN" sz="3600" dirty="0">
                <a:solidFill>
                  <a:schemeClr val="bg1"/>
                </a:solidFill>
              </a:rPr>
              <a:t>tail==n </a:t>
            </a:r>
            <a:r>
              <a:rPr lang="zh-CN" altLang="en-US" sz="3600" dirty="0">
                <a:solidFill>
                  <a:schemeClr val="bg1"/>
                </a:solidFill>
              </a:rPr>
              <a:t>时，会有数据搬移操作，这样入队操作性能就会受到影响。那有没有办法能够避免数据搬移呢？</a:t>
            </a:r>
            <a:endParaRPr lang="en-US" altLang="zh-CN" sz="3600" dirty="0">
              <a:solidFill>
                <a:schemeClr val="bg1"/>
              </a:solidFill>
            </a:endParaRPr>
          </a:p>
          <a:p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循环队列，顾名思义，它长得像一个环。原本数组是有头有尾的，是一条直线。现在我们把首尾相连，扳成了一个环。</a:t>
            </a:r>
          </a:p>
        </p:txBody>
      </p:sp>
    </p:spTree>
    <p:extLst>
      <p:ext uri="{BB962C8B-B14F-4D97-AF65-F5344CB8AC3E}">
        <p14:creationId xmlns:p14="http://schemas.microsoft.com/office/powerpoint/2010/main" val="1019863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9985A62-B544-4D8C-8A77-AB07E29C0276}"/>
              </a:ext>
            </a:extLst>
          </p:cNvPr>
          <p:cNvSpPr txBox="1"/>
          <p:nvPr/>
        </p:nvSpPr>
        <p:spPr>
          <a:xfrm>
            <a:off x="390616" y="452761"/>
            <a:ext cx="5705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实现方法</a:t>
            </a:r>
            <a:r>
              <a:rPr lang="en-US" altLang="zh-CN" sz="3600" dirty="0">
                <a:solidFill>
                  <a:schemeClr val="bg1"/>
                </a:solidFill>
              </a:rPr>
              <a:t>2</a:t>
            </a:r>
            <a:r>
              <a:rPr lang="zh-CN" altLang="en-US" sz="3600" dirty="0">
                <a:solidFill>
                  <a:schemeClr val="bg1"/>
                </a:solidFill>
              </a:rPr>
              <a:t>：循环队列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B97673-1152-4493-A194-E634B27A373E}"/>
              </a:ext>
            </a:extLst>
          </p:cNvPr>
          <p:cNvSpPr txBox="1"/>
          <p:nvPr/>
        </p:nvSpPr>
        <p:spPr>
          <a:xfrm>
            <a:off x="211015" y="1296237"/>
            <a:ext cx="74659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我们可以看到，图中这个队列的大小为 </a:t>
            </a:r>
            <a:r>
              <a:rPr lang="en-US" altLang="zh-CN" sz="3600" dirty="0">
                <a:solidFill>
                  <a:schemeClr val="bg1"/>
                </a:solidFill>
              </a:rPr>
              <a:t>8</a:t>
            </a:r>
            <a:r>
              <a:rPr lang="zh-CN" altLang="en-US" sz="3600" dirty="0">
                <a:solidFill>
                  <a:schemeClr val="bg1"/>
                </a:solidFill>
              </a:rPr>
              <a:t>，当前 </a:t>
            </a:r>
            <a:r>
              <a:rPr lang="en-US" altLang="zh-CN" sz="3600" dirty="0">
                <a:solidFill>
                  <a:schemeClr val="bg1"/>
                </a:solidFill>
              </a:rPr>
              <a:t>head=4</a:t>
            </a:r>
            <a:r>
              <a:rPr lang="zh-CN" altLang="en-US" sz="3600" dirty="0">
                <a:solidFill>
                  <a:schemeClr val="bg1"/>
                </a:solidFill>
              </a:rPr>
              <a:t>，</a:t>
            </a:r>
            <a:r>
              <a:rPr lang="en-US" altLang="zh-CN" sz="3600" dirty="0">
                <a:solidFill>
                  <a:schemeClr val="bg1"/>
                </a:solidFill>
              </a:rPr>
              <a:t>tail=7</a:t>
            </a:r>
            <a:r>
              <a:rPr lang="zh-CN" altLang="en-US" sz="3600" dirty="0">
                <a:solidFill>
                  <a:schemeClr val="bg1"/>
                </a:solidFill>
              </a:rPr>
              <a:t>。当有一个新的元素 </a:t>
            </a:r>
            <a:r>
              <a:rPr lang="en-US" altLang="zh-CN" sz="3600" dirty="0">
                <a:solidFill>
                  <a:schemeClr val="bg1"/>
                </a:solidFill>
              </a:rPr>
              <a:t>a </a:t>
            </a:r>
            <a:r>
              <a:rPr lang="zh-CN" altLang="en-US" sz="3600" dirty="0">
                <a:solidFill>
                  <a:schemeClr val="bg1"/>
                </a:solidFill>
              </a:rPr>
              <a:t>入队时，我们放入下标为 </a:t>
            </a:r>
            <a:r>
              <a:rPr lang="en-US" altLang="zh-CN" sz="3600" dirty="0">
                <a:solidFill>
                  <a:schemeClr val="bg1"/>
                </a:solidFill>
              </a:rPr>
              <a:t>7 </a:t>
            </a:r>
            <a:r>
              <a:rPr lang="zh-CN" altLang="en-US" sz="3600" dirty="0">
                <a:solidFill>
                  <a:schemeClr val="bg1"/>
                </a:solidFill>
              </a:rPr>
              <a:t>的位置。但这个时候，我们并不把 </a:t>
            </a:r>
            <a:r>
              <a:rPr lang="en-US" altLang="zh-CN" sz="3600" dirty="0">
                <a:solidFill>
                  <a:schemeClr val="bg1"/>
                </a:solidFill>
              </a:rPr>
              <a:t>tail </a:t>
            </a:r>
            <a:r>
              <a:rPr lang="zh-CN" altLang="en-US" sz="3600" dirty="0">
                <a:solidFill>
                  <a:schemeClr val="bg1"/>
                </a:solidFill>
              </a:rPr>
              <a:t>更新为 </a:t>
            </a:r>
            <a:r>
              <a:rPr lang="en-US" altLang="zh-CN" sz="3600" dirty="0">
                <a:solidFill>
                  <a:schemeClr val="bg1"/>
                </a:solidFill>
              </a:rPr>
              <a:t>8</a:t>
            </a:r>
            <a:r>
              <a:rPr lang="zh-CN" altLang="en-US" sz="3600" dirty="0">
                <a:solidFill>
                  <a:schemeClr val="bg1"/>
                </a:solidFill>
              </a:rPr>
              <a:t>，而是将其在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8B6A30-97C5-4445-8734-713FC9B87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422" y="-45217"/>
            <a:ext cx="4555600" cy="53024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C7C4BBB-ACB5-449B-85F1-22AFADD4DB15}"/>
              </a:ext>
            </a:extLst>
          </p:cNvPr>
          <p:cNvSpPr txBox="1"/>
          <p:nvPr/>
        </p:nvSpPr>
        <p:spPr>
          <a:xfrm>
            <a:off x="200967" y="4039437"/>
            <a:ext cx="11525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环中后移一位，到下标为 </a:t>
            </a:r>
            <a:r>
              <a:rPr lang="en-US" altLang="zh-CN" sz="3600" dirty="0">
                <a:solidFill>
                  <a:schemeClr val="bg1"/>
                </a:solidFill>
              </a:rPr>
              <a:t>0 </a:t>
            </a:r>
            <a:r>
              <a:rPr lang="zh-CN" altLang="en-US" sz="3600" dirty="0">
                <a:solidFill>
                  <a:schemeClr val="bg1"/>
                </a:solidFill>
              </a:rPr>
              <a:t>的位置。</a:t>
            </a:r>
            <a:r>
              <a:rPr lang="zh-CN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当再有</a:t>
            </a:r>
            <a:endParaRPr lang="en-US" altLang="zh-CN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一个元素 </a:t>
            </a:r>
            <a:r>
              <a:rPr lang="en-US" altLang="zh-CN" sz="3600" dirty="0">
                <a:solidFill>
                  <a:schemeClr val="bg1"/>
                </a:solidFill>
              </a:rPr>
              <a:t>b </a:t>
            </a:r>
            <a:r>
              <a:rPr lang="zh-CN" altLang="en-US" sz="3600" dirty="0">
                <a:solidFill>
                  <a:schemeClr val="bg1"/>
                </a:solidFill>
              </a:rPr>
              <a:t>入队时，我们将 </a:t>
            </a:r>
            <a:r>
              <a:rPr lang="en-US" altLang="zh-CN" sz="3600" dirty="0">
                <a:solidFill>
                  <a:schemeClr val="bg1"/>
                </a:solidFill>
              </a:rPr>
              <a:t>b </a:t>
            </a:r>
            <a:r>
              <a:rPr lang="zh-CN" altLang="en-US" sz="3600" dirty="0">
                <a:solidFill>
                  <a:schemeClr val="bg1"/>
                </a:solidFill>
              </a:rPr>
              <a:t>放入</a:t>
            </a:r>
            <a:r>
              <a:rPr lang="zh-CN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下标为 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 </a:t>
            </a:r>
            <a:r>
              <a:rPr lang="zh-CN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的位置，</a:t>
            </a:r>
            <a:endParaRPr lang="en-US" altLang="zh-CN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然后 </a:t>
            </a:r>
            <a:r>
              <a:rPr lang="en-US" altLang="zh-CN" sz="3600" dirty="0">
                <a:solidFill>
                  <a:schemeClr val="bg1"/>
                </a:solidFill>
              </a:rPr>
              <a:t>tail </a:t>
            </a:r>
            <a:r>
              <a:rPr lang="zh-CN" altLang="en-US" sz="3600" dirty="0">
                <a:solidFill>
                  <a:schemeClr val="bg1"/>
                </a:solidFill>
              </a:rPr>
              <a:t>加 </a:t>
            </a:r>
            <a:r>
              <a:rPr lang="en-US" altLang="zh-CN" sz="3600" dirty="0">
                <a:solidFill>
                  <a:schemeClr val="bg1"/>
                </a:solidFill>
              </a:rPr>
              <a:t>1 </a:t>
            </a:r>
            <a:r>
              <a:rPr lang="zh-CN" altLang="en-US" sz="3600" dirty="0">
                <a:solidFill>
                  <a:schemeClr val="bg1"/>
                </a:solidFill>
              </a:rPr>
              <a:t>更新为</a:t>
            </a:r>
            <a:r>
              <a:rPr lang="en-US" altLang="zh-CN" sz="3600" dirty="0">
                <a:solidFill>
                  <a:schemeClr val="bg1"/>
                </a:solidFill>
              </a:rPr>
              <a:t>1</a:t>
            </a:r>
            <a:r>
              <a:rPr lang="zh-CN" altLang="en-US" sz="3600" dirty="0">
                <a:solidFill>
                  <a:schemeClr val="bg1"/>
                </a:solidFill>
              </a:rPr>
              <a:t>。所以，在 </a:t>
            </a:r>
            <a:r>
              <a:rPr lang="en-US" altLang="zh-CN" sz="3600" dirty="0">
                <a:solidFill>
                  <a:schemeClr val="bg1"/>
                </a:solidFill>
              </a:rPr>
              <a:t>a</a:t>
            </a:r>
            <a:r>
              <a:rPr lang="zh-CN" altLang="en-US" sz="3600" dirty="0">
                <a:solidFill>
                  <a:schemeClr val="bg1"/>
                </a:solidFill>
              </a:rPr>
              <a:t>，</a:t>
            </a:r>
            <a:r>
              <a:rPr lang="en-US" altLang="zh-CN" sz="3600" dirty="0">
                <a:solidFill>
                  <a:schemeClr val="bg1"/>
                </a:solidFill>
              </a:rPr>
              <a:t>b </a:t>
            </a:r>
            <a:r>
              <a:rPr lang="zh-CN" altLang="en-US" sz="3600" dirty="0">
                <a:solidFill>
                  <a:schemeClr val="bg1"/>
                </a:solidFill>
              </a:rPr>
              <a:t>依次入队之后，循环队列中的元素就变成了下面的样子：</a:t>
            </a:r>
          </a:p>
        </p:txBody>
      </p:sp>
    </p:spTree>
    <p:extLst>
      <p:ext uri="{BB962C8B-B14F-4D97-AF65-F5344CB8AC3E}">
        <p14:creationId xmlns:p14="http://schemas.microsoft.com/office/powerpoint/2010/main" val="1438007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9985A62-B544-4D8C-8A77-AB07E29C0276}"/>
              </a:ext>
            </a:extLst>
          </p:cNvPr>
          <p:cNvSpPr txBox="1"/>
          <p:nvPr/>
        </p:nvSpPr>
        <p:spPr>
          <a:xfrm>
            <a:off x="390616" y="452761"/>
            <a:ext cx="5705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实现方法</a:t>
            </a:r>
            <a:r>
              <a:rPr lang="en-US" altLang="zh-CN" sz="3600" dirty="0">
                <a:solidFill>
                  <a:schemeClr val="bg1"/>
                </a:solidFill>
              </a:rPr>
              <a:t>2</a:t>
            </a:r>
            <a:r>
              <a:rPr lang="zh-CN" altLang="en-US" sz="3600" dirty="0">
                <a:solidFill>
                  <a:schemeClr val="bg1"/>
                </a:solidFill>
              </a:rPr>
              <a:t>：循环队列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E3B96E-B24C-4710-8A55-CB3C1FCBE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062" y="33158"/>
            <a:ext cx="6775918" cy="694061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D5876E1-B908-4D98-8E52-F952FF568C55}"/>
              </a:ext>
            </a:extLst>
          </p:cNvPr>
          <p:cNvSpPr txBox="1"/>
          <p:nvPr/>
        </p:nvSpPr>
        <p:spPr>
          <a:xfrm>
            <a:off x="195338" y="1091294"/>
            <a:ext cx="54015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通过这样的方法，我们成功避免了数据搬移操作。看起来不难理解，但是循环队列的代码实现难度要比前面讲的非循环队列难多了。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要想写出没有 </a:t>
            </a:r>
            <a:r>
              <a:rPr lang="en-US" altLang="zh-CN" sz="3600" dirty="0">
                <a:solidFill>
                  <a:schemeClr val="bg1"/>
                </a:solidFill>
              </a:rPr>
              <a:t>bug </a:t>
            </a:r>
            <a:r>
              <a:rPr lang="zh-CN" altLang="en-US" sz="3600" dirty="0">
                <a:solidFill>
                  <a:schemeClr val="bg1"/>
                </a:solidFill>
              </a:rPr>
              <a:t>的循环队列的实现代码，最关键的是，确定好队空和队满的判定条件。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567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9985A62-B544-4D8C-8A77-AB07E29C0276}"/>
              </a:ext>
            </a:extLst>
          </p:cNvPr>
          <p:cNvSpPr txBox="1"/>
          <p:nvPr/>
        </p:nvSpPr>
        <p:spPr>
          <a:xfrm>
            <a:off x="390616" y="452761"/>
            <a:ext cx="5705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实现方法</a:t>
            </a:r>
            <a:r>
              <a:rPr lang="en-US" altLang="zh-CN" sz="3600" dirty="0">
                <a:solidFill>
                  <a:schemeClr val="bg1"/>
                </a:solidFill>
              </a:rPr>
              <a:t>2</a:t>
            </a:r>
            <a:r>
              <a:rPr lang="zh-CN" altLang="en-US" sz="3600" dirty="0">
                <a:solidFill>
                  <a:schemeClr val="bg1"/>
                </a:solidFill>
              </a:rPr>
              <a:t>：循环队列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AC45AC-6D39-4CF5-996E-2FD1BD81624A}"/>
              </a:ext>
            </a:extLst>
          </p:cNvPr>
          <p:cNvSpPr txBox="1"/>
          <p:nvPr/>
        </p:nvSpPr>
        <p:spPr>
          <a:xfrm>
            <a:off x="390617" y="1099092"/>
            <a:ext cx="11801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在用数组实现的非循环队列中，队满的判断条件是 </a:t>
            </a:r>
            <a:r>
              <a:rPr lang="en-US" altLang="zh-CN" sz="3600" dirty="0">
                <a:solidFill>
                  <a:schemeClr val="bg1"/>
                </a:solidFill>
              </a:rPr>
              <a:t>tail == n</a:t>
            </a:r>
            <a:r>
              <a:rPr lang="zh-CN" altLang="en-US" sz="3600" dirty="0">
                <a:solidFill>
                  <a:schemeClr val="bg1"/>
                </a:solidFill>
              </a:rPr>
              <a:t>，队空的判断条件是 </a:t>
            </a:r>
            <a:r>
              <a:rPr lang="en-US" altLang="zh-CN" sz="3600" dirty="0">
                <a:solidFill>
                  <a:schemeClr val="bg1"/>
                </a:solidFill>
              </a:rPr>
              <a:t>head == tail</a:t>
            </a:r>
            <a:r>
              <a:rPr lang="zh-CN" altLang="en-US" sz="3600" dirty="0">
                <a:solidFill>
                  <a:schemeClr val="bg1"/>
                </a:solidFill>
              </a:rPr>
              <a:t>。针对循环队列，列为空的判断条件仍然是 </a:t>
            </a:r>
            <a:r>
              <a:rPr lang="en-US" altLang="zh-CN" sz="3600" dirty="0">
                <a:solidFill>
                  <a:schemeClr val="bg1"/>
                </a:solidFill>
              </a:rPr>
              <a:t>head == tail</a:t>
            </a:r>
            <a:r>
              <a:rPr lang="zh-CN" altLang="en-US" sz="3600" dirty="0">
                <a:solidFill>
                  <a:schemeClr val="bg1"/>
                </a:solidFill>
              </a:rPr>
              <a:t>。但队列满的判断条件就稍微有点复杂了。</a:t>
            </a:r>
          </a:p>
        </p:txBody>
      </p:sp>
    </p:spTree>
    <p:extLst>
      <p:ext uri="{BB962C8B-B14F-4D97-AF65-F5344CB8AC3E}">
        <p14:creationId xmlns:p14="http://schemas.microsoft.com/office/powerpoint/2010/main" val="3010342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9985A62-B544-4D8C-8A77-AB07E29C0276}"/>
              </a:ext>
            </a:extLst>
          </p:cNvPr>
          <p:cNvSpPr txBox="1"/>
          <p:nvPr/>
        </p:nvSpPr>
        <p:spPr>
          <a:xfrm>
            <a:off x="390616" y="452761"/>
            <a:ext cx="5705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实现方法</a:t>
            </a:r>
            <a:r>
              <a:rPr lang="en-US" altLang="zh-CN" sz="3600" dirty="0">
                <a:solidFill>
                  <a:schemeClr val="bg1"/>
                </a:solidFill>
              </a:rPr>
              <a:t>2</a:t>
            </a:r>
            <a:r>
              <a:rPr lang="zh-CN" altLang="en-US" sz="3600" dirty="0">
                <a:solidFill>
                  <a:schemeClr val="bg1"/>
                </a:solidFill>
              </a:rPr>
              <a:t>：循环队列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8B51C8-A897-45A8-ADBE-BD4D01442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600" y="80386"/>
            <a:ext cx="5087321" cy="61406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A852BFE-0742-4C03-BC59-5806A06DA54D}"/>
              </a:ext>
            </a:extLst>
          </p:cNvPr>
          <p:cNvSpPr txBox="1"/>
          <p:nvPr/>
        </p:nvSpPr>
        <p:spPr>
          <a:xfrm>
            <a:off x="390616" y="1195754"/>
            <a:ext cx="65779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图中画的队满的情况，</a:t>
            </a:r>
            <a:r>
              <a:rPr lang="en-US" altLang="zh-CN" sz="3600" dirty="0">
                <a:solidFill>
                  <a:schemeClr val="bg1"/>
                </a:solidFill>
              </a:rPr>
              <a:t>tail=3</a:t>
            </a:r>
            <a:r>
              <a:rPr lang="zh-CN" altLang="en-US" sz="3600" dirty="0">
                <a:solidFill>
                  <a:schemeClr val="bg1"/>
                </a:solidFill>
              </a:rPr>
              <a:t>，</a:t>
            </a:r>
            <a:r>
              <a:rPr lang="en-US" altLang="zh-CN" sz="3600" dirty="0">
                <a:solidFill>
                  <a:schemeClr val="bg1"/>
                </a:solidFill>
              </a:rPr>
              <a:t>head=4</a:t>
            </a:r>
            <a:r>
              <a:rPr lang="zh-CN" altLang="en-US" sz="3600" dirty="0">
                <a:solidFill>
                  <a:schemeClr val="bg1"/>
                </a:solidFill>
              </a:rPr>
              <a:t>，</a:t>
            </a:r>
            <a:r>
              <a:rPr lang="en-US" altLang="zh-CN" sz="3600" dirty="0">
                <a:solidFill>
                  <a:schemeClr val="bg1"/>
                </a:solidFill>
              </a:rPr>
              <a:t>n=8</a:t>
            </a:r>
            <a:r>
              <a:rPr lang="zh-CN" altLang="en-US" sz="3600" dirty="0">
                <a:solidFill>
                  <a:schemeClr val="bg1"/>
                </a:solidFill>
              </a:rPr>
              <a:t>，所以总结一下规律就是：</a:t>
            </a:r>
            <a:r>
              <a:rPr lang="en-US" altLang="zh-CN" sz="3600" dirty="0">
                <a:solidFill>
                  <a:schemeClr val="bg1"/>
                </a:solidFill>
              </a:rPr>
              <a:t>(3+1)%8=4</a:t>
            </a:r>
            <a:r>
              <a:rPr lang="zh-CN" altLang="en-US" sz="3600" dirty="0">
                <a:solidFill>
                  <a:schemeClr val="bg1"/>
                </a:solidFill>
              </a:rPr>
              <a:t>。多画几张队满的图，你就会发现，当队满时，</a:t>
            </a:r>
            <a:r>
              <a:rPr lang="en-US" altLang="zh-CN" sz="3600" dirty="0">
                <a:solidFill>
                  <a:schemeClr val="bg1"/>
                </a:solidFill>
              </a:rPr>
              <a:t>(tail+1)%n=head</a:t>
            </a:r>
            <a:r>
              <a:rPr lang="zh-CN" altLang="en-US" sz="3600" dirty="0">
                <a:solidFill>
                  <a:schemeClr val="bg1"/>
                </a:solidFill>
              </a:rPr>
              <a:t>。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当队列满时，图中的 </a:t>
            </a:r>
            <a:r>
              <a:rPr lang="en-US" altLang="zh-CN" sz="3600" dirty="0">
                <a:solidFill>
                  <a:schemeClr val="bg1"/>
                </a:solidFill>
              </a:rPr>
              <a:t>tail </a:t>
            </a:r>
            <a:r>
              <a:rPr lang="zh-CN" altLang="en-US" sz="3600" dirty="0">
                <a:solidFill>
                  <a:schemeClr val="bg1"/>
                </a:solidFill>
              </a:rPr>
              <a:t>指向的位置实际上是没有存储数据的。所以，循环队列会浪费一个数组的存储空间。</a:t>
            </a:r>
          </a:p>
        </p:txBody>
      </p:sp>
    </p:spTree>
    <p:extLst>
      <p:ext uri="{BB962C8B-B14F-4D97-AF65-F5344CB8AC3E}">
        <p14:creationId xmlns:p14="http://schemas.microsoft.com/office/powerpoint/2010/main" val="1474540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9985A62-B544-4D8C-8A77-AB07E29C0276}"/>
              </a:ext>
            </a:extLst>
          </p:cNvPr>
          <p:cNvSpPr txBox="1"/>
          <p:nvPr/>
        </p:nvSpPr>
        <p:spPr>
          <a:xfrm>
            <a:off x="390616" y="452761"/>
            <a:ext cx="5705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实现方法</a:t>
            </a:r>
            <a:r>
              <a:rPr lang="en-US" altLang="zh-CN" sz="3600" dirty="0">
                <a:solidFill>
                  <a:schemeClr val="bg1"/>
                </a:solidFill>
              </a:rPr>
              <a:t>2</a:t>
            </a:r>
            <a:r>
              <a:rPr lang="zh-CN" altLang="en-US" sz="3600" dirty="0">
                <a:solidFill>
                  <a:schemeClr val="bg1"/>
                </a:solidFill>
              </a:rPr>
              <a:t>：循环队列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AC45AC-6D39-4CF5-996E-2FD1BD81624A}"/>
              </a:ext>
            </a:extLst>
          </p:cNvPr>
          <p:cNvSpPr txBox="1"/>
          <p:nvPr/>
        </p:nvSpPr>
        <p:spPr>
          <a:xfrm>
            <a:off x="390618" y="1099092"/>
            <a:ext cx="68542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</a:t>
            </a:r>
            <a:r>
              <a:rPr lang="zh-CN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入队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int enqueue(char e) {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if ((tail + 1) % n == head</a:t>
            </a:r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)//</a:t>
            </a:r>
            <a:r>
              <a:rPr lang="zh-CN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队满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	return -1;</a:t>
            </a:r>
          </a:p>
          <a:p>
            <a:pPr lvl="2"/>
            <a:r>
              <a:rPr lang="en-US" altLang="zh-CN" sz="2800" dirty="0" err="1">
                <a:solidFill>
                  <a:schemeClr val="bg1"/>
                </a:solidFill>
              </a:rPr>
              <a:t>arrayQueue</a:t>
            </a:r>
            <a:r>
              <a:rPr lang="en-US" altLang="zh-CN" sz="2800" dirty="0">
                <a:solidFill>
                  <a:schemeClr val="bg1"/>
                </a:solidFill>
              </a:rPr>
              <a:t>[tail] = e;</a:t>
            </a:r>
          </a:p>
          <a:p>
            <a:pPr lvl="2"/>
            <a:r>
              <a:rPr lang="en-US" altLang="zh-CN" sz="2800" dirty="0">
                <a:solidFill>
                  <a:schemeClr val="bg1"/>
                </a:solidFill>
              </a:rPr>
              <a:t>tail = (tail + 1) % n;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}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5640F7-C752-4C26-9A2D-C6657F033BFE}"/>
              </a:ext>
            </a:extLst>
          </p:cNvPr>
          <p:cNvSpPr txBox="1"/>
          <p:nvPr/>
        </p:nvSpPr>
        <p:spPr>
          <a:xfrm>
            <a:off x="5828043" y="775926"/>
            <a:ext cx="73252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</a:t>
            </a:r>
            <a:r>
              <a:rPr lang="zh-CN" alt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出队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char dequeue() {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if (head == tail) {</a:t>
            </a:r>
            <a:r>
              <a:rPr lang="en-US" altLang="zh-CN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</a:t>
            </a:r>
            <a:r>
              <a:rPr lang="zh-CN" alt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队空</a:t>
            </a:r>
            <a:endParaRPr lang="en-US" altLang="zh-CN" sz="3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		return -1;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}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char ret = </a:t>
            </a:r>
            <a:r>
              <a:rPr lang="en-US" altLang="zh-CN" sz="3200" dirty="0" err="1">
                <a:solidFill>
                  <a:schemeClr val="bg1"/>
                </a:solidFill>
              </a:rPr>
              <a:t>arrayQueue</a:t>
            </a:r>
            <a:r>
              <a:rPr lang="en-US" altLang="zh-CN" sz="3200" dirty="0">
                <a:solidFill>
                  <a:schemeClr val="bg1"/>
                </a:solidFill>
              </a:rPr>
              <a:t>[head];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head = (head + 1) % n;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return ret;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}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565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5C8CDF5-0703-48F8-B867-AA52CD4CDD98}"/>
              </a:ext>
            </a:extLst>
          </p:cNvPr>
          <p:cNvSpPr txBox="1"/>
          <p:nvPr/>
        </p:nvSpPr>
        <p:spPr>
          <a:xfrm>
            <a:off x="461639" y="319596"/>
            <a:ext cx="4669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阻塞队列和并发队列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1F1AF2-3362-4D61-8139-DF32B8A6D1B5}"/>
              </a:ext>
            </a:extLst>
          </p:cNvPr>
          <p:cNvSpPr txBox="1"/>
          <p:nvPr/>
        </p:nvSpPr>
        <p:spPr>
          <a:xfrm>
            <a:off x="461639" y="1120676"/>
            <a:ext cx="113900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阻塞队列、并发队列，底层都还是队列这种数据结构，只不过在之上附加了很多其他功能。阻塞队列就是入队、出队操作可以阻塞，并发队列就是队列的操作多线程安全。</a:t>
            </a:r>
            <a:endParaRPr lang="en-US" altLang="zh-CN" sz="3600" dirty="0">
              <a:solidFill>
                <a:schemeClr val="bg1"/>
              </a:solidFill>
            </a:endParaRPr>
          </a:p>
          <a:p>
            <a:endParaRPr lang="en-US" altLang="zh-CN" sz="3600" dirty="0">
              <a:solidFill>
                <a:schemeClr val="bg1"/>
              </a:solidFill>
            </a:endParaRPr>
          </a:p>
          <a:p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2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CD30291-E2B8-442A-AB42-CB8D248D0B09}"/>
              </a:ext>
            </a:extLst>
          </p:cNvPr>
          <p:cNvSpPr txBox="1"/>
          <p:nvPr/>
        </p:nvSpPr>
        <p:spPr>
          <a:xfrm>
            <a:off x="3468210" y="2361461"/>
            <a:ext cx="52555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</a:rPr>
              <a:t>队  列</a:t>
            </a:r>
            <a:r>
              <a:rPr lang="en-US" altLang="zh-CN" sz="7200" b="1" dirty="0">
                <a:solidFill>
                  <a:schemeClr val="bg1"/>
                </a:solidFill>
              </a:rPr>
              <a:t>(queue)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321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84101EB-5432-4A45-9AD2-D15A9CEB91F0}"/>
              </a:ext>
            </a:extLst>
          </p:cNvPr>
          <p:cNvSpPr txBox="1"/>
          <p:nvPr/>
        </p:nvSpPr>
        <p:spPr>
          <a:xfrm>
            <a:off x="461639" y="319596"/>
            <a:ext cx="4669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消息队列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F7C717-FE8A-468A-B813-9E72D67B7B6F}"/>
              </a:ext>
            </a:extLst>
          </p:cNvPr>
          <p:cNvSpPr txBox="1"/>
          <p:nvPr/>
        </p:nvSpPr>
        <p:spPr>
          <a:xfrm>
            <a:off x="461639" y="962347"/>
            <a:ext cx="10901779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分布式应用中的消息队列，也是一种队列结构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消息队列</a:t>
            </a:r>
            <a:r>
              <a:rPr lang="zh-CN" altLang="en-US" sz="3600" dirty="0">
                <a:solidFill>
                  <a:schemeClr val="bg1"/>
                </a:solidFill>
              </a:rPr>
              <a:t>是在消息的传输过程中保存消息的容器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我们这里拿</a:t>
            </a:r>
            <a:r>
              <a:rPr lang="en-US" altLang="zh-CN" sz="3600" dirty="0">
                <a:solidFill>
                  <a:schemeClr val="bg1"/>
                </a:solidFill>
              </a:rPr>
              <a:t>QT</a:t>
            </a:r>
            <a:r>
              <a:rPr lang="zh-CN" altLang="en-US" sz="3600" dirty="0">
                <a:solidFill>
                  <a:schemeClr val="bg1"/>
                </a:solidFill>
              </a:rPr>
              <a:t>的消息处理机制举例。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事件来源</a:t>
            </a:r>
            <a:br>
              <a:rPr lang="zh-CN" altLang="en-US" sz="2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>1.</a:t>
            </a:r>
            <a:r>
              <a:rPr lang="zh-CN" altLang="en-US" sz="2800" dirty="0">
                <a:solidFill>
                  <a:schemeClr val="bg1"/>
                </a:solidFill>
              </a:rPr>
              <a:t>自发事件</a:t>
            </a:r>
            <a:r>
              <a:rPr lang="en-US" altLang="zh-CN" sz="2800" dirty="0">
                <a:solidFill>
                  <a:schemeClr val="bg1"/>
                </a:solidFill>
              </a:rPr>
              <a:t> </a:t>
            </a:r>
            <a:br>
              <a:rPr lang="zh-CN" altLang="en-US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从系统得到的消息</a:t>
            </a:r>
            <a:r>
              <a:rPr lang="en-US" altLang="zh-CN" sz="2800" dirty="0">
                <a:solidFill>
                  <a:schemeClr val="bg1"/>
                </a:solidFill>
              </a:rPr>
              <a:t>,</a:t>
            </a:r>
            <a:r>
              <a:rPr lang="zh-CN" altLang="en-US" sz="2800" dirty="0">
                <a:solidFill>
                  <a:schemeClr val="bg1"/>
                </a:solidFill>
              </a:rPr>
              <a:t>比如鼠标按键</a:t>
            </a:r>
            <a:r>
              <a:rPr lang="en-US" altLang="zh-CN" sz="2800" dirty="0">
                <a:solidFill>
                  <a:schemeClr val="bg1"/>
                </a:solidFill>
              </a:rPr>
              <a:t>,</a:t>
            </a:r>
            <a:r>
              <a:rPr lang="zh-CN" altLang="en-US" sz="2800" dirty="0">
                <a:solidFill>
                  <a:schemeClr val="bg1"/>
                </a:solidFill>
              </a:rPr>
              <a:t>键盘按键等。</a:t>
            </a:r>
            <a:r>
              <a:rPr lang="en-US" altLang="zh-CN" sz="2800" dirty="0">
                <a:solidFill>
                  <a:schemeClr val="bg1"/>
                </a:solidFill>
              </a:rPr>
              <a:t>Qt</a:t>
            </a:r>
            <a:r>
              <a:rPr lang="zh-CN" altLang="en-US" sz="2800" dirty="0">
                <a:solidFill>
                  <a:schemeClr val="bg1"/>
                </a:solidFill>
              </a:rPr>
              <a:t>事件循环的时候读取这些事件，转化为</a:t>
            </a:r>
            <a:r>
              <a:rPr lang="en-US" altLang="zh-CN" sz="2800" dirty="0" err="1">
                <a:solidFill>
                  <a:schemeClr val="bg1"/>
                </a:solidFill>
              </a:rPr>
              <a:t>QEvent</a:t>
            </a:r>
            <a:r>
              <a:rPr lang="zh-CN" altLang="en-US" sz="2800" dirty="0">
                <a:solidFill>
                  <a:schemeClr val="bg1"/>
                </a:solidFill>
              </a:rPr>
              <a:t>后依次处理</a:t>
            </a:r>
            <a:br>
              <a:rPr lang="zh-CN" altLang="en-US" sz="2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>2.Posted events </a:t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有</a:t>
            </a:r>
            <a:r>
              <a:rPr lang="en-US" altLang="zh-CN" sz="2800" dirty="0">
                <a:solidFill>
                  <a:schemeClr val="bg1"/>
                </a:solidFill>
              </a:rPr>
              <a:t>Qt</a:t>
            </a:r>
            <a:r>
              <a:rPr lang="zh-CN" altLang="en-US" sz="2800" dirty="0">
                <a:solidFill>
                  <a:schemeClr val="bg1"/>
                </a:solidFill>
              </a:rPr>
              <a:t>或应用程序产生，放入消息队列</a:t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>3.Sent events </a:t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由</a:t>
            </a:r>
            <a:r>
              <a:rPr lang="en-US" altLang="zh-CN" sz="2800" dirty="0">
                <a:solidFill>
                  <a:schemeClr val="bg1"/>
                </a:solidFill>
              </a:rPr>
              <a:t>Qt</a:t>
            </a:r>
            <a:r>
              <a:rPr lang="zh-CN" altLang="en-US" sz="2800" dirty="0">
                <a:solidFill>
                  <a:schemeClr val="bg1"/>
                </a:solidFill>
              </a:rPr>
              <a:t>或应用程序产生，不放入队列，直接被派发和处理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3600" dirty="0">
              <a:solidFill>
                <a:schemeClr val="bg1"/>
              </a:solidFill>
            </a:endParaRPr>
          </a:p>
          <a:p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864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3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FFFEF12-AF89-4615-9A46-59A4C1A5D774}"/>
              </a:ext>
            </a:extLst>
          </p:cNvPr>
          <p:cNvSpPr txBox="1"/>
          <p:nvPr/>
        </p:nvSpPr>
        <p:spPr>
          <a:xfrm>
            <a:off x="390617" y="452761"/>
            <a:ext cx="404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如何理解“队列”？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18736A-7C9A-4FB5-8F1A-3B90B1A0CA97}"/>
              </a:ext>
            </a:extLst>
          </p:cNvPr>
          <p:cNvSpPr txBox="1"/>
          <p:nvPr/>
        </p:nvSpPr>
        <p:spPr>
          <a:xfrm>
            <a:off x="390616" y="1169518"/>
            <a:ext cx="116652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队列这个概念非常好理解。你可以把它想象成</a:t>
            </a:r>
            <a:r>
              <a:rPr lang="zh-CN" alt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排队买票</a:t>
            </a:r>
            <a:r>
              <a:rPr lang="zh-CN" altLang="en-US" sz="4000" dirty="0">
                <a:solidFill>
                  <a:schemeClr val="bg1"/>
                </a:solidFill>
              </a:rPr>
              <a:t>，先来的先买，后来的人只能站末尾，不允许插队。</a:t>
            </a:r>
            <a:r>
              <a:rPr lang="zh-CN" alt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先进者先出</a:t>
            </a:r>
            <a:r>
              <a:rPr lang="zh-CN" altLang="en-US" sz="4000" dirty="0">
                <a:solidFill>
                  <a:schemeClr val="bg1"/>
                </a:solidFill>
              </a:rPr>
              <a:t>，这就是典型的“队列”。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zh-CN" altLang="en-US" sz="4000" dirty="0">
                <a:solidFill>
                  <a:schemeClr val="bg1"/>
                </a:solidFill>
              </a:rPr>
              <a:t>栈只支持两个基本操作：入栈 </a:t>
            </a:r>
            <a:r>
              <a:rPr lang="en-US" altLang="zh-CN" sz="4000" dirty="0">
                <a:solidFill>
                  <a:schemeClr val="bg1"/>
                </a:solidFill>
              </a:rPr>
              <a:t>push()</a:t>
            </a:r>
            <a:r>
              <a:rPr lang="zh-CN" altLang="en-US" sz="4000" dirty="0">
                <a:solidFill>
                  <a:schemeClr val="bg1"/>
                </a:solidFill>
              </a:rPr>
              <a:t>和出栈 </a:t>
            </a:r>
            <a:r>
              <a:rPr lang="en-US" altLang="zh-CN" sz="4000" dirty="0">
                <a:solidFill>
                  <a:schemeClr val="bg1"/>
                </a:solidFill>
              </a:rPr>
              <a:t>pop()</a:t>
            </a:r>
            <a:r>
              <a:rPr lang="zh-CN" altLang="en-US" sz="4000" dirty="0">
                <a:solidFill>
                  <a:schemeClr val="bg1"/>
                </a:solidFill>
              </a:rPr>
              <a:t>。队列跟栈非常相似，支持的操作也很有限，最基本的操作也是两个：</a:t>
            </a:r>
            <a:r>
              <a:rPr lang="zh-CN" alt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入队 </a:t>
            </a:r>
            <a:r>
              <a:rPr lang="en-US" altLang="zh-CN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enqueue()</a:t>
            </a:r>
            <a:r>
              <a:rPr lang="zh-CN" altLang="en-US" sz="4000" dirty="0">
                <a:solidFill>
                  <a:schemeClr val="bg1"/>
                </a:solidFill>
              </a:rPr>
              <a:t>，放一个数据到队列尾部；</a:t>
            </a:r>
            <a:r>
              <a:rPr lang="zh-CN" alt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出队 </a:t>
            </a:r>
            <a:r>
              <a:rPr lang="en-US" altLang="zh-CN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dequeue()</a:t>
            </a:r>
            <a:r>
              <a:rPr lang="zh-CN" altLang="en-US" sz="4000" dirty="0">
                <a:solidFill>
                  <a:schemeClr val="bg1"/>
                </a:solidFill>
              </a:rPr>
              <a:t>，从队列头部取一个元素。</a:t>
            </a:r>
          </a:p>
        </p:txBody>
      </p:sp>
    </p:spTree>
    <p:extLst>
      <p:ext uri="{BB962C8B-B14F-4D97-AF65-F5344CB8AC3E}">
        <p14:creationId xmlns:p14="http://schemas.microsoft.com/office/powerpoint/2010/main" val="398664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557E535-DB41-41C4-BEB8-5E3B77F47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909" y="108045"/>
            <a:ext cx="9578182" cy="66419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FE9A43F-E9C1-490F-86CF-331266BB8221}"/>
              </a:ext>
            </a:extLst>
          </p:cNvPr>
          <p:cNvSpPr txBox="1"/>
          <p:nvPr/>
        </p:nvSpPr>
        <p:spPr>
          <a:xfrm>
            <a:off x="8273987" y="580631"/>
            <a:ext cx="24502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</a:rPr>
              <a:t>队列跟栈一样，也是一种操作受限的线性表数据结构</a:t>
            </a:r>
          </a:p>
        </p:txBody>
      </p:sp>
    </p:spTree>
    <p:extLst>
      <p:ext uri="{BB962C8B-B14F-4D97-AF65-F5344CB8AC3E}">
        <p14:creationId xmlns:p14="http://schemas.microsoft.com/office/powerpoint/2010/main" val="230725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B2113D9-F744-4153-AC35-94BD60BA3C6D}"/>
              </a:ext>
            </a:extLst>
          </p:cNvPr>
          <p:cNvSpPr txBox="1"/>
          <p:nvPr/>
        </p:nvSpPr>
        <p:spPr>
          <a:xfrm>
            <a:off x="390617" y="452761"/>
            <a:ext cx="404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如何理解“队列”？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A32611-D15A-4707-9DAC-0A74602070EE}"/>
              </a:ext>
            </a:extLst>
          </p:cNvPr>
          <p:cNvSpPr txBox="1"/>
          <p:nvPr/>
        </p:nvSpPr>
        <p:spPr>
          <a:xfrm>
            <a:off x="390617" y="1099092"/>
            <a:ext cx="108396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队列的概念很好理解，基本操作也很容易掌握。作为一种非常基础的数据结构，队列的应用也非常广泛，特别是一些具有某些额外特性的队列，比如</a:t>
            </a:r>
            <a:r>
              <a:rPr lang="zh-CN" alt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循环队列、阻塞队列、并发队列</a:t>
            </a:r>
            <a:r>
              <a:rPr lang="zh-CN" altLang="en-US" sz="4000" dirty="0">
                <a:solidFill>
                  <a:schemeClr val="bg1"/>
                </a:solidFill>
              </a:rPr>
              <a:t>。它们在很多偏底层系统、框架、中间件的开发中，起着关键性的作用。比如高性能队列 </a:t>
            </a:r>
            <a:r>
              <a:rPr lang="en-US" altLang="zh-CN" sz="4000" dirty="0">
                <a:solidFill>
                  <a:schemeClr val="bg1"/>
                </a:solidFill>
              </a:rPr>
              <a:t>Disruptor</a:t>
            </a:r>
            <a:r>
              <a:rPr lang="zh-CN" altLang="en-US" sz="4000" dirty="0">
                <a:solidFill>
                  <a:schemeClr val="bg1"/>
                </a:solidFill>
              </a:rPr>
              <a:t>、</a:t>
            </a:r>
            <a:r>
              <a:rPr lang="en-US" altLang="zh-CN" sz="4000" dirty="0">
                <a:solidFill>
                  <a:schemeClr val="bg1"/>
                </a:solidFill>
              </a:rPr>
              <a:t>Linux </a:t>
            </a:r>
            <a:r>
              <a:rPr lang="zh-CN" altLang="en-US" sz="4000" dirty="0">
                <a:solidFill>
                  <a:schemeClr val="bg1"/>
                </a:solidFill>
              </a:rPr>
              <a:t>环形缓存，都用到了循环并发队列；</a:t>
            </a:r>
            <a:r>
              <a:rPr lang="en-US" altLang="zh-CN" sz="4000" dirty="0">
                <a:solidFill>
                  <a:schemeClr val="bg1"/>
                </a:solidFill>
              </a:rPr>
              <a:t>Java concurrent </a:t>
            </a:r>
            <a:r>
              <a:rPr lang="zh-CN" altLang="en-US" sz="4000" dirty="0">
                <a:solidFill>
                  <a:schemeClr val="bg1"/>
                </a:solidFill>
              </a:rPr>
              <a:t>并发包利用 </a:t>
            </a:r>
            <a:r>
              <a:rPr lang="en-US" altLang="zh-CN" sz="4000" dirty="0" err="1">
                <a:solidFill>
                  <a:schemeClr val="bg1"/>
                </a:solidFill>
              </a:rPr>
              <a:t>ArrayBlockingQueue</a:t>
            </a:r>
            <a:r>
              <a:rPr lang="en-US" altLang="zh-CN" sz="4000" dirty="0">
                <a:solidFill>
                  <a:schemeClr val="bg1"/>
                </a:solidFill>
              </a:rPr>
              <a:t> </a:t>
            </a:r>
            <a:r>
              <a:rPr lang="zh-CN" altLang="en-US" sz="4000" dirty="0">
                <a:solidFill>
                  <a:schemeClr val="bg1"/>
                </a:solidFill>
              </a:rPr>
              <a:t>来实现公平锁等。</a:t>
            </a:r>
          </a:p>
        </p:txBody>
      </p:sp>
    </p:spTree>
    <p:extLst>
      <p:ext uri="{BB962C8B-B14F-4D97-AF65-F5344CB8AC3E}">
        <p14:creationId xmlns:p14="http://schemas.microsoft.com/office/powerpoint/2010/main" val="168175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A41931B-4761-4109-8B8F-FDA13A1CE49D}"/>
              </a:ext>
            </a:extLst>
          </p:cNvPr>
          <p:cNvSpPr txBox="1"/>
          <p:nvPr/>
        </p:nvSpPr>
        <p:spPr>
          <a:xfrm>
            <a:off x="381740" y="1100247"/>
            <a:ext cx="108307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队列跟栈一样，也是一种抽象的数据结构。它具有先进先出的特性，支持在队尾插入元素，在队头删除元素，那究竟该如何实现一个队列呢？</a:t>
            </a:r>
          </a:p>
          <a:p>
            <a:r>
              <a:rPr lang="zh-CN" altLang="en-US" sz="4000" dirty="0">
                <a:solidFill>
                  <a:schemeClr val="bg1"/>
                </a:solidFill>
              </a:rPr>
              <a:t>跟栈一样，队列可以</a:t>
            </a:r>
            <a:r>
              <a:rPr lang="zh-CN" alt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用数组来实现</a:t>
            </a:r>
            <a:r>
              <a:rPr lang="zh-CN" altLang="en-US" sz="4000" dirty="0">
                <a:solidFill>
                  <a:schemeClr val="bg1"/>
                </a:solidFill>
              </a:rPr>
              <a:t>，也可以用链表来实现。用数组实现的栈叫作顺序栈，用链表实现的栈叫作链式栈。同样，用数组实现的队列叫作</a:t>
            </a:r>
            <a:r>
              <a:rPr lang="zh-CN" alt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顺序队列</a:t>
            </a:r>
            <a:r>
              <a:rPr lang="zh-CN" altLang="en-US" sz="4000" dirty="0">
                <a:solidFill>
                  <a:schemeClr val="bg1"/>
                </a:solidFill>
              </a:rPr>
              <a:t>，用链表实现的队列叫作链式队列。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6AF727-BC13-4FA1-99D5-A4700C3B869F}"/>
              </a:ext>
            </a:extLst>
          </p:cNvPr>
          <p:cNvSpPr txBox="1"/>
          <p:nvPr/>
        </p:nvSpPr>
        <p:spPr>
          <a:xfrm>
            <a:off x="390617" y="452761"/>
            <a:ext cx="404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134619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B2BC04-59EB-4597-BF01-29029247F6F0}"/>
              </a:ext>
            </a:extLst>
          </p:cNvPr>
          <p:cNvSpPr txBox="1"/>
          <p:nvPr/>
        </p:nvSpPr>
        <p:spPr>
          <a:xfrm>
            <a:off x="390617" y="452761"/>
            <a:ext cx="404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实现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B85A2D-9A00-42A1-B03C-D5DCB1C4DE98}"/>
              </a:ext>
            </a:extLst>
          </p:cNvPr>
          <p:cNvSpPr txBox="1"/>
          <p:nvPr/>
        </p:nvSpPr>
        <p:spPr>
          <a:xfrm>
            <a:off x="417250" y="1305017"/>
            <a:ext cx="115764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比起栈的数组实现，队列的数组实现稍微有点儿复杂。</a:t>
            </a:r>
            <a:endParaRPr lang="en-US" altLang="zh-CN" sz="4400" dirty="0">
              <a:solidFill>
                <a:schemeClr val="bg1"/>
              </a:solidFill>
            </a:endParaRPr>
          </a:p>
          <a:p>
            <a:r>
              <a:rPr lang="zh-CN" altLang="en-US" sz="4400" dirty="0">
                <a:solidFill>
                  <a:schemeClr val="bg1"/>
                </a:solidFill>
              </a:rPr>
              <a:t>对于栈来说，我们只需要一个栈顶指针就可以了。但是队列需要</a:t>
            </a:r>
            <a:r>
              <a:rPr lang="zh-CN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两个</a:t>
            </a:r>
            <a:r>
              <a:rPr lang="zh-CN" altLang="en-US" sz="4400" dirty="0">
                <a:solidFill>
                  <a:schemeClr val="bg1"/>
                </a:solidFill>
              </a:rPr>
              <a:t>指针：</a:t>
            </a:r>
            <a:r>
              <a:rPr lang="zh-CN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一个是 </a:t>
            </a:r>
            <a:r>
              <a:rPr lang="en-US" altLang="zh-CN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head </a:t>
            </a:r>
            <a:r>
              <a:rPr lang="zh-CN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指针，指向队头；一个是 </a:t>
            </a:r>
            <a:r>
              <a:rPr lang="en-US" altLang="zh-CN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tail </a:t>
            </a:r>
            <a:r>
              <a:rPr lang="zh-CN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指针，指向队尾。</a:t>
            </a:r>
          </a:p>
        </p:txBody>
      </p:sp>
    </p:spTree>
    <p:extLst>
      <p:ext uri="{BB962C8B-B14F-4D97-AF65-F5344CB8AC3E}">
        <p14:creationId xmlns:p14="http://schemas.microsoft.com/office/powerpoint/2010/main" val="258900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6590818-5CA1-44EE-85EB-9C211237AF1B}"/>
              </a:ext>
            </a:extLst>
          </p:cNvPr>
          <p:cNvSpPr txBox="1"/>
          <p:nvPr/>
        </p:nvSpPr>
        <p:spPr>
          <a:xfrm>
            <a:off x="390617" y="113796"/>
            <a:ext cx="404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实现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AE1A1F-1A32-4A50-9A79-9DB706477AA7}"/>
              </a:ext>
            </a:extLst>
          </p:cNvPr>
          <p:cNvSpPr txBox="1"/>
          <p:nvPr/>
        </p:nvSpPr>
        <p:spPr>
          <a:xfrm>
            <a:off x="390617" y="688888"/>
            <a:ext cx="65605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char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arrayQueue</a:t>
            </a:r>
            <a:r>
              <a:rPr lang="en-US" altLang="zh-CN" sz="2800" dirty="0">
                <a:solidFill>
                  <a:schemeClr val="bg1"/>
                </a:solidFill>
              </a:rPr>
              <a:t>[10];</a:t>
            </a:r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</a:t>
            </a:r>
            <a:r>
              <a:rPr lang="zh-CN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数组模拟队列</a:t>
            </a:r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</a:t>
            </a:r>
            <a:r>
              <a:rPr lang="zh-CN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顺序队列</a:t>
            </a:r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)</a:t>
            </a:r>
            <a:endParaRPr lang="zh-CN" altLang="en-US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int n = 10;</a:t>
            </a:r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//</a:t>
            </a:r>
            <a:r>
              <a:rPr lang="zh-CN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数组大小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int head = 0;</a:t>
            </a:r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//</a:t>
            </a:r>
            <a:r>
              <a:rPr lang="zh-CN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队头下标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int tail = 0;</a:t>
            </a:r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//</a:t>
            </a:r>
            <a:r>
              <a:rPr lang="zh-CN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队尾下标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</a:t>
            </a:r>
            <a:r>
              <a:rPr lang="zh-CN" alt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入队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int enqueue(char e) {</a:t>
            </a:r>
          </a:p>
          <a:p>
            <a:pPr lvl="1"/>
            <a:r>
              <a:rPr lang="en-US" altLang="zh-CN" sz="2800" dirty="0">
                <a:solidFill>
                  <a:schemeClr val="bg1"/>
                </a:solidFill>
              </a:rPr>
              <a:t>if (tail == n) {</a:t>
            </a:r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</a:t>
            </a:r>
            <a:r>
              <a:rPr lang="zh-CN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队列已满</a:t>
            </a:r>
          </a:p>
          <a:p>
            <a:pPr lvl="1"/>
            <a:r>
              <a:rPr lang="en-US" altLang="zh-CN" sz="2800" dirty="0">
                <a:solidFill>
                  <a:schemeClr val="bg1"/>
                </a:solidFill>
              </a:rPr>
              <a:t>	return -1;</a:t>
            </a:r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//false</a:t>
            </a:r>
          </a:p>
          <a:p>
            <a:pPr lvl="1"/>
            <a:r>
              <a:rPr lang="en-US" altLang="zh-CN" sz="2800" dirty="0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altLang="zh-CN" sz="2800" dirty="0" err="1">
                <a:solidFill>
                  <a:schemeClr val="bg1"/>
                </a:solidFill>
              </a:rPr>
              <a:t>arrayQueue</a:t>
            </a:r>
            <a:r>
              <a:rPr lang="en-US" altLang="zh-CN" sz="2800" dirty="0">
                <a:solidFill>
                  <a:schemeClr val="bg1"/>
                </a:solidFill>
              </a:rPr>
              <a:t>[tail] = e;</a:t>
            </a:r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//</a:t>
            </a:r>
            <a:r>
              <a:rPr lang="zh-CN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元素</a:t>
            </a:r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  <a:r>
              <a:rPr lang="zh-CN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入队</a:t>
            </a:r>
          </a:p>
          <a:p>
            <a:pPr lvl="1"/>
            <a:r>
              <a:rPr lang="en-US" altLang="zh-CN" sz="2800" dirty="0">
                <a:solidFill>
                  <a:schemeClr val="bg1"/>
                </a:solidFill>
              </a:rPr>
              <a:t>++tail;</a:t>
            </a:r>
          </a:p>
          <a:p>
            <a:pPr lvl="1"/>
            <a:r>
              <a:rPr lang="en-US" altLang="zh-CN" sz="2800" dirty="0">
                <a:solidFill>
                  <a:schemeClr val="bg1"/>
                </a:solidFill>
              </a:rPr>
              <a:t>return 1;</a:t>
            </a:r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//</a:t>
            </a:r>
            <a:r>
              <a:rPr lang="en-US" altLang="zh-CN" sz="2800" dirty="0">
                <a:solidFill>
                  <a:schemeClr val="bg1"/>
                </a:solidFill>
              </a:rPr>
              <a:t>/</a:t>
            </a:r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true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}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818D10-A4D6-478B-BC5C-B64E9F4AF89B}"/>
              </a:ext>
            </a:extLst>
          </p:cNvPr>
          <p:cNvSpPr txBox="1"/>
          <p:nvPr/>
        </p:nvSpPr>
        <p:spPr>
          <a:xfrm>
            <a:off x="6951216" y="1796883"/>
            <a:ext cx="57053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</a:t>
            </a:r>
            <a:r>
              <a:rPr lang="zh-CN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出队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char dequeue() {</a:t>
            </a:r>
          </a:p>
          <a:p>
            <a:pPr lvl="1"/>
            <a:r>
              <a:rPr lang="en-US" altLang="zh-CN" sz="2800" dirty="0">
                <a:solidFill>
                  <a:schemeClr val="bg1"/>
                </a:solidFill>
              </a:rPr>
              <a:t>if (head == tail) { </a:t>
            </a:r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</a:t>
            </a:r>
            <a:r>
              <a:rPr lang="zh-CN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队列为空</a:t>
            </a:r>
            <a:endParaRPr lang="en-US" altLang="zh-CN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altLang="zh-CN" sz="2800" dirty="0">
                <a:solidFill>
                  <a:schemeClr val="bg1"/>
                </a:solidFill>
              </a:rPr>
              <a:t>return -1; </a:t>
            </a:r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//false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altLang="zh-CN" sz="2800" dirty="0">
                <a:solidFill>
                  <a:schemeClr val="bg1"/>
                </a:solidFill>
              </a:rPr>
              <a:t>char ret = </a:t>
            </a:r>
            <a:r>
              <a:rPr lang="en-US" altLang="zh-CN" sz="2800" dirty="0" err="1">
                <a:solidFill>
                  <a:schemeClr val="bg1"/>
                </a:solidFill>
              </a:rPr>
              <a:t>arrayQueue</a:t>
            </a:r>
            <a:r>
              <a:rPr lang="en-US" altLang="zh-CN" sz="2800" dirty="0">
                <a:solidFill>
                  <a:schemeClr val="bg1"/>
                </a:solidFill>
              </a:rPr>
              <a:t>[head];</a:t>
            </a:r>
          </a:p>
          <a:p>
            <a:pPr lvl="1"/>
            <a:r>
              <a:rPr lang="en-US" altLang="zh-CN" sz="2800" dirty="0">
                <a:solidFill>
                  <a:schemeClr val="bg1"/>
                </a:solidFill>
              </a:rPr>
              <a:t>++head;</a:t>
            </a:r>
          </a:p>
          <a:p>
            <a:pPr lvl="1"/>
            <a:r>
              <a:rPr lang="en-US" altLang="zh-CN" sz="2800" dirty="0">
                <a:solidFill>
                  <a:schemeClr val="bg1"/>
                </a:solidFill>
              </a:rPr>
              <a:t>return ret; </a:t>
            </a:r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</a:t>
            </a:r>
            <a:r>
              <a:rPr lang="zh-CN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返回出队元素</a:t>
            </a:r>
            <a:endParaRPr lang="en-US" altLang="zh-CN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}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0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B4B33EB-FFB3-4042-9016-822E6F0A5201}"/>
              </a:ext>
            </a:extLst>
          </p:cNvPr>
          <p:cNvSpPr txBox="1"/>
          <p:nvPr/>
        </p:nvSpPr>
        <p:spPr>
          <a:xfrm>
            <a:off x="390617" y="452761"/>
            <a:ext cx="404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实现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B93BBC-EFA2-401C-B030-5E7A6B68232B}"/>
              </a:ext>
            </a:extLst>
          </p:cNvPr>
          <p:cNvSpPr txBox="1"/>
          <p:nvPr/>
        </p:nvSpPr>
        <p:spPr>
          <a:xfrm>
            <a:off x="319685" y="1189519"/>
            <a:ext cx="10652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你可以结合下面这幅图来理解。当 </a:t>
            </a:r>
            <a:r>
              <a:rPr lang="en-US" altLang="zh-CN" sz="3600" dirty="0">
                <a:solidFill>
                  <a:schemeClr val="bg1"/>
                </a:solidFill>
              </a:rPr>
              <a:t>a</a:t>
            </a:r>
            <a:r>
              <a:rPr lang="zh-CN" altLang="en-US" sz="3600" dirty="0">
                <a:solidFill>
                  <a:schemeClr val="bg1"/>
                </a:solidFill>
              </a:rPr>
              <a:t>、</a:t>
            </a:r>
            <a:r>
              <a:rPr lang="en-US" altLang="zh-CN" sz="3600" dirty="0">
                <a:solidFill>
                  <a:schemeClr val="bg1"/>
                </a:solidFill>
              </a:rPr>
              <a:t>b</a:t>
            </a:r>
            <a:r>
              <a:rPr lang="zh-CN" altLang="en-US" sz="3600" dirty="0">
                <a:solidFill>
                  <a:schemeClr val="bg1"/>
                </a:solidFill>
              </a:rPr>
              <a:t>、</a:t>
            </a:r>
            <a:r>
              <a:rPr lang="en-US" altLang="zh-CN" sz="3600" dirty="0">
                <a:solidFill>
                  <a:schemeClr val="bg1"/>
                </a:solidFill>
              </a:rPr>
              <a:t>c</a:t>
            </a:r>
            <a:r>
              <a:rPr lang="zh-CN" altLang="en-US" sz="3600" dirty="0">
                <a:solidFill>
                  <a:schemeClr val="bg1"/>
                </a:solidFill>
              </a:rPr>
              <a:t>、</a:t>
            </a:r>
            <a:r>
              <a:rPr lang="en-US" altLang="zh-CN" sz="3600" dirty="0">
                <a:solidFill>
                  <a:schemeClr val="bg1"/>
                </a:solidFill>
              </a:rPr>
              <a:t>d </a:t>
            </a:r>
            <a:r>
              <a:rPr lang="zh-CN" altLang="en-US" sz="3600" dirty="0">
                <a:solidFill>
                  <a:schemeClr val="bg1"/>
                </a:solidFill>
              </a:rPr>
              <a:t>依次入队之后，队列中的 </a:t>
            </a:r>
            <a:r>
              <a:rPr lang="en-US" altLang="zh-CN" sz="3600" dirty="0">
                <a:solidFill>
                  <a:schemeClr val="bg1"/>
                </a:solidFill>
              </a:rPr>
              <a:t>head </a:t>
            </a:r>
            <a:r>
              <a:rPr lang="zh-CN" altLang="en-US" sz="3600" dirty="0">
                <a:solidFill>
                  <a:schemeClr val="bg1"/>
                </a:solidFill>
              </a:rPr>
              <a:t>指针指向下标为 </a:t>
            </a:r>
            <a:r>
              <a:rPr lang="en-US" altLang="zh-CN" sz="3600" dirty="0">
                <a:solidFill>
                  <a:schemeClr val="bg1"/>
                </a:solidFill>
              </a:rPr>
              <a:t>0 </a:t>
            </a:r>
            <a:r>
              <a:rPr lang="zh-CN" altLang="en-US" sz="3600" dirty="0">
                <a:solidFill>
                  <a:schemeClr val="bg1"/>
                </a:solidFill>
              </a:rPr>
              <a:t>的位置，</a:t>
            </a:r>
            <a:r>
              <a:rPr lang="en-US" altLang="zh-CN" sz="3600" dirty="0">
                <a:solidFill>
                  <a:schemeClr val="bg1"/>
                </a:solidFill>
              </a:rPr>
              <a:t>tail </a:t>
            </a:r>
            <a:r>
              <a:rPr lang="zh-CN" altLang="en-US" sz="3600" dirty="0">
                <a:solidFill>
                  <a:schemeClr val="bg1"/>
                </a:solidFill>
              </a:rPr>
              <a:t>指针指向下标为 </a:t>
            </a:r>
            <a:r>
              <a:rPr lang="en-US" altLang="zh-CN" sz="3600" dirty="0">
                <a:solidFill>
                  <a:schemeClr val="bg1"/>
                </a:solidFill>
              </a:rPr>
              <a:t>4 </a:t>
            </a:r>
            <a:r>
              <a:rPr lang="zh-CN" altLang="en-US" sz="3600" dirty="0">
                <a:solidFill>
                  <a:schemeClr val="bg1"/>
                </a:solidFill>
              </a:rPr>
              <a:t>的位置。</a:t>
            </a:r>
          </a:p>
          <a:p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3A7010-18D0-41BC-9B0D-069361D6E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17" y="2937793"/>
            <a:ext cx="11576481" cy="38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4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1410</Words>
  <Application>Microsoft Office PowerPoint</Application>
  <PresentationFormat>宽屏</PresentationFormat>
  <Paragraphs>116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南宫大仙</dc:creator>
  <cp:lastModifiedBy>1642614120@qq.com</cp:lastModifiedBy>
  <cp:revision>33</cp:revision>
  <dcterms:created xsi:type="dcterms:W3CDTF">2018-08-29T03:27:02Z</dcterms:created>
  <dcterms:modified xsi:type="dcterms:W3CDTF">2018-11-17T09:32:53Z</dcterms:modified>
</cp:coreProperties>
</file>