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78" r:id="rId9"/>
    <p:sldId id="279" r:id="rId10"/>
    <p:sldId id="280" r:id="rId11"/>
    <p:sldId id="281" r:id="rId12"/>
    <p:sldId id="263" r:id="rId13"/>
    <p:sldId id="282" r:id="rId14"/>
    <p:sldId id="283" r:id="rId15"/>
    <p:sldId id="262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242" autoAdjust="0"/>
  </p:normalViewPr>
  <p:slideViewPr>
    <p:cSldViewPr snapToGrid="0" showGuides="1">
      <p:cViewPr varScale="1">
        <p:scale>
          <a:sx n="80" d="100"/>
          <a:sy n="80" d="100"/>
        </p:scale>
        <p:origin x="7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35CB-965F-4F7B-871F-514466B471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5FB58-BD90-4F3C-AA2D-F7FC8E3F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3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5FB58-BD90-4F3C-AA2D-F7FC8E3F76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3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5FB58-BD90-4F3C-AA2D-F7FC8E3F76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9589842" y="598853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68E259-D31A-40BD-A656-0F267494E6B1}"/>
              </a:ext>
            </a:extLst>
          </p:cNvPr>
          <p:cNvSpPr txBox="1"/>
          <p:nvPr/>
        </p:nvSpPr>
        <p:spPr>
          <a:xfrm>
            <a:off x="10049522" y="5653311"/>
            <a:ext cx="14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罗伊宁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41931B-4761-4109-8B8F-FDA13A1CE49D}"/>
              </a:ext>
            </a:extLst>
          </p:cNvPr>
          <p:cNvSpPr txBox="1"/>
          <p:nvPr/>
        </p:nvSpPr>
        <p:spPr>
          <a:xfrm>
            <a:off x="381740" y="1100247"/>
            <a:ext cx="108307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如果一个问题 </a:t>
            </a:r>
            <a:r>
              <a:rPr lang="en-US" altLang="zh-CN" sz="4000" dirty="0">
                <a:solidFill>
                  <a:schemeClr val="bg1"/>
                </a:solidFill>
              </a:rPr>
              <a:t>A </a:t>
            </a:r>
            <a:r>
              <a:rPr lang="zh-CN" altLang="en-US" sz="4000" dirty="0">
                <a:solidFill>
                  <a:schemeClr val="bg1"/>
                </a:solidFill>
              </a:rPr>
              <a:t>可以分解为若干子问题 </a:t>
            </a:r>
            <a:r>
              <a:rPr lang="en-US" altLang="zh-CN" sz="4000" dirty="0">
                <a:solidFill>
                  <a:schemeClr val="bg1"/>
                </a:solidFill>
              </a:rPr>
              <a:t>B</a:t>
            </a:r>
            <a:r>
              <a:rPr lang="zh-CN" altLang="en-US" sz="4000" dirty="0">
                <a:solidFill>
                  <a:schemeClr val="bg1"/>
                </a:solidFill>
              </a:rPr>
              <a:t>、</a:t>
            </a:r>
            <a:r>
              <a:rPr lang="en-US" altLang="zh-CN" sz="4000" dirty="0">
                <a:solidFill>
                  <a:schemeClr val="bg1"/>
                </a:solidFill>
              </a:rPr>
              <a:t>C</a:t>
            </a:r>
            <a:r>
              <a:rPr lang="zh-CN" altLang="en-US" sz="4000" dirty="0">
                <a:solidFill>
                  <a:schemeClr val="bg1"/>
                </a:solidFill>
              </a:rPr>
              <a:t>、</a:t>
            </a:r>
            <a:r>
              <a:rPr lang="en-US" altLang="zh-CN" sz="4000" dirty="0">
                <a:solidFill>
                  <a:schemeClr val="bg1"/>
                </a:solidFill>
              </a:rPr>
              <a:t>D</a:t>
            </a:r>
            <a:r>
              <a:rPr lang="zh-CN" altLang="en-US" sz="4000" dirty="0">
                <a:solidFill>
                  <a:schemeClr val="bg1"/>
                </a:solidFill>
              </a:rPr>
              <a:t>，你可以假设子问题 </a:t>
            </a:r>
            <a:r>
              <a:rPr lang="en-US" altLang="zh-CN" sz="4000" dirty="0">
                <a:solidFill>
                  <a:schemeClr val="bg1"/>
                </a:solidFill>
              </a:rPr>
              <a:t>B</a:t>
            </a:r>
            <a:r>
              <a:rPr lang="zh-CN" altLang="en-US" sz="4000" dirty="0">
                <a:solidFill>
                  <a:schemeClr val="bg1"/>
                </a:solidFill>
              </a:rPr>
              <a:t>、</a:t>
            </a:r>
            <a:r>
              <a:rPr lang="en-US" altLang="zh-CN" sz="4000" dirty="0">
                <a:solidFill>
                  <a:schemeClr val="bg1"/>
                </a:solidFill>
              </a:rPr>
              <a:t>C</a:t>
            </a:r>
            <a:r>
              <a:rPr lang="zh-CN" altLang="en-US" sz="4000" dirty="0">
                <a:solidFill>
                  <a:schemeClr val="bg1"/>
                </a:solidFill>
              </a:rPr>
              <a:t>、</a:t>
            </a:r>
            <a:r>
              <a:rPr lang="en-US" altLang="zh-CN" sz="4000" dirty="0">
                <a:solidFill>
                  <a:schemeClr val="bg1"/>
                </a:solidFill>
              </a:rPr>
              <a:t>D </a:t>
            </a:r>
            <a:r>
              <a:rPr lang="zh-CN" altLang="en-US" sz="4000" dirty="0">
                <a:solidFill>
                  <a:schemeClr val="bg1"/>
                </a:solidFill>
              </a:rPr>
              <a:t>已经解决，在此基础上思考如何解决问题 </a:t>
            </a:r>
            <a:r>
              <a:rPr lang="en-US" altLang="zh-CN" sz="4000" dirty="0">
                <a:solidFill>
                  <a:schemeClr val="bg1"/>
                </a:solidFill>
              </a:rPr>
              <a:t>A</a:t>
            </a:r>
            <a:r>
              <a:rPr lang="zh-CN" altLang="en-US" sz="4000" dirty="0">
                <a:solidFill>
                  <a:schemeClr val="bg1"/>
                </a:solidFill>
              </a:rPr>
              <a:t>。而且，你</a:t>
            </a:r>
            <a:r>
              <a:rPr lang="zh-CN" altLang="en-US" sz="4000" dirty="0">
                <a:solidFill>
                  <a:srgbClr val="FFC000"/>
                </a:solidFill>
              </a:rPr>
              <a:t>只需要思考问题 </a:t>
            </a:r>
            <a:r>
              <a:rPr lang="en-US" altLang="zh-CN" sz="4000" dirty="0">
                <a:solidFill>
                  <a:srgbClr val="FFC000"/>
                </a:solidFill>
              </a:rPr>
              <a:t>A </a:t>
            </a:r>
            <a:r>
              <a:rPr lang="zh-CN" altLang="en-US" sz="4000" dirty="0">
                <a:solidFill>
                  <a:srgbClr val="FFC000"/>
                </a:solidFill>
              </a:rPr>
              <a:t>与子问题 </a:t>
            </a:r>
            <a:r>
              <a:rPr lang="en-US" altLang="zh-CN" sz="4000" dirty="0">
                <a:solidFill>
                  <a:srgbClr val="FFC000"/>
                </a:solidFill>
              </a:rPr>
              <a:t>B</a:t>
            </a:r>
            <a:r>
              <a:rPr lang="zh-CN" altLang="en-US" sz="4000" dirty="0">
                <a:solidFill>
                  <a:srgbClr val="FFC000"/>
                </a:solidFill>
              </a:rPr>
              <a:t>、</a:t>
            </a:r>
            <a:r>
              <a:rPr lang="en-US" altLang="zh-CN" sz="4000" dirty="0">
                <a:solidFill>
                  <a:srgbClr val="FFC000"/>
                </a:solidFill>
              </a:rPr>
              <a:t>C</a:t>
            </a:r>
            <a:r>
              <a:rPr lang="zh-CN" altLang="en-US" sz="4000" dirty="0">
                <a:solidFill>
                  <a:srgbClr val="FFC000"/>
                </a:solidFill>
              </a:rPr>
              <a:t>、</a:t>
            </a:r>
            <a:r>
              <a:rPr lang="en-US" altLang="zh-CN" sz="4000" dirty="0">
                <a:solidFill>
                  <a:srgbClr val="FFC000"/>
                </a:solidFill>
              </a:rPr>
              <a:t>D </a:t>
            </a:r>
            <a:r>
              <a:rPr lang="zh-CN" altLang="en-US" sz="4000" dirty="0">
                <a:solidFill>
                  <a:srgbClr val="FFC000"/>
                </a:solidFill>
              </a:rPr>
              <a:t>两层之间的关系即可</a:t>
            </a:r>
            <a:r>
              <a:rPr lang="zh-CN" altLang="en-US" sz="4000" dirty="0">
                <a:solidFill>
                  <a:schemeClr val="bg1"/>
                </a:solidFill>
              </a:rPr>
              <a:t>，不需要一层一层往下思考子问题与子子问题，子子问题与子子子问题之间的关系。屏蔽掉递归细节，这样子理解起来就简单多了。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6AF727-BC13-4FA1-99D5-A4700C3B869F}"/>
              </a:ext>
            </a:extLst>
          </p:cNvPr>
          <p:cNvSpPr txBox="1"/>
          <p:nvPr/>
        </p:nvSpPr>
        <p:spPr>
          <a:xfrm>
            <a:off x="390617" y="452761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如何编写递归代码？</a:t>
            </a:r>
          </a:p>
        </p:txBody>
      </p:sp>
    </p:spTree>
    <p:extLst>
      <p:ext uri="{BB962C8B-B14F-4D97-AF65-F5344CB8AC3E}">
        <p14:creationId xmlns:p14="http://schemas.microsoft.com/office/powerpoint/2010/main" val="34551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41931B-4761-4109-8B8F-FDA13A1CE49D}"/>
              </a:ext>
            </a:extLst>
          </p:cNvPr>
          <p:cNvSpPr txBox="1"/>
          <p:nvPr/>
        </p:nvSpPr>
        <p:spPr>
          <a:xfrm>
            <a:off x="381740" y="1100247"/>
            <a:ext cx="108307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因此，编写递归代码的关键是，只要遇到递归，我们就把它</a:t>
            </a:r>
            <a:r>
              <a:rPr lang="zh-CN" altLang="en-US" sz="4000" dirty="0">
                <a:solidFill>
                  <a:srgbClr val="FFC000"/>
                </a:solidFill>
              </a:rPr>
              <a:t>抽象成一个递推公式</a:t>
            </a:r>
            <a:r>
              <a:rPr lang="zh-CN" altLang="en-US" sz="4000" dirty="0">
                <a:solidFill>
                  <a:schemeClr val="bg1"/>
                </a:solidFill>
              </a:rPr>
              <a:t>，不用想一层层的调用关系，</a:t>
            </a:r>
            <a:r>
              <a:rPr lang="zh-CN" altLang="en-US" sz="4000" dirty="0">
                <a:solidFill>
                  <a:srgbClr val="FFC000"/>
                </a:solidFill>
              </a:rPr>
              <a:t>不要试图用人脑去分解递归的每个步骤</a:t>
            </a:r>
            <a:r>
              <a:rPr lang="zh-CN" altLang="en-US" sz="4000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6AF727-BC13-4FA1-99D5-A4700C3B869F}"/>
              </a:ext>
            </a:extLst>
          </p:cNvPr>
          <p:cNvSpPr txBox="1"/>
          <p:nvPr/>
        </p:nvSpPr>
        <p:spPr>
          <a:xfrm>
            <a:off x="390617" y="452761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如何编写递归代码？</a:t>
            </a:r>
          </a:p>
        </p:txBody>
      </p:sp>
    </p:spTree>
    <p:extLst>
      <p:ext uri="{BB962C8B-B14F-4D97-AF65-F5344CB8AC3E}">
        <p14:creationId xmlns:p14="http://schemas.microsoft.com/office/powerpoint/2010/main" val="236697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B2BC04-59EB-4597-BF01-29029247F6F0}"/>
              </a:ext>
            </a:extLst>
          </p:cNvPr>
          <p:cNvSpPr txBox="1"/>
          <p:nvPr/>
        </p:nvSpPr>
        <p:spPr>
          <a:xfrm>
            <a:off x="390616" y="452761"/>
            <a:ext cx="538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递归代码要警惕重复计算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B85A2D-9A00-42A1-B03C-D5DCB1C4DE98}"/>
              </a:ext>
            </a:extLst>
          </p:cNvPr>
          <p:cNvSpPr txBox="1"/>
          <p:nvPr/>
        </p:nvSpPr>
        <p:spPr>
          <a:xfrm>
            <a:off x="390616" y="1133491"/>
            <a:ext cx="5545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递推公式：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pt-BR" altLang="zh-CN" sz="4000" dirty="0">
                <a:solidFill>
                  <a:schemeClr val="bg1"/>
                </a:solidFill>
              </a:rPr>
              <a:t>f(n) = f(n-1)+f(n-2)</a:t>
            </a:r>
          </a:p>
          <a:p>
            <a:r>
              <a:rPr lang="zh-CN" altLang="en-US" sz="4000" dirty="0">
                <a:solidFill>
                  <a:schemeClr val="bg1"/>
                </a:solidFill>
              </a:rPr>
              <a:t>从图中，我们可以直观地看到，想要计算 </a:t>
            </a:r>
            <a:r>
              <a:rPr lang="en-US" altLang="zh-CN" sz="4000" dirty="0">
                <a:solidFill>
                  <a:schemeClr val="bg1"/>
                </a:solidFill>
              </a:rPr>
              <a:t>f(5)</a:t>
            </a:r>
            <a:r>
              <a:rPr lang="zh-CN" altLang="en-US" sz="4000" dirty="0">
                <a:solidFill>
                  <a:schemeClr val="bg1"/>
                </a:solidFill>
              </a:rPr>
              <a:t>，需要先计算 </a:t>
            </a:r>
            <a:r>
              <a:rPr lang="en-US" altLang="zh-CN" sz="4000" dirty="0">
                <a:solidFill>
                  <a:schemeClr val="bg1"/>
                </a:solidFill>
              </a:rPr>
              <a:t>f(4) </a:t>
            </a:r>
            <a:r>
              <a:rPr lang="zh-CN" altLang="en-US" sz="4000" dirty="0">
                <a:solidFill>
                  <a:schemeClr val="bg1"/>
                </a:solidFill>
              </a:rPr>
              <a:t>和 </a:t>
            </a:r>
            <a:r>
              <a:rPr lang="en-US" altLang="zh-CN" sz="4000" dirty="0">
                <a:solidFill>
                  <a:schemeClr val="bg1"/>
                </a:solidFill>
              </a:rPr>
              <a:t>f(3)</a:t>
            </a:r>
            <a:r>
              <a:rPr lang="zh-CN" altLang="en-US" sz="4000" dirty="0">
                <a:solidFill>
                  <a:schemeClr val="bg1"/>
                </a:solidFill>
              </a:rPr>
              <a:t>，而计算 </a:t>
            </a:r>
            <a:r>
              <a:rPr lang="en-US" altLang="zh-CN" sz="4000" dirty="0">
                <a:solidFill>
                  <a:schemeClr val="bg1"/>
                </a:solidFill>
              </a:rPr>
              <a:t>f(4) </a:t>
            </a:r>
            <a:r>
              <a:rPr lang="zh-CN" altLang="en-US" sz="4000" dirty="0">
                <a:solidFill>
                  <a:schemeClr val="bg1"/>
                </a:solidFill>
              </a:rPr>
              <a:t>还需要计算</a:t>
            </a:r>
            <a:r>
              <a:rPr lang="en-US" altLang="zh-CN" sz="4000" dirty="0">
                <a:solidFill>
                  <a:schemeClr val="bg1"/>
                </a:solidFill>
              </a:rPr>
              <a:t>f(3)</a:t>
            </a:r>
            <a:r>
              <a:rPr lang="zh-CN" altLang="en-US" sz="4000" dirty="0">
                <a:solidFill>
                  <a:schemeClr val="bg1"/>
                </a:solidFill>
              </a:rPr>
              <a:t>，因此，</a:t>
            </a:r>
            <a:r>
              <a:rPr lang="en-US" altLang="zh-CN" sz="4000" dirty="0">
                <a:solidFill>
                  <a:schemeClr val="bg1"/>
                </a:solidFill>
              </a:rPr>
              <a:t>f(3) </a:t>
            </a:r>
            <a:r>
              <a:rPr lang="zh-CN" altLang="en-US" sz="4000" dirty="0">
                <a:solidFill>
                  <a:schemeClr val="bg1"/>
                </a:solidFill>
              </a:rPr>
              <a:t>就被计算了很多次，这就是重复计算问题。</a:t>
            </a:r>
            <a:endParaRPr lang="zh-CN" alt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C214B2-5AF7-4A16-80D2-92A49FF7D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47" y="672547"/>
            <a:ext cx="6404819" cy="58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0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B2BC04-59EB-4597-BF01-29029247F6F0}"/>
              </a:ext>
            </a:extLst>
          </p:cNvPr>
          <p:cNvSpPr txBox="1"/>
          <p:nvPr/>
        </p:nvSpPr>
        <p:spPr>
          <a:xfrm>
            <a:off x="390616" y="452761"/>
            <a:ext cx="538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递归代码要警惕重复计算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B85A2D-9A00-42A1-B03C-D5DCB1C4DE98}"/>
              </a:ext>
            </a:extLst>
          </p:cNvPr>
          <p:cNvSpPr txBox="1"/>
          <p:nvPr/>
        </p:nvSpPr>
        <p:spPr>
          <a:xfrm>
            <a:off x="417250" y="1305017"/>
            <a:ext cx="115764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为了避免重复计算，我们可以通过一个数据结构（比如散列表）来</a:t>
            </a:r>
            <a:r>
              <a:rPr lang="zh-CN" altLang="en-US" sz="4400" dirty="0">
                <a:solidFill>
                  <a:srgbClr val="FFC000"/>
                </a:solidFill>
              </a:rPr>
              <a:t>保存已经求解过的 </a:t>
            </a:r>
            <a:r>
              <a:rPr lang="en-US" altLang="zh-CN" sz="4400" dirty="0">
                <a:solidFill>
                  <a:srgbClr val="FFC000"/>
                </a:solidFill>
              </a:rPr>
              <a:t>f(k)</a:t>
            </a:r>
            <a:r>
              <a:rPr lang="zh-CN" altLang="en-US" sz="4400" dirty="0">
                <a:solidFill>
                  <a:schemeClr val="bg1"/>
                </a:solidFill>
              </a:rPr>
              <a:t>。</a:t>
            </a:r>
            <a:r>
              <a:rPr lang="zh-CN" altLang="en-US" sz="4400" dirty="0">
                <a:solidFill>
                  <a:srgbClr val="FFC000"/>
                </a:solidFill>
              </a:rPr>
              <a:t>当递归调用到 </a:t>
            </a:r>
            <a:r>
              <a:rPr lang="en-US" altLang="zh-CN" sz="4400" dirty="0">
                <a:solidFill>
                  <a:srgbClr val="FFC000"/>
                </a:solidFill>
              </a:rPr>
              <a:t>f(k) </a:t>
            </a:r>
            <a:r>
              <a:rPr lang="zh-CN" altLang="en-US" sz="4400" dirty="0">
                <a:solidFill>
                  <a:srgbClr val="FFC000"/>
                </a:solidFill>
              </a:rPr>
              <a:t>时，先看下是否已经求解过了</a:t>
            </a:r>
            <a:r>
              <a:rPr lang="zh-CN" altLang="en-US" sz="4400" dirty="0">
                <a:solidFill>
                  <a:schemeClr val="bg1"/>
                </a:solidFill>
              </a:rPr>
              <a:t>。如果是，则直接从散列表中取值返回，不需要重复计算，这样就能避免刚讲的问题了。</a:t>
            </a:r>
            <a:endParaRPr lang="zh-CN" altLang="en-US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4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B2BC04-59EB-4597-BF01-29029247F6F0}"/>
              </a:ext>
            </a:extLst>
          </p:cNvPr>
          <p:cNvSpPr txBox="1"/>
          <p:nvPr/>
        </p:nvSpPr>
        <p:spPr>
          <a:xfrm>
            <a:off x="390616" y="452761"/>
            <a:ext cx="7200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怎么将递归代码改写为非递归代码？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B85A2D-9A00-42A1-B03C-D5DCB1C4DE98}"/>
              </a:ext>
            </a:extLst>
          </p:cNvPr>
          <p:cNvSpPr txBox="1"/>
          <p:nvPr/>
        </p:nvSpPr>
        <p:spPr>
          <a:xfrm>
            <a:off x="417250" y="1305017"/>
            <a:ext cx="115764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递归有利有弊，</a:t>
            </a:r>
            <a:r>
              <a:rPr lang="zh-CN" alt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利</a:t>
            </a:r>
            <a:r>
              <a:rPr lang="zh-CN" altLang="en-US" sz="4000" dirty="0">
                <a:solidFill>
                  <a:schemeClr val="bg1"/>
                </a:solidFill>
              </a:rPr>
              <a:t>是</a:t>
            </a:r>
            <a:r>
              <a:rPr lang="zh-CN" altLang="en-US" sz="4000" dirty="0">
                <a:solidFill>
                  <a:srgbClr val="FFC000"/>
                </a:solidFill>
              </a:rPr>
              <a:t>递归代码的表达力很强，写起来非常简洁</a:t>
            </a:r>
            <a:r>
              <a:rPr lang="zh-CN" altLang="en-US" sz="4000" dirty="0">
                <a:solidFill>
                  <a:schemeClr val="bg1"/>
                </a:solidFill>
              </a:rPr>
              <a:t>；而</a:t>
            </a:r>
            <a:r>
              <a:rPr lang="zh-CN" alt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弊</a:t>
            </a:r>
            <a:r>
              <a:rPr lang="zh-CN" altLang="en-US" sz="4000" dirty="0">
                <a:solidFill>
                  <a:schemeClr val="bg1"/>
                </a:solidFill>
              </a:rPr>
              <a:t>就是</a:t>
            </a:r>
            <a:r>
              <a:rPr lang="zh-CN" altLang="en-US" sz="4000" dirty="0">
                <a:solidFill>
                  <a:srgbClr val="FFC000"/>
                </a:solidFill>
              </a:rPr>
              <a:t>空间复杂度高、有堆栈溢出的风险、存在重复计算、过多的函数调用会耗时较多</a:t>
            </a:r>
            <a:r>
              <a:rPr lang="zh-CN" altLang="en-US" sz="4000" dirty="0">
                <a:solidFill>
                  <a:schemeClr val="bg1"/>
                </a:solidFill>
              </a:rPr>
              <a:t>等问题。所以，在开发过程中，我们要根据实际情况来选择是否需要用递归的方式来实现。</a:t>
            </a:r>
          </a:p>
        </p:txBody>
      </p:sp>
    </p:spTree>
    <p:extLst>
      <p:ext uri="{BB962C8B-B14F-4D97-AF65-F5344CB8AC3E}">
        <p14:creationId xmlns:p14="http://schemas.microsoft.com/office/powerpoint/2010/main" val="165922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590818-5CA1-44EE-85EB-9C211237AF1B}"/>
              </a:ext>
            </a:extLst>
          </p:cNvPr>
          <p:cNvSpPr txBox="1"/>
          <p:nvPr/>
        </p:nvSpPr>
        <p:spPr>
          <a:xfrm>
            <a:off x="390617" y="113796"/>
            <a:ext cx="7543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怎么将递归代码改写为非递归代码？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AE1A1F-1A32-4A50-9A79-9DB706477AA7}"/>
              </a:ext>
            </a:extLst>
          </p:cNvPr>
          <p:cNvSpPr txBox="1"/>
          <p:nvPr/>
        </p:nvSpPr>
        <p:spPr>
          <a:xfrm>
            <a:off x="390617" y="688888"/>
            <a:ext cx="1131560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那我们是否可以把递归代码改写为非递归代码呢？比如刚才那个电影院的例子，我们抛开场景，只看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f(x) =f(x-1)+1 </a:t>
            </a:r>
            <a:r>
              <a:rPr lang="zh-CN" altLang="en-US" sz="3600" dirty="0">
                <a:solidFill>
                  <a:schemeClr val="bg1"/>
                </a:solidFill>
              </a:rPr>
              <a:t>这个递推公式。我们这样</a:t>
            </a:r>
            <a:r>
              <a:rPr lang="zh-CN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改写</a:t>
            </a:r>
            <a:r>
              <a:rPr lang="zh-CN" altLang="en-US" sz="3600" dirty="0">
                <a:solidFill>
                  <a:schemeClr val="bg1"/>
                </a:solidFill>
              </a:rPr>
              <a:t>看看：</a:t>
            </a:r>
            <a:endParaRPr lang="zh-CN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int f(int n) {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int ret = 1;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for (int </a:t>
            </a:r>
            <a:r>
              <a:rPr lang="en-US" altLang="zh-CN" sz="3200" dirty="0" err="1">
                <a:solidFill>
                  <a:schemeClr val="bg1"/>
                </a:solidFill>
              </a:rPr>
              <a:t>i</a:t>
            </a:r>
            <a:r>
              <a:rPr lang="en-US" altLang="zh-CN" sz="3200" dirty="0">
                <a:solidFill>
                  <a:schemeClr val="bg1"/>
                </a:solidFill>
              </a:rPr>
              <a:t> = 2; </a:t>
            </a:r>
            <a:r>
              <a:rPr lang="en-US" altLang="zh-CN" sz="3200" dirty="0" err="1">
                <a:solidFill>
                  <a:schemeClr val="bg1"/>
                </a:solidFill>
              </a:rPr>
              <a:t>i</a:t>
            </a:r>
            <a:r>
              <a:rPr lang="en-US" altLang="zh-CN" sz="3200" dirty="0">
                <a:solidFill>
                  <a:schemeClr val="bg1"/>
                </a:solidFill>
              </a:rPr>
              <a:t> &lt;= n; ++</a:t>
            </a:r>
            <a:r>
              <a:rPr lang="en-US" altLang="zh-CN" sz="3200" dirty="0" err="1">
                <a:solidFill>
                  <a:schemeClr val="bg1"/>
                </a:solidFill>
              </a:rPr>
              <a:t>i</a:t>
            </a:r>
            <a:r>
              <a:rPr lang="en-US" altLang="zh-CN" sz="3200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ret = ret + 1;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return ret;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80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DBFC256-DA41-4F0D-ABA3-88820585116A}"/>
              </a:ext>
            </a:extLst>
          </p:cNvPr>
          <p:cNvSpPr txBox="1"/>
          <p:nvPr/>
        </p:nvSpPr>
        <p:spPr>
          <a:xfrm>
            <a:off x="390617" y="785477"/>
            <a:ext cx="116395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那是不是所有的递归代码都可以改为这种迭代循环的非递归写法呢？</a:t>
            </a:r>
          </a:p>
          <a:p>
            <a:r>
              <a:rPr lang="zh-CN" altLang="en-US" sz="3600" dirty="0">
                <a:solidFill>
                  <a:schemeClr val="bg1"/>
                </a:solidFill>
              </a:rPr>
              <a:t>笼统地讲，是的。因为递归本身就是借助栈来实现的，只不过我们使用的栈是系统或者虚拟机本身提供的，我们没有感知罢了。如果我们自己在内存堆上实现栈，手动模拟入栈、出栈过程，这样任何递归代码都可以改写成看上去不是递归代码的样子。</a:t>
            </a:r>
          </a:p>
          <a:p>
            <a:r>
              <a:rPr lang="zh-CN" altLang="en-US" sz="3600" dirty="0">
                <a:solidFill>
                  <a:schemeClr val="bg1"/>
                </a:solidFill>
              </a:rPr>
              <a:t>但是这种思路实际上是将递归改为了“手动”递归，本质并没有变，而且也并没有解决前面讲到的某些问题，徒增了实现的复杂度。</a:t>
            </a:r>
          </a:p>
          <a:p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6321CC-2BC7-45F9-8A5E-3A7378794BBB}"/>
              </a:ext>
            </a:extLst>
          </p:cNvPr>
          <p:cNvSpPr txBox="1"/>
          <p:nvPr/>
        </p:nvSpPr>
        <p:spPr>
          <a:xfrm>
            <a:off x="390617" y="113796"/>
            <a:ext cx="7543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怎么将递归代码改写为非递归代码？</a:t>
            </a:r>
          </a:p>
        </p:txBody>
      </p:sp>
    </p:spTree>
    <p:extLst>
      <p:ext uri="{BB962C8B-B14F-4D97-AF65-F5344CB8AC3E}">
        <p14:creationId xmlns:p14="http://schemas.microsoft.com/office/powerpoint/2010/main" val="164433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D30291-E2B8-442A-AB42-CB8D248D0B09}"/>
              </a:ext>
            </a:extLst>
          </p:cNvPr>
          <p:cNvSpPr txBox="1"/>
          <p:nvPr/>
        </p:nvSpPr>
        <p:spPr>
          <a:xfrm>
            <a:off x="3468210" y="2361461"/>
            <a:ext cx="5255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</a:rPr>
              <a:t>递归</a:t>
            </a:r>
            <a:endParaRPr lang="en-US" altLang="zh-CN" sz="72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7200" b="1" dirty="0">
                <a:solidFill>
                  <a:schemeClr val="bg1"/>
                </a:solidFill>
              </a:rPr>
              <a:t>Recursion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FFFEF12-AF89-4615-9A46-59A4C1A5D774}"/>
              </a:ext>
            </a:extLst>
          </p:cNvPr>
          <p:cNvSpPr txBox="1"/>
          <p:nvPr/>
        </p:nvSpPr>
        <p:spPr>
          <a:xfrm>
            <a:off x="390617" y="452761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如何理解“递归”？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18736A-7C9A-4FB5-8F1A-3B90B1A0CA97}"/>
              </a:ext>
            </a:extLst>
          </p:cNvPr>
          <p:cNvSpPr txBox="1"/>
          <p:nvPr/>
        </p:nvSpPr>
        <p:spPr>
          <a:xfrm>
            <a:off x="390616" y="1169518"/>
            <a:ext cx="116652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递归是一种应用非常广泛的算法（或者编程技巧）。很多数据结构和算法的编码实现都要用到递归，比如 </a:t>
            </a:r>
            <a:r>
              <a:rPr lang="en-US" altLang="zh-CN" sz="4000" dirty="0">
                <a:solidFill>
                  <a:schemeClr val="bg1"/>
                </a:solidFill>
              </a:rPr>
              <a:t>DFS </a:t>
            </a:r>
            <a:r>
              <a:rPr lang="zh-CN" altLang="en-US" sz="4000" dirty="0">
                <a:solidFill>
                  <a:schemeClr val="bg1"/>
                </a:solidFill>
              </a:rPr>
              <a:t>深度优先搜索、前中后序二叉树遍历等等。所以，搞懂递归非常重要，否则，后面复杂一些的数据结构和算法学起来就会比较吃力。</a:t>
            </a:r>
          </a:p>
        </p:txBody>
      </p:sp>
    </p:spTree>
    <p:extLst>
      <p:ext uri="{BB962C8B-B14F-4D97-AF65-F5344CB8AC3E}">
        <p14:creationId xmlns:p14="http://schemas.microsoft.com/office/powerpoint/2010/main" val="398664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043A76-CB2C-40DA-9B9F-62AE20474370}"/>
              </a:ext>
            </a:extLst>
          </p:cNvPr>
          <p:cNvSpPr txBox="1"/>
          <p:nvPr/>
        </p:nvSpPr>
        <p:spPr>
          <a:xfrm>
            <a:off x="390616" y="1169518"/>
            <a:ext cx="11665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咱们生活中就有很多用到递归的例子。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周末你带着女朋友去电影院看电影，女朋友问你，咱们现在坐在第几排啊？电影院里面太黑了，看不清，没法数，现在你怎么办？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别忘了你是程序员，这个可难不倒你，递归就开始排上用场了。于是你就</a:t>
            </a:r>
            <a:r>
              <a:rPr lang="zh-CN" altLang="en-US" sz="2800" dirty="0">
                <a:solidFill>
                  <a:srgbClr val="FFC000"/>
                </a:solidFill>
              </a:rPr>
              <a:t>问前面一排的人他是第几排，你想只要在他的数字上加一</a:t>
            </a:r>
            <a:r>
              <a:rPr lang="zh-CN" altLang="en-US" sz="2800" dirty="0">
                <a:solidFill>
                  <a:schemeClr val="bg1"/>
                </a:solidFill>
              </a:rPr>
              <a:t>，就知道自己在哪一排了。但是，前面的人也看不清啊，所以他也问他前面的人。就这样</a:t>
            </a:r>
            <a:r>
              <a:rPr lang="zh-CN" altLang="en-US" sz="2800" dirty="0">
                <a:solidFill>
                  <a:srgbClr val="FFC000"/>
                </a:solidFill>
              </a:rPr>
              <a:t>一排一排往前问，直到问到第一排的人</a:t>
            </a:r>
            <a:r>
              <a:rPr lang="zh-CN" altLang="en-US" sz="2800" dirty="0">
                <a:solidFill>
                  <a:schemeClr val="bg1"/>
                </a:solidFill>
              </a:rPr>
              <a:t>，说我在第一排，然后再这样一排一排再把数字传回来。直到你前面的人告诉你他在哪一排，于是你就知道答案了。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这就是一个非常标准的递归求解问题的分解过程，</a:t>
            </a:r>
            <a:r>
              <a:rPr lang="zh-CN" altLang="en-US" sz="2800" dirty="0">
                <a:solidFill>
                  <a:srgbClr val="FFC000"/>
                </a:solidFill>
              </a:rPr>
              <a:t>去的过程叫“递”，回来的过程叫“归”</a:t>
            </a:r>
            <a:r>
              <a:rPr lang="zh-CN" altLang="en-US" sz="2800" dirty="0">
                <a:solidFill>
                  <a:schemeClr val="bg1"/>
                </a:solidFill>
              </a:rPr>
              <a:t>。基本上，所有的递归问题都可以用递推公式来表示。刚刚这个生活中的例子，我们用递推公式将它表示出来就是这样的：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D089B2-B1EF-4349-A49F-3CC3024A9A5D}"/>
              </a:ext>
            </a:extLst>
          </p:cNvPr>
          <p:cNvSpPr txBox="1"/>
          <p:nvPr/>
        </p:nvSpPr>
        <p:spPr>
          <a:xfrm>
            <a:off x="390617" y="452761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如何理解“递归”？</a:t>
            </a:r>
          </a:p>
        </p:txBody>
      </p:sp>
    </p:spTree>
    <p:extLst>
      <p:ext uri="{BB962C8B-B14F-4D97-AF65-F5344CB8AC3E}">
        <p14:creationId xmlns:p14="http://schemas.microsoft.com/office/powerpoint/2010/main" val="23072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043A76-CB2C-40DA-9B9F-62AE20474370}"/>
              </a:ext>
            </a:extLst>
          </p:cNvPr>
          <p:cNvSpPr txBox="1"/>
          <p:nvPr/>
        </p:nvSpPr>
        <p:spPr>
          <a:xfrm>
            <a:off x="390616" y="1169518"/>
            <a:ext cx="116652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3600" dirty="0">
                <a:solidFill>
                  <a:schemeClr val="bg1"/>
                </a:solidFill>
              </a:rPr>
              <a:t>f(n)=f(n-1)+1 </a:t>
            </a:r>
            <a:r>
              <a:rPr lang="zh-CN" altLang="pt-BR" sz="3600" dirty="0">
                <a:solidFill>
                  <a:schemeClr val="bg1"/>
                </a:solidFill>
              </a:rPr>
              <a:t>其中，</a:t>
            </a:r>
            <a:r>
              <a:rPr lang="pt-BR" altLang="zh-CN" sz="3600" dirty="0">
                <a:solidFill>
                  <a:schemeClr val="bg1"/>
                </a:solidFill>
              </a:rPr>
              <a:t>f(1)=1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f(n) </a:t>
            </a:r>
            <a:r>
              <a:rPr lang="zh-CN" altLang="en-US" sz="3600" dirty="0">
                <a:solidFill>
                  <a:schemeClr val="bg1"/>
                </a:solidFill>
              </a:rPr>
              <a:t>表示你想知道自己在哪一排，</a:t>
            </a:r>
            <a:r>
              <a:rPr lang="en-US" altLang="zh-CN" sz="3600" dirty="0">
                <a:solidFill>
                  <a:schemeClr val="bg1"/>
                </a:solidFill>
              </a:rPr>
              <a:t>f(n-1) </a:t>
            </a:r>
            <a:r>
              <a:rPr lang="zh-CN" altLang="en-US" sz="3600" dirty="0">
                <a:solidFill>
                  <a:schemeClr val="bg1"/>
                </a:solidFill>
              </a:rPr>
              <a:t>表示前面一排所在的排数，</a:t>
            </a:r>
            <a:r>
              <a:rPr lang="en-US" altLang="zh-CN" sz="3600" dirty="0">
                <a:solidFill>
                  <a:schemeClr val="bg1"/>
                </a:solidFill>
              </a:rPr>
              <a:t>f(1)=1 </a:t>
            </a:r>
            <a:r>
              <a:rPr lang="zh-CN" altLang="en-US" sz="3600" dirty="0">
                <a:solidFill>
                  <a:schemeClr val="bg1"/>
                </a:solidFill>
              </a:rPr>
              <a:t>表示第一排的人知道自己在第一排。有了这个递推公式，我们就可以很轻松地将它改为递归代码，如下：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int f(int n) {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	if (n == 1) return 1;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	return f(n-1) + 1;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}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D089B2-B1EF-4349-A49F-3CC3024A9A5D}"/>
              </a:ext>
            </a:extLst>
          </p:cNvPr>
          <p:cNvSpPr txBox="1"/>
          <p:nvPr/>
        </p:nvSpPr>
        <p:spPr>
          <a:xfrm>
            <a:off x="390617" y="452761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如何理解“递归”？</a:t>
            </a:r>
          </a:p>
        </p:txBody>
      </p:sp>
    </p:spTree>
    <p:extLst>
      <p:ext uri="{BB962C8B-B14F-4D97-AF65-F5344CB8AC3E}">
        <p14:creationId xmlns:p14="http://schemas.microsoft.com/office/powerpoint/2010/main" val="405235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2113D9-F744-4153-AC35-94BD60BA3C6D}"/>
              </a:ext>
            </a:extLst>
          </p:cNvPr>
          <p:cNvSpPr txBox="1"/>
          <p:nvPr/>
        </p:nvSpPr>
        <p:spPr>
          <a:xfrm>
            <a:off x="390616" y="452761"/>
            <a:ext cx="541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递归需要满足的三个条件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A32611-D15A-4707-9DAC-0A74602070EE}"/>
              </a:ext>
            </a:extLst>
          </p:cNvPr>
          <p:cNvSpPr txBox="1"/>
          <p:nvPr/>
        </p:nvSpPr>
        <p:spPr>
          <a:xfrm>
            <a:off x="390617" y="1099092"/>
            <a:ext cx="108396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1. </a:t>
            </a:r>
            <a:r>
              <a:rPr lang="zh-CN" altLang="en-US" sz="3200" dirty="0">
                <a:solidFill>
                  <a:srgbClr val="FFC000"/>
                </a:solidFill>
              </a:rPr>
              <a:t>一个问题的解可以分解为几个子问题的解</a:t>
            </a:r>
          </a:p>
          <a:p>
            <a:r>
              <a:rPr lang="zh-CN" altLang="en-US" sz="3200" dirty="0">
                <a:solidFill>
                  <a:schemeClr val="bg1"/>
                </a:solidFill>
              </a:rPr>
              <a:t>何为子问题？子问题就是数据规模更小的问题。比如，前面讲的电影院的例子，你要知道，“自己在哪一排”的问题，可以分解为“前一排的人在哪一排”这样一个子问题。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2. </a:t>
            </a:r>
            <a:r>
              <a:rPr lang="zh-CN" altLang="en-US" sz="3200" dirty="0">
                <a:solidFill>
                  <a:srgbClr val="FFC000"/>
                </a:solidFill>
              </a:rPr>
              <a:t>这个问题与分解之后的子问题，除了数据规模不同，求解思路完全一样</a:t>
            </a:r>
          </a:p>
          <a:p>
            <a:r>
              <a:rPr lang="zh-CN" altLang="en-US" sz="3200" dirty="0">
                <a:solidFill>
                  <a:schemeClr val="bg1"/>
                </a:solidFill>
              </a:rPr>
              <a:t>比如电影院那个例子，你求解“自己在哪一排”的思路，和前面一排人求解“自己在哪一排”的思路，是一模一样的。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3. </a:t>
            </a:r>
            <a:r>
              <a:rPr lang="zh-CN" altLang="en-US" sz="3200" dirty="0">
                <a:solidFill>
                  <a:srgbClr val="FFC000"/>
                </a:solidFill>
              </a:rPr>
              <a:t>存在递归终止条件</a:t>
            </a:r>
          </a:p>
          <a:p>
            <a:r>
              <a:rPr lang="zh-CN" altLang="en-US" sz="3200" dirty="0">
                <a:solidFill>
                  <a:schemeClr val="bg1"/>
                </a:solidFill>
              </a:rPr>
              <a:t>把问题分解为子问题，把子问题再分解为子子问题，一层一层分解下去，不能存在无限循环，这就需要有终止条件。</a:t>
            </a:r>
          </a:p>
        </p:txBody>
      </p:sp>
    </p:spTree>
    <p:extLst>
      <p:ext uri="{BB962C8B-B14F-4D97-AF65-F5344CB8AC3E}">
        <p14:creationId xmlns:p14="http://schemas.microsoft.com/office/powerpoint/2010/main" val="168175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41931B-4761-4109-8B8F-FDA13A1CE49D}"/>
              </a:ext>
            </a:extLst>
          </p:cNvPr>
          <p:cNvSpPr txBox="1"/>
          <p:nvPr/>
        </p:nvSpPr>
        <p:spPr>
          <a:xfrm>
            <a:off x="381740" y="1100247"/>
            <a:ext cx="108307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写递归代码最关键的是</a:t>
            </a:r>
            <a:r>
              <a:rPr lang="zh-CN" altLang="en-US" sz="4000" dirty="0">
                <a:solidFill>
                  <a:srgbClr val="FFC000"/>
                </a:solidFill>
              </a:rPr>
              <a:t>写出递推公式，找到终止条件</a:t>
            </a:r>
            <a:r>
              <a:rPr lang="zh-CN" altLang="en-US" sz="4000" dirty="0">
                <a:solidFill>
                  <a:schemeClr val="bg1"/>
                </a:solidFill>
              </a:rPr>
              <a:t>，剩下将递推公式转化为代码就很简单了。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详细一些：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写递归代码的关键就是</a:t>
            </a:r>
            <a:r>
              <a:rPr lang="zh-CN" altLang="en-US" sz="4000" dirty="0">
                <a:solidFill>
                  <a:srgbClr val="FFC000"/>
                </a:solidFill>
              </a:rPr>
              <a:t>找到如何将大问题分解为小问题的规律</a:t>
            </a:r>
            <a:r>
              <a:rPr lang="zh-CN" altLang="en-US" sz="4000" dirty="0">
                <a:solidFill>
                  <a:schemeClr val="bg1"/>
                </a:solidFill>
              </a:rPr>
              <a:t>，并且基于此写出</a:t>
            </a:r>
            <a:r>
              <a:rPr lang="zh-CN" altLang="en-US" sz="4000" dirty="0">
                <a:solidFill>
                  <a:srgbClr val="FFC000"/>
                </a:solidFill>
              </a:rPr>
              <a:t>递推公式</a:t>
            </a:r>
            <a:r>
              <a:rPr lang="zh-CN" altLang="en-US" sz="4000" dirty="0">
                <a:solidFill>
                  <a:schemeClr val="bg1"/>
                </a:solidFill>
              </a:rPr>
              <a:t>，然后再推敲</a:t>
            </a:r>
            <a:r>
              <a:rPr lang="zh-CN" altLang="en-US" sz="4000" dirty="0">
                <a:solidFill>
                  <a:srgbClr val="FFC000"/>
                </a:solidFill>
              </a:rPr>
              <a:t>终止条件</a:t>
            </a:r>
            <a:r>
              <a:rPr lang="zh-CN" altLang="en-US" sz="4000" dirty="0">
                <a:solidFill>
                  <a:schemeClr val="bg1"/>
                </a:solidFill>
              </a:rPr>
              <a:t>，最后将递推公式和终止条件翻译成代码。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6AF727-BC13-4FA1-99D5-A4700C3B869F}"/>
              </a:ext>
            </a:extLst>
          </p:cNvPr>
          <p:cNvSpPr txBox="1"/>
          <p:nvPr/>
        </p:nvSpPr>
        <p:spPr>
          <a:xfrm>
            <a:off x="390617" y="452761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如何编写递归代码？</a:t>
            </a:r>
          </a:p>
        </p:txBody>
      </p:sp>
    </p:spTree>
    <p:extLst>
      <p:ext uri="{BB962C8B-B14F-4D97-AF65-F5344CB8AC3E}">
        <p14:creationId xmlns:p14="http://schemas.microsoft.com/office/powerpoint/2010/main" val="134619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41931B-4761-4109-8B8F-FDA13A1CE49D}"/>
              </a:ext>
            </a:extLst>
          </p:cNvPr>
          <p:cNvSpPr txBox="1"/>
          <p:nvPr/>
        </p:nvSpPr>
        <p:spPr>
          <a:xfrm>
            <a:off x="381740" y="1100247"/>
            <a:ext cx="108307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人脑几乎没办法把整个“递”和“归”的过程一步一步都想清楚。</a:t>
            </a:r>
          </a:p>
          <a:p>
            <a:r>
              <a:rPr lang="zh-CN" altLang="en-US" sz="4000" dirty="0">
                <a:solidFill>
                  <a:schemeClr val="bg1"/>
                </a:solidFill>
              </a:rPr>
              <a:t>计算机擅长做重复的事情，所以递归正和它的胃口。而我们人脑更喜欢平铺直叙的思维方式。当我们看到递归时，我们总想把递归平铺展开，脑子里就会循环，一层一层往下调，然后再一层一层返回，试图想搞清楚计算机每一步都是怎么执行的，这样就很容易被绕进去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6AF727-BC13-4FA1-99D5-A4700C3B869F}"/>
              </a:ext>
            </a:extLst>
          </p:cNvPr>
          <p:cNvSpPr txBox="1"/>
          <p:nvPr/>
        </p:nvSpPr>
        <p:spPr>
          <a:xfrm>
            <a:off x="390617" y="452761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如何编写递归代码？</a:t>
            </a:r>
          </a:p>
        </p:txBody>
      </p:sp>
    </p:spTree>
    <p:extLst>
      <p:ext uri="{BB962C8B-B14F-4D97-AF65-F5344CB8AC3E}">
        <p14:creationId xmlns:p14="http://schemas.microsoft.com/office/powerpoint/2010/main" val="180329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41931B-4761-4109-8B8F-FDA13A1CE49D}"/>
              </a:ext>
            </a:extLst>
          </p:cNvPr>
          <p:cNvSpPr txBox="1"/>
          <p:nvPr/>
        </p:nvSpPr>
        <p:spPr>
          <a:xfrm>
            <a:off x="381740" y="1100247"/>
            <a:ext cx="108307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对于递归代码，这种</a:t>
            </a:r>
            <a:r>
              <a:rPr lang="zh-CN" altLang="en-US" sz="4000" dirty="0">
                <a:solidFill>
                  <a:srgbClr val="FFC000"/>
                </a:solidFill>
              </a:rPr>
              <a:t>试图想清楚整个递和归过程的做法，实际上是进入了一个思维误区</a:t>
            </a:r>
            <a:r>
              <a:rPr lang="zh-CN" altLang="en-US" sz="4000" dirty="0">
                <a:solidFill>
                  <a:schemeClr val="bg1"/>
                </a:solidFill>
              </a:rPr>
              <a:t>。很多时候，我们理解起来比较吃力，主要原因就是自己给自己制造了这种理解障碍。那正确的思维方式应该是怎样的呢？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6AF727-BC13-4FA1-99D5-A4700C3B869F}"/>
              </a:ext>
            </a:extLst>
          </p:cNvPr>
          <p:cNvSpPr txBox="1"/>
          <p:nvPr/>
        </p:nvSpPr>
        <p:spPr>
          <a:xfrm>
            <a:off x="390617" y="452761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如何编写递归代码？</a:t>
            </a:r>
          </a:p>
        </p:txBody>
      </p:sp>
    </p:spTree>
    <p:extLst>
      <p:ext uri="{BB962C8B-B14F-4D97-AF65-F5344CB8AC3E}">
        <p14:creationId xmlns:p14="http://schemas.microsoft.com/office/powerpoint/2010/main" val="263138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1464</Words>
  <Application>Microsoft Office PowerPoint</Application>
  <PresentationFormat>宽屏</PresentationFormat>
  <Paragraphs>66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1642614120@qq.com</cp:lastModifiedBy>
  <cp:revision>39</cp:revision>
  <dcterms:created xsi:type="dcterms:W3CDTF">2018-08-29T03:27:02Z</dcterms:created>
  <dcterms:modified xsi:type="dcterms:W3CDTF">2018-11-30T10:39:11Z</dcterms:modified>
</cp:coreProperties>
</file>