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73" r:id="rId8"/>
    <p:sldId id="274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Canva Sans Bold" panose="020B0604020202020204" charset="0"/>
      <p:regular r:id="rId19"/>
    </p:embeddedFont>
    <p:embeddedFont>
      <p:font typeface="Libre Baskerville" panose="02000000000000000000" pitchFamily="2" charset="0"/>
      <p:regular r:id="rId20"/>
    </p:embeddedFont>
    <p:embeddedFont>
      <p:font typeface="Libre Baskerville Bold" panose="02000000000000000000" charset="0"/>
      <p:regular r:id="rId21"/>
    </p:embeddedFont>
    <p:embeddedFont>
      <p:font typeface="Yeseva One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-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18258" y="2725118"/>
            <a:ext cx="11721636" cy="3086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88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SRS-Activity Point System</a:t>
            </a:r>
          </a:p>
        </p:txBody>
      </p:sp>
      <p:sp>
        <p:nvSpPr>
          <p:cNvPr id="4" name="Freeform 4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2836718" y="7260861"/>
            <a:ext cx="3659809" cy="2407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1"/>
              </a:lnSpc>
            </a:pPr>
            <a:r>
              <a:rPr lang="en-US" sz="2574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Niyoosha Ziad - 53</a:t>
            </a:r>
          </a:p>
          <a:p>
            <a:pPr algn="ctr">
              <a:lnSpc>
                <a:spcPts val="3861"/>
              </a:lnSpc>
            </a:pPr>
            <a:r>
              <a:rPr lang="en-US" sz="2574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Manudev B S - 73</a:t>
            </a:r>
          </a:p>
          <a:p>
            <a:pPr algn="ctr">
              <a:lnSpc>
                <a:spcPts val="3861"/>
              </a:lnSpc>
            </a:pPr>
            <a:r>
              <a:rPr lang="en-US" sz="2574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Arjun P R - 75</a:t>
            </a:r>
          </a:p>
          <a:p>
            <a:pPr algn="ctr">
              <a:lnSpc>
                <a:spcPts val="3861"/>
              </a:lnSpc>
            </a:pPr>
            <a:r>
              <a:rPr lang="en-US" sz="2574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Arun M - 76</a:t>
            </a:r>
          </a:p>
          <a:p>
            <a:pPr algn="ctr">
              <a:lnSpc>
                <a:spcPts val="3861"/>
              </a:lnSpc>
              <a:spcBef>
                <a:spcPct val="0"/>
              </a:spcBef>
            </a:pPr>
            <a:endParaRPr lang="en-US" sz="2574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12374" y="115887"/>
            <a:ext cx="14063252" cy="10055225"/>
          </a:xfrm>
          <a:custGeom>
            <a:avLst/>
            <a:gdLst/>
            <a:ahLst/>
            <a:cxnLst/>
            <a:rect l="l" t="t" r="r" b="b"/>
            <a:pathLst>
              <a:path w="14063252" h="10055225">
                <a:moveTo>
                  <a:pt x="0" y="0"/>
                </a:moveTo>
                <a:lnTo>
                  <a:pt x="14063252" y="0"/>
                </a:lnTo>
                <a:lnTo>
                  <a:pt x="14063252" y="10055226"/>
                </a:lnTo>
                <a:lnTo>
                  <a:pt x="0" y="100552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32342-F665-3FEC-8C3A-157AC5553FA9}"/>
              </a:ext>
            </a:extLst>
          </p:cNvPr>
          <p:cNvSpPr txBox="1"/>
          <p:nvPr/>
        </p:nvSpPr>
        <p:spPr>
          <a:xfrm>
            <a:off x="16840200" y="89535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534673" y="0"/>
            <a:ext cx="9788155" cy="10287000"/>
          </a:xfrm>
          <a:custGeom>
            <a:avLst/>
            <a:gdLst/>
            <a:ahLst/>
            <a:cxnLst/>
            <a:rect l="l" t="t" r="r" b="b"/>
            <a:pathLst>
              <a:path w="9788155" h="10287000">
                <a:moveTo>
                  <a:pt x="0" y="0"/>
                </a:moveTo>
                <a:lnTo>
                  <a:pt x="9788155" y="0"/>
                </a:lnTo>
                <a:lnTo>
                  <a:pt x="978815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5295F-F5B7-224E-90AA-4EAC7ABEF215}"/>
              </a:ext>
            </a:extLst>
          </p:cNvPr>
          <p:cNvSpPr txBox="1"/>
          <p:nvPr/>
        </p:nvSpPr>
        <p:spPr>
          <a:xfrm>
            <a:off x="16840200" y="89535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571250" y="0"/>
            <a:ext cx="10717159" cy="10033364"/>
          </a:xfrm>
          <a:custGeom>
            <a:avLst/>
            <a:gdLst/>
            <a:ahLst/>
            <a:cxnLst/>
            <a:rect l="l" t="t" r="r" b="b"/>
            <a:pathLst>
              <a:path w="10717159" h="10033364">
                <a:moveTo>
                  <a:pt x="0" y="0"/>
                </a:moveTo>
                <a:lnTo>
                  <a:pt x="10717159" y="0"/>
                </a:lnTo>
                <a:lnTo>
                  <a:pt x="10717159" y="10033364"/>
                </a:lnTo>
                <a:lnTo>
                  <a:pt x="0" y="1003336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61776-1BB5-F240-A33E-22676A300EE1}"/>
              </a:ext>
            </a:extLst>
          </p:cNvPr>
          <p:cNvSpPr txBox="1"/>
          <p:nvPr/>
        </p:nvSpPr>
        <p:spPr>
          <a:xfrm>
            <a:off x="16840200" y="89535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328165" y="4229839"/>
            <a:ext cx="6846874" cy="4799861"/>
            <a:chOff x="0" y="0"/>
            <a:chExt cx="1803292" cy="126416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03292" cy="1264161"/>
            </a:xfrm>
            <a:custGeom>
              <a:avLst/>
              <a:gdLst/>
              <a:ahLst/>
              <a:cxnLst/>
              <a:rect l="l" t="t" r="r" b="b"/>
              <a:pathLst>
                <a:path w="1803292" h="1264161">
                  <a:moveTo>
                    <a:pt x="0" y="0"/>
                  </a:moveTo>
                  <a:lnTo>
                    <a:pt x="1803292" y="0"/>
                  </a:lnTo>
                  <a:lnTo>
                    <a:pt x="1803292" y="1264161"/>
                  </a:lnTo>
                  <a:lnTo>
                    <a:pt x="0" y="1264161"/>
                  </a:lnTo>
                  <a:close/>
                </a:path>
              </a:pathLst>
            </a:custGeom>
            <a:solidFill>
              <a:srgbClr val="DAD5D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03292" cy="1302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28165" y="2712187"/>
            <a:ext cx="6846874" cy="5530822"/>
            <a:chOff x="0" y="0"/>
            <a:chExt cx="9129166" cy="7374429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9129166" cy="1788822"/>
              <a:chOff x="0" y="0"/>
              <a:chExt cx="2079946" cy="407557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079946" cy="407557"/>
              </a:xfrm>
              <a:custGeom>
                <a:avLst/>
                <a:gdLst/>
                <a:ahLst/>
                <a:cxnLst/>
                <a:rect l="l" t="t" r="r" b="b"/>
                <a:pathLst>
                  <a:path w="2079946" h="407557">
                    <a:moveTo>
                      <a:pt x="0" y="0"/>
                    </a:moveTo>
                    <a:lnTo>
                      <a:pt x="2079946" y="0"/>
                    </a:lnTo>
                    <a:lnTo>
                      <a:pt x="2079946" y="407557"/>
                    </a:lnTo>
                    <a:lnTo>
                      <a:pt x="0" y="407557"/>
                    </a:lnTo>
                    <a:close/>
                  </a:path>
                </a:pathLst>
              </a:custGeom>
              <a:solidFill>
                <a:srgbClr val="B1ACA8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66675"/>
                <a:ext cx="2079946" cy="47423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900"/>
                  </a:lnSpc>
                </a:pPr>
                <a:r>
                  <a:rPr lang="en-US" sz="3500" b="1" dirty="0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Week 1</a:t>
                </a:r>
              </a:p>
              <a:p>
                <a:pPr algn="ctr">
                  <a:lnSpc>
                    <a:spcPts val="4619"/>
                  </a:lnSpc>
                </a:pPr>
                <a:r>
                  <a:rPr lang="en-US" sz="3299" b="1" dirty="0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Setup and User Authentication</a:t>
                </a:r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1712623"/>
              <a:ext cx="9129166" cy="56618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084"/>
                </a:lnSpc>
              </a:pPr>
              <a:endParaRPr dirty="0"/>
            </a:p>
            <a:p>
              <a:pPr marL="609481" lvl="1" indent="-304740" algn="just">
                <a:lnSpc>
                  <a:spcPts val="4234"/>
                </a:lnSpc>
                <a:buFont typeface="Arial"/>
                <a:buChar char="•"/>
              </a:pPr>
              <a:r>
                <a:rPr lang="en-US" sz="2822" dirty="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Design the database schema in </a:t>
              </a:r>
              <a:r>
                <a:rPr lang="en-US" sz="2822" dirty="0" err="1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firestore</a:t>
              </a:r>
              <a:r>
                <a:rPr lang="en-US" sz="2822" dirty="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 for user roles </a:t>
              </a:r>
            </a:p>
            <a:p>
              <a:pPr marL="609481" lvl="1" indent="-304740" algn="just">
                <a:lnSpc>
                  <a:spcPts val="4234"/>
                </a:lnSpc>
                <a:buFont typeface="Arial"/>
                <a:buChar char="•"/>
              </a:pPr>
              <a:r>
                <a:rPr lang="en-US" sz="2822" dirty="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Implement user authentication  and role-based access control </a:t>
              </a:r>
            </a:p>
            <a:p>
              <a:pPr marL="609481" lvl="1" indent="-304740" algn="just">
                <a:lnSpc>
                  <a:spcPts val="4234"/>
                </a:lnSpc>
                <a:buFont typeface="Arial"/>
                <a:buChar char="•"/>
              </a:pPr>
              <a:r>
                <a:rPr lang="en-US" sz="2822" dirty="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Build APIs for user login,</a:t>
              </a:r>
              <a:r>
                <a:rPr lang="en-US" sz="2822" u="sng" dirty="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 </a:t>
              </a:r>
              <a:r>
                <a:rPr lang="en-US" sz="2822" dirty="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signup, and role validation.</a:t>
              </a:r>
            </a:p>
            <a:p>
              <a:pPr algn="just">
                <a:lnSpc>
                  <a:spcPts val="4084"/>
                </a:lnSpc>
                <a:spcBef>
                  <a:spcPct val="0"/>
                </a:spcBef>
              </a:pPr>
              <a:endParaRPr lang="en-US" sz="2822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997743" y="4229839"/>
            <a:ext cx="6846874" cy="4799861"/>
            <a:chOff x="0" y="0"/>
            <a:chExt cx="1803292" cy="126416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03292" cy="1264161"/>
            </a:xfrm>
            <a:custGeom>
              <a:avLst/>
              <a:gdLst/>
              <a:ahLst/>
              <a:cxnLst/>
              <a:rect l="l" t="t" r="r" b="b"/>
              <a:pathLst>
                <a:path w="1803292" h="1264161">
                  <a:moveTo>
                    <a:pt x="0" y="0"/>
                  </a:moveTo>
                  <a:lnTo>
                    <a:pt x="1803292" y="0"/>
                  </a:lnTo>
                  <a:lnTo>
                    <a:pt x="1803292" y="1264161"/>
                  </a:lnTo>
                  <a:lnTo>
                    <a:pt x="0" y="1264161"/>
                  </a:lnTo>
                  <a:close/>
                </a:path>
              </a:pathLst>
            </a:custGeom>
            <a:solidFill>
              <a:srgbClr val="DAD5D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803292" cy="1302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997743" y="2712187"/>
            <a:ext cx="6846874" cy="5530822"/>
            <a:chOff x="0" y="0"/>
            <a:chExt cx="9129166" cy="7374429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9129166" cy="1788822"/>
              <a:chOff x="0" y="0"/>
              <a:chExt cx="2079946" cy="40755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079946" cy="407557"/>
              </a:xfrm>
              <a:custGeom>
                <a:avLst/>
                <a:gdLst/>
                <a:ahLst/>
                <a:cxnLst/>
                <a:rect l="l" t="t" r="r" b="b"/>
                <a:pathLst>
                  <a:path w="2079946" h="407557">
                    <a:moveTo>
                      <a:pt x="0" y="0"/>
                    </a:moveTo>
                    <a:lnTo>
                      <a:pt x="2079946" y="0"/>
                    </a:lnTo>
                    <a:lnTo>
                      <a:pt x="2079946" y="407557"/>
                    </a:lnTo>
                    <a:lnTo>
                      <a:pt x="0" y="407557"/>
                    </a:lnTo>
                    <a:close/>
                  </a:path>
                </a:pathLst>
              </a:custGeom>
              <a:solidFill>
                <a:srgbClr val="B1ACA8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66675"/>
                <a:ext cx="2079946" cy="47423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900"/>
                  </a:lnSpc>
                </a:pPr>
                <a:r>
                  <a:rPr lang="en-US" sz="3500" b="1" dirty="0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Week 2</a:t>
                </a:r>
              </a:p>
              <a:p>
                <a:pPr algn="l">
                  <a:lnSpc>
                    <a:spcPts val="4619"/>
                  </a:lnSpc>
                </a:pPr>
                <a:r>
                  <a:rPr lang="en-US" sz="3299" b="1" dirty="0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Certificate Management System</a:t>
                </a:r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1712623"/>
              <a:ext cx="9129166" cy="56618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84"/>
                </a:lnSpc>
              </a:pPr>
              <a:endParaRPr dirty="0"/>
            </a:p>
            <a:p>
              <a:pPr marL="609481" lvl="1" indent="-304740" algn="l">
                <a:lnSpc>
                  <a:spcPts val="4234"/>
                </a:lnSpc>
                <a:buFont typeface="Arial"/>
                <a:buChar char="•"/>
              </a:pPr>
              <a:r>
                <a:rPr lang="en-US" sz="2822" dirty="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Design the UI for uploading and managing certificates </a:t>
              </a:r>
            </a:p>
            <a:p>
              <a:pPr marL="609481" lvl="1" indent="-304740" algn="l">
                <a:lnSpc>
                  <a:spcPts val="4234"/>
                </a:lnSpc>
                <a:buFont typeface="Arial"/>
                <a:buChar char="•"/>
              </a:pPr>
              <a:r>
                <a:rPr lang="en-US" sz="2822" dirty="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Build </a:t>
              </a:r>
              <a:r>
                <a:rPr lang="en-US" sz="2822" dirty="0" err="1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firestore</a:t>
              </a:r>
              <a:r>
                <a:rPr lang="en-US" sz="2822" dirty="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 database tables for storing certificate metadata </a:t>
              </a:r>
            </a:p>
            <a:p>
              <a:pPr marL="609481" lvl="1" indent="-304740" algn="l">
                <a:lnSpc>
                  <a:spcPts val="4234"/>
                </a:lnSpc>
                <a:buFont typeface="Arial"/>
                <a:buChar char="•"/>
              </a:pPr>
              <a:r>
                <a:rPr lang="en-US" sz="2822" dirty="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Implement APIs for certificate upload, retrieval, and filtering.</a:t>
              </a:r>
            </a:p>
            <a:p>
              <a:pPr algn="l">
                <a:lnSpc>
                  <a:spcPts val="4084"/>
                </a:lnSpc>
                <a:spcBef>
                  <a:spcPct val="0"/>
                </a:spcBef>
              </a:pPr>
              <a:endParaRPr lang="en-US" sz="2822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5568381" y="814652"/>
            <a:ext cx="7151238" cy="102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6"/>
              </a:lnSpc>
            </a:pPr>
            <a:r>
              <a:rPr lang="en-US" sz="7626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Timeline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6B5DF6-DCFC-5CB6-A5E4-08EB62E82ACB}"/>
              </a:ext>
            </a:extLst>
          </p:cNvPr>
          <p:cNvSpPr txBox="1"/>
          <p:nvPr/>
        </p:nvSpPr>
        <p:spPr>
          <a:xfrm>
            <a:off x="16840200" y="89535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568381" y="814652"/>
            <a:ext cx="7151238" cy="102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6"/>
              </a:lnSpc>
            </a:pPr>
            <a:r>
              <a:rPr lang="en-US" sz="7626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Timeline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328165" y="2712187"/>
            <a:ext cx="7073001" cy="6546113"/>
            <a:chOff x="0" y="0"/>
            <a:chExt cx="9430668" cy="8728150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9430668" cy="1781449"/>
              <a:chOff x="0" y="0"/>
              <a:chExt cx="2148639" cy="405877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148639" cy="405877"/>
              </a:xfrm>
              <a:custGeom>
                <a:avLst/>
                <a:gdLst/>
                <a:ahLst/>
                <a:cxnLst/>
                <a:rect l="l" t="t" r="r" b="b"/>
                <a:pathLst>
                  <a:path w="2148639" h="405877">
                    <a:moveTo>
                      <a:pt x="0" y="0"/>
                    </a:moveTo>
                    <a:lnTo>
                      <a:pt x="2148639" y="0"/>
                    </a:lnTo>
                    <a:lnTo>
                      <a:pt x="2148639" y="405877"/>
                    </a:lnTo>
                    <a:lnTo>
                      <a:pt x="0" y="405877"/>
                    </a:lnTo>
                    <a:close/>
                  </a:path>
                </a:pathLst>
              </a:custGeom>
              <a:solidFill>
                <a:srgbClr val="B1ACA8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66675"/>
                <a:ext cx="2148639" cy="472552"/>
              </a:xfrm>
              <a:prstGeom prst="rect">
                <a:avLst/>
              </a:prstGeom>
            </p:spPr>
            <p:txBody>
              <a:bodyPr lIns="44043" tIns="44043" rIns="44043" bIns="44043" rtlCol="0" anchor="ctr"/>
              <a:lstStyle/>
              <a:p>
                <a:pPr algn="ctr">
                  <a:lnSpc>
                    <a:spcPts val="4900"/>
                  </a:lnSpc>
                </a:pPr>
                <a:r>
                  <a:rPr lang="en-US" sz="3500" b="1" dirty="0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Week 3</a:t>
                </a:r>
              </a:p>
              <a:p>
                <a:pPr algn="ctr">
                  <a:lnSpc>
                    <a:spcPts val="4900"/>
                  </a:lnSpc>
                </a:pPr>
                <a:r>
                  <a:rPr lang="en-US" sz="3300" b="1" dirty="0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Student Performance Analysis</a:t>
                </a: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0" y="2023535"/>
              <a:ext cx="9430668" cy="6399815"/>
              <a:chOff x="0" y="0"/>
              <a:chExt cx="1862848" cy="1264161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862848" cy="1264161"/>
              </a:xfrm>
              <a:custGeom>
                <a:avLst/>
                <a:gdLst/>
                <a:ahLst/>
                <a:cxnLst/>
                <a:rect l="l" t="t" r="r" b="b"/>
                <a:pathLst>
                  <a:path w="1862848" h="1264161">
                    <a:moveTo>
                      <a:pt x="0" y="0"/>
                    </a:moveTo>
                    <a:lnTo>
                      <a:pt x="1862848" y="0"/>
                    </a:lnTo>
                    <a:lnTo>
                      <a:pt x="1862848" y="1264161"/>
                    </a:lnTo>
                    <a:lnTo>
                      <a:pt x="0" y="1264161"/>
                    </a:lnTo>
                    <a:close/>
                  </a:path>
                </a:pathLst>
              </a:custGeom>
              <a:solidFill>
                <a:srgbClr val="DAD5D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1862848" cy="130226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0" y="1696693"/>
              <a:ext cx="9129166" cy="70314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234"/>
                </a:lnSpc>
              </a:pPr>
              <a:endParaRPr/>
            </a:p>
            <a:p>
              <a:pPr marL="609481" lvl="1" indent="-304740" algn="just">
                <a:lnSpc>
                  <a:spcPts val="4234"/>
                </a:lnSpc>
                <a:buFont typeface="Arial"/>
                <a:buChar char="•"/>
              </a:pPr>
              <a:r>
                <a:rPr lang="en-US" sz="2822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Create a UI for Students to view and analyse their activity points </a:t>
              </a:r>
            </a:p>
            <a:p>
              <a:pPr marL="609481" lvl="1" indent="-304740" algn="just">
                <a:lnSpc>
                  <a:spcPts val="4234"/>
                </a:lnSpc>
                <a:buFont typeface="Arial"/>
                <a:buChar char="•"/>
              </a:pPr>
              <a:r>
                <a:rPr lang="en-US" sz="2822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Build APIs and SQL queries to calculate and fetch student-specific performance data.</a:t>
              </a:r>
            </a:p>
            <a:p>
              <a:pPr marL="609481" lvl="1" indent="-304740" algn="just">
                <a:lnSpc>
                  <a:spcPts val="4234"/>
                </a:lnSpc>
                <a:buFont typeface="Arial"/>
                <a:buChar char="•"/>
              </a:pPr>
              <a:r>
                <a:rPr lang="en-US" sz="2822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Display interactive charts for performance analysis.</a:t>
              </a:r>
            </a:p>
            <a:p>
              <a:pPr marL="609481" lvl="1" indent="-304740" algn="just">
                <a:lnSpc>
                  <a:spcPts val="4234"/>
                </a:lnSpc>
                <a:buFont typeface="Arial"/>
                <a:buChar char="•"/>
              </a:pPr>
              <a:r>
                <a:rPr lang="en-US" sz="2822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Integrate duty leave tracking </a:t>
              </a:r>
            </a:p>
            <a:p>
              <a:pPr algn="just">
                <a:lnSpc>
                  <a:spcPts val="4084"/>
                </a:lnSpc>
                <a:spcBef>
                  <a:spcPct val="0"/>
                </a:spcBef>
              </a:pPr>
              <a:endParaRPr lang="en-US" sz="2822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423121" y="2712187"/>
            <a:ext cx="7581786" cy="7133975"/>
            <a:chOff x="0" y="0"/>
            <a:chExt cx="10109048" cy="9511967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2016163"/>
              <a:ext cx="10109048" cy="6399815"/>
              <a:chOff x="0" y="0"/>
              <a:chExt cx="1996849" cy="1264161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996849" cy="1264161"/>
              </a:xfrm>
              <a:custGeom>
                <a:avLst/>
                <a:gdLst/>
                <a:ahLst/>
                <a:cxnLst/>
                <a:rect l="l" t="t" r="r" b="b"/>
                <a:pathLst>
                  <a:path w="1996849" h="1264161">
                    <a:moveTo>
                      <a:pt x="0" y="0"/>
                    </a:moveTo>
                    <a:lnTo>
                      <a:pt x="1996849" y="0"/>
                    </a:lnTo>
                    <a:lnTo>
                      <a:pt x="1996849" y="1264161"/>
                    </a:lnTo>
                    <a:lnTo>
                      <a:pt x="0" y="1264161"/>
                    </a:lnTo>
                    <a:close/>
                  </a:path>
                </a:pathLst>
              </a:custGeom>
              <a:solidFill>
                <a:srgbClr val="DAD5D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38100"/>
                <a:ext cx="1996849" cy="130226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0" y="0"/>
              <a:ext cx="10109048" cy="1781449"/>
              <a:chOff x="0" y="0"/>
              <a:chExt cx="2303198" cy="405877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303198" cy="405877"/>
              </a:xfrm>
              <a:custGeom>
                <a:avLst/>
                <a:gdLst/>
                <a:ahLst/>
                <a:cxnLst/>
                <a:rect l="l" t="t" r="r" b="b"/>
                <a:pathLst>
                  <a:path w="2303198" h="405877">
                    <a:moveTo>
                      <a:pt x="0" y="0"/>
                    </a:moveTo>
                    <a:lnTo>
                      <a:pt x="2303198" y="0"/>
                    </a:lnTo>
                    <a:lnTo>
                      <a:pt x="2303198" y="405877"/>
                    </a:lnTo>
                    <a:lnTo>
                      <a:pt x="0" y="405877"/>
                    </a:lnTo>
                    <a:close/>
                  </a:path>
                </a:pathLst>
              </a:custGeom>
              <a:solidFill>
                <a:srgbClr val="B1ACA8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66675"/>
                <a:ext cx="2303198" cy="472552"/>
              </a:xfrm>
              <a:prstGeom prst="rect">
                <a:avLst/>
              </a:prstGeom>
            </p:spPr>
            <p:txBody>
              <a:bodyPr lIns="44043" tIns="44043" rIns="44043" bIns="44043" rtlCol="0" anchor="ctr"/>
              <a:lstStyle/>
              <a:p>
                <a:pPr algn="ctr">
                  <a:lnSpc>
                    <a:spcPts val="4900"/>
                  </a:lnSpc>
                </a:pPr>
                <a:r>
                  <a:rPr lang="en-US" sz="3500" b="1" dirty="0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Week 4</a:t>
                </a:r>
              </a:p>
              <a:p>
                <a:pPr algn="ctr">
                  <a:lnSpc>
                    <a:spcPts val="4900"/>
                  </a:lnSpc>
                </a:pPr>
                <a:r>
                  <a:rPr lang="en-US" sz="3300" b="1" dirty="0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Advanced Filtering and Sorting</a:t>
                </a:r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0" y="1695724"/>
              <a:ext cx="10109048" cy="78162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34"/>
                </a:lnSpc>
              </a:pPr>
              <a:endParaRPr dirty="0"/>
            </a:p>
            <a:p>
              <a:pPr marL="609481" lvl="1" indent="-304740" algn="l">
                <a:lnSpc>
                  <a:spcPts val="4234"/>
                </a:lnSpc>
                <a:buFont typeface="Arial"/>
                <a:buChar char="•"/>
              </a:pPr>
              <a:r>
                <a:rPr lang="en-US" sz="2822" dirty="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Implement advanced filtering and sorting for certificates and events using optimized NoSQL queries.</a:t>
              </a:r>
            </a:p>
            <a:p>
              <a:pPr marL="609481" lvl="1" indent="-304740" algn="l">
                <a:lnSpc>
                  <a:spcPts val="4234"/>
                </a:lnSpc>
                <a:buFont typeface="Arial"/>
                <a:buChar char="•"/>
              </a:pPr>
              <a:r>
                <a:rPr lang="en-US" sz="2822" dirty="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Build APIs for search functionality across Students, Faculties, Clubs, and Admins.</a:t>
              </a:r>
            </a:p>
            <a:p>
              <a:pPr marL="609481" lvl="1" indent="-304740" algn="l">
                <a:lnSpc>
                  <a:spcPts val="4234"/>
                </a:lnSpc>
                <a:buFont typeface="Arial"/>
                <a:buChar char="•"/>
              </a:pPr>
              <a:r>
                <a:rPr lang="en-US" sz="2822" dirty="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Test the efficiency of database operations with large datasets.</a:t>
              </a:r>
            </a:p>
            <a:p>
              <a:pPr algn="l">
                <a:lnSpc>
                  <a:spcPts val="4084"/>
                </a:lnSpc>
              </a:pPr>
              <a:endParaRPr lang="en-US" sz="2822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algn="l">
                <a:lnSpc>
                  <a:spcPts val="4084"/>
                </a:lnSpc>
                <a:spcBef>
                  <a:spcPct val="0"/>
                </a:spcBef>
              </a:pPr>
              <a:endParaRPr lang="en-US" sz="2822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4D61B44-60C2-415E-2988-A5B87EB4359A}"/>
              </a:ext>
            </a:extLst>
          </p:cNvPr>
          <p:cNvSpPr txBox="1"/>
          <p:nvPr/>
        </p:nvSpPr>
        <p:spPr>
          <a:xfrm>
            <a:off x="16840200" y="89535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568381" y="986537"/>
            <a:ext cx="7151238" cy="102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6"/>
              </a:lnSpc>
            </a:pPr>
            <a:r>
              <a:rPr lang="en-US" sz="7626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Timeline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838781" y="4229839"/>
            <a:ext cx="6846874" cy="4799861"/>
            <a:chOff x="0" y="0"/>
            <a:chExt cx="1803292" cy="126416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03292" cy="1264161"/>
            </a:xfrm>
            <a:custGeom>
              <a:avLst/>
              <a:gdLst/>
              <a:ahLst/>
              <a:cxnLst/>
              <a:rect l="l" t="t" r="r" b="b"/>
              <a:pathLst>
                <a:path w="1803292" h="1264161">
                  <a:moveTo>
                    <a:pt x="0" y="0"/>
                  </a:moveTo>
                  <a:lnTo>
                    <a:pt x="1803292" y="0"/>
                  </a:lnTo>
                  <a:lnTo>
                    <a:pt x="1803292" y="1264161"/>
                  </a:lnTo>
                  <a:lnTo>
                    <a:pt x="0" y="1264161"/>
                  </a:lnTo>
                  <a:close/>
                </a:path>
              </a:pathLst>
            </a:custGeom>
            <a:solidFill>
              <a:srgbClr val="DAD5D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803292" cy="1302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838781" y="2712187"/>
            <a:ext cx="6846874" cy="4950716"/>
            <a:chOff x="0" y="0"/>
            <a:chExt cx="9129166" cy="6600954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9129166" cy="1788822"/>
              <a:chOff x="0" y="0"/>
              <a:chExt cx="2079946" cy="407557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079946" cy="407557"/>
              </a:xfrm>
              <a:custGeom>
                <a:avLst/>
                <a:gdLst/>
                <a:ahLst/>
                <a:cxnLst/>
                <a:rect l="l" t="t" r="r" b="b"/>
                <a:pathLst>
                  <a:path w="2079946" h="407557">
                    <a:moveTo>
                      <a:pt x="0" y="0"/>
                    </a:moveTo>
                    <a:lnTo>
                      <a:pt x="2079946" y="0"/>
                    </a:lnTo>
                    <a:lnTo>
                      <a:pt x="2079946" y="407557"/>
                    </a:lnTo>
                    <a:lnTo>
                      <a:pt x="0" y="407557"/>
                    </a:lnTo>
                    <a:close/>
                  </a:path>
                </a:pathLst>
              </a:custGeom>
              <a:solidFill>
                <a:srgbClr val="B1ACA8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66675"/>
                <a:ext cx="2079946" cy="47423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900"/>
                  </a:lnSpc>
                </a:pPr>
                <a:r>
                  <a:rPr lang="en-US" sz="3500" b="1" dirty="0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Week 6</a:t>
                </a:r>
              </a:p>
              <a:p>
                <a:pPr algn="ctr">
                  <a:lnSpc>
                    <a:spcPts val="4900"/>
                  </a:lnSpc>
                </a:pPr>
                <a:r>
                  <a:rPr lang="en-US" sz="3299" b="1" dirty="0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Admin Control Panel</a:t>
                </a:r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0" y="1703097"/>
              <a:ext cx="9129166" cy="48978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34"/>
                </a:lnSpc>
              </a:pPr>
              <a:endParaRPr dirty="0"/>
            </a:p>
            <a:p>
              <a:pPr marL="609481" lvl="1" indent="-304740" algn="l">
                <a:lnSpc>
                  <a:spcPts val="4234"/>
                </a:lnSpc>
                <a:buFont typeface="Arial"/>
                <a:buChar char="•"/>
              </a:pPr>
              <a:r>
                <a:rPr lang="en-US" sz="2822" dirty="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Design the Admin control panel UI </a:t>
              </a:r>
            </a:p>
            <a:p>
              <a:pPr marL="609481" lvl="1" indent="-304740" algn="l">
                <a:lnSpc>
                  <a:spcPts val="4234"/>
                </a:lnSpc>
                <a:buFont typeface="Arial"/>
                <a:buChar char="•"/>
              </a:pPr>
              <a:r>
                <a:rPr lang="en-US" sz="2822" dirty="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Implement role-based access control (RBAC) to restrict operations based on user roles.</a:t>
              </a:r>
            </a:p>
            <a:p>
              <a:pPr algn="l">
                <a:lnSpc>
                  <a:spcPts val="4084"/>
                </a:lnSpc>
                <a:spcBef>
                  <a:spcPct val="0"/>
                </a:spcBef>
              </a:pPr>
              <a:endParaRPr lang="en-US" sz="2822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28165" y="2727294"/>
            <a:ext cx="7299128" cy="6302406"/>
            <a:chOff x="0" y="0"/>
            <a:chExt cx="9732171" cy="8403208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2003393"/>
              <a:ext cx="9732171" cy="6399815"/>
              <a:chOff x="0" y="0"/>
              <a:chExt cx="1922404" cy="1264161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922404" cy="1264161"/>
              </a:xfrm>
              <a:custGeom>
                <a:avLst/>
                <a:gdLst/>
                <a:ahLst/>
                <a:cxnLst/>
                <a:rect l="l" t="t" r="r" b="b"/>
                <a:pathLst>
                  <a:path w="1922404" h="1264161">
                    <a:moveTo>
                      <a:pt x="0" y="0"/>
                    </a:moveTo>
                    <a:lnTo>
                      <a:pt x="1922404" y="0"/>
                    </a:lnTo>
                    <a:lnTo>
                      <a:pt x="1922404" y="1264161"/>
                    </a:lnTo>
                    <a:lnTo>
                      <a:pt x="0" y="1264161"/>
                    </a:lnTo>
                    <a:close/>
                  </a:path>
                </a:pathLst>
              </a:custGeom>
              <a:solidFill>
                <a:srgbClr val="DAD5D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38100"/>
                <a:ext cx="1922404" cy="130226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0" y="0"/>
              <a:ext cx="9732171" cy="1781449"/>
              <a:chOff x="0" y="0"/>
              <a:chExt cx="2217332" cy="405877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217332" cy="405877"/>
              </a:xfrm>
              <a:custGeom>
                <a:avLst/>
                <a:gdLst/>
                <a:ahLst/>
                <a:cxnLst/>
                <a:rect l="l" t="t" r="r" b="b"/>
                <a:pathLst>
                  <a:path w="2217332" h="405877">
                    <a:moveTo>
                      <a:pt x="0" y="0"/>
                    </a:moveTo>
                    <a:lnTo>
                      <a:pt x="2217332" y="0"/>
                    </a:lnTo>
                    <a:lnTo>
                      <a:pt x="2217332" y="405877"/>
                    </a:lnTo>
                    <a:lnTo>
                      <a:pt x="0" y="405877"/>
                    </a:lnTo>
                    <a:close/>
                  </a:path>
                </a:pathLst>
              </a:custGeom>
              <a:solidFill>
                <a:srgbClr val="B1ACA8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66675"/>
                <a:ext cx="2217332" cy="472552"/>
              </a:xfrm>
              <a:prstGeom prst="rect">
                <a:avLst/>
              </a:prstGeom>
            </p:spPr>
            <p:txBody>
              <a:bodyPr lIns="44043" tIns="44043" rIns="44043" bIns="44043" rtlCol="0" anchor="ctr"/>
              <a:lstStyle/>
              <a:p>
                <a:pPr algn="ctr">
                  <a:lnSpc>
                    <a:spcPts val="4900"/>
                  </a:lnSpc>
                </a:pPr>
                <a:r>
                  <a:rPr lang="en-US" sz="3500" b="1" dirty="0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Week 5</a:t>
                </a:r>
              </a:p>
              <a:p>
                <a:pPr algn="ctr">
                  <a:lnSpc>
                    <a:spcPts val="4900"/>
                  </a:lnSpc>
                </a:pPr>
                <a:r>
                  <a:rPr lang="en-US" sz="3300" b="1" dirty="0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Faculty Dashboard and Analytics</a:t>
                </a:r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0" y="1708936"/>
              <a:ext cx="9392980" cy="63799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084"/>
                </a:lnSpc>
              </a:pPr>
              <a:endParaRPr dirty="0"/>
            </a:p>
            <a:p>
              <a:pPr marL="609481" lvl="1" indent="-304740" algn="just">
                <a:lnSpc>
                  <a:spcPts val="4234"/>
                </a:lnSpc>
                <a:buFont typeface="Arial"/>
                <a:buChar char="•"/>
              </a:pPr>
              <a:r>
                <a:rPr lang="en-US" sz="2822" dirty="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Create a dashboard UI for Faculties to verify certificates and monitor student performance.</a:t>
              </a:r>
            </a:p>
            <a:p>
              <a:pPr marL="609481" lvl="1" indent="-304740" algn="just">
                <a:lnSpc>
                  <a:spcPts val="4234"/>
                </a:lnSpc>
                <a:buFont typeface="Arial"/>
                <a:buChar char="•"/>
              </a:pPr>
              <a:r>
                <a:rPr lang="en-US" sz="2822" dirty="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Build </a:t>
              </a:r>
              <a:r>
                <a:rPr lang="en-US" sz="2822" dirty="0" err="1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firestore</a:t>
              </a:r>
              <a:r>
                <a:rPr lang="en-US" sz="2822" dirty="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 queries for fetching certificate verification statuses and student activity points.</a:t>
              </a:r>
            </a:p>
            <a:p>
              <a:pPr marL="609481" lvl="1" indent="-304740" algn="just">
                <a:lnSpc>
                  <a:spcPts val="4234"/>
                </a:lnSpc>
                <a:buFont typeface="Arial"/>
                <a:buChar char="•"/>
              </a:pPr>
              <a:r>
                <a:rPr lang="en-US" sz="2822" dirty="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Add notification system</a:t>
              </a:r>
            </a:p>
            <a:p>
              <a:pPr algn="just">
                <a:lnSpc>
                  <a:spcPts val="4084"/>
                </a:lnSpc>
                <a:spcBef>
                  <a:spcPct val="0"/>
                </a:spcBef>
              </a:pPr>
              <a:endParaRPr lang="en-US" sz="2822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16EB246-DB54-2714-1231-3C9F11C677BD}"/>
              </a:ext>
            </a:extLst>
          </p:cNvPr>
          <p:cNvSpPr txBox="1"/>
          <p:nvPr/>
        </p:nvSpPr>
        <p:spPr>
          <a:xfrm>
            <a:off x="16840200" y="89535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895648" y="1043068"/>
            <a:ext cx="7151238" cy="102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6"/>
              </a:lnSpc>
            </a:pPr>
            <a:r>
              <a:rPr lang="en-US" sz="7626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Timeline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328165" y="4286060"/>
            <a:ext cx="7143101" cy="4743640"/>
            <a:chOff x="0" y="0"/>
            <a:chExt cx="1881311" cy="124935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81311" cy="1249354"/>
            </a:xfrm>
            <a:custGeom>
              <a:avLst/>
              <a:gdLst/>
              <a:ahLst/>
              <a:cxnLst/>
              <a:rect l="l" t="t" r="r" b="b"/>
              <a:pathLst>
                <a:path w="1881311" h="1249354">
                  <a:moveTo>
                    <a:pt x="0" y="0"/>
                  </a:moveTo>
                  <a:lnTo>
                    <a:pt x="1881311" y="0"/>
                  </a:lnTo>
                  <a:lnTo>
                    <a:pt x="1881311" y="1249354"/>
                  </a:lnTo>
                  <a:lnTo>
                    <a:pt x="0" y="1249354"/>
                  </a:lnTo>
                  <a:close/>
                </a:path>
              </a:pathLst>
            </a:custGeom>
            <a:solidFill>
              <a:srgbClr val="DAD5D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881311" cy="12874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28165" y="2714952"/>
            <a:ext cx="7143101" cy="1336087"/>
            <a:chOff x="0" y="0"/>
            <a:chExt cx="2169934" cy="40587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169934" cy="405877"/>
            </a:xfrm>
            <a:custGeom>
              <a:avLst/>
              <a:gdLst/>
              <a:ahLst/>
              <a:cxnLst/>
              <a:rect l="l" t="t" r="r" b="b"/>
              <a:pathLst>
                <a:path w="2169934" h="405877">
                  <a:moveTo>
                    <a:pt x="0" y="0"/>
                  </a:moveTo>
                  <a:lnTo>
                    <a:pt x="2169934" y="0"/>
                  </a:lnTo>
                  <a:lnTo>
                    <a:pt x="2169934" y="405877"/>
                  </a:lnTo>
                  <a:lnTo>
                    <a:pt x="0" y="405877"/>
                  </a:lnTo>
                  <a:close/>
                </a:path>
              </a:pathLst>
            </a:custGeom>
            <a:solidFill>
              <a:srgbClr val="B1ACA8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66675"/>
              <a:ext cx="2169934" cy="472552"/>
            </a:xfrm>
            <a:prstGeom prst="rect">
              <a:avLst/>
            </a:prstGeom>
          </p:spPr>
          <p:txBody>
            <a:bodyPr lIns="44043" tIns="44043" rIns="44043" bIns="44043" rtlCol="0" anchor="ctr"/>
            <a:lstStyle/>
            <a:p>
              <a:pPr algn="ctr">
                <a:lnSpc>
                  <a:spcPts val="4900"/>
                </a:lnSpc>
              </a:pPr>
              <a:r>
                <a:rPr lang="en-US" sz="3500" b="1" dirty="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Week 7</a:t>
              </a:r>
            </a:p>
            <a:p>
              <a:pPr algn="ctr">
                <a:lnSpc>
                  <a:spcPts val="4900"/>
                </a:lnSpc>
              </a:pPr>
              <a:r>
                <a:rPr lang="en-US" sz="3300" b="1" dirty="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Notifications and Alerts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43368" y="3977604"/>
            <a:ext cx="6846874" cy="524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84"/>
              </a:lnSpc>
            </a:pPr>
            <a:endParaRPr/>
          </a:p>
          <a:p>
            <a:pPr marL="609481" lvl="1" indent="-304740" algn="just">
              <a:lnSpc>
                <a:spcPts val="4234"/>
              </a:lnSpc>
              <a:buFont typeface="Arial"/>
              <a:buChar char="•"/>
            </a:pPr>
            <a:r>
              <a:rPr lang="en-US" sz="2822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Implement a real-time notification system using Socket.io.</a:t>
            </a:r>
          </a:p>
          <a:p>
            <a:pPr marL="609481" lvl="1" indent="-304740" algn="just">
              <a:lnSpc>
                <a:spcPts val="4234"/>
              </a:lnSpc>
              <a:buFont typeface="Arial"/>
              <a:buChar char="•"/>
            </a:pPr>
            <a:r>
              <a:rPr lang="en-US" sz="2822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Build APIs for sending notifications based on database events (e.g., certificate upload, event reminders).</a:t>
            </a:r>
          </a:p>
          <a:p>
            <a:pPr algn="just">
              <a:lnSpc>
                <a:spcPts val="4084"/>
              </a:lnSpc>
            </a:pPr>
            <a:endParaRPr lang="en-US" sz="2822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just">
              <a:lnSpc>
                <a:spcPts val="4084"/>
              </a:lnSpc>
              <a:spcBef>
                <a:spcPct val="0"/>
              </a:spcBef>
            </a:pPr>
            <a:endParaRPr lang="en-US" sz="2822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9635844" y="2714952"/>
            <a:ext cx="6846874" cy="7133826"/>
            <a:chOff x="0" y="0"/>
            <a:chExt cx="9129166" cy="9511767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2023535"/>
              <a:ext cx="9129166" cy="6399815"/>
              <a:chOff x="0" y="0"/>
              <a:chExt cx="1803292" cy="1264161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803292" cy="1264161"/>
              </a:xfrm>
              <a:custGeom>
                <a:avLst/>
                <a:gdLst/>
                <a:ahLst/>
                <a:cxnLst/>
                <a:rect l="l" t="t" r="r" b="b"/>
                <a:pathLst>
                  <a:path w="1803292" h="1264161">
                    <a:moveTo>
                      <a:pt x="0" y="0"/>
                    </a:moveTo>
                    <a:lnTo>
                      <a:pt x="1803292" y="0"/>
                    </a:lnTo>
                    <a:lnTo>
                      <a:pt x="1803292" y="1264161"/>
                    </a:lnTo>
                    <a:lnTo>
                      <a:pt x="0" y="1264161"/>
                    </a:lnTo>
                    <a:close/>
                  </a:path>
                </a:pathLst>
              </a:custGeom>
              <a:solidFill>
                <a:srgbClr val="DAD5D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1803292" cy="1302261"/>
              </a:xfrm>
              <a:prstGeom prst="rect">
                <a:avLst/>
              </a:prstGeom>
            </p:spPr>
            <p:txBody>
              <a:bodyPr lIns="58594" tIns="58594" rIns="58594" bIns="58594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0" y="0"/>
              <a:ext cx="9129166" cy="1788822"/>
              <a:chOff x="0" y="0"/>
              <a:chExt cx="2079946" cy="40755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079946" cy="407557"/>
              </a:xfrm>
              <a:custGeom>
                <a:avLst/>
                <a:gdLst/>
                <a:ahLst/>
                <a:cxnLst/>
                <a:rect l="l" t="t" r="r" b="b"/>
                <a:pathLst>
                  <a:path w="2079946" h="407557">
                    <a:moveTo>
                      <a:pt x="0" y="0"/>
                    </a:moveTo>
                    <a:lnTo>
                      <a:pt x="2079946" y="0"/>
                    </a:lnTo>
                    <a:lnTo>
                      <a:pt x="2079946" y="407557"/>
                    </a:lnTo>
                    <a:lnTo>
                      <a:pt x="0" y="407557"/>
                    </a:lnTo>
                    <a:close/>
                  </a:path>
                </a:pathLst>
              </a:custGeom>
              <a:solidFill>
                <a:srgbClr val="B1ACA8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66675"/>
                <a:ext cx="2079946" cy="47423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900"/>
                  </a:lnSpc>
                </a:pPr>
                <a:r>
                  <a:rPr lang="en-US" sz="3500" b="1" dirty="0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Week  8</a:t>
                </a:r>
              </a:p>
              <a:p>
                <a:pPr algn="ctr">
                  <a:lnSpc>
                    <a:spcPts val="4900"/>
                  </a:lnSpc>
                </a:pPr>
                <a:r>
                  <a:rPr lang="en-US" sz="3299" b="1" dirty="0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Club Event Management</a:t>
                </a:r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1712623"/>
              <a:ext cx="9129166" cy="7799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84"/>
                </a:lnSpc>
              </a:pPr>
              <a:endParaRPr dirty="0"/>
            </a:p>
            <a:p>
              <a:pPr marL="609481" lvl="1" indent="-304740" algn="l">
                <a:lnSpc>
                  <a:spcPts val="4234"/>
                </a:lnSpc>
                <a:buFont typeface="Arial"/>
                <a:buChar char="•"/>
              </a:pPr>
              <a:r>
                <a:rPr lang="en-US" sz="2822" dirty="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Design the UI for Clubs to upload event details and issue certificates.</a:t>
              </a:r>
            </a:p>
            <a:p>
              <a:pPr marL="609481" lvl="1" indent="-304740" algn="l">
                <a:lnSpc>
                  <a:spcPts val="4234"/>
                </a:lnSpc>
                <a:buFont typeface="Arial"/>
                <a:buChar char="•"/>
              </a:pPr>
              <a:r>
                <a:rPr lang="en-US" sz="2822" dirty="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Create </a:t>
              </a:r>
              <a:r>
                <a:rPr lang="en-US" sz="2822" dirty="0" err="1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firestore</a:t>
              </a:r>
              <a:r>
                <a:rPr lang="en-US" sz="2822" dirty="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 collection for managing club events and participant data.</a:t>
              </a:r>
            </a:p>
            <a:p>
              <a:pPr marL="609481" lvl="1" indent="-304740" algn="l">
                <a:lnSpc>
                  <a:spcPts val="4234"/>
                </a:lnSpc>
                <a:buFont typeface="Arial"/>
                <a:buChar char="•"/>
              </a:pPr>
              <a:r>
                <a:rPr lang="en-US" sz="2822" dirty="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Build APIs for creating, updating, and fetching club event details.</a:t>
              </a:r>
            </a:p>
            <a:p>
              <a:pPr algn="l">
                <a:lnSpc>
                  <a:spcPts val="4084"/>
                </a:lnSpc>
              </a:pPr>
              <a:endParaRPr lang="en-US" sz="2822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algn="l">
                <a:lnSpc>
                  <a:spcPts val="4084"/>
                </a:lnSpc>
                <a:spcBef>
                  <a:spcPct val="0"/>
                </a:spcBef>
              </a:pPr>
              <a:endParaRPr lang="en-US" sz="2822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FDBFCBF-EA6E-A309-86B2-A942536CD302}"/>
              </a:ext>
            </a:extLst>
          </p:cNvPr>
          <p:cNvSpPr txBox="1"/>
          <p:nvPr/>
        </p:nvSpPr>
        <p:spPr>
          <a:xfrm>
            <a:off x="16840200" y="89535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83182" y="3632200"/>
            <a:ext cx="11721636" cy="325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Thank</a:t>
            </a:r>
          </a:p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You</a:t>
            </a:r>
          </a:p>
        </p:txBody>
      </p:sp>
      <p:sp>
        <p:nvSpPr>
          <p:cNvPr id="3" name="Freeform 3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72252" y="1759784"/>
            <a:ext cx="12722880" cy="1214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Product Scope</a:t>
            </a:r>
          </a:p>
        </p:txBody>
      </p:sp>
      <p:sp>
        <p:nvSpPr>
          <p:cNvPr id="3" name="Freeform 3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55941" y="3648519"/>
            <a:ext cx="13955503" cy="3906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2739" lvl="1" indent="-321369" algn="just">
              <a:lnSpc>
                <a:spcPts val="4465"/>
              </a:lnSpc>
              <a:buFont typeface="Arial"/>
              <a:buChar char="•"/>
            </a:pPr>
            <a:r>
              <a:rPr lang="en-US" sz="2977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Designed to streamline the tracking, verification, and management of students’ extracurricular and co-curricular activities. </a:t>
            </a:r>
          </a:p>
          <a:p>
            <a:pPr marL="642739" lvl="1" indent="-321369" algn="just">
              <a:lnSpc>
                <a:spcPts val="4465"/>
              </a:lnSpc>
              <a:buFont typeface="Arial"/>
              <a:buChar char="•"/>
            </a:pPr>
            <a:r>
              <a:rPr lang="en-US" sz="2977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ensures that students earn activity points based on their participation and achievements.</a:t>
            </a:r>
          </a:p>
          <a:p>
            <a:pPr marL="642739" lvl="1" indent="-321369" algn="just">
              <a:lnSpc>
                <a:spcPts val="4465"/>
              </a:lnSpc>
              <a:buFont typeface="Arial"/>
              <a:buChar char="•"/>
            </a:pPr>
            <a:r>
              <a:rPr lang="en-US" sz="2977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Reduces the functions of faculties in certificate validation.</a:t>
            </a:r>
          </a:p>
          <a:p>
            <a:pPr marL="642739" lvl="1" indent="-321369" algn="just">
              <a:lnSpc>
                <a:spcPts val="4465"/>
              </a:lnSpc>
              <a:buFont typeface="Arial"/>
              <a:buChar char="•"/>
            </a:pPr>
            <a:r>
              <a:rPr lang="en-US" sz="2977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The system provides real-time analytics, and seamless communication between faculties, students, and administrators.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601081-A35D-655B-F066-E8996F63CD62}"/>
              </a:ext>
            </a:extLst>
          </p:cNvPr>
          <p:cNvSpPr txBox="1"/>
          <p:nvPr/>
        </p:nvSpPr>
        <p:spPr>
          <a:xfrm>
            <a:off x="16840200" y="89535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09111" y="-745962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98742" y="948574"/>
            <a:ext cx="15931135" cy="1162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61"/>
              </a:lnSpc>
            </a:pPr>
            <a:r>
              <a:rPr lang="en-US" sz="866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Functional Requirements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98742" y="3469885"/>
            <a:ext cx="8604444" cy="4138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8084" lvl="1" indent="-339042" algn="l">
              <a:lnSpc>
                <a:spcPts val="4711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Platform to secure documents</a:t>
            </a:r>
          </a:p>
          <a:p>
            <a:pPr algn="l">
              <a:lnSpc>
                <a:spcPts val="4711"/>
              </a:lnSpc>
            </a:pPr>
            <a:endParaRPr lang="en-US" sz="314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678084" lvl="1" indent="-339042" algn="l">
              <a:lnSpc>
                <a:spcPts val="4711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Sort and filtering of certificates</a:t>
            </a:r>
          </a:p>
          <a:p>
            <a:pPr algn="l">
              <a:lnSpc>
                <a:spcPts val="4711"/>
              </a:lnSpc>
            </a:pPr>
            <a:endParaRPr lang="en-US" sz="314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678084" lvl="1" indent="-339042" algn="l">
              <a:lnSpc>
                <a:spcPts val="4711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Duty-leave tracker</a:t>
            </a:r>
          </a:p>
          <a:p>
            <a:pPr algn="l">
              <a:lnSpc>
                <a:spcPts val="4711"/>
              </a:lnSpc>
            </a:pPr>
            <a:endParaRPr lang="en-US" sz="314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678084" lvl="1" indent="-339042" algn="l">
              <a:lnSpc>
                <a:spcPts val="4711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Event Calendar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03185" y="3498625"/>
            <a:ext cx="8604444" cy="4109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8084" lvl="1" indent="-339042" algn="l">
              <a:lnSpc>
                <a:spcPts val="4711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Feedback on events</a:t>
            </a:r>
          </a:p>
          <a:p>
            <a:pPr algn="l">
              <a:lnSpc>
                <a:spcPts val="4711"/>
              </a:lnSpc>
            </a:pPr>
            <a:endParaRPr lang="en-US" sz="314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678084" lvl="1" indent="-339042" algn="l">
              <a:lnSpc>
                <a:spcPts val="4711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Performance analysis</a:t>
            </a:r>
          </a:p>
          <a:p>
            <a:pPr algn="l">
              <a:lnSpc>
                <a:spcPts val="4711"/>
              </a:lnSpc>
            </a:pPr>
            <a:endParaRPr lang="en-US" sz="314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678084" lvl="1" indent="-339042" algn="l">
              <a:lnSpc>
                <a:spcPts val="4711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Peer comparison</a:t>
            </a:r>
          </a:p>
          <a:p>
            <a:pPr algn="l">
              <a:lnSpc>
                <a:spcPts val="4711"/>
              </a:lnSpc>
            </a:pPr>
            <a:endParaRPr lang="en-US" sz="314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4711"/>
              </a:lnSpc>
            </a:pPr>
            <a:endParaRPr lang="en-US" sz="314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81248" y="2519688"/>
            <a:ext cx="2125504" cy="722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1"/>
              </a:lnSpc>
              <a:spcBef>
                <a:spcPct val="0"/>
              </a:spcBef>
            </a:pPr>
            <a:r>
              <a:rPr lang="en-US" sz="404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Student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194FF-96D8-873E-A095-155B820F10E6}"/>
              </a:ext>
            </a:extLst>
          </p:cNvPr>
          <p:cNvSpPr txBox="1"/>
          <p:nvPr/>
        </p:nvSpPr>
        <p:spPr>
          <a:xfrm>
            <a:off x="16840200" y="89535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98742" y="3469885"/>
            <a:ext cx="8604444" cy="3543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8084" lvl="1" indent="-339042" algn="l">
              <a:lnSpc>
                <a:spcPts val="4711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Upload Club Events Details</a:t>
            </a:r>
          </a:p>
          <a:p>
            <a:pPr algn="l">
              <a:lnSpc>
                <a:spcPts val="4711"/>
              </a:lnSpc>
            </a:pPr>
            <a:endParaRPr lang="en-US" sz="314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678084" lvl="1" indent="-339042" algn="l">
              <a:lnSpc>
                <a:spcPts val="4711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Avoid Event Clash</a:t>
            </a:r>
          </a:p>
          <a:p>
            <a:pPr algn="l">
              <a:lnSpc>
                <a:spcPts val="4711"/>
              </a:lnSpc>
            </a:pPr>
            <a:endParaRPr lang="en-US" sz="314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678084" lvl="1" indent="-339042" algn="l">
              <a:lnSpc>
                <a:spcPts val="4711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Certificate issuing </a:t>
            </a:r>
          </a:p>
          <a:p>
            <a:pPr algn="l">
              <a:lnSpc>
                <a:spcPts val="4711"/>
              </a:lnSpc>
            </a:pPr>
            <a:endParaRPr lang="en-US" sz="314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486894" y="2519688"/>
            <a:ext cx="1571506" cy="7223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61"/>
              </a:lnSpc>
              <a:spcBef>
                <a:spcPct val="0"/>
              </a:spcBef>
            </a:pPr>
            <a:r>
              <a:rPr lang="en-US" sz="4040" b="1" dirty="0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Club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35539" y="755192"/>
            <a:ext cx="15931135" cy="1162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61"/>
              </a:lnSpc>
            </a:pPr>
            <a:r>
              <a:rPr lang="en-US" sz="866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Functional Requirements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F5DFA-4CD6-53B6-B485-65F91477BC49}"/>
              </a:ext>
            </a:extLst>
          </p:cNvPr>
          <p:cNvSpPr txBox="1"/>
          <p:nvPr/>
        </p:nvSpPr>
        <p:spPr>
          <a:xfrm>
            <a:off x="16840200" y="89535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28165" y="3384878"/>
            <a:ext cx="8604444" cy="4109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8084" lvl="1" indent="-339042" algn="l">
              <a:lnSpc>
                <a:spcPts val="4711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Platform to secure documents</a:t>
            </a:r>
          </a:p>
          <a:p>
            <a:pPr algn="l">
              <a:lnSpc>
                <a:spcPts val="4711"/>
              </a:lnSpc>
            </a:pPr>
            <a:endParaRPr lang="en-US" sz="314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678084" lvl="1" indent="-339042" algn="l">
              <a:lnSpc>
                <a:spcPts val="4711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Performance Analytics</a:t>
            </a:r>
          </a:p>
          <a:p>
            <a:pPr algn="l">
              <a:lnSpc>
                <a:spcPts val="4711"/>
              </a:lnSpc>
            </a:pPr>
            <a:endParaRPr lang="en-US" sz="314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678084" lvl="1" indent="-339042" algn="l">
              <a:lnSpc>
                <a:spcPts val="4711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Real-Time Alerts</a:t>
            </a:r>
          </a:p>
          <a:p>
            <a:pPr algn="l">
              <a:lnSpc>
                <a:spcPts val="4711"/>
              </a:lnSpc>
            </a:pPr>
            <a:endParaRPr lang="en-US" sz="314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678084" lvl="1" indent="-339042" algn="l">
              <a:lnSpc>
                <a:spcPts val="4711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Exportable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683556" y="3469885"/>
            <a:ext cx="8604444" cy="4109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8084" lvl="1" indent="-339042" algn="l">
              <a:lnSpc>
                <a:spcPts val="4711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Group Notifications and guidance</a:t>
            </a:r>
          </a:p>
          <a:p>
            <a:pPr algn="l">
              <a:lnSpc>
                <a:spcPts val="4711"/>
              </a:lnSpc>
            </a:pPr>
            <a:endParaRPr lang="en-US" sz="314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678084" lvl="1" indent="-339042" algn="l">
              <a:lnSpc>
                <a:spcPts val="4711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Workflow  management</a:t>
            </a:r>
          </a:p>
          <a:p>
            <a:pPr algn="l">
              <a:lnSpc>
                <a:spcPts val="4711"/>
              </a:lnSpc>
            </a:pPr>
            <a:endParaRPr lang="en-US" sz="314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4711"/>
              </a:lnSpc>
            </a:pPr>
            <a:endParaRPr lang="en-US" sz="314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4711"/>
              </a:lnSpc>
            </a:pPr>
            <a:endParaRPr lang="en-US" sz="314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4711"/>
              </a:lnSpc>
            </a:pPr>
            <a:endParaRPr lang="en-US" sz="314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38516" y="2519688"/>
            <a:ext cx="2377083" cy="7223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61"/>
              </a:lnSpc>
              <a:spcBef>
                <a:spcPct val="0"/>
              </a:spcBef>
            </a:pPr>
            <a:r>
              <a:rPr lang="en-US" sz="4040" b="1" dirty="0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Faculty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98742" y="948574"/>
            <a:ext cx="15931135" cy="1162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61"/>
              </a:lnSpc>
            </a:pPr>
            <a:r>
              <a:rPr lang="en-US" sz="866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Functional Requirements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4D936D-2F0B-BA6C-D7C3-D054B762CC72}"/>
              </a:ext>
            </a:extLst>
          </p:cNvPr>
          <p:cNvSpPr txBox="1"/>
          <p:nvPr/>
        </p:nvSpPr>
        <p:spPr>
          <a:xfrm>
            <a:off x="16840200" y="89535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28165" y="3384878"/>
            <a:ext cx="15735021" cy="5981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8084" lvl="1" indent="-339042" algn="just">
              <a:lnSpc>
                <a:spcPts val="4711"/>
              </a:lnSpc>
              <a:buFont typeface="Arial"/>
              <a:buChar char="•"/>
            </a:pPr>
            <a:r>
              <a:rPr lang="en-US" sz="3140" b="1" dirty="0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Performance</a:t>
            </a:r>
            <a:r>
              <a:rPr lang="en-US" sz="314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handle 5000 concurrent users</a:t>
            </a:r>
          </a:p>
          <a:p>
            <a:pPr algn="just">
              <a:lnSpc>
                <a:spcPts val="4711"/>
              </a:lnSpc>
            </a:pPr>
            <a:r>
              <a:rPr lang="en-US" sz="314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                response time less than   3sec</a:t>
            </a:r>
          </a:p>
          <a:p>
            <a:pPr marL="678084" lvl="1" indent="-339042" algn="l">
              <a:lnSpc>
                <a:spcPts val="4711"/>
              </a:lnSpc>
              <a:buFont typeface="Arial"/>
              <a:buChar char="•"/>
            </a:pPr>
            <a:r>
              <a:rPr lang="en-US" sz="3140" b="1" dirty="0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Safety </a:t>
            </a:r>
            <a:r>
              <a:rPr lang="en-US" sz="314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 Data must be backed up.</a:t>
            </a:r>
          </a:p>
          <a:p>
            <a:pPr algn="l">
              <a:lnSpc>
                <a:spcPts val="4711"/>
              </a:lnSpc>
            </a:pPr>
            <a:r>
              <a:rPr lang="en-US" sz="314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     In case of failure, the system should restore within 1 hour.</a:t>
            </a:r>
          </a:p>
          <a:p>
            <a:pPr marL="678084" lvl="1" indent="-339042" algn="l">
              <a:lnSpc>
                <a:spcPts val="4711"/>
              </a:lnSpc>
              <a:buFont typeface="Arial"/>
              <a:buChar char="•"/>
            </a:pPr>
            <a:r>
              <a:rPr lang="en-US" sz="3140" b="1" dirty="0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Security</a:t>
            </a:r>
            <a:r>
              <a:rPr lang="en-US" sz="314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- all communication should be encrypted</a:t>
            </a:r>
          </a:p>
          <a:p>
            <a:pPr algn="l">
              <a:lnSpc>
                <a:spcPts val="4711"/>
              </a:lnSpc>
            </a:pPr>
            <a:r>
              <a:rPr lang="en-US" sz="314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       Role-Based Access Control should restrict access to sensitive </a:t>
            </a:r>
          </a:p>
          <a:p>
            <a:pPr algn="l">
              <a:lnSpc>
                <a:spcPts val="4711"/>
              </a:lnSpc>
            </a:pPr>
            <a:r>
              <a:rPr lang="en-US" sz="314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       data </a:t>
            </a:r>
          </a:p>
          <a:p>
            <a:pPr marL="678084" lvl="1" indent="-339042" algn="l">
              <a:lnSpc>
                <a:spcPts val="4711"/>
              </a:lnSpc>
              <a:buFont typeface="Arial"/>
              <a:buChar char="•"/>
            </a:pPr>
            <a:r>
              <a:rPr lang="en-US" sz="3140" b="1" dirty="0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Usability &amp; Accessibility - </a:t>
            </a:r>
            <a:r>
              <a:rPr lang="en-US" sz="314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UI should be user friendly</a:t>
            </a:r>
          </a:p>
          <a:p>
            <a:pPr algn="l">
              <a:lnSpc>
                <a:spcPts val="4711"/>
              </a:lnSpc>
            </a:pPr>
            <a:endParaRPr lang="en-US" sz="314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4711"/>
              </a:lnSpc>
            </a:pPr>
            <a:endParaRPr lang="en-US" sz="314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948574"/>
            <a:ext cx="16501176" cy="1117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61"/>
              </a:lnSpc>
            </a:pPr>
            <a:r>
              <a:rPr lang="en-US" sz="8361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Non-Functional Requirements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ABB5E-6E30-5813-B0CE-5B1ED3FC2C96}"/>
              </a:ext>
            </a:extLst>
          </p:cNvPr>
          <p:cNvSpPr txBox="1"/>
          <p:nvPr/>
        </p:nvSpPr>
        <p:spPr>
          <a:xfrm>
            <a:off x="16840200" y="89535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22E708-CF81-0EE2-0049-D43A60920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9FA8BB5-7926-0E41-ECE2-607335B23D4D}"/>
              </a:ext>
            </a:extLst>
          </p:cNvPr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9B75104-3436-78AB-B9E6-B788338C6607}"/>
              </a:ext>
            </a:extLst>
          </p:cNvPr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60AFA9C-58A2-54AA-EEE1-6C523FD71FFD}"/>
              </a:ext>
            </a:extLst>
          </p:cNvPr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2578798-92EB-EA9B-2FDE-5561F509CBCD}"/>
              </a:ext>
            </a:extLst>
          </p:cNvPr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B7D58AF-C3D8-3922-F515-DF33EBFAAECB}"/>
              </a:ext>
            </a:extLst>
          </p:cNvPr>
          <p:cNvSpPr txBox="1"/>
          <p:nvPr/>
        </p:nvSpPr>
        <p:spPr>
          <a:xfrm>
            <a:off x="1328165" y="3384878"/>
            <a:ext cx="15735021" cy="1159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11"/>
              </a:lnSpc>
            </a:pPr>
            <a:endParaRPr lang="en-US" sz="314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4711"/>
              </a:lnSpc>
            </a:pPr>
            <a:endParaRPr lang="en-US" sz="314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52636-CCEB-45D4-9AC1-4F675A2C9A8D}"/>
              </a:ext>
            </a:extLst>
          </p:cNvPr>
          <p:cNvSpPr txBox="1"/>
          <p:nvPr/>
        </p:nvSpPr>
        <p:spPr>
          <a:xfrm>
            <a:off x="16840200" y="89535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1AE3DC-B01B-3BC3-0C2E-3265F5ED6EA1}"/>
              </a:ext>
            </a:extLst>
          </p:cNvPr>
          <p:cNvSpPr txBox="1"/>
          <p:nvPr/>
        </p:nvSpPr>
        <p:spPr>
          <a:xfrm>
            <a:off x="3454810" y="5994908"/>
            <a:ext cx="11540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038FC1-C452-14EA-E8FB-D55EAC9856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33400" y="67964"/>
            <a:ext cx="18973800" cy="91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3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404A2E-F528-DEC3-83B7-B190A27A1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0947EC6-30B9-CCED-67A7-91824F691D9D}"/>
              </a:ext>
            </a:extLst>
          </p:cNvPr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91451BA-4975-0F88-3AC8-4C1A4E978D57}"/>
              </a:ext>
            </a:extLst>
          </p:cNvPr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AB18CC0-59A0-26B5-A656-5DAF0E85DDC6}"/>
              </a:ext>
            </a:extLst>
          </p:cNvPr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72B6DBD-4D2B-2E43-5A4B-89943E068954}"/>
              </a:ext>
            </a:extLst>
          </p:cNvPr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EA72E3-D3B3-131B-E266-47899DC5D7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792" y="0"/>
            <a:ext cx="15306415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E50B0-3C6B-A821-CCDA-9715F86DC24E}"/>
              </a:ext>
            </a:extLst>
          </p:cNvPr>
          <p:cNvSpPr txBox="1"/>
          <p:nvPr/>
        </p:nvSpPr>
        <p:spPr>
          <a:xfrm>
            <a:off x="16840200" y="89535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5D26D5-70AF-7742-ED2A-7CB473A29F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7541" y="332726"/>
            <a:ext cx="11864598" cy="9538414"/>
          </a:xfrm>
          <a:prstGeom prst="rect">
            <a:avLst/>
          </a:prstGeom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id="{1952DD2B-1753-0B68-2C11-CC2A87B72972}"/>
              </a:ext>
            </a:extLst>
          </p:cNvPr>
          <p:cNvSpPr txBox="1"/>
          <p:nvPr/>
        </p:nvSpPr>
        <p:spPr>
          <a:xfrm>
            <a:off x="5086349" y="38100"/>
            <a:ext cx="8115301" cy="994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61"/>
              </a:lnSpc>
            </a:pPr>
            <a:r>
              <a:rPr lang="en-US" sz="48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Use case 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512</Words>
  <Application>Microsoft Office PowerPoint</Application>
  <PresentationFormat>Custom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Libre Baskerville Bold</vt:lpstr>
      <vt:lpstr>Libre Baskerville</vt:lpstr>
      <vt:lpstr>Calibri</vt:lpstr>
      <vt:lpstr>Canva Sans Bold</vt:lpstr>
      <vt:lpstr>Yeseva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Point System</dc:title>
  <dc:creator>ARJUN</dc:creator>
  <cp:lastModifiedBy>Arjun P R</cp:lastModifiedBy>
  <cp:revision>15</cp:revision>
  <dcterms:created xsi:type="dcterms:W3CDTF">2006-08-16T00:00:00Z</dcterms:created>
  <dcterms:modified xsi:type="dcterms:W3CDTF">2025-03-20T06:55:24Z</dcterms:modified>
  <dc:identifier>DAGc1P7AoBo</dc:identifier>
</cp:coreProperties>
</file>