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71" r:id="rId5"/>
    <p:sldId id="269" r:id="rId6"/>
    <p:sldId id="272" r:id="rId7"/>
    <p:sldId id="27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0290" autoAdjust="0"/>
  </p:normalViewPr>
  <p:slideViewPr>
    <p:cSldViewPr>
      <p:cViewPr varScale="1">
        <p:scale>
          <a:sx n="61" d="100"/>
          <a:sy n="61" d="100"/>
        </p:scale>
        <p:origin x="-205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6EB51-4995-4FDA-877B-D7237CC3D739}" type="datetimeFigureOut">
              <a:rPr lang="fr-FR" smtClean="0"/>
              <a:pPr/>
              <a:t>26/08/2015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E4AB8-5C14-406D-9569-4995A6945C9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radiance (physical power) of a light source is expressed in terms of its spectral power distribution (SPD). Figure 5.5 shows examples of SPDs of physical light</a:t>
            </a:r>
          </a:p>
          <a:p>
            <a:r>
              <a:rPr lang="en-US" dirty="0" smtClean="0"/>
              <a:t>sources commonly found in imaging systems: sunlight, tungsten lamp, light-emitting</a:t>
            </a:r>
            <a:r>
              <a:rPr lang="en-US" baseline="0" dirty="0" smtClean="0"/>
              <a:t> </a:t>
            </a:r>
            <a:r>
              <a:rPr lang="en-US" dirty="0" smtClean="0"/>
              <a:t>diode (LED), mercury arc lamp, and helium–neon laser. The human perception of</a:t>
            </a:r>
          </a:p>
          <a:p>
            <a:r>
              <a:rPr lang="en-US" dirty="0" smtClean="0"/>
              <a:t>each of these light sources will vary—from the yellowish nature of light </a:t>
            </a:r>
            <a:r>
              <a:rPr lang="en-US" smtClean="0"/>
              <a:t>produced by</a:t>
            </a:r>
            <a:r>
              <a:rPr lang="en-US" baseline="0" smtClean="0"/>
              <a:t> </a:t>
            </a:r>
            <a:r>
              <a:rPr lang="en-US" smtClean="0"/>
              <a:t>tungsten </a:t>
            </a:r>
            <a:r>
              <a:rPr lang="en-US" dirty="0" smtClean="0"/>
              <a:t>light bulbs to the extremely bright and pure red laser beam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4AB8-5C14-406D-9569-4995A6945C9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81D1-33A2-4939-B4B8-91B853AD1DDA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1164-9B29-46CC-A5E7-32CB13FE3763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FA3-D35B-4EFE-94E5-508E7DF121A8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F401-EBB1-42D8-87D3-635D3B723BC3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C825-A14A-4A63-9A84-5466D0F8317A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3C28-113F-4659-86FE-35AACD34CDB3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0B2D-FB52-435F-BF27-6447B782C28B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E65D-4717-4D3E-A3E2-21889A7827CE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FAD7-2F2C-43BD-AB6A-0B7E34B32E36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FF81-9DCE-4F45-84FA-C0AED0F64233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C9C1-824A-4EA0-BA2A-1F34BE0D7F47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B555F-4267-4FB5-818A-02C4A8067852}" type="datetime1">
              <a:rPr lang="fr-FR" smtClean="0"/>
              <a:pPr/>
              <a:t>26/08/2015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86BA7C4-1E77-47FE-ABE5-A6E98DBA0C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 (Suite)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images binaires (1-bit)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1 bit par pixel,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4"/>
            <a:ext cx="7315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images en niveau de gris (8-Bit)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09392"/>
          </a:xfrm>
        </p:spPr>
        <p:txBody>
          <a:bodyPr/>
          <a:lstStyle/>
          <a:p>
            <a:r>
              <a:rPr lang="fr-FR" dirty="0" smtClean="0"/>
              <a:t>Dites aussi les images monochromatiques</a:t>
            </a:r>
          </a:p>
          <a:p>
            <a:r>
              <a:rPr lang="fr-FR" dirty="0" smtClean="0"/>
              <a:t>8 bits per pixel</a:t>
            </a:r>
          </a:p>
          <a:p>
            <a:r>
              <a:rPr lang="fr-FR" dirty="0" smtClean="0"/>
              <a:t>0 correspond au noir</a:t>
            </a:r>
          </a:p>
          <a:p>
            <a:r>
              <a:rPr lang="fr-FR" dirty="0" smtClean="0"/>
              <a:t>255 correspond au blanc</a:t>
            </a:r>
          </a:p>
          <a:p>
            <a:r>
              <a:rPr lang="fr-FR" dirty="0" smtClean="0"/>
              <a:t>Les valeurs intermédiaire décrivent </a:t>
            </a:r>
            <a:r>
              <a:rPr lang="fr-FR" smtClean="0"/>
              <a:t>les niveaux </a:t>
            </a:r>
            <a:r>
              <a:rPr lang="fr-FR" dirty="0" smtClean="0"/>
              <a:t>de gris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717032"/>
            <a:ext cx="38957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Images couleurs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Deux représentations sont souvent utilisées :</a:t>
            </a:r>
          </a:p>
          <a:p>
            <a:pPr lvl="1"/>
            <a:r>
              <a:rPr lang="fr-FR" dirty="0" smtClean="0"/>
              <a:t>RGB : 24-Bit</a:t>
            </a:r>
          </a:p>
          <a:p>
            <a:pPr lvl="1"/>
            <a:r>
              <a:rPr lang="fr-FR" dirty="0" smtClean="0"/>
              <a:t>La représentation indexée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Images couleurs (suite)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image RGB : 24 bits en général</a:t>
            </a:r>
          </a:p>
          <a:p>
            <a:r>
              <a:rPr lang="fr-FR" dirty="0" smtClean="0"/>
              <a:t>2</a:t>
            </a:r>
            <a:r>
              <a:rPr lang="fr-FR" sz="2400" baseline="30000" dirty="0" smtClean="0"/>
              <a:t>24</a:t>
            </a:r>
            <a:r>
              <a:rPr lang="fr-FR" dirty="0" smtClean="0"/>
              <a:t> couleurs (16,777,216, 16 million ou bien16 M combinaisons  de couleur)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973388"/>
            <a:ext cx="5402318" cy="38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Images couleurs (suite)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images à couleur indexée </a:t>
            </a:r>
          </a:p>
          <a:p>
            <a:r>
              <a:rPr lang="fr-FR" dirty="0" smtClean="0"/>
              <a:t>Chaque pixel contient un indice vers une couleur dans une palette (</a:t>
            </a: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852936"/>
            <a:ext cx="70167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formats des fichiers images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Entête + données:</a:t>
            </a:r>
          </a:p>
          <a:p>
            <a:pPr lvl="1"/>
            <a:r>
              <a:rPr lang="fr-FR" dirty="0" smtClean="0"/>
              <a:t>Entête (Header): information concernant le type de données, nombre de bits par pixel,  type de compression, paramètres de décodage, …</a:t>
            </a:r>
          </a:p>
          <a:p>
            <a:pPr lvl="1"/>
            <a:r>
              <a:rPr lang="fr-FR" dirty="0" smtClean="0"/>
              <a:t>Données (Data)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Formats les plus connus :</a:t>
            </a:r>
          </a:p>
          <a:p>
            <a:pPr lvl="1"/>
            <a:r>
              <a:rPr lang="fr-FR" dirty="0" smtClean="0"/>
              <a:t>PPM : portable </a:t>
            </a:r>
            <a:r>
              <a:rPr lang="fr-FR" dirty="0" err="1" smtClean="0"/>
              <a:t>pixmap</a:t>
            </a:r>
            <a:endParaRPr lang="fr-FR" dirty="0" smtClean="0"/>
          </a:p>
          <a:p>
            <a:pPr lvl="1"/>
            <a:r>
              <a:rPr lang="fr-FR" dirty="0" smtClean="0"/>
              <a:t>PGM : portable  </a:t>
            </a:r>
            <a:r>
              <a:rPr lang="fr-FR" dirty="0" err="1" smtClean="0"/>
              <a:t>graymap</a:t>
            </a:r>
            <a:endParaRPr lang="fr-FR" dirty="0" smtClean="0"/>
          </a:p>
          <a:p>
            <a:pPr lvl="1"/>
            <a:r>
              <a:rPr lang="fr-FR" dirty="0" smtClean="0"/>
              <a:t>PBM : portable bitmap</a:t>
            </a:r>
          </a:p>
          <a:p>
            <a:pPr lvl="1"/>
            <a:r>
              <a:rPr lang="fr-FR" dirty="0" smtClean="0"/>
              <a:t>BMP : Microsoft Windows Bitmap</a:t>
            </a:r>
          </a:p>
          <a:p>
            <a:pPr lvl="1"/>
            <a:r>
              <a:rPr lang="fr-FR" dirty="0" smtClean="0"/>
              <a:t>JPEG : Joint </a:t>
            </a:r>
            <a:r>
              <a:rPr lang="fr-FR" dirty="0" err="1" smtClean="0"/>
              <a:t>Photographic</a:t>
            </a:r>
            <a:r>
              <a:rPr lang="fr-FR" dirty="0" smtClean="0"/>
              <a:t> Experts Group</a:t>
            </a:r>
          </a:p>
          <a:p>
            <a:pPr lvl="1"/>
            <a:r>
              <a:rPr lang="en-US" dirty="0" smtClean="0"/>
              <a:t>GIF  : Graphics Interchange Format</a:t>
            </a:r>
          </a:p>
          <a:p>
            <a:pPr lvl="1"/>
            <a:r>
              <a:rPr lang="en-US" dirty="0" smtClean="0"/>
              <a:t>TIFF : Tagged Image File Format</a:t>
            </a:r>
          </a:p>
          <a:p>
            <a:r>
              <a:rPr lang="en-US" dirty="0" smtClean="0"/>
              <a:t>...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opérations sur les images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opérations dans le domaine spatial</a:t>
            </a:r>
          </a:p>
          <a:p>
            <a:pPr lvl="1"/>
            <a:r>
              <a:rPr lang="fr-FR" dirty="0" smtClean="0"/>
              <a:t>Les opérations orienté pixel (les opérations globales)</a:t>
            </a:r>
          </a:p>
          <a:p>
            <a:pPr lvl="1"/>
            <a:r>
              <a:rPr lang="fr-FR" dirty="0" smtClean="0"/>
              <a:t>Les opérations orientées voisinage</a:t>
            </a:r>
          </a:p>
          <a:p>
            <a:pPr lvl="1"/>
            <a:r>
              <a:rPr lang="fr-FR" dirty="0" smtClean="0"/>
              <a:t>Les opérations multi-images.</a:t>
            </a:r>
          </a:p>
          <a:p>
            <a:endParaRPr lang="fr-FR" dirty="0" smtClean="0"/>
          </a:p>
          <a:p>
            <a:r>
              <a:rPr lang="fr-FR" dirty="0" smtClean="0"/>
              <a:t>Les opérations dans le domaine transformé (fréquentiel, ondelette,…)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de la séance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Comment représenter et stocker une image numérique en mémoire ?</a:t>
            </a:r>
          </a:p>
          <a:p>
            <a:r>
              <a:rPr lang="fr-FR" dirty="0" smtClean="0"/>
              <a:t>Quels sont les principaux types de représentations d’images ?</a:t>
            </a:r>
          </a:p>
          <a:p>
            <a:r>
              <a:rPr lang="fr-FR" dirty="0" smtClean="0"/>
              <a:t>Quels sont les formats d’images les plus connus ?</a:t>
            </a:r>
          </a:p>
          <a:p>
            <a:r>
              <a:rPr lang="fr-FR" dirty="0" smtClean="0"/>
              <a:t>Quels sont les types des opérations de traitement d’images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L’acquisition des images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0" y="1714500"/>
            <a:ext cx="660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340768"/>
            <a:ext cx="48641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rayonnement électromagnétique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67246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0"/>
            <a:ext cx="7772400" cy="1143000"/>
          </a:xfrm>
        </p:spPr>
        <p:txBody>
          <a:bodyPr/>
          <a:lstStyle/>
          <a:p>
            <a:r>
              <a:rPr lang="fr-FR" dirty="0" smtClean="0"/>
              <a:t>Lumière : Spectre de fréquences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319022"/>
            <a:ext cx="5400600" cy="539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d’images selon l’acquisition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Images d’émission </a:t>
            </a:r>
          </a:p>
          <a:p>
            <a:r>
              <a:rPr lang="fr-FR" dirty="0" smtClean="0"/>
              <a:t>Images de réflexion</a:t>
            </a:r>
          </a:p>
          <a:p>
            <a:r>
              <a:rPr lang="fr-FR" dirty="0" smtClean="0"/>
              <a:t>Images d’absorption 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628800"/>
            <a:ext cx="513044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représentation numérique des images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12776"/>
            <a:ext cx="5760640" cy="156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996952"/>
            <a:ext cx="4833553" cy="348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A7C4-1E77-47FE-ABE5-A6E98DBA0CDA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valeur f(x</a:t>
            </a:r>
            <a:r>
              <a:rPr lang="fr-FR" baseline="-24000" dirty="0" smtClean="0"/>
              <a:t>0</a:t>
            </a:r>
            <a:r>
              <a:rPr lang="fr-FR" dirty="0" smtClean="0"/>
              <a:t>,y</a:t>
            </a:r>
            <a:r>
              <a:rPr lang="fr-FR" baseline="-25000" dirty="0" smtClean="0"/>
              <a:t>0</a:t>
            </a:r>
            <a:r>
              <a:rPr lang="fr-FR" dirty="0" smtClean="0"/>
              <a:t>) est dite l’intensité ou bien le niveau de gris de l’image au pixel f(x</a:t>
            </a:r>
            <a:r>
              <a:rPr lang="fr-FR" baseline="-24000" dirty="0" smtClean="0"/>
              <a:t>0</a:t>
            </a:r>
            <a:r>
              <a:rPr lang="fr-FR" dirty="0" smtClean="0"/>
              <a:t>,y</a:t>
            </a:r>
            <a:r>
              <a:rPr lang="fr-FR" baseline="-25000" dirty="0" smtClean="0"/>
              <a:t>0</a:t>
            </a:r>
            <a:r>
              <a:rPr lang="fr-FR" dirty="0" smtClean="0"/>
              <a:t>)  </a:t>
            </a:r>
          </a:p>
          <a:p>
            <a:r>
              <a:rPr lang="fr-FR" dirty="0" smtClean="0"/>
              <a:t>Généralement la valeur f(x</a:t>
            </a:r>
            <a:r>
              <a:rPr lang="fr-FR" baseline="-24000" dirty="0" smtClean="0"/>
              <a:t>0</a:t>
            </a:r>
            <a:r>
              <a:rPr lang="fr-FR" dirty="0" smtClean="0"/>
              <a:t>,y</a:t>
            </a:r>
            <a:r>
              <a:rPr lang="fr-FR" baseline="-25000" dirty="0" smtClean="0"/>
              <a:t>0</a:t>
            </a:r>
            <a:r>
              <a:rPr lang="fr-FR" dirty="0" smtClean="0"/>
              <a:t>)  varie entre 0 et 1 pour les données de type </a:t>
            </a:r>
            <a:r>
              <a:rPr lang="fr-FR" b="1" i="1" dirty="0" smtClean="0"/>
              <a:t>double</a:t>
            </a:r>
            <a:r>
              <a:rPr lang="fr-FR" b="1" dirty="0" smtClean="0"/>
              <a:t> </a:t>
            </a:r>
            <a:r>
              <a:rPr lang="fr-FR" dirty="0" smtClean="0"/>
              <a:t>et entre 0 et 255 pour les données de type </a:t>
            </a:r>
            <a:r>
              <a:rPr lang="fr-FR" b="1" i="1" dirty="0" smtClean="0"/>
              <a:t>uint8</a:t>
            </a:r>
            <a:endParaRPr lang="fr-F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489</TotalTime>
  <Words>468</Words>
  <Application>Microsoft Office PowerPoint</Application>
  <PresentationFormat>Affichage à l'écran (4:3)</PresentationFormat>
  <Paragraphs>92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Capitaux</vt:lpstr>
      <vt:lpstr>Introduction (Suite) </vt:lpstr>
      <vt:lpstr>Objectifs de la séance</vt:lpstr>
      <vt:lpstr>L’acquisition des images</vt:lpstr>
      <vt:lpstr>Diapositive 4</vt:lpstr>
      <vt:lpstr>Le rayonnement électromagnétique </vt:lpstr>
      <vt:lpstr>Lumière : Spectre de fréquences</vt:lpstr>
      <vt:lpstr>Types d’images selon l’acquisition</vt:lpstr>
      <vt:lpstr>La représentation numérique des images</vt:lpstr>
      <vt:lpstr>Diapositive 9</vt:lpstr>
      <vt:lpstr>Les images binaires (1-bit)</vt:lpstr>
      <vt:lpstr>Les images en niveau de gris (8-Bit)</vt:lpstr>
      <vt:lpstr>Les Images couleurs</vt:lpstr>
      <vt:lpstr>Les Images couleurs (suite)</vt:lpstr>
      <vt:lpstr>Les Images couleurs (suite)</vt:lpstr>
      <vt:lpstr>Les formats des fichiers images</vt:lpstr>
      <vt:lpstr>Les opérations sur les images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traitement d’images </dc:title>
  <dc:creator>dido moh</dc:creator>
  <cp:lastModifiedBy>dido moh</cp:lastModifiedBy>
  <cp:revision>90</cp:revision>
  <dcterms:created xsi:type="dcterms:W3CDTF">2015-08-18T13:12:27Z</dcterms:created>
  <dcterms:modified xsi:type="dcterms:W3CDTF">2015-08-26T09:47:37Z</dcterms:modified>
</cp:coreProperties>
</file>