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014" autoAdjust="0"/>
  </p:normalViewPr>
  <p:slideViewPr>
    <p:cSldViewPr>
      <p:cViewPr varScale="1">
        <p:scale>
          <a:sx n="62" d="100"/>
          <a:sy n="62" d="100"/>
        </p:scale>
        <p:origin x="-2050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2F0161-1FE5-4C65-837B-5C67FA7269AB}" type="datetimeFigureOut">
              <a:rPr lang="fr-FR" smtClean="0"/>
              <a:pPr/>
              <a:t>26/08/2015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2B8FB-BE37-44F3-9B7B-4B510F581D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2B8FB-BE37-44F3-9B7B-4B510F581DF6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AND, OR, XOR, and NOT operations on</a:t>
            </a:r>
            <a:r>
              <a:rPr lang="en-US" baseline="0" dirty="0" smtClean="0"/>
              <a:t> </a:t>
            </a:r>
            <a:r>
              <a:rPr lang="en-US" dirty="0" smtClean="0"/>
              <a:t>monochrome images. </a:t>
            </a:r>
          </a:p>
          <a:p>
            <a:endParaRPr lang="en-US" dirty="0" smtClean="0"/>
          </a:p>
          <a:p>
            <a:r>
              <a:rPr lang="en-US" dirty="0" smtClean="0"/>
              <a:t>The AND </a:t>
            </a:r>
            <a:r>
              <a:rPr lang="en-US" dirty="0" err="1" smtClean="0"/>
              <a:t>and</a:t>
            </a:r>
            <a:r>
              <a:rPr lang="en-US" dirty="0" smtClean="0"/>
              <a:t> OR operations can be used to combine images</a:t>
            </a:r>
            <a:r>
              <a:rPr lang="en-US" baseline="0" dirty="0" smtClean="0"/>
              <a:t> </a:t>
            </a:r>
            <a:r>
              <a:rPr lang="en-US" dirty="0" smtClean="0"/>
              <a:t>for special effects purposes. They are also used in</a:t>
            </a:r>
            <a:r>
              <a:rPr lang="en-US" baseline="0" dirty="0" smtClean="0"/>
              <a:t> </a:t>
            </a:r>
            <a:r>
              <a:rPr lang="en-US" dirty="0" smtClean="0"/>
              <a:t>masking operations, whose goal</a:t>
            </a:r>
            <a:r>
              <a:rPr lang="en-US" baseline="0" dirty="0" smtClean="0"/>
              <a:t> </a:t>
            </a:r>
            <a:r>
              <a:rPr lang="en-US" dirty="0" smtClean="0"/>
              <a:t>is to extract a region of interest (ROI) from an image (see Tutorial 6.2). </a:t>
            </a:r>
          </a:p>
          <a:p>
            <a:endParaRPr lang="en-US" dirty="0" smtClean="0"/>
          </a:p>
          <a:p>
            <a:r>
              <a:rPr lang="en-US" dirty="0" smtClean="0"/>
              <a:t>The XOR</a:t>
            </a:r>
            <a:r>
              <a:rPr lang="en-US" baseline="0" dirty="0" smtClean="0"/>
              <a:t> </a:t>
            </a:r>
            <a:r>
              <a:rPr lang="en-US" dirty="0" smtClean="0"/>
              <a:t>operation is often used to highlight differences between two monochrome images. It</a:t>
            </a:r>
            <a:r>
              <a:rPr lang="en-US" baseline="0" dirty="0" smtClean="0"/>
              <a:t> </a:t>
            </a:r>
            <a:r>
              <a:rPr lang="en-US" dirty="0" smtClean="0"/>
              <a:t>is, therefore, equivalent to calculating the absolute difference between two images.</a:t>
            </a:r>
          </a:p>
          <a:p>
            <a:endParaRPr lang="en-US" dirty="0" smtClean="0"/>
          </a:p>
          <a:p>
            <a:r>
              <a:rPr lang="en-US" dirty="0" smtClean="0"/>
              <a:t>The NOT operation extracts the binary complement of each pixel value, which is</a:t>
            </a:r>
            <a:r>
              <a:rPr lang="en-US" baseline="0" dirty="0" smtClean="0"/>
              <a:t> </a:t>
            </a:r>
            <a:r>
              <a:rPr lang="en-US" dirty="0" smtClean="0"/>
              <a:t>equivalent to applying the “negative” effect on an image.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2B8FB-BE37-44F3-9B7B-4B510F581DF6}" type="slidenum">
              <a:rPr lang="fr-FR" smtClean="0"/>
              <a:pPr/>
              <a:t>10</a:t>
            </a:fld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2B8FB-BE37-44F3-9B7B-4B510F581DF6}" type="slidenum">
              <a:rPr lang="fr-FR" smtClean="0"/>
              <a:pPr/>
              <a:t>11</a:t>
            </a:fld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2B8FB-BE37-44F3-9B7B-4B510F581DF6}" type="slidenum">
              <a:rPr lang="fr-FR" smtClean="0"/>
              <a:pPr/>
              <a:t>12</a:t>
            </a:fld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2B8FB-BE37-44F3-9B7B-4B510F581DF6}" type="slidenum">
              <a:rPr lang="fr-FR" smtClean="0"/>
              <a:pPr/>
              <a:t>13</a:t>
            </a:fld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2B8FB-BE37-44F3-9B7B-4B510F581DF6}" type="slidenum">
              <a:rPr lang="fr-FR" smtClean="0"/>
              <a:pPr/>
              <a:t>14</a:t>
            </a:fld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2B8FB-BE37-44F3-9B7B-4B510F581DF6}" type="slidenum">
              <a:rPr lang="fr-FR" smtClean="0"/>
              <a:pPr/>
              <a:t>15</a:t>
            </a:fld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2B8FB-BE37-44F3-9B7B-4B510F581DF6}" type="slidenum">
              <a:rPr lang="fr-FR" smtClean="0"/>
              <a:pPr/>
              <a:t>16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2B8FB-BE37-44F3-9B7B-4B510F581DF6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2B8FB-BE37-44F3-9B7B-4B510F581DF6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Adding the contents of two monochrome images causes</a:t>
            </a:r>
            <a:r>
              <a:rPr lang="en-US" baseline="0" dirty="0" smtClean="0"/>
              <a:t> </a:t>
            </a:r>
            <a:r>
              <a:rPr lang="en-US" dirty="0" smtClean="0"/>
              <a:t>their contents to blend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Adding a constant value (scalar) to an image causes an increase (or decrease if the value is less than zero) in its overall brightness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 Adding random amounts to each pixel value is a common way to simulate additive noise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W = uint16(X) + uint16(Y)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2B8FB-BE37-44F3-9B7B-4B510F581DF6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2B8FB-BE37-44F3-9B7B-4B510F581DF6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2B8FB-BE37-44F3-9B7B-4B510F581DF6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2B8FB-BE37-44F3-9B7B-4B510F581DF6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2B8FB-BE37-44F3-9B7B-4B510F581DF6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2B8FB-BE37-44F3-9B7B-4B510F581DF6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ectangle à coins arrondis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D1F85-2134-40C5-A8F4-D88CE0B0CB1E}" type="datetime1">
              <a:rPr lang="fr-FR" smtClean="0"/>
              <a:t>26/08/2015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F8E96-0A25-4FB7-9AF9-A70534EB17BD}" type="datetime1">
              <a:rPr lang="fr-FR" smtClean="0"/>
              <a:t>26/08/2015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9997-65F0-4ED1-8F35-52035B961306}" type="datetime1">
              <a:rPr lang="fr-FR" smtClean="0"/>
              <a:t>26/08/2015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B5605-B727-4295-BC6F-2809F91CDADE}" type="datetime1">
              <a:rPr lang="fr-FR" smtClean="0"/>
              <a:t>26/08/2015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ectangle à coins arrondis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C47E8-C6A4-4298-906E-A1C839ABEF68}" type="datetime1">
              <a:rPr lang="fr-FR" smtClean="0"/>
              <a:t>26/08/2015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fr-BE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2FC9-87B7-4C06-8228-A9473DE9F485}" type="datetime1">
              <a:rPr lang="fr-FR" smtClean="0"/>
              <a:t>26/08/2015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E982-17DA-419F-A63B-A928100651A7}" type="datetime1">
              <a:rPr lang="fr-FR" smtClean="0"/>
              <a:t>26/08/2015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1" name="Espace réservé du contenu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A815-F075-44B7-8677-E331941BCD95}" type="datetime1">
              <a:rPr lang="fr-FR" smtClean="0"/>
              <a:t>26/08/2015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00E6-5497-4F4B-A3E4-F95525585C80}" type="datetime1">
              <a:rPr lang="fr-FR" smtClean="0"/>
              <a:t>26/08/2015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ectangle à coins arrondis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52553-48CD-4C7D-AECB-E883FFEF4FA7}" type="datetime1">
              <a:rPr lang="fr-FR" smtClean="0"/>
              <a:t>26/08/2015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7300-6978-402D-AC18-043BF9DD1D2E}" type="datetime1">
              <a:rPr lang="fr-FR" smtClean="0"/>
              <a:t>26/08/2015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ectangle à coins arrondis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1D5FDC5-3CFB-4A72-9B7B-47E1C1149EFE}" type="datetime1">
              <a:rPr lang="fr-FR" smtClean="0"/>
              <a:t>26/08/2015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BE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opérations arithmétiques, logiques et géométriques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opérations logiques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NOT , AND , OR , XOR</a:t>
            </a:r>
          </a:p>
          <a:p>
            <a:r>
              <a:rPr lang="fr-FR" dirty="0" smtClean="0"/>
              <a:t>L’utilisation principale :  le masquage</a:t>
            </a:r>
          </a:p>
          <a:p>
            <a:r>
              <a:rPr lang="fr-FR" dirty="0" smtClean="0"/>
              <a:t>Extraire une région d’intérêt à partir d’une image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10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9025" y="1825625"/>
            <a:ext cx="6965950" cy="320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11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fr-FR" dirty="0" smtClean="0"/>
              <a:t>Les traitements géométriques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67544" y="1124744"/>
            <a:ext cx="8229600" cy="4525963"/>
          </a:xfrm>
        </p:spPr>
        <p:txBody>
          <a:bodyPr/>
          <a:lstStyle/>
          <a:p>
            <a:r>
              <a:rPr lang="fr-FR" dirty="0" smtClean="0"/>
              <a:t>Transformer les coordonnées des pixels  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1844824"/>
            <a:ext cx="4111258" cy="4183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600" y="3501008"/>
            <a:ext cx="19812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9552" y="6165304"/>
            <a:ext cx="30099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91880" y="6292552"/>
            <a:ext cx="396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12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Utilité des traitements géométriques	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Correction des distorsions introduite pendant l’acquisition</a:t>
            </a:r>
          </a:p>
          <a:p>
            <a:r>
              <a:rPr lang="fr-FR" dirty="0" smtClean="0"/>
              <a:t>Création des effets spéciaux</a:t>
            </a:r>
          </a:p>
          <a:p>
            <a:r>
              <a:rPr lang="fr-FR" dirty="0" smtClean="0"/>
              <a:t>La registration des images </a:t>
            </a:r>
          </a:p>
          <a:p>
            <a:pPr>
              <a:buNone/>
            </a:pP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13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traitements géométriques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3629000"/>
          </a:xfrm>
        </p:spPr>
        <p:txBody>
          <a:bodyPr/>
          <a:lstStyle/>
          <a:p>
            <a:r>
              <a:rPr lang="fr-FR" dirty="0" smtClean="0"/>
              <a:t>Deux étapes :</a:t>
            </a:r>
          </a:p>
          <a:p>
            <a:pPr lvl="1"/>
            <a:r>
              <a:rPr lang="fr-FR" dirty="0" smtClean="0"/>
              <a:t>Transformer les coordonnées</a:t>
            </a:r>
          </a:p>
          <a:p>
            <a:pPr lvl="1"/>
            <a:r>
              <a:rPr lang="fr-FR" dirty="0" smtClean="0"/>
              <a:t>Interpoler les niveaux de gris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14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3789040"/>
            <a:ext cx="7239000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476672"/>
            <a:ext cx="7124700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ZoneTexte 5"/>
          <p:cNvSpPr txBox="1"/>
          <p:nvPr/>
        </p:nvSpPr>
        <p:spPr>
          <a:xfrm>
            <a:off x="3635896" y="278092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/>
              <a:t>Forward</a:t>
            </a:r>
            <a:endParaRPr lang="fr-FR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3635896" y="609329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/>
              <a:t>Backward</a:t>
            </a:r>
            <a:endParaRPr lang="fr-FR" b="1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15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Prochaine séance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16</a:t>
            </a:fld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Les traitement en niveau de gris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 de la séance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Comprendre les opérations arithmétiques sur les images</a:t>
            </a:r>
          </a:p>
          <a:p>
            <a:r>
              <a:rPr lang="fr-FR" dirty="0" smtClean="0"/>
              <a:t>Comprendre les </a:t>
            </a:r>
            <a:r>
              <a:rPr lang="fr-FR" smtClean="0"/>
              <a:t>opérations </a:t>
            </a:r>
            <a:r>
              <a:rPr lang="fr-FR" smtClean="0"/>
              <a:t>logiques </a:t>
            </a:r>
            <a:r>
              <a:rPr lang="fr-FR" dirty="0" smtClean="0"/>
              <a:t>sur </a:t>
            </a:r>
            <a:r>
              <a:rPr lang="fr-FR" dirty="0" smtClean="0"/>
              <a:t>les images</a:t>
            </a:r>
          </a:p>
          <a:p>
            <a:r>
              <a:rPr lang="fr-FR" dirty="0" smtClean="0"/>
              <a:t>Comprendre les opérations </a:t>
            </a:r>
            <a:r>
              <a:rPr lang="fr-FR" dirty="0" smtClean="0"/>
              <a:t>géométriques sur </a:t>
            </a:r>
            <a:r>
              <a:rPr lang="fr-FR" dirty="0" smtClean="0"/>
              <a:t>les images</a:t>
            </a:r>
          </a:p>
          <a:p>
            <a:endParaRPr lang="fr-FR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opérations Arithmétiques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+, - , x, /</a:t>
            </a:r>
          </a:p>
          <a:p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3212976"/>
            <a:ext cx="6870700" cy="216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oneTexte 4"/>
          <p:cNvSpPr txBox="1"/>
          <p:nvPr/>
        </p:nvSpPr>
        <p:spPr>
          <a:xfrm>
            <a:off x="1907704" y="587727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4211960" y="587727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Y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6444208" y="587727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X + Y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Les opérations Arithmétiques </a:t>
            </a:r>
            <a:br>
              <a:rPr lang="fr-FR" dirty="0" smtClean="0"/>
            </a:br>
            <a:r>
              <a:rPr lang="fr-FR" dirty="0" smtClean="0"/>
              <a:t>« l’addition »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Image + Image : </a:t>
            </a:r>
            <a:r>
              <a:rPr lang="fr-FR" dirty="0" err="1" smtClean="0"/>
              <a:t>blending</a:t>
            </a:r>
            <a:endParaRPr lang="fr-FR" dirty="0" smtClean="0"/>
          </a:p>
          <a:p>
            <a:r>
              <a:rPr lang="fr-FR" dirty="0" smtClean="0"/>
              <a:t>Image + fonction constante : offset additif </a:t>
            </a:r>
          </a:p>
          <a:p>
            <a:r>
              <a:rPr lang="fr-FR" dirty="0" smtClean="0"/>
              <a:t>Image + fonction aléatoire : le bruit additif</a:t>
            </a:r>
          </a:p>
          <a:p>
            <a:r>
              <a:rPr lang="fr-FR" dirty="0" smtClean="0"/>
              <a:t>Si la valeur des pixels excède la valeur max :</a:t>
            </a:r>
          </a:p>
          <a:p>
            <a:pPr lvl="1"/>
            <a:r>
              <a:rPr lang="fr-FR" dirty="0" smtClean="0"/>
              <a:t>Normalisation : 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Troncature : f = L</a:t>
            </a:r>
            <a:r>
              <a:rPr lang="fr-FR" baseline="-25000" dirty="0" smtClean="0"/>
              <a:t>max</a:t>
            </a:r>
            <a:endParaRPr lang="fr-FR" baseline="-250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3789040"/>
            <a:ext cx="399097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04664"/>
            <a:ext cx="7772400" cy="1012974"/>
          </a:xfrm>
        </p:spPr>
        <p:txBody>
          <a:bodyPr/>
          <a:lstStyle/>
          <a:p>
            <a:r>
              <a:rPr lang="fr-FR" dirty="0" smtClean="0"/>
              <a:t>Addition (suite)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556792"/>
            <a:ext cx="8867775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ZoneTexte 5"/>
          <p:cNvSpPr txBox="1"/>
          <p:nvPr/>
        </p:nvSpPr>
        <p:spPr>
          <a:xfrm>
            <a:off x="1907704" y="551723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6516216" y="551723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X + 75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Addition (suite)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276872"/>
            <a:ext cx="8300026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ZoneTexte 5"/>
          <p:cNvSpPr txBox="1"/>
          <p:nvPr/>
        </p:nvSpPr>
        <p:spPr>
          <a:xfrm>
            <a:off x="1619672" y="522920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3563888" y="521990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 (m=0, </a:t>
            </a:r>
            <a:r>
              <a:rPr lang="el-GR" dirty="0" smtClean="0"/>
              <a:t>σ</a:t>
            </a:r>
            <a:r>
              <a:rPr lang="fr-FR" dirty="0" smtClean="0"/>
              <a:t>²=0.01)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6948264" y="521990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X+N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Soustraction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196752"/>
            <a:ext cx="880110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oneTexte 4"/>
          <p:cNvSpPr txBox="1"/>
          <p:nvPr/>
        </p:nvSpPr>
        <p:spPr>
          <a:xfrm>
            <a:off x="1403648" y="573325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6084168" y="566124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X -75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7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fr-FR" dirty="0" smtClean="0"/>
              <a:t>Soustraction (suite)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395536" y="1196752"/>
            <a:ext cx="8229600" cy="4525963"/>
          </a:xfrm>
        </p:spPr>
        <p:txBody>
          <a:bodyPr/>
          <a:lstStyle/>
          <a:p>
            <a:r>
              <a:rPr lang="fr-FR" dirty="0" smtClean="0"/>
              <a:t>Les pixels négatifs ?</a:t>
            </a:r>
          </a:p>
          <a:p>
            <a:pPr lvl="1"/>
            <a:r>
              <a:rPr lang="fr-FR" dirty="0" smtClean="0"/>
              <a:t>Troncature : si négatif -&gt; 0</a:t>
            </a:r>
          </a:p>
          <a:p>
            <a:pPr lvl="1"/>
            <a:r>
              <a:rPr lang="fr-FR" dirty="0" smtClean="0"/>
              <a:t>Valeur absolue de la différence</a:t>
            </a:r>
          </a:p>
          <a:p>
            <a:r>
              <a:rPr lang="fr-FR" dirty="0" smtClean="0"/>
              <a:t>Le négatif  (au sens photographie):</a:t>
            </a:r>
          </a:p>
          <a:p>
            <a:pPr lvl="1"/>
            <a:endParaRPr lang="fr-FR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4365104"/>
            <a:ext cx="23431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91680" y="3429000"/>
            <a:ext cx="5629449" cy="2805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8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multiplication et la division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Par un scalaire </a:t>
            </a:r>
          </a:p>
          <a:p>
            <a:r>
              <a:rPr lang="fr-FR" dirty="0" smtClean="0"/>
              <a:t>Plus pratique pour ajuster la brillance que l’offset additif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9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ux">
  <a:themeElements>
    <a:clrScheme name="Capitaux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pitaux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apitaux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159</TotalTime>
  <Words>437</Words>
  <Application>Microsoft Office PowerPoint</Application>
  <PresentationFormat>Affichage à l'écran (4:3)</PresentationFormat>
  <Paragraphs>99</Paragraphs>
  <Slides>16</Slides>
  <Notes>16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Capitaux</vt:lpstr>
      <vt:lpstr>Les opérations arithmétiques, logiques et géométriques</vt:lpstr>
      <vt:lpstr>Objectif de la séance</vt:lpstr>
      <vt:lpstr>Les opérations Arithmétiques </vt:lpstr>
      <vt:lpstr>Les opérations Arithmétiques  « l’addition »</vt:lpstr>
      <vt:lpstr>Addition (suite)</vt:lpstr>
      <vt:lpstr>Addition (suite)</vt:lpstr>
      <vt:lpstr>Soustraction</vt:lpstr>
      <vt:lpstr>Soustraction (suite)</vt:lpstr>
      <vt:lpstr>La multiplication et la division</vt:lpstr>
      <vt:lpstr>Les opérations logiques</vt:lpstr>
      <vt:lpstr>Diapositive 11</vt:lpstr>
      <vt:lpstr>Les traitements géométriques</vt:lpstr>
      <vt:lpstr>Utilité des traitements géométriques </vt:lpstr>
      <vt:lpstr>Les traitements géométriques</vt:lpstr>
      <vt:lpstr>Diapositive 15</vt:lpstr>
      <vt:lpstr>Prochaine séance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traitement géométrique</dc:title>
  <dc:creator>Mohamed DJEBBAR</dc:creator>
  <cp:lastModifiedBy>dido moh</cp:lastModifiedBy>
  <cp:revision>111</cp:revision>
  <dcterms:created xsi:type="dcterms:W3CDTF">2015-08-24T08:42:32Z</dcterms:created>
  <dcterms:modified xsi:type="dcterms:W3CDTF">2015-08-26T09:51:34Z</dcterms:modified>
</cp:coreProperties>
</file>