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73" r:id="rId4"/>
    <p:sldId id="274" r:id="rId5"/>
    <p:sldId id="275" r:id="rId6"/>
    <p:sldId id="271" r:id="rId7"/>
    <p:sldId id="27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27" autoAdjust="0"/>
  </p:normalViewPr>
  <p:slideViewPr>
    <p:cSldViewPr>
      <p:cViewPr>
        <p:scale>
          <a:sx n="87" d="100"/>
          <a:sy n="87" d="100"/>
        </p:scale>
        <p:origin x="-133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F37A2-20AD-4FF9-B5FB-F6840A00D2BB}" type="datetimeFigureOut">
              <a:rPr lang="fr-FR" smtClean="0"/>
              <a:pPr/>
              <a:t>05/09/2015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ABCB-3D77-4BC5-9338-029EA805D6D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5059-FD31-4184-A026-9D4279CEC9F2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EC55-BC7A-4596-9BC2-F85FD9A1E160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035D-D50D-4ABE-95AB-9289333FDAFA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A20D-D58B-4E66-8AA9-4236ACBE47EA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AE0C-9F33-4B74-90D9-16D5821FF8A6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4F18-FFA7-4177-935B-A0604511B0D5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3EE0-6CE5-4F21-A90F-B09074CA5371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5E6B-3C64-43C2-9675-5FDE32A3D1BF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FBF-3C21-4A5F-BEF7-656D869E3679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D1F-2D67-439C-B995-3CFE15C2934B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931-DCDE-4F53-9FCE-3F60847C1CBB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A0D5C6-BA25-4C24-9646-B37AB50A6B8D}" type="datetime1">
              <a:rPr lang="fr-FR" smtClean="0"/>
              <a:pPr/>
              <a:t>05/09/2015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traitements orientés voisinage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convolution 2D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 En théorie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 pratique, on se limite à un filtre de largeur m et de hauteur n. Dans ce cas la définition devient 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88840"/>
            <a:ext cx="6631657" cy="110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653136"/>
            <a:ext cx="5904656" cy="104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5733256"/>
            <a:ext cx="138157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5886099"/>
            <a:ext cx="1512167" cy="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25787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340768"/>
            <a:ext cx="331326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1988840"/>
            <a:ext cx="233078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passe-bas (Lissage)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Permet d’introduire le flou</a:t>
            </a:r>
          </a:p>
          <a:p>
            <a:r>
              <a:rPr lang="fr-FR" dirty="0" smtClean="0"/>
              <a:t>Réduire le bruit</a:t>
            </a:r>
          </a:p>
          <a:p>
            <a:r>
              <a:rPr lang="fr-FR" smtClean="0"/>
              <a:t>Lisser l’image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filtre moyenneur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Utilise, généralement, une convolution avec un Masque 3x3 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657225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796950"/>
          </a:xfrm>
        </p:spPr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980728"/>
            <a:ext cx="6899728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3153" y="3501008"/>
            <a:ext cx="391095" cy="19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6195307"/>
            <a:ext cx="576064" cy="18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6200945"/>
            <a:ext cx="576063" cy="18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Variantes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coefficients de pondération : Donner plus d’importance à la valeur du pixel central.</a:t>
            </a:r>
          </a:p>
          <a:p>
            <a:r>
              <a:rPr lang="fr-FR" dirty="0" smtClean="0"/>
              <a:t>Filtre directionnel : </a:t>
            </a:r>
          </a:p>
          <a:p>
            <a:r>
              <a:rPr lang="fr-FR" dirty="0" smtClean="0"/>
              <a:t>Filtre de sélection : si condition remplie applique la nouvelle valeur si non rejette.</a:t>
            </a:r>
          </a:p>
          <a:p>
            <a:r>
              <a:rPr lang="fr-FR" dirty="0" smtClean="0"/>
              <a:t>Elimination des « </a:t>
            </a:r>
            <a:r>
              <a:rPr lang="fr-FR" dirty="0" err="1" smtClean="0"/>
              <a:t>outliers</a:t>
            </a:r>
            <a:r>
              <a:rPr lang="fr-FR" dirty="0" smtClean="0"/>
              <a:t> » avant 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</a:t>
            </a:r>
            <a:r>
              <a:rPr lang="fr-FR" dirty="0" err="1" smtClean="0"/>
              <a:t>Gaussian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628800"/>
            <a:ext cx="3600400" cy="86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708920"/>
            <a:ext cx="4608512" cy="3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filtre médian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Filtre non linéaire</a:t>
            </a:r>
          </a:p>
          <a:p>
            <a:r>
              <a:rPr lang="fr-FR" dirty="0" smtClean="0"/>
              <a:t>Remplace la valeur du pixel central par la valeur </a:t>
            </a:r>
            <a:r>
              <a:rPr lang="fr-FR" dirty="0" err="1" smtClean="0"/>
              <a:t>médianne</a:t>
            </a:r>
            <a:r>
              <a:rPr lang="fr-FR" dirty="0" smtClean="0"/>
              <a:t> parmi ces voisins.</a:t>
            </a:r>
          </a:p>
          <a:p>
            <a:r>
              <a:rPr lang="fr-FR" dirty="0" smtClean="0"/>
              <a:t>Permet de supprimer le bruit de type « sel et poivron »</a:t>
            </a:r>
          </a:p>
          <a:p>
            <a:pPr>
              <a:buNone/>
            </a:pPr>
            <a:r>
              <a:rPr lang="fr-FR" dirty="0" smtClean="0"/>
              <a:t>    (Le bruit </a:t>
            </a:r>
            <a:r>
              <a:rPr lang="fr-FR" dirty="0" err="1" smtClean="0"/>
              <a:t>impulsionnel</a:t>
            </a:r>
            <a:r>
              <a:rPr lang="fr-FR" dirty="0" smtClean="0"/>
              <a:t>, également appelé sel et poivre, est une dégradation de l'image sous la forme de pixels noirs et blancs répartis au hasard. Ce bruit est dû soit à des erreurs de transmission de données, soit à la défaillance d'éléments du capteur, soit à la présence de particules fines sur le capteur d'images - </a:t>
            </a:r>
            <a:r>
              <a:rPr lang="fr-FR" dirty="0" err="1" smtClean="0"/>
              <a:t>wikipedia</a:t>
            </a:r>
            <a:r>
              <a:rPr lang="fr-F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1143000"/>
          </a:xfrm>
        </p:spPr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196752"/>
            <a:ext cx="4201517" cy="536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987824" y="63813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Filtre Médian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88024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Filtre Moyenneur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filtres passe-haut (accentuation de l'image)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Mettre l’accent sur les détails de l’images</a:t>
            </a:r>
          </a:p>
          <a:p>
            <a:r>
              <a:rPr lang="fr-FR" dirty="0" smtClean="0"/>
              <a:t>Les contours , les arrêtes , les brillances ,…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En quoi consistent les traitements orientés voisinage ?</a:t>
            </a:r>
          </a:p>
          <a:p>
            <a:r>
              <a:rPr lang="fr-FR" dirty="0" smtClean="0"/>
              <a:t>La convolution est ses utilisations en traitement images</a:t>
            </a:r>
          </a:p>
          <a:p>
            <a:r>
              <a:rPr lang="fr-FR" dirty="0" smtClean="0"/>
              <a:t>Le filtre linéaire passe-bas</a:t>
            </a:r>
          </a:p>
          <a:p>
            <a:r>
              <a:rPr lang="fr-FR" dirty="0" smtClean="0"/>
              <a:t>Le filtre médian</a:t>
            </a:r>
          </a:p>
          <a:p>
            <a:r>
              <a:rPr lang="fr-FR" dirty="0" smtClean="0"/>
              <a:t>Le filtre passe-haut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Laplacien	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844824"/>
            <a:ext cx="3372023" cy="91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2636912"/>
            <a:ext cx="5215483" cy="101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3604928"/>
            <a:ext cx="5184576" cy="83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4509120"/>
            <a:ext cx="72625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5896" y="5229200"/>
            <a:ext cx="141575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ce réservé du contenu 3"/>
          <p:cNvSpPr txBox="1">
            <a:spLocks/>
          </p:cNvSpPr>
          <p:nvPr/>
        </p:nvSpPr>
        <p:spPr>
          <a:xfrm>
            <a:off x="683568" y="1340768"/>
            <a:ext cx="7772400" cy="4572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Définitions 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fr-FR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fr-FR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fr-FR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fr-FR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fr-FR" sz="2600" dirty="0" smtClean="0"/>
              <a:t>Convolution avec :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 accentuée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92896"/>
            <a:ext cx="2664296" cy="308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8636" y="2492896"/>
            <a:ext cx="266978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7276" y="2492896"/>
            <a:ext cx="2654844" cy="307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899592" y="56612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Image originale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31840" y="56612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Laplacien de l’image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72200" y="56612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Image filtrée</a:t>
            </a:r>
            <a:endParaRPr lang="fr-FR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1700808"/>
            <a:ext cx="4176464" cy="65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d'image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filtrage d'image à pour but d'améliorer la qualité d'une image numérique, il consiste à  retrouver le maximum d'information sous l'image bruitée. </a:t>
            </a:r>
          </a:p>
          <a:p>
            <a:r>
              <a:rPr lang="fr-FR" dirty="0" smtClean="0"/>
              <a:t>Chaque filtre cherche à atténuer un type de défaut bien précis ; </a:t>
            </a:r>
          </a:p>
          <a:p>
            <a:r>
              <a:rPr lang="fr-FR" dirty="0" smtClean="0"/>
              <a:t>Il n'y a pas de filtre universel capable de corriger tous les défauts ; </a:t>
            </a:r>
          </a:p>
          <a:p>
            <a:r>
              <a:rPr lang="fr-FR" dirty="0" smtClean="0"/>
              <a:t>Il faut choisir les bons filtres suivant les défauts que vous désirez corriger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global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Filtrage global : Dans le filtrage global, chaque pixel de la nouvelle image est calculé en prenant en compte la totalité des pixels de l'image de départ ; </a:t>
            </a:r>
          </a:p>
          <a:p>
            <a:pPr>
              <a:buNone/>
            </a:pPr>
            <a:endParaRPr lang="fr-FR" dirty="0" smtClean="0"/>
          </a:p>
          <a:p>
            <a:pPr lvl="1"/>
            <a:r>
              <a:rPr lang="fr-FR" dirty="0" smtClean="0"/>
              <a:t>les opérations sur les histogrammes</a:t>
            </a:r>
          </a:p>
          <a:p>
            <a:pPr lvl="1"/>
            <a:r>
              <a:rPr lang="fr-FR" dirty="0" smtClean="0"/>
              <a:t>les opérations qui nécessitent de passer dans l'espace de Fourier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local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Chaque pixel de la nouvelle image est calculé en prenant en compte seulement un voisinage du pixel correspondant dans l'image d'origine ; </a:t>
            </a:r>
          </a:p>
          <a:p>
            <a:endParaRPr lang="fr-FR" dirty="0" smtClean="0"/>
          </a:p>
          <a:p>
            <a:r>
              <a:rPr lang="fr-FR" dirty="0" smtClean="0"/>
              <a:t>Ces voisinages sont donc assimilables à des tableaux à deux dimensions (matrices) de taille </a:t>
            </a:r>
            <a:r>
              <a:rPr lang="fr-FR" b="1" dirty="0" smtClean="0"/>
              <a:t>impaire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bruit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Acquisition </a:t>
            </a:r>
          </a:p>
          <a:p>
            <a:pPr lvl="1"/>
            <a:r>
              <a:rPr lang="fr-FR" dirty="0" smtClean="0"/>
              <a:t> Illumination </a:t>
            </a:r>
          </a:p>
          <a:p>
            <a:pPr lvl="1"/>
            <a:r>
              <a:rPr lang="fr-FR" dirty="0" smtClean="0"/>
              <a:t> Perturbations 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Transmission 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Stockage </a:t>
            </a:r>
          </a:p>
          <a:p>
            <a:pPr lvl="1"/>
            <a:r>
              <a:rPr lang="fr-FR" dirty="0" smtClean="0"/>
              <a:t>Échantillonnage, </a:t>
            </a:r>
          </a:p>
          <a:p>
            <a:pPr lvl="1"/>
            <a:r>
              <a:rPr lang="fr-FR" dirty="0" smtClean="0"/>
              <a:t>Quantification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 de bruit	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Bruit sel et poivre : Le bruit Sel et poivre à x% est obtenu en remplaçant </a:t>
            </a:r>
          </a:p>
          <a:p>
            <a:pPr>
              <a:buNone/>
            </a:pPr>
            <a:r>
              <a:rPr lang="fr-FR" dirty="0" smtClean="0"/>
              <a:t>	-  x/2 % des pixels de l'image par des pixels blancs </a:t>
            </a:r>
          </a:p>
          <a:p>
            <a:pPr>
              <a:buNone/>
            </a:pPr>
            <a:r>
              <a:rPr lang="fr-FR" dirty="0" smtClean="0"/>
              <a:t>	-  x/2 % des pixels de l'image par des pixels noirs. 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Bruit Gaussien : On génère au hasard une suite de valeurs réelles v</a:t>
            </a:r>
            <a:r>
              <a:rPr lang="fr-FR" baseline="-25000" dirty="0" smtClean="0"/>
              <a:t>0</a:t>
            </a:r>
            <a:r>
              <a:rPr lang="fr-FR" dirty="0" smtClean="0"/>
              <a:t> , v</a:t>
            </a:r>
            <a:r>
              <a:rPr lang="fr-FR" baseline="-25000" dirty="0" smtClean="0"/>
              <a:t>1</a:t>
            </a:r>
            <a:r>
              <a:rPr lang="fr-FR" dirty="0" smtClean="0"/>
              <a:t> , … , </a:t>
            </a:r>
            <a:r>
              <a:rPr lang="fr-FR" dirty="0" err="1" smtClean="0"/>
              <a:t>v</a:t>
            </a:r>
            <a:r>
              <a:rPr lang="fr-FR" baseline="-25000" dirty="0" err="1" smtClean="0"/>
              <a:t>n</a:t>
            </a:r>
            <a:r>
              <a:rPr lang="fr-FR" dirty="0" smtClean="0"/>
              <a:t> </a:t>
            </a:r>
            <a:endParaRPr lang="fr-F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traitement est dit orienté voisinage si la valeur du pixel (x</a:t>
            </a:r>
            <a:r>
              <a:rPr lang="fr-FR" baseline="-25000" dirty="0" smtClean="0"/>
              <a:t>0</a:t>
            </a:r>
            <a:r>
              <a:rPr lang="fr-FR" dirty="0" smtClean="0"/>
              <a:t>,y</a:t>
            </a:r>
            <a:r>
              <a:rPr lang="fr-FR" baseline="-25000" dirty="0" smtClean="0"/>
              <a:t>0</a:t>
            </a:r>
            <a:r>
              <a:rPr lang="fr-FR" dirty="0" smtClean="0"/>
              <a:t>), dit pixel de référence ou central, dépend de la valeur initiale du pixel ainsi de celles de ses voisins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429000"/>
            <a:ext cx="7212438" cy="252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Soient A et B deux signaux 1D.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Exemple :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276872"/>
            <a:ext cx="3528392" cy="80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149080"/>
            <a:ext cx="63881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5031</TotalTime>
  <Words>491</Words>
  <Application>Microsoft Office PowerPoint</Application>
  <PresentationFormat>Affichage à l'écran (4:3)</PresentationFormat>
  <Paragraphs>134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Capitaux</vt:lpstr>
      <vt:lpstr>Les traitements orientés voisinage</vt:lpstr>
      <vt:lpstr>Objectifs</vt:lpstr>
      <vt:lpstr>Filtrage d'image</vt:lpstr>
      <vt:lpstr>Filtrage global</vt:lpstr>
      <vt:lpstr>Filtrage local</vt:lpstr>
      <vt:lpstr>Le bruit</vt:lpstr>
      <vt:lpstr>Type de bruit </vt:lpstr>
      <vt:lpstr>Définition</vt:lpstr>
      <vt:lpstr>La convolution</vt:lpstr>
      <vt:lpstr>La convolution 2D</vt:lpstr>
      <vt:lpstr>Diapositive 11</vt:lpstr>
      <vt:lpstr>Filtre passe-bas (Lissage)</vt:lpstr>
      <vt:lpstr>Le filtre moyenneur</vt:lpstr>
      <vt:lpstr>Illustration</vt:lpstr>
      <vt:lpstr>Variantes :</vt:lpstr>
      <vt:lpstr>Filtre Gaussian</vt:lpstr>
      <vt:lpstr>Le filtre médian</vt:lpstr>
      <vt:lpstr>Illustration</vt:lpstr>
      <vt:lpstr>Les filtres passe-haut (accentuation de l'image)</vt:lpstr>
      <vt:lpstr>Le Laplacien  </vt:lpstr>
      <vt:lpstr>Image accentuée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transformation en niveau de gris</dc:title>
  <dc:creator>Mohamed DJEBBAR</dc:creator>
  <cp:lastModifiedBy>dido moh</cp:lastModifiedBy>
  <cp:revision>128</cp:revision>
  <dcterms:created xsi:type="dcterms:W3CDTF">2015-08-21T17:45:38Z</dcterms:created>
  <dcterms:modified xsi:type="dcterms:W3CDTF">2015-09-06T12:00:45Z</dcterms:modified>
</cp:coreProperties>
</file>