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8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59" r:id="rId9"/>
    <p:sldId id="258" r:id="rId10"/>
    <p:sldId id="260" r:id="rId11"/>
    <p:sldId id="266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93" autoAdjust="0"/>
  </p:normalViewPr>
  <p:slideViewPr>
    <p:cSldViewPr>
      <p:cViewPr varScale="1">
        <p:scale>
          <a:sx n="79" d="100"/>
          <a:sy n="79" d="100"/>
        </p:scale>
        <p:origin x="-1546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F37A2-20AD-4FF9-B5FB-F6840A00D2BB}" type="datetimeFigureOut">
              <a:rPr lang="fr-FR" smtClean="0"/>
              <a:pPr/>
              <a:t>11/09/2015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5ABCB-3D77-4BC5-9338-029EA805D6D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11/09/2015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BE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11/09/2015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11/09/2015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11/09/2015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11/09/2015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smtClean="0"/>
              <a:t>traitements dans le domaine fréquentiel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 passe-bas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filtre idéal :</a:t>
            </a:r>
          </a:p>
          <a:p>
            <a:endParaRPr lang="fr-FR" dirty="0" smtClean="0"/>
          </a:p>
          <a:p>
            <a:r>
              <a:rPr lang="fr-FR" dirty="0" smtClean="0"/>
              <a:t>D</a:t>
            </a:r>
            <a:r>
              <a:rPr lang="fr-FR" baseline="-25000" dirty="0" smtClean="0"/>
              <a:t>0</a:t>
            </a:r>
            <a:r>
              <a:rPr lang="fr-FR" dirty="0" smtClean="0"/>
              <a:t> : la fréquence de coupure (</a:t>
            </a:r>
            <a:r>
              <a:rPr lang="fr-FR" i="1" dirty="0" err="1" smtClean="0"/>
              <a:t>cutoff</a:t>
            </a:r>
            <a:r>
              <a:rPr lang="fr-FR" i="1" dirty="0" smtClean="0"/>
              <a:t> </a:t>
            </a:r>
            <a:r>
              <a:rPr lang="fr-FR" i="1" dirty="0" err="1" smtClean="0"/>
              <a:t>frequency</a:t>
            </a:r>
            <a:r>
              <a:rPr lang="fr-FR" dirty="0" smtClean="0"/>
              <a:t>) 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924944"/>
            <a:ext cx="8208912" cy="374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1268760"/>
            <a:ext cx="3384376" cy="91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 passe-bas 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filtre </a:t>
            </a:r>
            <a:r>
              <a:rPr lang="fr-FR" dirty="0" err="1" smtClean="0"/>
              <a:t>gaussian</a:t>
            </a:r>
            <a:r>
              <a:rPr lang="fr-FR" dirty="0" smtClean="0"/>
              <a:t>: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2132856"/>
            <a:ext cx="2448272" cy="44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2132856"/>
            <a:ext cx="31432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2996952"/>
            <a:ext cx="6893661" cy="3521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 passe-bas 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smtClean="0"/>
              <a:t>filtre «</a:t>
            </a:r>
            <a:r>
              <a:rPr lang="fr-FR" dirty="0" err="1" smtClean="0"/>
              <a:t>Butterworth</a:t>
            </a:r>
            <a:r>
              <a:rPr lang="fr-FR" dirty="0" smtClean="0"/>
              <a:t>» :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</a:t>
            </a:r>
            <a:r>
              <a:rPr lang="fr-FR" baseline="-25000" dirty="0" smtClean="0"/>
              <a:t>0</a:t>
            </a:r>
            <a:r>
              <a:rPr lang="fr-FR" dirty="0" smtClean="0"/>
              <a:t> </a:t>
            </a:r>
            <a:r>
              <a:rPr lang="fr-FR" dirty="0" smtClean="0"/>
              <a:t>: la fréquence de coupure (</a:t>
            </a:r>
            <a:r>
              <a:rPr lang="fr-FR" i="1" dirty="0" err="1" smtClean="0"/>
              <a:t>cutoff</a:t>
            </a:r>
            <a:r>
              <a:rPr lang="fr-FR" i="1" dirty="0" smtClean="0"/>
              <a:t> </a:t>
            </a:r>
            <a:r>
              <a:rPr lang="fr-FR" i="1" dirty="0" err="1" smtClean="0"/>
              <a:t>frequency</a:t>
            </a:r>
            <a:r>
              <a:rPr lang="fr-FR" dirty="0" smtClean="0"/>
              <a:t>) </a:t>
            </a:r>
          </a:p>
          <a:p>
            <a:pPr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844824"/>
            <a:ext cx="40005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3501008"/>
            <a:ext cx="6840760" cy="3237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2132856"/>
            <a:ext cx="2448272" cy="44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 passe-haut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filtre idéal :</a:t>
            </a:r>
          </a:p>
          <a:p>
            <a:endParaRPr lang="fr-FR" dirty="0" smtClean="0"/>
          </a:p>
          <a:p>
            <a:r>
              <a:rPr lang="fr-FR" dirty="0" smtClean="0"/>
              <a:t>D</a:t>
            </a:r>
            <a:r>
              <a:rPr lang="fr-FR" baseline="-25000" dirty="0" smtClean="0"/>
              <a:t>0</a:t>
            </a:r>
            <a:r>
              <a:rPr lang="fr-FR" dirty="0" smtClean="0"/>
              <a:t> : la fréquence de coupure (</a:t>
            </a:r>
            <a:r>
              <a:rPr lang="fr-FR" i="1" dirty="0" err="1" smtClean="0"/>
              <a:t>cutoff</a:t>
            </a:r>
            <a:r>
              <a:rPr lang="fr-FR" i="1" dirty="0" smtClean="0"/>
              <a:t> </a:t>
            </a:r>
            <a:r>
              <a:rPr lang="fr-FR" i="1" dirty="0" err="1" smtClean="0"/>
              <a:t>frequency</a:t>
            </a:r>
            <a:r>
              <a:rPr lang="fr-FR" dirty="0" smtClean="0"/>
              <a:t>) </a:t>
            </a:r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1340768"/>
            <a:ext cx="3746921" cy="827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3068960"/>
            <a:ext cx="6560406" cy="3133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 passe-haut 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filtre </a:t>
            </a:r>
            <a:r>
              <a:rPr lang="fr-FR" dirty="0" err="1" smtClean="0"/>
              <a:t>gaussian</a:t>
            </a:r>
            <a:r>
              <a:rPr lang="fr-FR" dirty="0" smtClean="0"/>
              <a:t> passe-haut: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2564904"/>
            <a:ext cx="2448272" cy="44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3212976"/>
            <a:ext cx="7023124" cy="3253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1844824"/>
            <a:ext cx="37528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 passe-haut 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filtre «</a:t>
            </a:r>
            <a:r>
              <a:rPr lang="fr-FR" dirty="0" err="1" smtClean="0"/>
              <a:t>Butterworth</a:t>
            </a:r>
            <a:r>
              <a:rPr lang="fr-FR" dirty="0" smtClean="0"/>
              <a:t> » passe-haut: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D</a:t>
            </a:r>
            <a:r>
              <a:rPr lang="fr-FR" baseline="-25000" dirty="0" smtClean="0"/>
              <a:t>0</a:t>
            </a:r>
            <a:r>
              <a:rPr lang="fr-FR" dirty="0" smtClean="0"/>
              <a:t> : la fréquence de coupure (</a:t>
            </a:r>
            <a:r>
              <a:rPr lang="fr-FR" i="1" dirty="0" err="1" smtClean="0"/>
              <a:t>cutoff</a:t>
            </a:r>
            <a:r>
              <a:rPr lang="fr-FR" i="1" dirty="0" smtClean="0"/>
              <a:t> </a:t>
            </a:r>
            <a:r>
              <a:rPr lang="fr-FR" i="1" dirty="0" err="1" smtClean="0"/>
              <a:t>frequency</a:t>
            </a:r>
            <a:r>
              <a:rPr lang="fr-FR" dirty="0" smtClean="0"/>
              <a:t>)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060848"/>
            <a:ext cx="2448272" cy="44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1916832"/>
            <a:ext cx="39719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3405277"/>
            <a:ext cx="6264696" cy="3264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Accentuation des hautes fréquences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H(</a:t>
            </a:r>
            <a:r>
              <a:rPr lang="fr-FR" dirty="0" err="1" smtClean="0"/>
              <a:t>u,v</a:t>
            </a:r>
            <a:r>
              <a:rPr lang="fr-FR" dirty="0" smtClean="0"/>
              <a:t>) filtre passe haut :</a:t>
            </a:r>
            <a:endParaRPr lang="fr-FR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2132856"/>
            <a:ext cx="3352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3192430"/>
            <a:ext cx="8863097" cy="2540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 de la séance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Les outils mathématiques pour représenter une image dans le domaine fréquentiel</a:t>
            </a:r>
          </a:p>
          <a:p>
            <a:r>
              <a:rPr lang="fr-FR" dirty="0" smtClean="0"/>
              <a:t>La transformée de Fourier et ses propriétés</a:t>
            </a:r>
          </a:p>
          <a:p>
            <a:r>
              <a:rPr lang="fr-FR" dirty="0" smtClean="0"/>
              <a:t>L’utilisation de la transformée de Fourier pour le filtrage</a:t>
            </a:r>
          </a:p>
          <a:p>
            <a:r>
              <a:rPr lang="fr-FR" dirty="0" smtClean="0"/>
              <a:t>Filtres passe-bas et passe-haut revisités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transformation 2D linéaires discrètes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La transformation : </a:t>
            </a:r>
          </a:p>
          <a:p>
            <a:pPr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r>
              <a:rPr lang="fr-FR" dirty="0" smtClean="0"/>
              <a:t>		r(</a:t>
            </a:r>
            <a:r>
              <a:rPr lang="fr-FR" dirty="0" err="1" smtClean="0"/>
              <a:t>x,y</a:t>
            </a:r>
            <a:r>
              <a:rPr lang="fr-FR" dirty="0" smtClean="0"/>
              <a:t>) le noyau de la transformation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La transformation Inverse :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r>
              <a:rPr lang="fr-FR" dirty="0" smtClean="0"/>
              <a:t>		s(</a:t>
            </a:r>
            <a:r>
              <a:rPr lang="fr-FR" dirty="0" err="1" smtClean="0"/>
              <a:t>x,y</a:t>
            </a:r>
            <a:r>
              <a:rPr lang="fr-FR" dirty="0" smtClean="0"/>
              <a:t>) le noyau de la transformation inverse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772816"/>
            <a:ext cx="47529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4293096"/>
            <a:ext cx="50006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La transformation de Fourier 2D discrète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Les noyaux :</a:t>
            </a:r>
          </a:p>
          <a:p>
            <a:pPr>
              <a:buNone/>
            </a:pPr>
            <a:r>
              <a:rPr lang="fr-FR" dirty="0" smtClean="0"/>
              <a:t>	Pour une image de taille </a:t>
            </a:r>
            <a:r>
              <a:rPr lang="fr-FR" dirty="0" err="1" smtClean="0"/>
              <a:t>MxN</a:t>
            </a:r>
            <a:r>
              <a:rPr lang="fr-FR" dirty="0" smtClean="0"/>
              <a:t> , </a:t>
            </a:r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Les transformations :</a:t>
            </a:r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420888"/>
            <a:ext cx="51911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2924944"/>
            <a:ext cx="54578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072" y="1916832"/>
            <a:ext cx="115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4293096"/>
            <a:ext cx="80391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520" y="5445224"/>
            <a:ext cx="8676456" cy="979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Affiche les modules des coefficients qui sont des nombre complexe !!</a:t>
            </a:r>
          </a:p>
          <a:p>
            <a:r>
              <a:rPr lang="fr-FR" dirty="0" smtClean="0"/>
              <a:t>Un shift centre est </a:t>
            </a:r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348880"/>
            <a:ext cx="412432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2348880"/>
            <a:ext cx="4207325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 </a:t>
            </a:r>
            <a:r>
              <a:rPr lang="fr-FR" dirty="0" err="1" smtClean="0"/>
              <a:t>fftshift</a:t>
            </a:r>
            <a:r>
              <a:rPr lang="fr-FR" dirty="0" smtClean="0"/>
              <a:t> : Mieux voir la transformée de Fourier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683" y="2348880"/>
            <a:ext cx="412432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2348880"/>
            <a:ext cx="4176464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8072" y="-171400"/>
            <a:ext cx="7772400" cy="1143000"/>
          </a:xfrm>
        </p:spPr>
        <p:txBody>
          <a:bodyPr/>
          <a:lstStyle/>
          <a:p>
            <a:r>
              <a:rPr lang="fr-FR" dirty="0" smtClean="0"/>
              <a:t>Quelque propriété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899592" y="1052736"/>
            <a:ext cx="7772400" cy="5293568"/>
          </a:xfrm>
        </p:spPr>
        <p:txBody>
          <a:bodyPr>
            <a:normAutofit/>
          </a:bodyPr>
          <a:lstStyle/>
          <a:p>
            <a:r>
              <a:rPr lang="fr-FR" dirty="0" smtClean="0"/>
              <a:t>Linéarité :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Translation :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Symétrie : si f(</a:t>
            </a:r>
            <a:r>
              <a:rPr lang="fr-FR" dirty="0" err="1" smtClean="0"/>
              <a:t>x,y</a:t>
            </a:r>
            <a:r>
              <a:rPr lang="fr-FR" dirty="0" smtClean="0"/>
              <a:t>) est une fonction réelle alors </a:t>
            </a:r>
          </a:p>
          <a:p>
            <a:endParaRPr lang="fr-FR" dirty="0" smtClean="0"/>
          </a:p>
          <a:p>
            <a:r>
              <a:rPr lang="fr-FR" dirty="0" smtClean="0"/>
              <a:t>Périodicité :</a:t>
            </a:r>
            <a:endParaRPr lang="fr-F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556792"/>
            <a:ext cx="68865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2204864"/>
            <a:ext cx="74485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3429000"/>
            <a:ext cx="74771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9632" y="4077072"/>
            <a:ext cx="74009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43808" y="5229200"/>
            <a:ext cx="27908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15816" y="6309320"/>
            <a:ext cx="33813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43808" y="5805264"/>
            <a:ext cx="33623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La transformée de Fourier et le produit de convolution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Produit de convolution dans le domaine spatial est un produit dans le domaine fréquentiel !!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r>
              <a:rPr lang="fr-FR" dirty="0" smtClean="0"/>
              <a:t> </a:t>
            </a:r>
            <a:r>
              <a:rPr lang="fr-FR" dirty="0" smtClean="0"/>
              <a:t>F, G et H sont les transformées de Fourier des signaux f</a:t>
            </a:r>
            <a:r>
              <a:rPr lang="fr-FR" dirty="0" smtClean="0"/>
              <a:t>,</a:t>
            </a:r>
            <a:r>
              <a:rPr lang="fr-FR" dirty="0" smtClean="0"/>
              <a:t> g et h respectivement</a:t>
            </a:r>
          </a:p>
          <a:p>
            <a:r>
              <a:rPr lang="fr-FR" dirty="0" smtClean="0"/>
              <a:t>L’image filtrée g(</a:t>
            </a:r>
            <a:r>
              <a:rPr lang="fr-FR" dirty="0" err="1" smtClean="0"/>
              <a:t>x,y</a:t>
            </a:r>
            <a:r>
              <a:rPr lang="fr-FR" dirty="0" smtClean="0"/>
              <a:t>) se calcule utilisant la transformée de Fourier inverse: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/>
              <a:t>	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2492896"/>
            <a:ext cx="36480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3284984"/>
            <a:ext cx="3581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784" y="5661248"/>
            <a:ext cx="37814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Schéma du filtrage dans le domaine fréquentiel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971600" y="2060848"/>
            <a:ext cx="2016224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419872" y="1988840"/>
            <a:ext cx="216024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6804248" y="3573016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563888" y="4869160"/>
            <a:ext cx="216024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6084168" y="1988840"/>
            <a:ext cx="2016224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043608" y="4941168"/>
            <a:ext cx="2016224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6228184" y="4797152"/>
            <a:ext cx="2376264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3563888" y="3429000"/>
            <a:ext cx="2016224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>
            <a:stCxn id="4" idx="6"/>
          </p:cNvCxnSpPr>
          <p:nvPr/>
        </p:nvCxnSpPr>
        <p:spPr>
          <a:xfrm>
            <a:off x="2987824" y="256490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5580112" y="256490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7092280" y="306896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7164288" y="422108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>
            <a:off x="5724128" y="537321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>
            <a:off x="3059832" y="537321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5580112" y="393305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974259" y="2348880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Image initiale (Input)</a:t>
            </a:r>
          </a:p>
          <a:p>
            <a:pPr algn="ctr"/>
            <a:r>
              <a:rPr lang="fr-FR" b="1" dirty="0" smtClean="0"/>
              <a:t>f(</a:t>
            </a:r>
            <a:r>
              <a:rPr lang="fr-FR" b="1" dirty="0" err="1" smtClean="0"/>
              <a:t>x,y</a:t>
            </a:r>
            <a:r>
              <a:rPr lang="fr-FR" b="1" dirty="0" smtClean="0"/>
              <a:t>)</a:t>
            </a:r>
            <a:endParaRPr lang="fr-FR" b="1" dirty="0"/>
          </a:p>
        </p:txBody>
      </p:sp>
      <p:sp>
        <p:nvSpPr>
          <p:cNvPr id="36" name="ZoneTexte 35"/>
          <p:cNvSpPr txBox="1"/>
          <p:nvPr/>
        </p:nvSpPr>
        <p:spPr>
          <a:xfrm>
            <a:off x="1043608" y="5157192"/>
            <a:ext cx="2053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Image filtrée (Output)</a:t>
            </a:r>
          </a:p>
          <a:p>
            <a:pPr algn="ctr"/>
            <a:r>
              <a:rPr lang="fr-FR" b="1" dirty="0" smtClean="0"/>
              <a:t>g(</a:t>
            </a:r>
            <a:r>
              <a:rPr lang="fr-FR" b="1" dirty="0" err="1" smtClean="0"/>
              <a:t>x,y</a:t>
            </a:r>
            <a:r>
              <a:rPr lang="fr-FR" b="1" dirty="0" smtClean="0"/>
              <a:t>)</a:t>
            </a:r>
            <a:endParaRPr lang="fr-FR" b="1" dirty="0"/>
          </a:p>
        </p:txBody>
      </p:sp>
      <p:sp>
        <p:nvSpPr>
          <p:cNvPr id="37" name="ZoneTexte 36"/>
          <p:cNvSpPr txBox="1"/>
          <p:nvPr/>
        </p:nvSpPr>
        <p:spPr>
          <a:xfrm>
            <a:off x="3419872" y="2348880"/>
            <a:ext cx="216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Transformée de Fourier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3635896" y="5085184"/>
            <a:ext cx="2168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Transformée de Fourier inverse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6084168" y="2060848"/>
            <a:ext cx="2088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Les coefficients de l’images transformée</a:t>
            </a:r>
          </a:p>
          <a:p>
            <a:pPr algn="ctr"/>
            <a:r>
              <a:rPr lang="fr-FR" b="1" dirty="0" smtClean="0"/>
              <a:t>F(</a:t>
            </a:r>
            <a:r>
              <a:rPr lang="fr-FR" b="1" dirty="0" err="1" smtClean="0"/>
              <a:t>u,v</a:t>
            </a:r>
            <a:r>
              <a:rPr lang="fr-FR" b="1" dirty="0" smtClean="0"/>
              <a:t>)</a:t>
            </a:r>
            <a:endParaRPr lang="fr-FR" b="1" dirty="0"/>
          </a:p>
        </p:txBody>
      </p:sp>
      <p:sp>
        <p:nvSpPr>
          <p:cNvPr id="41" name="ZoneTexte 40"/>
          <p:cNvSpPr txBox="1"/>
          <p:nvPr/>
        </p:nvSpPr>
        <p:spPr>
          <a:xfrm>
            <a:off x="7017840" y="37077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3563888" y="3573016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La réponse fréquentielle du filtre</a:t>
            </a:r>
          </a:p>
          <a:p>
            <a:pPr algn="ctr"/>
            <a:r>
              <a:rPr lang="fr-FR" dirty="0" smtClean="0"/>
              <a:t>H(</a:t>
            </a:r>
            <a:r>
              <a:rPr lang="fr-FR" dirty="0" err="1" smtClean="0"/>
              <a:t>u,v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6300192" y="508518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G(</a:t>
            </a:r>
            <a:r>
              <a:rPr lang="fr-FR" b="1" dirty="0" err="1" smtClean="0"/>
              <a:t>u,v</a:t>
            </a:r>
            <a:r>
              <a:rPr lang="fr-FR" b="1" dirty="0" smtClean="0"/>
              <a:t>) = H(</a:t>
            </a:r>
            <a:r>
              <a:rPr lang="fr-FR" b="1" dirty="0" err="1" smtClean="0"/>
              <a:t>u,v</a:t>
            </a:r>
            <a:r>
              <a:rPr lang="fr-FR" b="1" dirty="0" smtClean="0"/>
              <a:t>).F(</a:t>
            </a:r>
            <a:r>
              <a:rPr lang="fr-FR" b="1" dirty="0" err="1" smtClean="0"/>
              <a:t>u,v</a:t>
            </a:r>
            <a:r>
              <a:rPr lang="fr-FR" b="1" dirty="0" smtClean="0"/>
              <a:t>)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2399</TotalTime>
  <Words>329</Words>
  <Application>Microsoft Office PowerPoint</Application>
  <PresentationFormat>Affichage à l'écran (4:3)</PresentationFormat>
  <Paragraphs>104</Paragraphs>
  <Slides>16</Slides>
  <Notes>16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Capitaux</vt:lpstr>
      <vt:lpstr>Les traitements dans le domaine fréquentiel</vt:lpstr>
      <vt:lpstr>Objectif de la séance </vt:lpstr>
      <vt:lpstr>Les transformation 2D linéaires discrètes</vt:lpstr>
      <vt:lpstr>La transformation de Fourier 2D discrète</vt:lpstr>
      <vt:lpstr>Exemple</vt:lpstr>
      <vt:lpstr>Le fftshift : Mieux voir la transformée de Fourier</vt:lpstr>
      <vt:lpstr>Quelque propriété</vt:lpstr>
      <vt:lpstr>La transformée de Fourier et le produit de convolution</vt:lpstr>
      <vt:lpstr>Schéma du filtrage dans le domaine fréquentiel</vt:lpstr>
      <vt:lpstr>Filtrage passe-bas</vt:lpstr>
      <vt:lpstr>Filtrage passe-bas (suite)</vt:lpstr>
      <vt:lpstr>Filtrage passe-bas (suite)</vt:lpstr>
      <vt:lpstr>Filtrage passe-haut</vt:lpstr>
      <vt:lpstr>Filtrage passe-haut (suite)</vt:lpstr>
      <vt:lpstr>Filtrage passe-haut (suite)</vt:lpstr>
      <vt:lpstr>Accentuation des hautes fréquences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transformation en niveau de gris</dc:title>
  <dc:creator>Mohamed DJEBBAR</dc:creator>
  <cp:lastModifiedBy>dido moh</cp:lastModifiedBy>
  <cp:revision>96</cp:revision>
  <dcterms:created xsi:type="dcterms:W3CDTF">2015-08-21T17:45:38Z</dcterms:created>
  <dcterms:modified xsi:type="dcterms:W3CDTF">2015-09-11T15:38:39Z</dcterms:modified>
</cp:coreProperties>
</file>