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73" r:id="rId11"/>
    <p:sldId id="264" r:id="rId12"/>
    <p:sldId id="275" r:id="rId13"/>
    <p:sldId id="265" r:id="rId14"/>
    <p:sldId id="274" r:id="rId15"/>
    <p:sldId id="266" r:id="rId16"/>
    <p:sldId id="271" r:id="rId17"/>
    <p:sldId id="267" r:id="rId18"/>
    <p:sldId id="276" r:id="rId19"/>
    <p:sldId id="268" r:id="rId20"/>
    <p:sldId id="279" r:id="rId21"/>
    <p:sldId id="281" r:id="rId22"/>
    <p:sldId id="282" r:id="rId23"/>
    <p:sldId id="283" r:id="rId24"/>
    <p:sldId id="284" r:id="rId25"/>
    <p:sldId id="269" r:id="rId26"/>
    <p:sldId id="277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F37A2-20AD-4FF9-B5FB-F6840A00D2BB}" type="datetimeFigureOut">
              <a:rPr lang="fr-FR" smtClean="0"/>
              <a:pPr/>
              <a:t>07.10.16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5ABCB-3D77-4BC5-9338-029EA805D6D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25</a:t>
            </a:fld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27</a:t>
            </a:fld>
            <a:endParaRPr lang="fr-F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5ABCB-3D77-4BC5-9338-029EA805D6D2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A1C3-BE64-4BDD-A130-683CE9B9D756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18F-8B98-478A-B678-2FA9AC73F611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88456-CA54-4808-96F3-5EEBCA42B450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B682-7BBD-40EE-8AE5-A48CCD413214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E4D6-2042-4FD6-B8C3-BF96A10061DF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BE4D2-EB18-4211-AA27-EBEDE4B18F5A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3752-A01B-4513-940C-3CDF0A54D139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78D6-449C-4650-B7D6-115F9BC00BD1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4788-FFA9-4126-A171-4F8389E4DE7D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9B57-4C17-4ED7-8B43-F0268FD24DD5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359F4-C242-48ED-A2CF-2F742827EA4C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78ED64-D1C9-4C9A-A0DB-F503812B3EC9}" type="datetime1">
              <a:rPr lang="fr-FR" smtClean="0"/>
              <a:pPr/>
              <a:t>07.10.16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La restauration des images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564904"/>
            <a:ext cx="636905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bruit uniforme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Suit une loi uniforme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420888"/>
            <a:ext cx="44767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149080"/>
            <a:ext cx="1971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4005064"/>
            <a:ext cx="23717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3025" y="1987550"/>
            <a:ext cx="645795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bruit Gamma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A&gt;0 , b entier positif</a:t>
            </a:r>
            <a:r>
              <a:rPr lang="fr-FR" dirty="0" smtClean="0"/>
              <a:t>,</a:t>
            </a:r>
            <a:endParaRPr lang="fr-F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348880"/>
            <a:ext cx="53054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5589240"/>
            <a:ext cx="15811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5445224"/>
            <a:ext cx="19621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7625" y="2003425"/>
            <a:ext cx="6508750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bruit exponentiel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La loi exponentiel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564904"/>
            <a:ext cx="45148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204864"/>
            <a:ext cx="65087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L’estimation du bruit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Déterminer sont type</a:t>
            </a:r>
          </a:p>
          <a:p>
            <a:r>
              <a:rPr lang="fr-FR" dirty="0" smtClean="0"/>
              <a:t>Déterminer les paramètres de sa loi de probabilité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8640"/>
            <a:ext cx="855345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réduction du bruit dans le domaine spatial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Hypothèse du bruit additif: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Deux catégories : 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Filtres moyenneur et ses variantes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 smtClean="0"/>
              <a:t>Filtres statistiques : médian et ses variantes</a:t>
            </a:r>
            <a:endParaRPr lang="fr-F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060848"/>
            <a:ext cx="3781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: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Modélisation du bruit</a:t>
            </a:r>
          </a:p>
          <a:p>
            <a:r>
              <a:rPr lang="fr-FR" dirty="0" smtClean="0"/>
              <a:t>Modélisation du flou</a:t>
            </a:r>
          </a:p>
          <a:p>
            <a:r>
              <a:rPr lang="fr-FR" dirty="0" smtClean="0"/>
              <a:t>Les techniques de réduction de bruit</a:t>
            </a:r>
          </a:p>
          <a:p>
            <a:r>
              <a:rPr lang="fr-FR" dirty="0" smtClean="0"/>
              <a:t>Les techniques de réduction </a:t>
            </a:r>
            <a:r>
              <a:rPr lang="fr-FR" smtClean="0"/>
              <a:t>de flou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moyenneur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Filtre moyenneur</a:t>
            </a:r>
            <a:endParaRPr lang="fr-F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2132856"/>
            <a:ext cx="42100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filtre moyenneur géométrique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Utile pour le bruit gaussien</a:t>
            </a:r>
            <a:endParaRPr lang="fr-FR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132856"/>
            <a:ext cx="4037434" cy="133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filtre moyenneur harmonique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Utile pour le bruit gaussien ou de type « poivre et sel »</a:t>
            </a:r>
            <a:endParaRPr lang="fr-F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76872"/>
            <a:ext cx="4133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Le filtre moyenneur contre-harmonique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Utile pour le bruit gaussien ou de type «sel », </a:t>
            </a:r>
          </a:p>
          <a:p>
            <a:r>
              <a:rPr lang="fr-FR" dirty="0" smtClean="0"/>
              <a:t>Les pixels noir ne sont pixels</a:t>
            </a:r>
            <a:endParaRPr lang="fr-F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1738" y="2786063"/>
            <a:ext cx="42005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 statistiques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filtre médian </a:t>
            </a:r>
          </a:p>
          <a:p>
            <a:r>
              <a:rPr lang="fr-FR" dirty="0" smtClean="0"/>
              <a:t>Le filtre min-max</a:t>
            </a:r>
          </a:p>
          <a:p>
            <a:r>
              <a:rPr lang="fr-FR" smtClean="0"/>
              <a:t>…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réduction du bruit dans le domaine fréquentiel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2132856"/>
            <a:ext cx="7560890" cy="3290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592" y="-171400"/>
            <a:ext cx="7772400" cy="1143000"/>
          </a:xfrm>
        </p:spPr>
        <p:txBody>
          <a:bodyPr/>
          <a:lstStyle/>
          <a:p>
            <a:r>
              <a:rPr lang="fr-FR" dirty="0" smtClean="0"/>
              <a:t>Filtrage passe-bande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977630"/>
            <a:ext cx="5832648" cy="574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Elimination du Flou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Deblurring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filtre de restauration est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132856"/>
            <a:ext cx="2695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212976"/>
            <a:ext cx="39719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4581128"/>
            <a:ext cx="857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Problèmes liés à             !!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>
          <a:xfrm>
            <a:off x="755576" y="1772816"/>
            <a:ext cx="7772400" cy="4572000"/>
          </a:xfrm>
        </p:spPr>
        <p:txBody>
          <a:bodyPr/>
          <a:lstStyle/>
          <a:p>
            <a:r>
              <a:rPr lang="fr-FR" dirty="0" smtClean="0"/>
              <a:t>Division par 0</a:t>
            </a:r>
          </a:p>
          <a:p>
            <a:r>
              <a:rPr lang="fr-FR" dirty="0" smtClean="0"/>
              <a:t>0/0</a:t>
            </a:r>
          </a:p>
          <a:p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04664"/>
            <a:ext cx="1296144" cy="1339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Appliquer un filtre passe-bas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Appliquer un seuillage 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060848"/>
            <a:ext cx="30289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3728" y="3933056"/>
            <a:ext cx="45148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Le processus de restauration des images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708920"/>
            <a:ext cx="8603865" cy="191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Filtre de Wiener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Utile pour les cas Flou + bruit !!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valeur de K est liée </a:t>
            </a:r>
            <a:r>
              <a:rPr lang="fr-FR" smtClean="0"/>
              <a:t>au bruit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2348880"/>
            <a:ext cx="47053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dégradation	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domaine spatial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Dans le domaine fréquentiel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060848"/>
            <a:ext cx="53435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8188" y="3419475"/>
            <a:ext cx="47625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645024"/>
            <a:ext cx="49530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La conception d’un filtre de restauration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Comprendre le processus d’acquisition et ses défauts 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Développer un modèle mathématique de dégradation</a:t>
            </a:r>
          </a:p>
          <a:p>
            <a:pPr marL="514350" indent="-514350">
              <a:buFont typeface="+mj-lt"/>
              <a:buAutoNum type="arabicPeriod"/>
            </a:pPr>
            <a:endParaRPr lang="fr-FR" dirty="0" smtClean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Développer le modèle de « dégradation » inverse : filtre de restauration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bruit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Artefacts indésirables contaminant une image</a:t>
            </a:r>
          </a:p>
          <a:p>
            <a:r>
              <a:rPr lang="fr-FR" dirty="0" smtClean="0"/>
              <a:t>Le bruit thermique dans les appareils d’acquisition</a:t>
            </a:r>
          </a:p>
          <a:p>
            <a:r>
              <a:rPr lang="fr-FR" dirty="0" smtClean="0"/>
              <a:t>Le bruit périodique dans les canaux de transmission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bruit gaussien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Il suit une distribution de probabilité gaussienne : 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204864"/>
            <a:ext cx="38481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36192"/>
            <a:ext cx="64643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bruit impulsion (sel et poivre)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Il suit une distribution de probabilité de la forme : 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2420888"/>
            <a:ext cx="43053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2442</TotalTime>
  <Words>361</Words>
  <Application>Microsoft Office PowerPoint</Application>
  <PresentationFormat>Affichage à l'écran (4:3)</PresentationFormat>
  <Paragraphs>150</Paragraphs>
  <Slides>30</Slides>
  <Notes>30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Capitaux</vt:lpstr>
      <vt:lpstr>La restauration des images</vt:lpstr>
      <vt:lpstr>Objectifs : </vt:lpstr>
      <vt:lpstr>Le processus de restauration des images</vt:lpstr>
      <vt:lpstr>La dégradation </vt:lpstr>
      <vt:lpstr>La conception d’un filtre de restauration</vt:lpstr>
      <vt:lpstr>Le bruit</vt:lpstr>
      <vt:lpstr>Le bruit gaussien</vt:lpstr>
      <vt:lpstr>Diapositive 8</vt:lpstr>
      <vt:lpstr>Le bruit impulsion (sel et poivre)</vt:lpstr>
      <vt:lpstr>Diapositive 10</vt:lpstr>
      <vt:lpstr>Le bruit uniforme</vt:lpstr>
      <vt:lpstr>Diapositive 12</vt:lpstr>
      <vt:lpstr>Le bruit Gamma </vt:lpstr>
      <vt:lpstr>Diapositive 14</vt:lpstr>
      <vt:lpstr>Le bruit exponentiel </vt:lpstr>
      <vt:lpstr>Diapositive 16</vt:lpstr>
      <vt:lpstr>L’estimation du bruit</vt:lpstr>
      <vt:lpstr>Diapositive 18</vt:lpstr>
      <vt:lpstr>La réduction du bruit dans le domaine spatial</vt:lpstr>
      <vt:lpstr>Filtre moyenneur</vt:lpstr>
      <vt:lpstr>Le filtre moyenneur géométrique</vt:lpstr>
      <vt:lpstr>Le filtre moyenneur harmonique</vt:lpstr>
      <vt:lpstr>Le filtre moyenneur contre-harmonique</vt:lpstr>
      <vt:lpstr>Les filtres statistiques</vt:lpstr>
      <vt:lpstr>La réduction du bruit dans le domaine fréquentiel </vt:lpstr>
      <vt:lpstr>Filtrage passe-bande</vt:lpstr>
      <vt:lpstr>Elimination du Flou (Deblurring)</vt:lpstr>
      <vt:lpstr>Problèmes liés à             !!</vt:lpstr>
      <vt:lpstr>Solutions</vt:lpstr>
      <vt:lpstr>Filtre de Wiener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transformation en niveau de gris</dc:title>
  <dc:creator>Mohamed DJEBBAR</dc:creator>
  <cp:lastModifiedBy>dido moh</cp:lastModifiedBy>
  <cp:revision>106</cp:revision>
  <dcterms:created xsi:type="dcterms:W3CDTF">2015-08-21T17:45:38Z</dcterms:created>
  <dcterms:modified xsi:type="dcterms:W3CDTF">2016-10-07T16:34:14Z</dcterms:modified>
</cp:coreProperties>
</file>