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5CF9CAF6-0A47-4E40-9D3E-729A4D13C7DB}">
          <p14:sldIdLst>
            <p14:sldId id="256"/>
            <p14:sldId id="257"/>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C1C5D749-5DE0-4D45-B9A8-32E32C7E897A}" type="datetimeFigureOut">
              <a:rPr lang="ru-RU" smtClean="0"/>
              <a:t>13.12.2016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234269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1C5D749-5DE0-4D45-B9A8-32E32C7E897A}" type="datetimeFigureOut">
              <a:rPr lang="ru-RU" smtClean="0"/>
              <a:t>13.12.2016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26985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C1C5D749-5DE0-4D45-B9A8-32E32C7E897A}" type="datetimeFigureOut">
              <a:rPr lang="ru-RU" smtClean="0"/>
              <a:t>13.12.2016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3170563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C1C5D749-5DE0-4D45-B9A8-32E32C7E897A}" type="datetimeFigureOut">
              <a:rPr lang="ru-RU" smtClean="0"/>
              <a:t>13.12.2016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26F0CF-6460-424B-89C1-9F81777A7F77}"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34682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1C5D749-5DE0-4D45-B9A8-32E32C7E897A}" type="datetimeFigureOut">
              <a:rPr lang="ru-RU" smtClean="0"/>
              <a:t>13.12.2016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2919819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C5D749-5DE0-4D45-B9A8-32E32C7E897A}" type="datetimeFigureOut">
              <a:rPr lang="ru-RU" smtClean="0"/>
              <a:t>13.12.2016</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155572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C5D749-5DE0-4D45-B9A8-32E32C7E897A}" type="datetimeFigureOut">
              <a:rPr lang="ru-RU" smtClean="0"/>
              <a:t>13.12.2016</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2889433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1C5D749-5DE0-4D45-B9A8-32E32C7E897A}" type="datetimeFigureOut">
              <a:rPr lang="ru-RU" smtClean="0"/>
              <a:t>13.12.2016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4277371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1C5D749-5DE0-4D45-B9A8-32E32C7E897A}" type="datetimeFigureOut">
              <a:rPr lang="ru-RU" smtClean="0"/>
              <a:t>13.12.2016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355359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C1C5D749-5DE0-4D45-B9A8-32E32C7E897A}" type="datetimeFigureOut">
              <a:rPr lang="ru-RU" smtClean="0"/>
              <a:t>13.12.2016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354710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1C5D749-5DE0-4D45-B9A8-32E32C7E897A}" type="datetimeFigureOut">
              <a:rPr lang="ru-RU" smtClean="0"/>
              <a:t>13.12.2016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377032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C1C5D749-5DE0-4D45-B9A8-32E32C7E897A}" type="datetimeFigureOut">
              <a:rPr lang="ru-RU" smtClean="0"/>
              <a:t>13.12.2016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50666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1C5D749-5DE0-4D45-B9A8-32E32C7E897A}" type="datetimeFigureOut">
              <a:rPr lang="ru-RU" smtClean="0"/>
              <a:t>13.12.2016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305711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C1C5D749-5DE0-4D45-B9A8-32E32C7E897A}" type="datetimeFigureOut">
              <a:rPr lang="ru-RU" smtClean="0"/>
              <a:t>13.12.2016</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27531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C5D749-5DE0-4D45-B9A8-32E32C7E897A}" type="datetimeFigureOut">
              <a:rPr lang="ru-RU" smtClean="0"/>
              <a:t>13.12.2016</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237344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C1C5D749-5DE0-4D45-B9A8-32E32C7E897A}" type="datetimeFigureOut">
              <a:rPr lang="ru-RU" smtClean="0"/>
              <a:t>13.12.2016</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66091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1C5D749-5DE0-4D45-B9A8-32E32C7E897A}" type="datetimeFigureOut">
              <a:rPr lang="ru-RU" smtClean="0"/>
              <a:t>13.12.2016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A26F0CF-6460-424B-89C1-9F81777A7F77}" type="slidenum">
              <a:rPr lang="ru-RU" smtClean="0"/>
              <a:t>‹#›</a:t>
            </a:fld>
            <a:endParaRPr lang="ru-RU"/>
          </a:p>
        </p:txBody>
      </p:sp>
    </p:spTree>
    <p:extLst>
      <p:ext uri="{BB962C8B-B14F-4D97-AF65-F5344CB8AC3E}">
        <p14:creationId xmlns:p14="http://schemas.microsoft.com/office/powerpoint/2010/main" val="183929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C5D749-5DE0-4D45-B9A8-32E32C7E897A}" type="datetimeFigureOut">
              <a:rPr lang="ru-RU" smtClean="0"/>
              <a:t>13.12.2016</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A26F0CF-6460-424B-89C1-9F81777A7F77}" type="slidenum">
              <a:rPr lang="ru-RU" smtClean="0"/>
              <a:t>‹#›</a:t>
            </a:fld>
            <a:endParaRPr lang="ru-RU"/>
          </a:p>
        </p:txBody>
      </p:sp>
    </p:spTree>
    <p:extLst>
      <p:ext uri="{BB962C8B-B14F-4D97-AF65-F5344CB8AC3E}">
        <p14:creationId xmlns:p14="http://schemas.microsoft.com/office/powerpoint/2010/main" val="25986462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24097" y="590463"/>
            <a:ext cx="8825658" cy="4258635"/>
          </a:xfrm>
        </p:spPr>
        <p:txBody>
          <a:bodyPr/>
          <a:lstStyle/>
          <a:p>
            <a:pPr algn="ctr"/>
            <a:r>
              <a:rPr lang="ru-RU" dirty="0" smtClean="0"/>
              <a:t/>
            </a:r>
            <a:br>
              <a:rPr lang="ru-RU" dirty="0" smtClean="0"/>
            </a:br>
            <a:r>
              <a:rPr lang="ru-RU" dirty="0"/>
              <a:t/>
            </a:r>
            <a:br>
              <a:rPr lang="ru-RU" dirty="0"/>
            </a:br>
            <a:r>
              <a:rPr lang="ru-RU" dirty="0" smtClean="0"/>
              <a:t/>
            </a:r>
            <a:br>
              <a:rPr lang="ru-RU" dirty="0" smtClean="0"/>
            </a:br>
            <a:r>
              <a:rPr lang="ru-RU" dirty="0"/>
              <a:t/>
            </a:r>
            <a:br>
              <a:rPr lang="ru-RU" dirty="0"/>
            </a:br>
            <a:r>
              <a:rPr lang="ru-RU" dirty="0" smtClean="0"/>
              <a:t/>
            </a:r>
            <a:br>
              <a:rPr lang="ru-RU" dirty="0" smtClean="0"/>
            </a:br>
            <a:r>
              <a:rPr lang="ru-RU" dirty="0"/>
              <a:t/>
            </a:r>
            <a:br>
              <a:rPr lang="ru-RU" dirty="0"/>
            </a:br>
            <a:r>
              <a:rPr lang="ru-RU" dirty="0" smtClean="0"/>
              <a:t/>
            </a:r>
            <a:br>
              <a:rPr lang="ru-RU" dirty="0" smtClean="0"/>
            </a:br>
            <a:r>
              <a:rPr lang="ru-RU" dirty="0"/>
              <a:t/>
            </a:r>
            <a:br>
              <a:rPr lang="ru-RU" dirty="0"/>
            </a:br>
            <a:r>
              <a:rPr lang="ru-RU" dirty="0" smtClean="0"/>
              <a:t/>
            </a:r>
            <a:br>
              <a:rPr lang="ru-RU" dirty="0" smtClean="0"/>
            </a:br>
            <a:r>
              <a:rPr lang="ru-RU" dirty="0"/>
              <a:t/>
            </a:r>
            <a:br>
              <a:rPr lang="ru-RU" dirty="0"/>
            </a:br>
            <a:r>
              <a:rPr lang="ru-RU" dirty="0" smtClean="0"/>
              <a:t/>
            </a:r>
            <a:br>
              <a:rPr lang="ru-RU" dirty="0" smtClean="0"/>
            </a:br>
            <a:r>
              <a:rPr lang="ru-RU" dirty="0"/>
              <a:t/>
            </a:r>
            <a:br>
              <a:rPr lang="ru-RU" dirty="0"/>
            </a:br>
            <a:r>
              <a:rPr lang="en-US" dirty="0" smtClean="0"/>
              <a:t>Do </a:t>
            </a:r>
            <a:r>
              <a:rPr lang="en-US" dirty="0"/>
              <a:t>schools kill creativity?</a:t>
            </a:r>
            <a:br>
              <a:rPr lang="en-US" dirty="0"/>
            </a:br>
            <a:endParaRPr lang="ru-RU" dirty="0"/>
          </a:p>
        </p:txBody>
      </p:sp>
      <p:sp>
        <p:nvSpPr>
          <p:cNvPr id="3" name="Подзаголовок 2"/>
          <p:cNvSpPr>
            <a:spLocks noGrp="1"/>
          </p:cNvSpPr>
          <p:nvPr>
            <p:ph type="subTitle" idx="1"/>
          </p:nvPr>
        </p:nvSpPr>
        <p:spPr>
          <a:xfrm>
            <a:off x="6494126" y="3720754"/>
            <a:ext cx="8825658" cy="861420"/>
          </a:xfrm>
        </p:spPr>
        <p:txBody>
          <a:bodyPr/>
          <a:lstStyle/>
          <a:p>
            <a:r>
              <a:rPr lang="en-US" dirty="0" smtClean="0"/>
              <a:t>By ken robinson</a:t>
            </a:r>
            <a:endParaRPr lang="ru-RU" dirty="0"/>
          </a:p>
        </p:txBody>
      </p:sp>
    </p:spTree>
    <p:extLst>
      <p:ext uri="{BB962C8B-B14F-4D97-AF65-F5344CB8AC3E}">
        <p14:creationId xmlns:p14="http://schemas.microsoft.com/office/powerpoint/2010/main" val="2164610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6479932" y="4739056"/>
            <a:ext cx="3824899" cy="4859214"/>
          </a:xfrm>
        </p:spPr>
        <p:txBody>
          <a:bodyPr/>
          <a:lstStyle/>
          <a:p>
            <a:r>
              <a:rPr lang="en-US" dirty="0"/>
              <a:t>Ken </a:t>
            </a:r>
            <a:r>
              <a:rPr lang="en-US" dirty="0" smtClean="0"/>
              <a:t>Robinson, </a:t>
            </a:r>
            <a:r>
              <a:rPr lang="ru-RU" dirty="0" smtClean="0"/>
              <a:t>a </a:t>
            </a:r>
            <a:r>
              <a:rPr lang="ru-RU" dirty="0"/>
              <a:t>British author, speaker</a:t>
            </a:r>
            <a:r>
              <a:rPr lang="en-US" dirty="0"/>
              <a:t> and educationalist</a:t>
            </a:r>
            <a:r>
              <a:rPr lang="ru-RU" dirty="0"/>
              <a:t>.</a:t>
            </a:r>
            <a:endParaRPr lang="ru-RU" dirty="0"/>
          </a:p>
        </p:txBody>
      </p:sp>
      <p:pic>
        <p:nvPicPr>
          <p:cNvPr id="1026" name="Picture 2" descr="https://pi.tedcdn.com/r/pe.tedcdn.com/images/ted/172559_800x600.jpg?cb=05112016&amp;quality=89&amp;w=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103" y="514264"/>
            <a:ext cx="4970340" cy="3727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91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main questions</a:t>
            </a:r>
            <a:endParaRPr lang="ru-RU" dirty="0"/>
          </a:p>
        </p:txBody>
      </p:sp>
      <p:sp>
        <p:nvSpPr>
          <p:cNvPr id="3" name="Объект 2"/>
          <p:cNvSpPr>
            <a:spLocks noGrp="1"/>
          </p:cNvSpPr>
          <p:nvPr>
            <p:ph idx="1"/>
          </p:nvPr>
        </p:nvSpPr>
        <p:spPr/>
        <p:txBody>
          <a:bodyPr>
            <a:normAutofit/>
          </a:bodyPr>
          <a:lstStyle/>
          <a:p>
            <a:r>
              <a:rPr lang="en-US" sz="2400" dirty="0" smtClean="0"/>
              <a:t>What is the world’s education system today?</a:t>
            </a:r>
          </a:p>
          <a:p>
            <a:r>
              <a:rPr lang="en-US" sz="2400" dirty="0" smtClean="0"/>
              <a:t>Why is it important?</a:t>
            </a:r>
          </a:p>
          <a:p>
            <a:r>
              <a:rPr lang="en-US" sz="2400" dirty="0" smtClean="0"/>
              <a:t>Are there any problems and how do schools and universities influence on people?</a:t>
            </a:r>
            <a:endParaRPr lang="ru-RU" sz="2400" dirty="0"/>
          </a:p>
        </p:txBody>
      </p:sp>
    </p:spTree>
    <p:extLst>
      <p:ext uri="{BB962C8B-B14F-4D97-AF65-F5344CB8AC3E}">
        <p14:creationId xmlns:p14="http://schemas.microsoft.com/office/powerpoint/2010/main" val="2304251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2050" name="Picture 2" descr="https://www.anekdot.ru/i/caricatures/normal/9/3/20/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226" y="175672"/>
            <a:ext cx="8504849" cy="6477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421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971429" y="943820"/>
            <a:ext cx="7223002" cy="3628180"/>
          </a:xfrm>
        </p:spPr>
        <p:txBody>
          <a:bodyPr>
            <a:normAutofit fontScale="77500" lnSpcReduction="20000"/>
          </a:bodyPr>
          <a:lstStyle/>
          <a:p>
            <a:pPr marL="0" indent="0">
              <a:buNone/>
            </a:pPr>
            <a:r>
              <a:rPr lang="en-US" sz="3400" i="1" dirty="0" smtClean="0"/>
              <a:t>“... On </a:t>
            </a:r>
            <a:r>
              <a:rPr lang="en-US" sz="3400" i="1" dirty="0"/>
              <a:t>coming to the house, they saw the child with his mother Mary, and they bowed down and worshiped him. Then they opened their treasures and presented him with gifts of gold, </a:t>
            </a:r>
            <a:r>
              <a:rPr lang="en-US" sz="3400" i="1" u="sng" dirty="0"/>
              <a:t>frankincense</a:t>
            </a:r>
            <a:r>
              <a:rPr lang="en-US" sz="3400" i="1" dirty="0"/>
              <a:t> and </a:t>
            </a:r>
            <a:r>
              <a:rPr lang="en-US" sz="3400" i="1" dirty="0" smtClean="0"/>
              <a:t>myrrh ... “</a:t>
            </a:r>
          </a:p>
          <a:p>
            <a:pPr marL="0" indent="0" algn="r">
              <a:buNone/>
            </a:pPr>
            <a:r>
              <a:rPr lang="en-US" sz="3400" b="1" dirty="0"/>
              <a:t>Matthew </a:t>
            </a:r>
            <a:r>
              <a:rPr lang="en-US" sz="3400" b="1" dirty="0" smtClean="0"/>
              <a:t>2:11</a:t>
            </a:r>
          </a:p>
          <a:p>
            <a:pPr marL="0" indent="0">
              <a:buNone/>
            </a:pPr>
            <a:endParaRPr lang="en-US" sz="2400" b="1" dirty="0" smtClean="0"/>
          </a:p>
          <a:p>
            <a:pPr marL="0" indent="0" algn="r">
              <a:buNone/>
            </a:pPr>
            <a:endParaRPr lang="en-US" b="1" dirty="0"/>
          </a:p>
          <a:p>
            <a:pPr marL="0" indent="0" algn="r">
              <a:buNone/>
            </a:pPr>
            <a:endParaRPr lang="en-US" b="1" dirty="0" smtClean="0"/>
          </a:p>
          <a:p>
            <a:pPr marL="0" indent="0">
              <a:buNone/>
            </a:pPr>
            <a:r>
              <a:rPr lang="en-US" b="1" dirty="0"/>
              <a:t> </a:t>
            </a:r>
            <a:endParaRPr lang="ru-RU" dirty="0"/>
          </a:p>
        </p:txBody>
      </p:sp>
      <p:sp>
        <p:nvSpPr>
          <p:cNvPr id="4" name="Прямоугольник 3"/>
          <p:cNvSpPr/>
          <p:nvPr/>
        </p:nvSpPr>
        <p:spPr>
          <a:xfrm>
            <a:off x="971429" y="3930051"/>
            <a:ext cx="4524746" cy="2308324"/>
          </a:xfrm>
          <a:prstGeom prst="rect">
            <a:avLst/>
          </a:prstGeom>
        </p:spPr>
        <p:txBody>
          <a:bodyPr wrap="square">
            <a:spAutoFit/>
          </a:bodyPr>
          <a:lstStyle/>
          <a:p>
            <a:r>
              <a:rPr lang="en-US" sz="2400" b="1" dirty="0"/>
              <a:t>... the first boy said,</a:t>
            </a:r>
          </a:p>
          <a:p>
            <a:r>
              <a:rPr lang="en-US" sz="2400" b="1" dirty="0"/>
              <a:t>	"I bring you gold.“    And the second boy said,</a:t>
            </a:r>
          </a:p>
          <a:p>
            <a:r>
              <a:rPr lang="en-US" sz="2400" b="1" dirty="0"/>
              <a:t>	"I bring you myrrh.“  And the third boy said:</a:t>
            </a:r>
          </a:p>
          <a:p>
            <a:r>
              <a:rPr lang="en-US" sz="2400" b="1" dirty="0"/>
              <a:t>	"</a:t>
            </a:r>
            <a:r>
              <a:rPr lang="en-US" sz="2400" b="1" u="sng" dirty="0"/>
              <a:t>Frank sent this.</a:t>
            </a:r>
            <a:r>
              <a:rPr lang="en-US" sz="2400" b="1" dirty="0"/>
              <a:t>"</a:t>
            </a:r>
            <a:endParaRPr lang="en-US" sz="2400" b="1" dirty="0"/>
          </a:p>
        </p:txBody>
      </p:sp>
    </p:spTree>
    <p:extLst>
      <p:ext uri="{BB962C8B-B14F-4D97-AF65-F5344CB8AC3E}">
        <p14:creationId xmlns:p14="http://schemas.microsoft.com/office/powerpoint/2010/main" val="1223539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875201" y="5077472"/>
            <a:ext cx="8946541" cy="4195481"/>
          </a:xfrm>
        </p:spPr>
        <p:txBody>
          <a:bodyPr>
            <a:normAutofit/>
          </a:bodyPr>
          <a:lstStyle/>
          <a:p>
            <a:pPr marL="0" indent="0">
              <a:buNone/>
            </a:pPr>
            <a:r>
              <a:rPr lang="en-US" dirty="0" smtClean="0"/>
              <a:t>“There </a:t>
            </a:r>
            <a:r>
              <a:rPr lang="en-US" dirty="0"/>
              <a:t>isn't an </a:t>
            </a:r>
            <a:r>
              <a:rPr lang="en-US" dirty="0" smtClean="0"/>
              <a:t>education</a:t>
            </a:r>
          </a:p>
          <a:p>
            <a:pPr marL="0" indent="0">
              <a:buNone/>
            </a:pPr>
            <a:r>
              <a:rPr lang="en-US" dirty="0" smtClean="0"/>
              <a:t>system </a:t>
            </a:r>
            <a:r>
              <a:rPr lang="en-US" dirty="0"/>
              <a:t>on the </a:t>
            </a:r>
            <a:r>
              <a:rPr lang="en-US" dirty="0" smtClean="0"/>
              <a:t>planet, that teaches </a:t>
            </a:r>
            <a:r>
              <a:rPr lang="en-US" dirty="0"/>
              <a:t>dance everyday to </a:t>
            </a:r>
            <a:r>
              <a:rPr lang="en-US" dirty="0" smtClean="0"/>
              <a:t>children the </a:t>
            </a:r>
            <a:r>
              <a:rPr lang="en-US" dirty="0"/>
              <a:t>way </a:t>
            </a:r>
            <a:r>
              <a:rPr lang="en-US" dirty="0" smtClean="0"/>
              <a:t>we</a:t>
            </a:r>
          </a:p>
          <a:p>
            <a:pPr marL="0" indent="0">
              <a:buNone/>
            </a:pPr>
            <a:r>
              <a:rPr lang="en-US" dirty="0" smtClean="0"/>
              <a:t>each </a:t>
            </a:r>
            <a:r>
              <a:rPr lang="en-US" dirty="0"/>
              <a:t>them mathematics. </a:t>
            </a:r>
            <a:r>
              <a:rPr lang="en-US" dirty="0" smtClean="0"/>
              <a:t>Why? Why </a:t>
            </a:r>
            <a:r>
              <a:rPr lang="en-US" dirty="0"/>
              <a:t>not</a:t>
            </a:r>
            <a:r>
              <a:rPr lang="en-US" dirty="0" smtClean="0"/>
              <a:t>?”</a:t>
            </a:r>
            <a:endParaRPr lang="ru-RU" dirty="0"/>
          </a:p>
        </p:txBody>
      </p:sp>
      <p:pic>
        <p:nvPicPr>
          <p:cNvPr id="3074" name="Picture 2" descr="http://www.biggreenfox.com/wp-content/uploads/2013/03/ken_robins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845" y="793383"/>
            <a:ext cx="7839075" cy="396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79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2 ideas of hierarchy:</a:t>
            </a:r>
            <a:endParaRPr lang="ru-RU" dirty="0"/>
          </a:p>
        </p:txBody>
      </p:sp>
      <p:sp>
        <p:nvSpPr>
          <p:cNvPr id="3" name="Объект 2"/>
          <p:cNvSpPr>
            <a:spLocks noGrp="1"/>
          </p:cNvSpPr>
          <p:nvPr>
            <p:ph idx="1"/>
          </p:nvPr>
        </p:nvSpPr>
        <p:spPr/>
        <p:txBody>
          <a:bodyPr>
            <a:normAutofit/>
          </a:bodyPr>
          <a:lstStyle/>
          <a:p>
            <a:r>
              <a:rPr lang="en-US" sz="2400" dirty="0" smtClean="0"/>
              <a:t>The </a:t>
            </a:r>
            <a:r>
              <a:rPr lang="en-US" sz="2400" dirty="0"/>
              <a:t>most </a:t>
            </a:r>
            <a:r>
              <a:rPr lang="en-US" sz="2400" dirty="0" smtClean="0"/>
              <a:t>useful subjects </a:t>
            </a:r>
            <a:r>
              <a:rPr lang="en-US" sz="2400" dirty="0"/>
              <a:t>for work are at the </a:t>
            </a:r>
            <a:r>
              <a:rPr lang="en-US" sz="2400" dirty="0" smtClean="0"/>
              <a:t>top – at school you are steered away from the things, that won’t help you to get a job</a:t>
            </a:r>
          </a:p>
          <a:p>
            <a:r>
              <a:rPr lang="en-US" sz="2400" dirty="0" smtClean="0"/>
              <a:t>The </a:t>
            </a:r>
            <a:r>
              <a:rPr lang="en-US" sz="2400" dirty="0"/>
              <a:t>whole </a:t>
            </a:r>
            <a:r>
              <a:rPr lang="en-US" sz="2400" dirty="0" smtClean="0"/>
              <a:t>system of </a:t>
            </a:r>
            <a:r>
              <a:rPr lang="en-US" sz="2400" dirty="0"/>
              <a:t>public education around the </a:t>
            </a:r>
            <a:r>
              <a:rPr lang="en-US" sz="2400" dirty="0" smtClean="0"/>
              <a:t>world is </a:t>
            </a:r>
            <a:r>
              <a:rPr lang="en-US" sz="2400" dirty="0"/>
              <a:t>a protracted </a:t>
            </a:r>
            <a:r>
              <a:rPr lang="en-US" sz="2400" dirty="0" smtClean="0"/>
              <a:t>process of </a:t>
            </a:r>
            <a:r>
              <a:rPr lang="en-US" sz="2400" dirty="0"/>
              <a:t>university entrance</a:t>
            </a:r>
            <a:endParaRPr lang="ru-RU" sz="2400" dirty="0"/>
          </a:p>
        </p:txBody>
      </p:sp>
    </p:spTree>
    <p:extLst>
      <p:ext uri="{BB962C8B-B14F-4D97-AF65-F5344CB8AC3E}">
        <p14:creationId xmlns:p14="http://schemas.microsoft.com/office/powerpoint/2010/main" val="269384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en-US" sz="3000" dirty="0" smtClean="0"/>
              <a:t>“...our </a:t>
            </a:r>
            <a:r>
              <a:rPr lang="en-US" sz="3000" dirty="0"/>
              <a:t>only hope for the future is to rethink the fundamental principles on which we're educating our children. We have to be careful now that we use the gift of the human imagination </a:t>
            </a:r>
            <a:r>
              <a:rPr lang="en-US" sz="3000" dirty="0" smtClean="0"/>
              <a:t>wisely. </a:t>
            </a:r>
            <a:r>
              <a:rPr lang="en-US" dirty="0" smtClean="0"/>
              <a:t>“</a:t>
            </a:r>
            <a:endParaRPr lang="ru-RU" dirty="0"/>
          </a:p>
        </p:txBody>
      </p:sp>
    </p:spTree>
    <p:extLst>
      <p:ext uri="{BB962C8B-B14F-4D97-AF65-F5344CB8AC3E}">
        <p14:creationId xmlns:p14="http://schemas.microsoft.com/office/powerpoint/2010/main" val="1591385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Vocabulary</a:t>
            </a:r>
            <a:endParaRPr lang="ru-RU" dirty="0"/>
          </a:p>
        </p:txBody>
      </p:sp>
      <p:sp>
        <p:nvSpPr>
          <p:cNvPr id="3" name="Объект 2"/>
          <p:cNvSpPr>
            <a:spLocks noGrp="1"/>
          </p:cNvSpPr>
          <p:nvPr>
            <p:ph idx="1"/>
          </p:nvPr>
        </p:nvSpPr>
        <p:spPr>
          <a:xfrm>
            <a:off x="1095500" y="1446249"/>
            <a:ext cx="9798169" cy="5244698"/>
          </a:xfrm>
        </p:spPr>
        <p:txBody>
          <a:bodyPr>
            <a:normAutofit fontScale="85000" lnSpcReduction="20000"/>
          </a:bodyPr>
          <a:lstStyle/>
          <a:p>
            <a:r>
              <a:rPr lang="en-US" dirty="0" smtClean="0"/>
              <a:t>Vested interest – </a:t>
            </a:r>
            <a:r>
              <a:rPr lang="ru-RU" dirty="0" smtClean="0"/>
              <a:t>личная заинтересованность</a:t>
            </a:r>
            <a:endParaRPr lang="en-US" dirty="0" smtClean="0"/>
          </a:p>
          <a:p>
            <a:r>
              <a:rPr lang="en-US" dirty="0" smtClean="0"/>
              <a:t>Contention</a:t>
            </a:r>
            <a:r>
              <a:rPr lang="ru-RU" dirty="0" smtClean="0"/>
              <a:t> </a:t>
            </a:r>
            <a:r>
              <a:rPr lang="en-US" dirty="0" smtClean="0"/>
              <a:t>– </a:t>
            </a:r>
            <a:r>
              <a:rPr lang="ru-RU" dirty="0" smtClean="0"/>
              <a:t>утверждение, позиция</a:t>
            </a:r>
            <a:endParaRPr lang="en-US" dirty="0" smtClean="0"/>
          </a:p>
          <a:p>
            <a:r>
              <a:rPr lang="en-US" dirty="0" smtClean="0"/>
              <a:t>To squander</a:t>
            </a:r>
            <a:r>
              <a:rPr lang="ru-RU" dirty="0" smtClean="0"/>
              <a:t> - растрачивать</a:t>
            </a:r>
            <a:endParaRPr lang="en-US" dirty="0" smtClean="0"/>
          </a:p>
          <a:p>
            <a:r>
              <a:rPr lang="en-US" dirty="0" smtClean="0"/>
              <a:t>Literacy</a:t>
            </a:r>
            <a:r>
              <a:rPr lang="ru-RU" dirty="0" smtClean="0"/>
              <a:t> - грамотность</a:t>
            </a:r>
            <a:endParaRPr lang="en-US" dirty="0" smtClean="0"/>
          </a:p>
          <a:p>
            <a:r>
              <a:rPr lang="en-US" dirty="0" smtClean="0"/>
              <a:t>Frankincense</a:t>
            </a:r>
            <a:r>
              <a:rPr lang="ru-RU" dirty="0" smtClean="0"/>
              <a:t> - ладан</a:t>
            </a:r>
            <a:endParaRPr lang="en-US" dirty="0" smtClean="0"/>
          </a:p>
          <a:p>
            <a:r>
              <a:rPr lang="en-US" dirty="0" smtClean="0"/>
              <a:t>Myrrh</a:t>
            </a:r>
            <a:r>
              <a:rPr lang="ru-RU" dirty="0" smtClean="0"/>
              <a:t> - мирра</a:t>
            </a:r>
            <a:endParaRPr lang="en-US" dirty="0" smtClean="0"/>
          </a:p>
          <a:p>
            <a:r>
              <a:rPr lang="en-US" dirty="0" smtClean="0"/>
              <a:t>To stigmatize</a:t>
            </a:r>
            <a:r>
              <a:rPr lang="ru-RU" dirty="0" smtClean="0"/>
              <a:t> </a:t>
            </a:r>
            <a:r>
              <a:rPr lang="en-US" dirty="0" smtClean="0"/>
              <a:t>– </a:t>
            </a:r>
            <a:r>
              <a:rPr lang="ru-RU" dirty="0" smtClean="0"/>
              <a:t>клеймить, позорить</a:t>
            </a:r>
            <a:endParaRPr lang="en-US" dirty="0" smtClean="0"/>
          </a:p>
          <a:p>
            <a:r>
              <a:rPr lang="en-US" dirty="0" smtClean="0"/>
              <a:t>Benignly</a:t>
            </a:r>
            <a:r>
              <a:rPr lang="ru-RU" dirty="0" smtClean="0"/>
              <a:t> – милостиво, ласково</a:t>
            </a:r>
            <a:endParaRPr lang="en-US" dirty="0" smtClean="0"/>
          </a:p>
          <a:p>
            <a:r>
              <a:rPr lang="en-US" dirty="0" smtClean="0"/>
              <a:t>To be profoundly mistaken</a:t>
            </a:r>
            <a:r>
              <a:rPr lang="ru-RU" dirty="0" smtClean="0"/>
              <a:t> – быть глубоко ошибочным</a:t>
            </a:r>
          </a:p>
          <a:p>
            <a:r>
              <a:rPr lang="en-US" dirty="0"/>
              <a:t>Engulfed - </a:t>
            </a:r>
            <a:r>
              <a:rPr lang="ru-RU" dirty="0"/>
              <a:t>поглощенный</a:t>
            </a:r>
            <a:endParaRPr lang="en-US" dirty="0"/>
          </a:p>
          <a:p>
            <a:r>
              <a:rPr lang="en-US" dirty="0"/>
              <a:t>Protracted</a:t>
            </a:r>
            <a:r>
              <a:rPr lang="ru-RU" dirty="0"/>
              <a:t> - затянувшийся</a:t>
            </a:r>
            <a:endParaRPr lang="en-US" dirty="0"/>
          </a:p>
          <a:p>
            <a:r>
              <a:rPr lang="en-US" dirty="0"/>
              <a:t>Diverse</a:t>
            </a:r>
            <a:r>
              <a:rPr lang="ru-RU" dirty="0"/>
              <a:t> - разнообразный</a:t>
            </a:r>
            <a:endParaRPr lang="en-US" dirty="0"/>
          </a:p>
          <a:p>
            <a:r>
              <a:rPr lang="en-US" dirty="0"/>
              <a:t>Compartment – </a:t>
            </a:r>
            <a:r>
              <a:rPr lang="ru-RU" dirty="0"/>
              <a:t>часть, отдел</a:t>
            </a:r>
            <a:endParaRPr lang="en-US" dirty="0"/>
          </a:p>
          <a:p>
            <a:r>
              <a:rPr lang="en-US" dirty="0"/>
              <a:t>Distinct</a:t>
            </a:r>
            <a:r>
              <a:rPr lang="ru-RU" dirty="0"/>
              <a:t> – особый, индивидуальный</a:t>
            </a:r>
          </a:p>
          <a:p>
            <a:r>
              <a:rPr lang="en-US" dirty="0"/>
              <a:t>To avert - </a:t>
            </a:r>
            <a:r>
              <a:rPr lang="ru-RU" dirty="0"/>
              <a:t>предотвращать</a:t>
            </a:r>
            <a:endParaRPr lang="en-US" dirty="0"/>
          </a:p>
          <a:p>
            <a:endParaRPr lang="en-US" dirty="0" smtClean="0"/>
          </a:p>
          <a:p>
            <a:pPr marL="0" indent="0">
              <a:buNone/>
            </a:pPr>
            <a:endParaRPr lang="en-US" dirty="0" smtClean="0"/>
          </a:p>
          <a:p>
            <a:endParaRPr lang="ru-RU" dirty="0"/>
          </a:p>
        </p:txBody>
      </p:sp>
    </p:spTree>
    <p:extLst>
      <p:ext uri="{BB962C8B-B14F-4D97-AF65-F5344CB8AC3E}">
        <p14:creationId xmlns:p14="http://schemas.microsoft.com/office/powerpoint/2010/main" val="2615691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242</TotalTime>
  <Words>277</Words>
  <Application>Microsoft Office PowerPoint</Application>
  <PresentationFormat>Широкоэкранный</PresentationFormat>
  <Paragraphs>41</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Century Gothic</vt:lpstr>
      <vt:lpstr>Wingdings 3</vt:lpstr>
      <vt:lpstr>Ион</vt:lpstr>
      <vt:lpstr>            Do schools kill creativity? </vt:lpstr>
      <vt:lpstr>Презентация PowerPoint</vt:lpstr>
      <vt:lpstr>The main questions</vt:lpstr>
      <vt:lpstr>Презентация PowerPoint</vt:lpstr>
      <vt:lpstr>Презентация PowerPoint</vt:lpstr>
      <vt:lpstr>Презентация PowerPoint</vt:lpstr>
      <vt:lpstr>The 2 ideas of hierarchy:</vt:lpstr>
      <vt:lpstr>Презентация PowerPoint</vt:lpstr>
      <vt:lpstr>Vocabulary</vt:lpstr>
    </vt:vector>
  </TitlesOfParts>
  <Company>NSU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Do schools kill creativity? </dc:title>
  <dc:creator>Max</dc:creator>
  <cp:lastModifiedBy>Max</cp:lastModifiedBy>
  <cp:revision>8</cp:revision>
  <dcterms:created xsi:type="dcterms:W3CDTF">2016-12-13T15:55:54Z</dcterms:created>
  <dcterms:modified xsi:type="dcterms:W3CDTF">2016-12-13T19:57:57Z</dcterms:modified>
</cp:coreProperties>
</file>