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314" r:id="rId3"/>
    <p:sldId id="333" r:id="rId4"/>
    <p:sldId id="258" r:id="rId5"/>
    <p:sldId id="320" r:id="rId6"/>
    <p:sldId id="305" r:id="rId7"/>
    <p:sldId id="321" r:id="rId8"/>
    <p:sldId id="332" r:id="rId9"/>
    <p:sldId id="307" r:id="rId10"/>
    <p:sldId id="331" r:id="rId11"/>
    <p:sldId id="313"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pos="551" userDrawn="1">
          <p15:clr>
            <a:srgbClr val="A4A3A4"/>
          </p15:clr>
        </p15:guide>
        <p15:guide id="6" orient="horz" pos="2137" userDrawn="1">
          <p15:clr>
            <a:srgbClr val="A4A3A4"/>
          </p15:clr>
        </p15:guide>
        <p15:guide id="7"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59B"/>
    <a:srgbClr val="F4F4F0"/>
    <a:srgbClr val="00CBD0"/>
    <a:srgbClr val="2D4997"/>
    <a:srgbClr val="2A49A2"/>
    <a:srgbClr val="013E82"/>
    <a:srgbClr val="003A7B"/>
    <a:srgbClr val="D90944"/>
    <a:srgbClr val="3362AF"/>
    <a:srgbClr val="D10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94" autoAdjust="0"/>
  </p:normalViewPr>
  <p:slideViewPr>
    <p:cSldViewPr snapToGrid="0">
      <p:cViewPr varScale="1">
        <p:scale>
          <a:sx n="68" d="100"/>
          <a:sy n="68" d="100"/>
        </p:scale>
        <p:origin x="774" y="60"/>
      </p:cViewPr>
      <p:guideLst>
        <p:guide pos="3840"/>
        <p:guide pos="551"/>
        <p:guide orient="horz" pos="2137"/>
        <p:guide pos="7129"/>
      </p:guideLst>
    </p:cSldViewPr>
  </p:slideViewPr>
  <p:outlineViewPr>
    <p:cViewPr>
      <p:scale>
        <a:sx n="25" d="100"/>
        <a:sy n="25" d="100"/>
      </p:scale>
      <p:origin x="0" y="0"/>
    </p:cViewPr>
  </p:outlineViewPr>
  <p:notesTextViewPr>
    <p:cViewPr>
      <p:scale>
        <a:sx n="1" d="1"/>
        <a:sy n="1" d="1"/>
      </p:scale>
      <p:origin x="0" y="0"/>
    </p:cViewPr>
  </p:notesTextViewPr>
  <p:sorterViewPr>
    <p:cViewPr>
      <p:scale>
        <a:sx n="125" d="100"/>
        <a:sy n="125" d="100"/>
      </p:scale>
      <p:origin x="0" y="-99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2018/4/2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1259314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44628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274998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extLst>
      <p:ext uri="{BB962C8B-B14F-4D97-AF65-F5344CB8AC3E}">
        <p14:creationId xmlns:p14="http://schemas.microsoft.com/office/powerpoint/2010/main" val="305444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2347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31513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944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55873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任意多边形 11"/>
          <p:cNvSpPr>
            <a:spLocks noChangeAspect="1"/>
          </p:cNvSpPr>
          <p:nvPr userDrawn="1"/>
        </p:nvSpPr>
        <p:spPr>
          <a:xfrm>
            <a:off x="-11906" y="460375"/>
            <a:ext cx="676275" cy="448198"/>
          </a:xfrm>
          <a:prstGeom prst="homePlate">
            <a:avLst>
              <a:gd name="adj" fmla="val 39204"/>
            </a:avLst>
          </a:prstGeom>
          <a:pattFill prst="wdUpDiag">
            <a:fgClr>
              <a:schemeClr val="bg1">
                <a:lumMod val="6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117" name="标题 1"/>
          <p:cNvSpPr>
            <a:spLocks noGrp="1"/>
          </p:cNvSpPr>
          <p:nvPr>
            <p:ph type="title" hasCustomPrompt="1"/>
          </p:nvPr>
        </p:nvSpPr>
        <p:spPr>
          <a:xfrm>
            <a:off x="8591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p>
        </p:txBody>
      </p:sp>
      <p:sp>
        <p:nvSpPr>
          <p:cNvPr id="9" name="任意多边形 8"/>
          <p:cNvSpPr>
            <a:spLocks noChangeAspect="1"/>
          </p:cNvSpPr>
          <p:nvPr userDrawn="1"/>
        </p:nvSpPr>
        <p:spPr>
          <a:xfrm>
            <a:off x="564358" y="460375"/>
            <a:ext cx="242886" cy="448198"/>
          </a:xfrm>
          <a:prstGeom prst="chevron">
            <a:avLst>
              <a:gd name="adj" fmla="val 72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6" name="任意多边形 8"/>
          <p:cNvSpPr>
            <a:spLocks noChangeAspect="1"/>
          </p:cNvSpPr>
          <p:nvPr userDrawn="1"/>
        </p:nvSpPr>
        <p:spPr>
          <a:xfrm>
            <a:off x="647702" y="460375"/>
            <a:ext cx="242886" cy="448198"/>
          </a:xfrm>
          <a:prstGeom prst="chevron">
            <a:avLst>
              <a:gd name="adj" fmla="val 72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4257683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E8CD1E-9928-481D-B1B1-402753E19CFA}" type="datetimeFigureOut">
              <a:rPr lang="zh-CN" altLang="en-US" smtClean="0"/>
              <a:t>2018/4/2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106796895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CD1E-9928-481D-B1B1-402753E19CFA}" type="datetimeFigureOut">
              <a:rPr lang="zh-CN" altLang="en-US" smtClean="0"/>
              <a:t>2018/4/2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387BF-38E2-4F13-BCE4-807B4F764AF5}" type="slidenum">
              <a:rPr lang="zh-CN" altLang="en-US" smtClean="0"/>
              <a:t>‹#›</a:t>
            </a:fld>
            <a:endParaRPr lang="zh-CN" altLang="en-US"/>
          </a:p>
        </p:txBody>
      </p:sp>
      <p:sp>
        <p:nvSpPr>
          <p:cNvPr id="8" name="矩形 7"/>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mc:AlternateContent xmlns:mc="http://schemas.openxmlformats.org/markup-compatibility/2006" xmlns:p14="http://schemas.microsoft.com/office/powerpoint/2010/main">
    <mc:Choice Requires="p14">
      <p:transition p14:dur="1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09"/>
          <p:cNvSpPr>
            <a:spLocks noEditPoints="1" noChangeArrowheads="1"/>
          </p:cNvSpPr>
          <p:nvPr/>
        </p:nvSpPr>
        <p:spPr bwMode="auto">
          <a:xfrm>
            <a:off x="2360601" y="94984"/>
            <a:ext cx="7470798" cy="3711208"/>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1">
              <a:lumMod val="85000"/>
              <a:alpha val="37000"/>
            </a:schemeClr>
          </a:solidFill>
          <a:ln>
            <a:noFill/>
          </a:ln>
        </p:spPr>
        <p:txBody>
          <a:bodyPr lIns="130893" tIns="65447" rIns="130893" bIns="65447"/>
          <a:lstStyle/>
          <a:p>
            <a:pPr>
              <a:defRPr/>
            </a:pPr>
            <a:endParaRPr lang="zh-CN" altLang="en-US"/>
          </a:p>
        </p:txBody>
      </p:sp>
      <p:sp>
        <p:nvSpPr>
          <p:cNvPr id="19" name="Freeform 15"/>
          <p:cNvSpPr>
            <a:spLocks/>
          </p:cNvSpPr>
          <p:nvPr/>
        </p:nvSpPr>
        <p:spPr bwMode="auto">
          <a:xfrm>
            <a:off x="1200" y="3319463"/>
            <a:ext cx="12189600" cy="353536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5" name="组合 34"/>
          <p:cNvGrpSpPr/>
          <p:nvPr/>
        </p:nvGrpSpPr>
        <p:grpSpPr>
          <a:xfrm>
            <a:off x="4762" y="1903413"/>
            <a:ext cx="12182476" cy="2000250"/>
            <a:chOff x="6350" y="1903413"/>
            <a:chExt cx="12182476" cy="2000250"/>
          </a:xfrm>
        </p:grpSpPr>
        <p:sp>
          <p:nvSpPr>
            <p:cNvPr id="22"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文本框 30"/>
          <p:cNvSpPr txBox="1"/>
          <p:nvPr/>
        </p:nvSpPr>
        <p:spPr>
          <a:xfrm>
            <a:off x="4463277" y="4718798"/>
            <a:ext cx="3291840" cy="1125949"/>
          </a:xfrm>
          <a:prstGeom prst="rect">
            <a:avLst/>
          </a:prstGeom>
          <a:noFill/>
        </p:spPr>
        <p:txBody>
          <a:bodyPr wrap="square" lIns="0" tIns="0" rIns="0" bIns="0" rtlCol="0">
            <a:spAutoFit/>
          </a:bodyPr>
          <a:lstStyle/>
          <a:p>
            <a:pPr algn="ctr">
              <a:lnSpc>
                <a:spcPct val="150000"/>
              </a:lnSpc>
              <a:spcBef>
                <a:spcPts val="600"/>
              </a:spcBef>
            </a:pPr>
            <a:r>
              <a:rPr lang="zh-CN" altLang="en-US" sz="2400" b="1" dirty="0">
                <a:solidFill>
                  <a:schemeClr val="accent1">
                    <a:lumMod val="20000"/>
                    <a:lumOff val="80000"/>
                  </a:schemeClr>
                </a:solidFill>
                <a:latin typeface="+mj-ea"/>
                <a:ea typeface="+mj-ea"/>
              </a:rPr>
              <a:t>答辩人：王家峰</a:t>
            </a:r>
            <a:endParaRPr lang="en-US" altLang="zh-CN" sz="2400" dirty="0">
              <a:solidFill>
                <a:schemeClr val="accent1">
                  <a:lumMod val="20000"/>
                  <a:lumOff val="80000"/>
                </a:schemeClr>
              </a:solidFill>
            </a:endParaRPr>
          </a:p>
          <a:p>
            <a:pPr algn="ctr">
              <a:lnSpc>
                <a:spcPct val="150000"/>
              </a:lnSpc>
              <a:spcBef>
                <a:spcPts val="600"/>
              </a:spcBef>
            </a:pPr>
            <a:r>
              <a:rPr lang="zh-CN" altLang="en-US" sz="2400" b="1" dirty="0">
                <a:solidFill>
                  <a:schemeClr val="accent1">
                    <a:lumMod val="20000"/>
                    <a:lumOff val="80000"/>
                  </a:schemeClr>
                </a:solidFill>
                <a:latin typeface="+mj-ea"/>
                <a:ea typeface="+mj-ea"/>
              </a:rPr>
              <a:t>指导老师：叶元卯</a:t>
            </a:r>
            <a:endParaRPr lang="zh-CN" altLang="en-US" sz="2400" dirty="0">
              <a:solidFill>
                <a:schemeClr val="accent1">
                  <a:lumMod val="20000"/>
                  <a:lumOff val="80000"/>
                </a:schemeClr>
              </a:solidFill>
            </a:endParaRPr>
          </a:p>
        </p:txBody>
      </p:sp>
      <p:sp>
        <p:nvSpPr>
          <p:cNvPr id="33" name="文本框 32"/>
          <p:cNvSpPr txBox="1"/>
          <p:nvPr/>
        </p:nvSpPr>
        <p:spPr>
          <a:xfrm>
            <a:off x="1837260" y="648077"/>
            <a:ext cx="8517477" cy="1846659"/>
          </a:xfrm>
          <a:prstGeom prst="rect">
            <a:avLst/>
          </a:prstGeom>
          <a:noFill/>
        </p:spPr>
        <p:txBody>
          <a:bodyPr wrap="square" lIns="0" tIns="0" rIns="0" bIns="0" rtlCol="0">
            <a:spAutoFit/>
          </a:bodyPr>
          <a:lstStyle/>
          <a:p>
            <a:pPr algn="ctr"/>
            <a:r>
              <a:rPr lang="zh-CN" altLang="en-US" sz="6000" b="1" dirty="0">
                <a:solidFill>
                  <a:schemeClr val="accent2">
                    <a:lumMod val="75000"/>
                  </a:schemeClr>
                </a:solidFill>
                <a:latin typeface="+mj-ea"/>
                <a:ea typeface="+mj-ea"/>
              </a:rPr>
              <a:t>基于 </a:t>
            </a:r>
            <a:r>
              <a:rPr lang="en-US" altLang="zh-CN" sz="6000" b="1" dirty="0">
                <a:solidFill>
                  <a:schemeClr val="accent2">
                    <a:lumMod val="75000"/>
                  </a:schemeClr>
                </a:solidFill>
                <a:latin typeface="+mj-ea"/>
                <a:ea typeface="+mj-ea"/>
              </a:rPr>
              <a:t>Unity </a:t>
            </a:r>
            <a:r>
              <a:rPr lang="zh-CN" altLang="en-US" sz="6000" b="1" dirty="0">
                <a:solidFill>
                  <a:schemeClr val="accent2">
                    <a:lumMod val="75000"/>
                  </a:schemeClr>
                </a:solidFill>
                <a:latin typeface="+mj-ea"/>
                <a:ea typeface="+mj-ea"/>
              </a:rPr>
              <a:t>技术</a:t>
            </a:r>
            <a:endParaRPr lang="en-US" altLang="zh-CN" sz="6000" b="1" dirty="0">
              <a:solidFill>
                <a:schemeClr val="accent2">
                  <a:lumMod val="75000"/>
                </a:schemeClr>
              </a:solidFill>
              <a:latin typeface="+mj-ea"/>
              <a:ea typeface="+mj-ea"/>
            </a:endParaRPr>
          </a:p>
          <a:p>
            <a:pPr algn="ctr"/>
            <a:r>
              <a:rPr lang="zh-CN" altLang="en-US" sz="6000" b="1" dirty="0">
                <a:solidFill>
                  <a:schemeClr val="accent2">
                    <a:lumMod val="75000"/>
                  </a:schemeClr>
                </a:solidFill>
                <a:latin typeface="+mj-ea"/>
                <a:ea typeface="+mj-ea"/>
              </a:rPr>
              <a:t> </a:t>
            </a:r>
            <a:r>
              <a:rPr lang="en-US" altLang="zh-CN" sz="6000" b="1" dirty="0">
                <a:solidFill>
                  <a:schemeClr val="accent2">
                    <a:lumMod val="75000"/>
                  </a:schemeClr>
                </a:solidFill>
                <a:latin typeface="+mj-ea"/>
                <a:ea typeface="+mj-ea"/>
              </a:rPr>
              <a:t>3D </a:t>
            </a:r>
            <a:r>
              <a:rPr lang="zh-CN" altLang="en-US" sz="6000" b="1" dirty="0">
                <a:solidFill>
                  <a:schemeClr val="accent2">
                    <a:lumMod val="75000"/>
                  </a:schemeClr>
                </a:solidFill>
                <a:latin typeface="+mj-ea"/>
                <a:ea typeface="+mj-ea"/>
              </a:rPr>
              <a:t>试衣间的设计与实现</a:t>
            </a:r>
          </a:p>
        </p:txBody>
      </p:sp>
      <p:sp>
        <p:nvSpPr>
          <p:cNvPr id="34" name="TextBox 32"/>
          <p:cNvSpPr txBox="1"/>
          <p:nvPr/>
        </p:nvSpPr>
        <p:spPr>
          <a:xfrm>
            <a:off x="3456188" y="3999437"/>
            <a:ext cx="5306018" cy="400110"/>
          </a:xfrm>
          <a:prstGeom prst="rect">
            <a:avLst/>
          </a:prstGeom>
          <a:noFill/>
        </p:spPr>
        <p:txBody>
          <a:bodyPr wrap="square" lIns="0" tIns="0" rIns="0" bIns="0" rtlCol="0">
            <a:spAutoFit/>
          </a:bodyPr>
          <a:lstStyle/>
          <a:p>
            <a:pPr algn="ctr"/>
            <a:r>
              <a:rPr lang="zh-CN" altLang="en-US" sz="2600" dirty="0">
                <a:solidFill>
                  <a:schemeClr val="accent2">
                    <a:lumMod val="75000"/>
                  </a:schemeClr>
                </a:solidFill>
                <a:latin typeface="微软雅黑" pitchFamily="34" charset="-122"/>
                <a:ea typeface="微软雅黑" pitchFamily="34" charset="-122"/>
              </a:rPr>
              <a:t>华东理工大学信息学院 </a:t>
            </a:r>
            <a:endParaRPr lang="en-US" altLang="zh-CN" sz="2600" dirty="0">
              <a:solidFill>
                <a:schemeClr val="accent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3905596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500"/>
                                        <p:tgtEl>
                                          <p:spTgt spid="35"/>
                                        </p:tgtEl>
                                      </p:cBhvr>
                                    </p:animEffect>
                                    <p:anim calcmode="lin" valueType="num">
                                      <p:cBhvr>
                                        <p:cTn id="13" dur="1500" fill="hold"/>
                                        <p:tgtEl>
                                          <p:spTgt spid="35"/>
                                        </p:tgtEl>
                                        <p:attrNameLst>
                                          <p:attrName>ppt_x</p:attrName>
                                        </p:attrNameLst>
                                      </p:cBhvr>
                                      <p:tavLst>
                                        <p:tav tm="0">
                                          <p:val>
                                            <p:strVal val="#ppt_x"/>
                                          </p:val>
                                        </p:tav>
                                        <p:tav tm="100000">
                                          <p:val>
                                            <p:strVal val="#ppt_x"/>
                                          </p:val>
                                        </p:tav>
                                      </p:tavLst>
                                    </p:anim>
                                    <p:anim calcmode="lin" valueType="num">
                                      <p:cBhvr>
                                        <p:cTn id="14" dur="1500" fill="hold"/>
                                        <p:tgtEl>
                                          <p:spTgt spid="3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600"/>
                                        <p:tgtEl>
                                          <p:spTgt spid="16"/>
                                        </p:tgtEl>
                                      </p:cBhvr>
                                    </p:animEffect>
                                  </p:childTnLst>
                                </p:cTn>
                              </p:par>
                            </p:childTnLst>
                          </p:cTn>
                        </p:par>
                        <p:par>
                          <p:cTn id="19" fill="hold">
                            <p:stCondLst>
                              <p:cond delay="2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3"/>
                                        </p:tgtEl>
                                        <p:attrNameLst>
                                          <p:attrName>ppt_y</p:attrName>
                                        </p:attrNameLst>
                                      </p:cBhvr>
                                      <p:tavLst>
                                        <p:tav tm="0">
                                          <p:val>
                                            <p:strVal val="#ppt_y"/>
                                          </p:val>
                                        </p:tav>
                                        <p:tav tm="100000">
                                          <p:val>
                                            <p:strVal val="#ppt_y"/>
                                          </p:val>
                                        </p:tav>
                                      </p:tavLst>
                                    </p:anim>
                                    <p:anim calcmode="lin" valueType="num">
                                      <p:cBhvr>
                                        <p:cTn id="2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3"/>
                                        </p:tgtEl>
                                      </p:cBhvr>
                                    </p:animEffect>
                                  </p:childTnLst>
                                </p:cTn>
                              </p:par>
                            </p:childTnLst>
                          </p:cTn>
                        </p:par>
                        <p:par>
                          <p:cTn id="27" fill="hold">
                            <p:stCondLst>
                              <p:cond delay="355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4"/>
                                        </p:tgtEl>
                                        <p:attrNameLst>
                                          <p:attrName>ppt_y</p:attrName>
                                        </p:attrNameLst>
                                      </p:cBhvr>
                                      <p:tavLst>
                                        <p:tav tm="0">
                                          <p:val>
                                            <p:strVal val="#ppt_y"/>
                                          </p:val>
                                        </p:tav>
                                        <p:tav tm="100000">
                                          <p:val>
                                            <p:strVal val="#ppt_y"/>
                                          </p:val>
                                        </p:tav>
                                      </p:tavLst>
                                    </p:anim>
                                    <p:anim calcmode="lin" valueType="num">
                                      <p:cBhvr>
                                        <p:cTn id="32"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4"/>
                                        </p:tgtEl>
                                      </p:cBhvr>
                                    </p:animEffect>
                                  </p:childTnLst>
                                </p:cTn>
                              </p:par>
                            </p:childTnLst>
                          </p:cTn>
                        </p:par>
                        <p:par>
                          <p:cTn id="35" fill="hold">
                            <p:stCondLst>
                              <p:cond delay="4500"/>
                            </p:stCondLst>
                            <p:childTnLst>
                              <p:par>
                                <p:cTn id="36" presetID="16" presetClass="entr" presetSubtype="21"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inVertical)">
                                      <p:cBhvr>
                                        <p:cTn id="38"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31" grpId="0"/>
      <p:bldP spid="3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61746" y="3421223"/>
            <a:ext cx="760252" cy="760252"/>
            <a:chOff x="761746" y="3421223"/>
            <a:chExt cx="760252" cy="760252"/>
          </a:xfrm>
        </p:grpSpPr>
        <p:sp>
          <p:nvSpPr>
            <p:cNvPr id="69" name="椭圆 68"/>
            <p:cNvSpPr/>
            <p:nvPr/>
          </p:nvSpPr>
          <p:spPr>
            <a:xfrm>
              <a:off x="761746" y="3421223"/>
              <a:ext cx="760252" cy="76025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960692" y="3620169"/>
              <a:ext cx="362360" cy="3623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算法流程</a:t>
            </a:r>
          </a:p>
        </p:txBody>
      </p:sp>
      <p:sp>
        <p:nvSpPr>
          <p:cNvPr id="5" name="矩形 4"/>
          <p:cNvSpPr/>
          <p:nvPr/>
        </p:nvSpPr>
        <p:spPr>
          <a:xfrm>
            <a:off x="2454706" y="4607700"/>
            <a:ext cx="1314206" cy="581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accent2"/>
                </a:solidFill>
                <a:latin typeface="Agency FB" panose="020B0503020202020204" pitchFamily="34" charset="0"/>
              </a:rPr>
              <a:t>Step 01</a:t>
            </a:r>
            <a:endParaRPr lang="zh-CN" altLang="en-US" sz="2000" dirty="0">
              <a:solidFill>
                <a:schemeClr val="accent2"/>
              </a:solidFill>
              <a:latin typeface="Agency FB" panose="020B0503020202020204" pitchFamily="34" charset="0"/>
            </a:endParaRPr>
          </a:p>
        </p:txBody>
      </p:sp>
      <p:sp>
        <p:nvSpPr>
          <p:cNvPr id="14" name="椭圆 13"/>
          <p:cNvSpPr/>
          <p:nvPr/>
        </p:nvSpPr>
        <p:spPr>
          <a:xfrm>
            <a:off x="843509" y="2125204"/>
            <a:ext cx="596726" cy="596726"/>
          </a:xfrm>
          <a:prstGeom prst="ellipse">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latin typeface="Agency FB" panose="020B0503020202020204" pitchFamily="34" charset="0"/>
              </a:rPr>
              <a:t>Start</a:t>
            </a:r>
            <a:endParaRPr lang="zh-CN" altLang="en-US" dirty="0">
              <a:latin typeface="Agency FB" panose="020B0503020202020204" pitchFamily="34" charset="0"/>
            </a:endParaRPr>
          </a:p>
        </p:txBody>
      </p:sp>
      <p:sp>
        <p:nvSpPr>
          <p:cNvPr id="26" name="矩形 25"/>
          <p:cNvSpPr/>
          <p:nvPr/>
        </p:nvSpPr>
        <p:spPr>
          <a:xfrm>
            <a:off x="6562219" y="4605163"/>
            <a:ext cx="1314206" cy="581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accent2"/>
                </a:solidFill>
                <a:latin typeface="Agency FB" panose="020B0503020202020204" pitchFamily="34" charset="0"/>
              </a:rPr>
              <a:t>Step 03</a:t>
            </a:r>
            <a:endParaRPr lang="zh-CN" altLang="en-US" sz="2000" dirty="0">
              <a:solidFill>
                <a:schemeClr val="accent2"/>
              </a:solidFill>
              <a:latin typeface="Agency FB" panose="020B0503020202020204" pitchFamily="34" charset="0"/>
            </a:endParaRPr>
          </a:p>
        </p:txBody>
      </p:sp>
      <p:sp>
        <p:nvSpPr>
          <p:cNvPr id="28" name="矩形 27"/>
          <p:cNvSpPr/>
          <p:nvPr/>
        </p:nvSpPr>
        <p:spPr>
          <a:xfrm>
            <a:off x="4503949" y="1146106"/>
            <a:ext cx="1314206" cy="581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accent2"/>
                </a:solidFill>
                <a:latin typeface="Agency FB" panose="020B0503020202020204" pitchFamily="34" charset="0"/>
              </a:rPr>
              <a:t>Step 02</a:t>
            </a:r>
            <a:endParaRPr lang="zh-CN" altLang="en-US" sz="2000" dirty="0">
              <a:solidFill>
                <a:schemeClr val="accent2"/>
              </a:solidFill>
              <a:latin typeface="Agency FB" panose="020B0503020202020204" pitchFamily="34" charset="0"/>
            </a:endParaRPr>
          </a:p>
        </p:txBody>
      </p:sp>
      <p:sp>
        <p:nvSpPr>
          <p:cNvPr id="30" name="矩形 29"/>
          <p:cNvSpPr/>
          <p:nvPr/>
        </p:nvSpPr>
        <p:spPr>
          <a:xfrm>
            <a:off x="8597169" y="1146106"/>
            <a:ext cx="1314206" cy="581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accent2"/>
                </a:solidFill>
                <a:latin typeface="Agency FB" panose="020B0503020202020204" pitchFamily="34" charset="0"/>
              </a:rPr>
              <a:t>Step 04</a:t>
            </a:r>
            <a:endParaRPr lang="zh-CN" altLang="en-US" sz="2000" dirty="0">
              <a:solidFill>
                <a:schemeClr val="accent2"/>
              </a:solidFill>
              <a:latin typeface="Agency FB" panose="020B0503020202020204" pitchFamily="34" charset="0"/>
            </a:endParaRPr>
          </a:p>
        </p:txBody>
      </p:sp>
      <p:sp>
        <p:nvSpPr>
          <p:cNvPr id="33" name="椭圆 32"/>
          <p:cNvSpPr/>
          <p:nvPr/>
        </p:nvSpPr>
        <p:spPr>
          <a:xfrm>
            <a:off x="10829138" y="4886303"/>
            <a:ext cx="596726" cy="596726"/>
          </a:xfrm>
          <a:prstGeom prst="ellipse">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latin typeface="Agency FB" panose="020B0503020202020204" pitchFamily="34" charset="0"/>
              </a:rPr>
              <a:t>Finish</a:t>
            </a:r>
            <a:endParaRPr lang="zh-CN" altLang="en-US" dirty="0">
              <a:latin typeface="Agency FB" panose="020B0503020202020204" pitchFamily="34" charset="0"/>
            </a:endParaRPr>
          </a:p>
        </p:txBody>
      </p:sp>
      <p:sp>
        <p:nvSpPr>
          <p:cNvPr id="38" name="TextBox 28"/>
          <p:cNvSpPr txBox="1"/>
          <p:nvPr/>
        </p:nvSpPr>
        <p:spPr>
          <a:xfrm>
            <a:off x="4034387" y="167630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t>程序实例</a:t>
            </a:r>
          </a:p>
        </p:txBody>
      </p:sp>
      <p:sp>
        <p:nvSpPr>
          <p:cNvPr id="39" name="TextBox 29"/>
          <p:cNvSpPr txBox="1"/>
          <p:nvPr/>
        </p:nvSpPr>
        <p:spPr>
          <a:xfrm>
            <a:off x="3491935" y="2197962"/>
            <a:ext cx="3338234" cy="26205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200"/>
              </a:lnSpc>
            </a:pPr>
            <a:r>
              <a:rPr lang="zh-CN" altLang="en-US" sz="1600" dirty="0">
                <a:solidFill>
                  <a:schemeClr val="bg2">
                    <a:lumMod val="25000"/>
                  </a:schemeClr>
                </a:solidFill>
              </a:rPr>
              <a:t>进行数据处理，模型绑定</a:t>
            </a:r>
            <a:endParaRPr lang="en-US" altLang="zh-CN" sz="1600" dirty="0">
              <a:solidFill>
                <a:schemeClr val="bg2">
                  <a:lumMod val="25000"/>
                </a:schemeClr>
              </a:solidFill>
            </a:endParaRPr>
          </a:p>
        </p:txBody>
      </p:sp>
      <p:sp>
        <p:nvSpPr>
          <p:cNvPr id="40" name="TextBox 28"/>
          <p:cNvSpPr txBox="1"/>
          <p:nvPr/>
        </p:nvSpPr>
        <p:spPr>
          <a:xfrm>
            <a:off x="8127607" y="167630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en-US" altLang="zh-CN" b="1" dirty="0">
                <a:solidFill>
                  <a:schemeClr val="accent1"/>
                </a:solidFill>
              </a:rPr>
              <a:t>Unity3D</a:t>
            </a:r>
            <a:endParaRPr lang="zh-CN" altLang="en-US" b="1" dirty="0">
              <a:solidFill>
                <a:schemeClr val="accent1"/>
              </a:solidFill>
            </a:endParaRPr>
          </a:p>
        </p:txBody>
      </p:sp>
      <p:sp>
        <p:nvSpPr>
          <p:cNvPr id="41" name="TextBox 29"/>
          <p:cNvSpPr txBox="1"/>
          <p:nvPr/>
        </p:nvSpPr>
        <p:spPr>
          <a:xfrm>
            <a:off x="7585155" y="2204870"/>
            <a:ext cx="3338234" cy="26205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200"/>
              </a:lnSpc>
            </a:pPr>
            <a:r>
              <a:rPr lang="zh-CN" altLang="en-US" sz="1600" dirty="0">
                <a:solidFill>
                  <a:schemeClr val="bg2">
                    <a:lumMod val="25000"/>
                  </a:schemeClr>
                </a:solidFill>
              </a:rPr>
              <a:t>模型的渲染与生成</a:t>
            </a:r>
            <a:endParaRPr lang="en-US" altLang="zh-CN" sz="1600" dirty="0">
              <a:solidFill>
                <a:schemeClr val="bg2">
                  <a:lumMod val="25000"/>
                </a:schemeClr>
              </a:solidFill>
            </a:endParaRPr>
          </a:p>
        </p:txBody>
      </p:sp>
      <p:sp>
        <p:nvSpPr>
          <p:cNvPr id="42" name="TextBox 28"/>
          <p:cNvSpPr txBox="1"/>
          <p:nvPr/>
        </p:nvSpPr>
        <p:spPr>
          <a:xfrm>
            <a:off x="1985144" y="514380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chemeClr val="accent1"/>
                </a:solidFill>
              </a:rPr>
              <a:t>用户操作</a:t>
            </a:r>
          </a:p>
        </p:txBody>
      </p:sp>
      <p:sp>
        <p:nvSpPr>
          <p:cNvPr id="43" name="TextBox 29"/>
          <p:cNvSpPr txBox="1"/>
          <p:nvPr/>
        </p:nvSpPr>
        <p:spPr>
          <a:xfrm>
            <a:off x="1442692" y="5665462"/>
            <a:ext cx="3338234" cy="26205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200"/>
              </a:lnSpc>
            </a:pPr>
            <a:r>
              <a:rPr lang="zh-CN" altLang="en-US" sz="1600" dirty="0">
                <a:solidFill>
                  <a:schemeClr val="bg2">
                    <a:lumMod val="25000"/>
                  </a:schemeClr>
                </a:solidFill>
              </a:rPr>
              <a:t>设置模型性别，选择换装衣物等等</a:t>
            </a:r>
            <a:endParaRPr lang="en-US" altLang="zh-CN" sz="1600" dirty="0">
              <a:solidFill>
                <a:schemeClr val="bg2">
                  <a:lumMod val="25000"/>
                </a:schemeClr>
              </a:solidFill>
            </a:endParaRPr>
          </a:p>
        </p:txBody>
      </p:sp>
      <p:sp>
        <p:nvSpPr>
          <p:cNvPr id="44" name="TextBox 28"/>
          <p:cNvSpPr txBox="1"/>
          <p:nvPr/>
        </p:nvSpPr>
        <p:spPr>
          <a:xfrm>
            <a:off x="6092657" y="5100809"/>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t>数据存储</a:t>
            </a:r>
          </a:p>
        </p:txBody>
      </p:sp>
      <p:sp>
        <p:nvSpPr>
          <p:cNvPr id="45" name="TextBox 29"/>
          <p:cNvSpPr txBox="1"/>
          <p:nvPr/>
        </p:nvSpPr>
        <p:spPr>
          <a:xfrm>
            <a:off x="5550205" y="5622469"/>
            <a:ext cx="3338234" cy="26205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200"/>
              </a:lnSpc>
            </a:pPr>
            <a:r>
              <a:rPr lang="zh-CN" altLang="en-US" sz="1600" dirty="0">
                <a:solidFill>
                  <a:schemeClr val="bg2">
                    <a:lumMod val="25000"/>
                  </a:schemeClr>
                </a:solidFill>
              </a:rPr>
              <a:t>接受程序的请求并返回相应的数据</a:t>
            </a:r>
            <a:endParaRPr lang="en-US" altLang="zh-CN" sz="1600" dirty="0">
              <a:solidFill>
                <a:schemeClr val="bg2">
                  <a:lumMod val="25000"/>
                </a:schemeClr>
              </a:solidFill>
            </a:endParaRPr>
          </a:p>
        </p:txBody>
      </p:sp>
      <p:grpSp>
        <p:nvGrpSpPr>
          <p:cNvPr id="17" name="组合 16"/>
          <p:cNvGrpSpPr/>
          <p:nvPr/>
        </p:nvGrpSpPr>
        <p:grpSpPr>
          <a:xfrm>
            <a:off x="8892954" y="3421223"/>
            <a:ext cx="760252" cy="760252"/>
            <a:chOff x="8892954" y="3421223"/>
            <a:chExt cx="760252" cy="760252"/>
          </a:xfrm>
        </p:grpSpPr>
        <p:sp>
          <p:nvSpPr>
            <p:cNvPr id="4" name="椭圆 3"/>
            <p:cNvSpPr/>
            <p:nvPr/>
          </p:nvSpPr>
          <p:spPr>
            <a:xfrm>
              <a:off x="8892954" y="3421223"/>
              <a:ext cx="760252" cy="76025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091900" y="3620169"/>
              <a:ext cx="362360" cy="3623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9531127" y="3754915"/>
            <a:ext cx="1482621" cy="928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946709" y="3620169"/>
            <a:ext cx="362360" cy="36236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9273080" y="2995297"/>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839197" y="3421223"/>
            <a:ext cx="760252" cy="760252"/>
            <a:chOff x="6839197" y="3421223"/>
            <a:chExt cx="760252" cy="760252"/>
          </a:xfrm>
        </p:grpSpPr>
        <p:sp>
          <p:nvSpPr>
            <p:cNvPr id="47" name="椭圆 46"/>
            <p:cNvSpPr/>
            <p:nvPr/>
          </p:nvSpPr>
          <p:spPr>
            <a:xfrm>
              <a:off x="6839197" y="3421223"/>
              <a:ext cx="760252" cy="7602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038143" y="3620169"/>
              <a:ext cx="362360" cy="36236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p:cNvSpPr/>
          <p:nvPr/>
        </p:nvSpPr>
        <p:spPr>
          <a:xfrm>
            <a:off x="7580835" y="3754915"/>
            <a:ext cx="1620000" cy="9286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flipV="1">
            <a:off x="7219323" y="3801349"/>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785440" y="3421223"/>
            <a:ext cx="760252" cy="760252"/>
            <a:chOff x="4785440" y="3421223"/>
            <a:chExt cx="760252" cy="760252"/>
          </a:xfrm>
        </p:grpSpPr>
        <p:sp>
          <p:nvSpPr>
            <p:cNvPr id="52" name="椭圆 51"/>
            <p:cNvSpPr/>
            <p:nvPr/>
          </p:nvSpPr>
          <p:spPr>
            <a:xfrm>
              <a:off x="4785440" y="3421223"/>
              <a:ext cx="760252" cy="76025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4984386" y="3620169"/>
              <a:ext cx="362360" cy="3623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p:cNvSpPr/>
          <p:nvPr/>
        </p:nvSpPr>
        <p:spPr>
          <a:xfrm>
            <a:off x="5466106" y="3754915"/>
            <a:ext cx="1620000" cy="928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V="1">
            <a:off x="5165566" y="2995297"/>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731683" y="3421223"/>
            <a:ext cx="760252" cy="760252"/>
            <a:chOff x="2731683" y="3421223"/>
            <a:chExt cx="760252" cy="760252"/>
          </a:xfrm>
        </p:grpSpPr>
        <p:sp>
          <p:nvSpPr>
            <p:cNvPr id="57" name="椭圆 56"/>
            <p:cNvSpPr/>
            <p:nvPr/>
          </p:nvSpPr>
          <p:spPr>
            <a:xfrm>
              <a:off x="2731683" y="3421223"/>
              <a:ext cx="760252" cy="7602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930629" y="3620169"/>
              <a:ext cx="362360" cy="36236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p:cNvSpPr/>
          <p:nvPr/>
        </p:nvSpPr>
        <p:spPr>
          <a:xfrm>
            <a:off x="3419107" y="3754915"/>
            <a:ext cx="1620000" cy="9286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flipV="1">
            <a:off x="3111809" y="3801349"/>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81695" y="3754915"/>
            <a:ext cx="1620000" cy="928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flipV="1">
            <a:off x="1141872" y="2995297"/>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11127889" y="3801349"/>
            <a:ext cx="0" cy="796211"/>
          </a:xfrm>
          <a:prstGeom prst="line">
            <a:avLst/>
          </a:prstGeom>
          <a:ln w="28575">
            <a:solidFill>
              <a:schemeClr val="bg2">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56638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1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3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4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6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1750"/>
                                </p:stCondLst>
                                <p:childTnLst>
                                  <p:par>
                                    <p:cTn id="40" presetID="22" presetClass="entr" presetSubtype="4"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down)">
                                          <p:cBhvr>
                                            <p:cTn id="42" dur="500"/>
                                            <p:tgtEl>
                                              <p:spTgt spid="73"/>
                                            </p:tgtEl>
                                          </p:cBhvr>
                                        </p:animEffect>
                                      </p:childTnLst>
                                    </p:cTn>
                                  </p:par>
                                  <p:par>
                                    <p:cTn id="43" presetID="22" presetClass="entr" presetSubtype="1"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par>
                                    <p:cTn id="46" presetID="22" presetClass="entr" presetSubtype="4"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1"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par>
                                    <p:cTn id="52" presetID="22" presetClass="entr" presetSubtype="4"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par>
                                    <p:cTn id="55" presetID="22" presetClass="entr" presetSubtype="1"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up)">
                                          <p:cBhvr>
                                            <p:cTn id="57" dur="500"/>
                                            <p:tgtEl>
                                              <p:spTgt spid="74"/>
                                            </p:tgtEl>
                                          </p:cBhvr>
                                        </p:animEffect>
                                      </p:childTnLst>
                                    </p:cTn>
                                  </p:par>
                                </p:childTnLst>
                              </p:cTn>
                            </p:par>
                            <p:par>
                              <p:cTn id="58" fill="hold">
                                <p:stCondLst>
                                  <p:cond delay="225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2750"/>
                                </p:stCondLst>
                                <p:childTnLst>
                                  <p:par>
                                    <p:cTn id="63" presetID="10"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3250"/>
                                </p:stCondLst>
                                <p:childTnLst>
                                  <p:par>
                                    <p:cTn id="67" presetID="2" presetClass="entr" presetSubtype="1" fill="hold" grpId="0" nodeType="afterEffect" p14:presetBounceEnd="46667">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14:bounceEnd="46667">
                                          <p:cBhvr additive="base">
                                            <p:cTn id="69" dur="1200" fill="hold"/>
                                            <p:tgtEl>
                                              <p:spTgt spid="5"/>
                                            </p:tgtEl>
                                            <p:attrNameLst>
                                              <p:attrName>ppt_x</p:attrName>
                                            </p:attrNameLst>
                                          </p:cBhvr>
                                          <p:tavLst>
                                            <p:tav tm="0">
                                              <p:val>
                                                <p:strVal val="#ppt_x"/>
                                              </p:val>
                                            </p:tav>
                                            <p:tav tm="100000">
                                              <p:val>
                                                <p:strVal val="#ppt_x"/>
                                              </p:val>
                                            </p:tav>
                                          </p:tavLst>
                                        </p:anim>
                                        <p:anim calcmode="lin" valueType="num" p14:bounceEnd="46667">
                                          <p:cBhvr additive="base">
                                            <p:cTn id="70" dur="1200" fill="hold"/>
                                            <p:tgtEl>
                                              <p:spTgt spid="5"/>
                                            </p:tgtEl>
                                            <p:attrNameLst>
                                              <p:attrName>ppt_y</p:attrName>
                                            </p:attrNameLst>
                                          </p:cBhvr>
                                          <p:tavLst>
                                            <p:tav tm="0">
                                              <p:val>
                                                <p:strVal val="0-#ppt_h/2"/>
                                              </p:val>
                                            </p:tav>
                                            <p:tav tm="100000">
                                              <p:val>
                                                <p:strVal val="#ppt_y"/>
                                              </p:val>
                                            </p:tav>
                                          </p:tavLst>
                                        </p:anim>
                                      </p:childTnLst>
                                    </p:cTn>
                                  </p:par>
                                  <p:par>
                                    <p:cTn id="71" presetID="2" presetClass="entr" presetSubtype="4" fill="hold" grpId="0" nodeType="withEffect" p14:presetBounceEnd="46667">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14:bounceEnd="46667">
                                          <p:cBhvr additive="base">
                                            <p:cTn id="73" dur="1200" fill="hold"/>
                                            <p:tgtEl>
                                              <p:spTgt spid="28"/>
                                            </p:tgtEl>
                                            <p:attrNameLst>
                                              <p:attrName>ppt_x</p:attrName>
                                            </p:attrNameLst>
                                          </p:cBhvr>
                                          <p:tavLst>
                                            <p:tav tm="0">
                                              <p:val>
                                                <p:strVal val="#ppt_x"/>
                                              </p:val>
                                            </p:tav>
                                            <p:tav tm="100000">
                                              <p:val>
                                                <p:strVal val="#ppt_x"/>
                                              </p:val>
                                            </p:tav>
                                          </p:tavLst>
                                        </p:anim>
                                        <p:anim calcmode="lin" valueType="num" p14:bounceEnd="46667">
                                          <p:cBhvr additive="base">
                                            <p:cTn id="74" dur="12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1" fill="hold" grpId="0" nodeType="withEffect" p14:presetBounceEnd="46667">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14:bounceEnd="46667">
                                          <p:cBhvr additive="base">
                                            <p:cTn id="77" dur="1200" fill="hold"/>
                                            <p:tgtEl>
                                              <p:spTgt spid="26"/>
                                            </p:tgtEl>
                                            <p:attrNameLst>
                                              <p:attrName>ppt_x</p:attrName>
                                            </p:attrNameLst>
                                          </p:cBhvr>
                                          <p:tavLst>
                                            <p:tav tm="0">
                                              <p:val>
                                                <p:strVal val="#ppt_x"/>
                                              </p:val>
                                            </p:tav>
                                            <p:tav tm="100000">
                                              <p:val>
                                                <p:strVal val="#ppt_x"/>
                                              </p:val>
                                            </p:tav>
                                          </p:tavLst>
                                        </p:anim>
                                        <p:anim calcmode="lin" valueType="num" p14:bounceEnd="46667">
                                          <p:cBhvr additive="base">
                                            <p:cTn id="78" dur="1200" fill="hold"/>
                                            <p:tgtEl>
                                              <p:spTgt spid="26"/>
                                            </p:tgtEl>
                                            <p:attrNameLst>
                                              <p:attrName>ppt_y</p:attrName>
                                            </p:attrNameLst>
                                          </p:cBhvr>
                                          <p:tavLst>
                                            <p:tav tm="0">
                                              <p:val>
                                                <p:strVal val="0-#ppt_h/2"/>
                                              </p:val>
                                            </p:tav>
                                            <p:tav tm="100000">
                                              <p:val>
                                                <p:strVal val="#ppt_y"/>
                                              </p:val>
                                            </p:tav>
                                          </p:tavLst>
                                        </p:anim>
                                      </p:childTnLst>
                                    </p:cTn>
                                  </p:par>
                                  <p:par>
                                    <p:cTn id="79" presetID="2" presetClass="entr" presetSubtype="4" fill="hold" grpId="0" nodeType="withEffect" p14:presetBounceEnd="46667">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14:bounceEnd="46667">
                                          <p:cBhvr additive="base">
                                            <p:cTn id="81" dur="1200" fill="hold"/>
                                            <p:tgtEl>
                                              <p:spTgt spid="30"/>
                                            </p:tgtEl>
                                            <p:attrNameLst>
                                              <p:attrName>ppt_x</p:attrName>
                                            </p:attrNameLst>
                                          </p:cBhvr>
                                          <p:tavLst>
                                            <p:tav tm="0">
                                              <p:val>
                                                <p:strVal val="#ppt_x"/>
                                              </p:val>
                                            </p:tav>
                                            <p:tav tm="100000">
                                              <p:val>
                                                <p:strVal val="#ppt_x"/>
                                              </p:val>
                                            </p:tav>
                                          </p:tavLst>
                                        </p:anim>
                                        <p:anim calcmode="lin" valueType="num" p14:bounceEnd="46667">
                                          <p:cBhvr additive="base">
                                            <p:cTn id="82" dur="1200" fill="hold"/>
                                            <p:tgtEl>
                                              <p:spTgt spid="30"/>
                                            </p:tgtEl>
                                            <p:attrNameLst>
                                              <p:attrName>ppt_y</p:attrName>
                                            </p:attrNameLst>
                                          </p:cBhvr>
                                          <p:tavLst>
                                            <p:tav tm="0">
                                              <p:val>
                                                <p:strVal val="1+#ppt_h/2"/>
                                              </p:val>
                                            </p:tav>
                                            <p:tav tm="100000">
                                              <p:val>
                                                <p:strVal val="#ppt_y"/>
                                              </p:val>
                                            </p:tav>
                                          </p:tavLst>
                                        </p:anim>
                                      </p:childTnLst>
                                    </p:cTn>
                                  </p:par>
                                </p:childTnLst>
                              </p:cTn>
                            </p:par>
                            <p:par>
                              <p:cTn id="83" fill="hold">
                                <p:stCondLst>
                                  <p:cond delay="4450"/>
                                </p:stCondLst>
                                <p:childTnLst>
                                  <p:par>
                                    <p:cTn id="84" presetID="31"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p:cTn id="86" dur="1000" fill="hold"/>
                                            <p:tgtEl>
                                              <p:spTgt spid="38"/>
                                            </p:tgtEl>
                                            <p:attrNameLst>
                                              <p:attrName>ppt_w</p:attrName>
                                            </p:attrNameLst>
                                          </p:cBhvr>
                                          <p:tavLst>
                                            <p:tav tm="0">
                                              <p:val>
                                                <p:fltVal val="0"/>
                                              </p:val>
                                            </p:tav>
                                            <p:tav tm="100000">
                                              <p:val>
                                                <p:strVal val="#ppt_w"/>
                                              </p:val>
                                            </p:tav>
                                          </p:tavLst>
                                        </p:anim>
                                        <p:anim calcmode="lin" valueType="num">
                                          <p:cBhvr>
                                            <p:cTn id="87" dur="1000" fill="hold"/>
                                            <p:tgtEl>
                                              <p:spTgt spid="38"/>
                                            </p:tgtEl>
                                            <p:attrNameLst>
                                              <p:attrName>ppt_h</p:attrName>
                                            </p:attrNameLst>
                                          </p:cBhvr>
                                          <p:tavLst>
                                            <p:tav tm="0">
                                              <p:val>
                                                <p:fltVal val="0"/>
                                              </p:val>
                                            </p:tav>
                                            <p:tav tm="100000">
                                              <p:val>
                                                <p:strVal val="#ppt_h"/>
                                              </p:val>
                                            </p:tav>
                                          </p:tavLst>
                                        </p:anim>
                                        <p:anim calcmode="lin" valueType="num">
                                          <p:cBhvr>
                                            <p:cTn id="88" dur="1000" fill="hold"/>
                                            <p:tgtEl>
                                              <p:spTgt spid="38"/>
                                            </p:tgtEl>
                                            <p:attrNameLst>
                                              <p:attrName>style.rotation</p:attrName>
                                            </p:attrNameLst>
                                          </p:cBhvr>
                                          <p:tavLst>
                                            <p:tav tm="0">
                                              <p:val>
                                                <p:fltVal val="90"/>
                                              </p:val>
                                            </p:tav>
                                            <p:tav tm="100000">
                                              <p:val>
                                                <p:fltVal val="0"/>
                                              </p:val>
                                            </p:tav>
                                          </p:tavLst>
                                        </p:anim>
                                        <p:animEffect transition="in" filter="fade">
                                          <p:cBhvr>
                                            <p:cTn id="89" dur="1000"/>
                                            <p:tgtEl>
                                              <p:spTgt spid="38"/>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1000" fill="hold"/>
                                            <p:tgtEl>
                                              <p:spTgt spid="39"/>
                                            </p:tgtEl>
                                            <p:attrNameLst>
                                              <p:attrName>ppt_w</p:attrName>
                                            </p:attrNameLst>
                                          </p:cBhvr>
                                          <p:tavLst>
                                            <p:tav tm="0">
                                              <p:val>
                                                <p:fltVal val="0"/>
                                              </p:val>
                                            </p:tav>
                                            <p:tav tm="100000">
                                              <p:val>
                                                <p:strVal val="#ppt_w"/>
                                              </p:val>
                                            </p:tav>
                                          </p:tavLst>
                                        </p:anim>
                                        <p:anim calcmode="lin" valueType="num">
                                          <p:cBhvr>
                                            <p:cTn id="93" dur="1000" fill="hold"/>
                                            <p:tgtEl>
                                              <p:spTgt spid="39"/>
                                            </p:tgtEl>
                                            <p:attrNameLst>
                                              <p:attrName>ppt_h</p:attrName>
                                            </p:attrNameLst>
                                          </p:cBhvr>
                                          <p:tavLst>
                                            <p:tav tm="0">
                                              <p:val>
                                                <p:fltVal val="0"/>
                                              </p:val>
                                            </p:tav>
                                            <p:tav tm="100000">
                                              <p:val>
                                                <p:strVal val="#ppt_h"/>
                                              </p:val>
                                            </p:tav>
                                          </p:tavLst>
                                        </p:anim>
                                        <p:anim calcmode="lin" valueType="num">
                                          <p:cBhvr>
                                            <p:cTn id="94" dur="1000" fill="hold"/>
                                            <p:tgtEl>
                                              <p:spTgt spid="39"/>
                                            </p:tgtEl>
                                            <p:attrNameLst>
                                              <p:attrName>style.rotation</p:attrName>
                                            </p:attrNameLst>
                                          </p:cBhvr>
                                          <p:tavLst>
                                            <p:tav tm="0">
                                              <p:val>
                                                <p:fltVal val="90"/>
                                              </p:val>
                                            </p:tav>
                                            <p:tav tm="100000">
                                              <p:val>
                                                <p:fltVal val="0"/>
                                              </p:val>
                                            </p:tav>
                                          </p:tavLst>
                                        </p:anim>
                                        <p:animEffect transition="in" filter="fade">
                                          <p:cBhvr>
                                            <p:cTn id="95" dur="1000"/>
                                            <p:tgtEl>
                                              <p:spTgt spid="3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p:cTn id="98" dur="1000" fill="hold"/>
                                            <p:tgtEl>
                                              <p:spTgt spid="40"/>
                                            </p:tgtEl>
                                            <p:attrNameLst>
                                              <p:attrName>ppt_w</p:attrName>
                                            </p:attrNameLst>
                                          </p:cBhvr>
                                          <p:tavLst>
                                            <p:tav tm="0">
                                              <p:val>
                                                <p:fltVal val="0"/>
                                              </p:val>
                                            </p:tav>
                                            <p:tav tm="100000">
                                              <p:val>
                                                <p:strVal val="#ppt_w"/>
                                              </p:val>
                                            </p:tav>
                                          </p:tavLst>
                                        </p:anim>
                                        <p:anim calcmode="lin" valueType="num">
                                          <p:cBhvr>
                                            <p:cTn id="99" dur="1000" fill="hold"/>
                                            <p:tgtEl>
                                              <p:spTgt spid="40"/>
                                            </p:tgtEl>
                                            <p:attrNameLst>
                                              <p:attrName>ppt_h</p:attrName>
                                            </p:attrNameLst>
                                          </p:cBhvr>
                                          <p:tavLst>
                                            <p:tav tm="0">
                                              <p:val>
                                                <p:fltVal val="0"/>
                                              </p:val>
                                            </p:tav>
                                            <p:tav tm="100000">
                                              <p:val>
                                                <p:strVal val="#ppt_h"/>
                                              </p:val>
                                            </p:tav>
                                          </p:tavLst>
                                        </p:anim>
                                        <p:anim calcmode="lin" valueType="num">
                                          <p:cBhvr>
                                            <p:cTn id="100" dur="1000" fill="hold"/>
                                            <p:tgtEl>
                                              <p:spTgt spid="40"/>
                                            </p:tgtEl>
                                            <p:attrNameLst>
                                              <p:attrName>style.rotation</p:attrName>
                                            </p:attrNameLst>
                                          </p:cBhvr>
                                          <p:tavLst>
                                            <p:tav tm="0">
                                              <p:val>
                                                <p:fltVal val="90"/>
                                              </p:val>
                                            </p:tav>
                                            <p:tav tm="100000">
                                              <p:val>
                                                <p:fltVal val="0"/>
                                              </p:val>
                                            </p:tav>
                                          </p:tavLst>
                                        </p:anim>
                                        <p:animEffect transition="in" filter="fade">
                                          <p:cBhvr>
                                            <p:cTn id="101" dur="1000"/>
                                            <p:tgtEl>
                                              <p:spTgt spid="4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p:cTn id="104" dur="1000" fill="hold"/>
                                            <p:tgtEl>
                                              <p:spTgt spid="41"/>
                                            </p:tgtEl>
                                            <p:attrNameLst>
                                              <p:attrName>ppt_w</p:attrName>
                                            </p:attrNameLst>
                                          </p:cBhvr>
                                          <p:tavLst>
                                            <p:tav tm="0">
                                              <p:val>
                                                <p:fltVal val="0"/>
                                              </p:val>
                                            </p:tav>
                                            <p:tav tm="100000">
                                              <p:val>
                                                <p:strVal val="#ppt_w"/>
                                              </p:val>
                                            </p:tav>
                                          </p:tavLst>
                                        </p:anim>
                                        <p:anim calcmode="lin" valueType="num">
                                          <p:cBhvr>
                                            <p:cTn id="105" dur="1000" fill="hold"/>
                                            <p:tgtEl>
                                              <p:spTgt spid="41"/>
                                            </p:tgtEl>
                                            <p:attrNameLst>
                                              <p:attrName>ppt_h</p:attrName>
                                            </p:attrNameLst>
                                          </p:cBhvr>
                                          <p:tavLst>
                                            <p:tav tm="0">
                                              <p:val>
                                                <p:fltVal val="0"/>
                                              </p:val>
                                            </p:tav>
                                            <p:tav tm="100000">
                                              <p:val>
                                                <p:strVal val="#ppt_h"/>
                                              </p:val>
                                            </p:tav>
                                          </p:tavLst>
                                        </p:anim>
                                        <p:anim calcmode="lin" valueType="num">
                                          <p:cBhvr>
                                            <p:cTn id="106" dur="1000" fill="hold"/>
                                            <p:tgtEl>
                                              <p:spTgt spid="41"/>
                                            </p:tgtEl>
                                            <p:attrNameLst>
                                              <p:attrName>style.rotation</p:attrName>
                                            </p:attrNameLst>
                                          </p:cBhvr>
                                          <p:tavLst>
                                            <p:tav tm="0">
                                              <p:val>
                                                <p:fltVal val="90"/>
                                              </p:val>
                                            </p:tav>
                                            <p:tav tm="100000">
                                              <p:val>
                                                <p:fltVal val="0"/>
                                              </p:val>
                                            </p:tav>
                                          </p:tavLst>
                                        </p:anim>
                                        <p:animEffect transition="in" filter="fade">
                                          <p:cBhvr>
                                            <p:cTn id="107" dur="1000"/>
                                            <p:tgtEl>
                                              <p:spTgt spid="41"/>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 calcmode="lin" valueType="num">
                                          <p:cBhvr>
                                            <p:cTn id="110" dur="1000" fill="hold"/>
                                            <p:tgtEl>
                                              <p:spTgt spid="42"/>
                                            </p:tgtEl>
                                            <p:attrNameLst>
                                              <p:attrName>ppt_w</p:attrName>
                                            </p:attrNameLst>
                                          </p:cBhvr>
                                          <p:tavLst>
                                            <p:tav tm="0">
                                              <p:val>
                                                <p:fltVal val="0"/>
                                              </p:val>
                                            </p:tav>
                                            <p:tav tm="100000">
                                              <p:val>
                                                <p:strVal val="#ppt_w"/>
                                              </p:val>
                                            </p:tav>
                                          </p:tavLst>
                                        </p:anim>
                                        <p:anim calcmode="lin" valueType="num">
                                          <p:cBhvr>
                                            <p:cTn id="111" dur="1000" fill="hold"/>
                                            <p:tgtEl>
                                              <p:spTgt spid="42"/>
                                            </p:tgtEl>
                                            <p:attrNameLst>
                                              <p:attrName>ppt_h</p:attrName>
                                            </p:attrNameLst>
                                          </p:cBhvr>
                                          <p:tavLst>
                                            <p:tav tm="0">
                                              <p:val>
                                                <p:fltVal val="0"/>
                                              </p:val>
                                            </p:tav>
                                            <p:tav tm="100000">
                                              <p:val>
                                                <p:strVal val="#ppt_h"/>
                                              </p:val>
                                            </p:tav>
                                          </p:tavLst>
                                        </p:anim>
                                        <p:anim calcmode="lin" valueType="num">
                                          <p:cBhvr>
                                            <p:cTn id="112" dur="1000" fill="hold"/>
                                            <p:tgtEl>
                                              <p:spTgt spid="42"/>
                                            </p:tgtEl>
                                            <p:attrNameLst>
                                              <p:attrName>style.rotation</p:attrName>
                                            </p:attrNameLst>
                                          </p:cBhvr>
                                          <p:tavLst>
                                            <p:tav tm="0">
                                              <p:val>
                                                <p:fltVal val="90"/>
                                              </p:val>
                                            </p:tav>
                                            <p:tav tm="100000">
                                              <p:val>
                                                <p:fltVal val="0"/>
                                              </p:val>
                                            </p:tav>
                                          </p:tavLst>
                                        </p:anim>
                                        <p:animEffect transition="in" filter="fade">
                                          <p:cBhvr>
                                            <p:cTn id="113" dur="1000"/>
                                            <p:tgtEl>
                                              <p:spTgt spid="42"/>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p:cTn id="116" dur="1000" fill="hold"/>
                                            <p:tgtEl>
                                              <p:spTgt spid="43"/>
                                            </p:tgtEl>
                                            <p:attrNameLst>
                                              <p:attrName>ppt_w</p:attrName>
                                            </p:attrNameLst>
                                          </p:cBhvr>
                                          <p:tavLst>
                                            <p:tav tm="0">
                                              <p:val>
                                                <p:fltVal val="0"/>
                                              </p:val>
                                            </p:tav>
                                            <p:tav tm="100000">
                                              <p:val>
                                                <p:strVal val="#ppt_w"/>
                                              </p:val>
                                            </p:tav>
                                          </p:tavLst>
                                        </p:anim>
                                        <p:anim calcmode="lin" valueType="num">
                                          <p:cBhvr>
                                            <p:cTn id="117" dur="1000" fill="hold"/>
                                            <p:tgtEl>
                                              <p:spTgt spid="43"/>
                                            </p:tgtEl>
                                            <p:attrNameLst>
                                              <p:attrName>ppt_h</p:attrName>
                                            </p:attrNameLst>
                                          </p:cBhvr>
                                          <p:tavLst>
                                            <p:tav tm="0">
                                              <p:val>
                                                <p:fltVal val="0"/>
                                              </p:val>
                                            </p:tav>
                                            <p:tav tm="100000">
                                              <p:val>
                                                <p:strVal val="#ppt_h"/>
                                              </p:val>
                                            </p:tav>
                                          </p:tavLst>
                                        </p:anim>
                                        <p:anim calcmode="lin" valueType="num">
                                          <p:cBhvr>
                                            <p:cTn id="118" dur="1000" fill="hold"/>
                                            <p:tgtEl>
                                              <p:spTgt spid="43"/>
                                            </p:tgtEl>
                                            <p:attrNameLst>
                                              <p:attrName>style.rotation</p:attrName>
                                            </p:attrNameLst>
                                          </p:cBhvr>
                                          <p:tavLst>
                                            <p:tav tm="0">
                                              <p:val>
                                                <p:fltVal val="90"/>
                                              </p:val>
                                            </p:tav>
                                            <p:tav tm="100000">
                                              <p:val>
                                                <p:fltVal val="0"/>
                                              </p:val>
                                            </p:tav>
                                          </p:tavLst>
                                        </p:anim>
                                        <p:animEffect transition="in" filter="fade">
                                          <p:cBhvr>
                                            <p:cTn id="119" dur="1000"/>
                                            <p:tgtEl>
                                              <p:spTgt spid="43"/>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anim calcmode="lin" valueType="num">
                                          <p:cBhvr>
                                            <p:cTn id="122" dur="1000" fill="hold"/>
                                            <p:tgtEl>
                                              <p:spTgt spid="44"/>
                                            </p:tgtEl>
                                            <p:attrNameLst>
                                              <p:attrName>ppt_w</p:attrName>
                                            </p:attrNameLst>
                                          </p:cBhvr>
                                          <p:tavLst>
                                            <p:tav tm="0">
                                              <p:val>
                                                <p:fltVal val="0"/>
                                              </p:val>
                                            </p:tav>
                                            <p:tav tm="100000">
                                              <p:val>
                                                <p:strVal val="#ppt_w"/>
                                              </p:val>
                                            </p:tav>
                                          </p:tavLst>
                                        </p:anim>
                                        <p:anim calcmode="lin" valueType="num">
                                          <p:cBhvr>
                                            <p:cTn id="123" dur="1000" fill="hold"/>
                                            <p:tgtEl>
                                              <p:spTgt spid="44"/>
                                            </p:tgtEl>
                                            <p:attrNameLst>
                                              <p:attrName>ppt_h</p:attrName>
                                            </p:attrNameLst>
                                          </p:cBhvr>
                                          <p:tavLst>
                                            <p:tav tm="0">
                                              <p:val>
                                                <p:fltVal val="0"/>
                                              </p:val>
                                            </p:tav>
                                            <p:tav tm="100000">
                                              <p:val>
                                                <p:strVal val="#ppt_h"/>
                                              </p:val>
                                            </p:tav>
                                          </p:tavLst>
                                        </p:anim>
                                        <p:anim calcmode="lin" valueType="num">
                                          <p:cBhvr>
                                            <p:cTn id="124" dur="1000" fill="hold"/>
                                            <p:tgtEl>
                                              <p:spTgt spid="44"/>
                                            </p:tgtEl>
                                            <p:attrNameLst>
                                              <p:attrName>style.rotation</p:attrName>
                                            </p:attrNameLst>
                                          </p:cBhvr>
                                          <p:tavLst>
                                            <p:tav tm="0">
                                              <p:val>
                                                <p:fltVal val="90"/>
                                              </p:val>
                                            </p:tav>
                                            <p:tav tm="100000">
                                              <p:val>
                                                <p:fltVal val="0"/>
                                              </p:val>
                                            </p:tav>
                                          </p:tavLst>
                                        </p:anim>
                                        <p:animEffect transition="in" filter="fade">
                                          <p:cBhvr>
                                            <p:cTn id="125" dur="1000"/>
                                            <p:tgtEl>
                                              <p:spTgt spid="44"/>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45"/>
                                            </p:tgtEl>
                                            <p:attrNameLst>
                                              <p:attrName>style.visibility</p:attrName>
                                            </p:attrNameLst>
                                          </p:cBhvr>
                                          <p:to>
                                            <p:strVal val="visible"/>
                                          </p:to>
                                        </p:set>
                                        <p:anim calcmode="lin" valueType="num">
                                          <p:cBhvr>
                                            <p:cTn id="128" dur="1000" fill="hold"/>
                                            <p:tgtEl>
                                              <p:spTgt spid="45"/>
                                            </p:tgtEl>
                                            <p:attrNameLst>
                                              <p:attrName>ppt_w</p:attrName>
                                            </p:attrNameLst>
                                          </p:cBhvr>
                                          <p:tavLst>
                                            <p:tav tm="0">
                                              <p:val>
                                                <p:fltVal val="0"/>
                                              </p:val>
                                            </p:tav>
                                            <p:tav tm="100000">
                                              <p:val>
                                                <p:strVal val="#ppt_w"/>
                                              </p:val>
                                            </p:tav>
                                          </p:tavLst>
                                        </p:anim>
                                        <p:anim calcmode="lin" valueType="num">
                                          <p:cBhvr>
                                            <p:cTn id="129" dur="1000" fill="hold"/>
                                            <p:tgtEl>
                                              <p:spTgt spid="45"/>
                                            </p:tgtEl>
                                            <p:attrNameLst>
                                              <p:attrName>ppt_h</p:attrName>
                                            </p:attrNameLst>
                                          </p:cBhvr>
                                          <p:tavLst>
                                            <p:tav tm="0">
                                              <p:val>
                                                <p:fltVal val="0"/>
                                              </p:val>
                                            </p:tav>
                                            <p:tav tm="100000">
                                              <p:val>
                                                <p:strVal val="#ppt_h"/>
                                              </p:val>
                                            </p:tav>
                                          </p:tavLst>
                                        </p:anim>
                                        <p:anim calcmode="lin" valueType="num">
                                          <p:cBhvr>
                                            <p:cTn id="130" dur="1000" fill="hold"/>
                                            <p:tgtEl>
                                              <p:spTgt spid="45"/>
                                            </p:tgtEl>
                                            <p:attrNameLst>
                                              <p:attrName>style.rotation</p:attrName>
                                            </p:attrNameLst>
                                          </p:cBhvr>
                                          <p:tavLst>
                                            <p:tav tm="0">
                                              <p:val>
                                                <p:fltVal val="90"/>
                                              </p:val>
                                            </p:tav>
                                            <p:tav tm="100000">
                                              <p:val>
                                                <p:fltVal val="0"/>
                                              </p:val>
                                            </p:tav>
                                          </p:tavLst>
                                        </p:anim>
                                        <p:animEffect transition="in" filter="fade">
                                          <p:cBhvr>
                                            <p:cTn id="13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6" grpId="0"/>
          <p:bldP spid="28" grpId="0"/>
          <p:bldP spid="30" grpId="0"/>
          <p:bldP spid="33" grpId="0" animBg="1"/>
          <p:bldP spid="38" grpId="0"/>
          <p:bldP spid="39" grpId="0"/>
          <p:bldP spid="40" grpId="0"/>
          <p:bldP spid="41" grpId="0"/>
          <p:bldP spid="42" grpId="0"/>
          <p:bldP spid="43" grpId="0"/>
          <p:bldP spid="44" grpId="0"/>
          <p:bldP spid="45" grpId="0"/>
          <p:bldP spid="7" grpId="0" animBg="1"/>
          <p:bldP spid="36" grpId="0" animBg="1"/>
          <p:bldP spid="49" grpId="0" animBg="1"/>
          <p:bldP spid="54" grpId="0" animBg="1"/>
          <p:bldP spid="59" grpId="0" animBg="1"/>
          <p:bldP spid="7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1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3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4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6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1750"/>
                                </p:stCondLst>
                                <p:childTnLst>
                                  <p:par>
                                    <p:cTn id="40" presetID="22" presetClass="entr" presetSubtype="4"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down)">
                                          <p:cBhvr>
                                            <p:cTn id="42" dur="500"/>
                                            <p:tgtEl>
                                              <p:spTgt spid="73"/>
                                            </p:tgtEl>
                                          </p:cBhvr>
                                        </p:animEffect>
                                      </p:childTnLst>
                                    </p:cTn>
                                  </p:par>
                                  <p:par>
                                    <p:cTn id="43" presetID="22" presetClass="entr" presetSubtype="1"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par>
                                    <p:cTn id="46" presetID="22" presetClass="entr" presetSubtype="4"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1"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par>
                                    <p:cTn id="52" presetID="22" presetClass="entr" presetSubtype="4"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par>
                                    <p:cTn id="55" presetID="22" presetClass="entr" presetSubtype="1"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up)">
                                          <p:cBhvr>
                                            <p:cTn id="57" dur="500"/>
                                            <p:tgtEl>
                                              <p:spTgt spid="74"/>
                                            </p:tgtEl>
                                          </p:cBhvr>
                                        </p:animEffect>
                                      </p:childTnLst>
                                    </p:cTn>
                                  </p:par>
                                </p:childTnLst>
                              </p:cTn>
                            </p:par>
                            <p:par>
                              <p:cTn id="58" fill="hold">
                                <p:stCondLst>
                                  <p:cond delay="225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2750"/>
                                </p:stCondLst>
                                <p:childTnLst>
                                  <p:par>
                                    <p:cTn id="63" presetID="10"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3250"/>
                                </p:stCondLst>
                                <p:childTnLst>
                                  <p:par>
                                    <p:cTn id="67" presetID="2" presetClass="entr" presetSubtype="1"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1200" fill="hold"/>
                                            <p:tgtEl>
                                              <p:spTgt spid="5"/>
                                            </p:tgtEl>
                                            <p:attrNameLst>
                                              <p:attrName>ppt_x</p:attrName>
                                            </p:attrNameLst>
                                          </p:cBhvr>
                                          <p:tavLst>
                                            <p:tav tm="0">
                                              <p:val>
                                                <p:strVal val="#ppt_x"/>
                                              </p:val>
                                            </p:tav>
                                            <p:tav tm="100000">
                                              <p:val>
                                                <p:strVal val="#ppt_x"/>
                                              </p:val>
                                            </p:tav>
                                          </p:tavLst>
                                        </p:anim>
                                        <p:anim calcmode="lin" valueType="num">
                                          <p:cBhvr additive="base">
                                            <p:cTn id="70" dur="1200" fill="hold"/>
                                            <p:tgtEl>
                                              <p:spTgt spid="5"/>
                                            </p:tgtEl>
                                            <p:attrNameLst>
                                              <p:attrName>ppt_y</p:attrName>
                                            </p:attrNameLst>
                                          </p:cBhvr>
                                          <p:tavLst>
                                            <p:tav tm="0">
                                              <p:val>
                                                <p:strVal val="0-#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1200" fill="hold"/>
                                            <p:tgtEl>
                                              <p:spTgt spid="28"/>
                                            </p:tgtEl>
                                            <p:attrNameLst>
                                              <p:attrName>ppt_x</p:attrName>
                                            </p:attrNameLst>
                                          </p:cBhvr>
                                          <p:tavLst>
                                            <p:tav tm="0">
                                              <p:val>
                                                <p:strVal val="#ppt_x"/>
                                              </p:val>
                                            </p:tav>
                                            <p:tav tm="100000">
                                              <p:val>
                                                <p:strVal val="#ppt_x"/>
                                              </p:val>
                                            </p:tav>
                                          </p:tavLst>
                                        </p:anim>
                                        <p:anim calcmode="lin" valueType="num">
                                          <p:cBhvr additive="base">
                                            <p:cTn id="74" dur="12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1200" fill="hold"/>
                                            <p:tgtEl>
                                              <p:spTgt spid="26"/>
                                            </p:tgtEl>
                                            <p:attrNameLst>
                                              <p:attrName>ppt_x</p:attrName>
                                            </p:attrNameLst>
                                          </p:cBhvr>
                                          <p:tavLst>
                                            <p:tav tm="0">
                                              <p:val>
                                                <p:strVal val="#ppt_x"/>
                                              </p:val>
                                            </p:tav>
                                            <p:tav tm="100000">
                                              <p:val>
                                                <p:strVal val="#ppt_x"/>
                                              </p:val>
                                            </p:tav>
                                          </p:tavLst>
                                        </p:anim>
                                        <p:anim calcmode="lin" valueType="num">
                                          <p:cBhvr additive="base">
                                            <p:cTn id="78" dur="1200" fill="hold"/>
                                            <p:tgtEl>
                                              <p:spTgt spid="26"/>
                                            </p:tgtEl>
                                            <p:attrNameLst>
                                              <p:attrName>ppt_y</p:attrName>
                                            </p:attrNameLst>
                                          </p:cBhvr>
                                          <p:tavLst>
                                            <p:tav tm="0">
                                              <p:val>
                                                <p:strVal val="0-#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1200" fill="hold"/>
                                            <p:tgtEl>
                                              <p:spTgt spid="30"/>
                                            </p:tgtEl>
                                            <p:attrNameLst>
                                              <p:attrName>ppt_x</p:attrName>
                                            </p:attrNameLst>
                                          </p:cBhvr>
                                          <p:tavLst>
                                            <p:tav tm="0">
                                              <p:val>
                                                <p:strVal val="#ppt_x"/>
                                              </p:val>
                                            </p:tav>
                                            <p:tav tm="100000">
                                              <p:val>
                                                <p:strVal val="#ppt_x"/>
                                              </p:val>
                                            </p:tav>
                                          </p:tavLst>
                                        </p:anim>
                                        <p:anim calcmode="lin" valueType="num">
                                          <p:cBhvr additive="base">
                                            <p:cTn id="82" dur="1200" fill="hold"/>
                                            <p:tgtEl>
                                              <p:spTgt spid="30"/>
                                            </p:tgtEl>
                                            <p:attrNameLst>
                                              <p:attrName>ppt_y</p:attrName>
                                            </p:attrNameLst>
                                          </p:cBhvr>
                                          <p:tavLst>
                                            <p:tav tm="0">
                                              <p:val>
                                                <p:strVal val="1+#ppt_h/2"/>
                                              </p:val>
                                            </p:tav>
                                            <p:tav tm="100000">
                                              <p:val>
                                                <p:strVal val="#ppt_y"/>
                                              </p:val>
                                            </p:tav>
                                          </p:tavLst>
                                        </p:anim>
                                      </p:childTnLst>
                                    </p:cTn>
                                  </p:par>
                                </p:childTnLst>
                              </p:cTn>
                            </p:par>
                            <p:par>
                              <p:cTn id="83" fill="hold">
                                <p:stCondLst>
                                  <p:cond delay="4450"/>
                                </p:stCondLst>
                                <p:childTnLst>
                                  <p:par>
                                    <p:cTn id="84" presetID="31"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p:cTn id="86" dur="1000" fill="hold"/>
                                            <p:tgtEl>
                                              <p:spTgt spid="38"/>
                                            </p:tgtEl>
                                            <p:attrNameLst>
                                              <p:attrName>ppt_w</p:attrName>
                                            </p:attrNameLst>
                                          </p:cBhvr>
                                          <p:tavLst>
                                            <p:tav tm="0">
                                              <p:val>
                                                <p:fltVal val="0"/>
                                              </p:val>
                                            </p:tav>
                                            <p:tav tm="100000">
                                              <p:val>
                                                <p:strVal val="#ppt_w"/>
                                              </p:val>
                                            </p:tav>
                                          </p:tavLst>
                                        </p:anim>
                                        <p:anim calcmode="lin" valueType="num">
                                          <p:cBhvr>
                                            <p:cTn id="87" dur="1000" fill="hold"/>
                                            <p:tgtEl>
                                              <p:spTgt spid="38"/>
                                            </p:tgtEl>
                                            <p:attrNameLst>
                                              <p:attrName>ppt_h</p:attrName>
                                            </p:attrNameLst>
                                          </p:cBhvr>
                                          <p:tavLst>
                                            <p:tav tm="0">
                                              <p:val>
                                                <p:fltVal val="0"/>
                                              </p:val>
                                            </p:tav>
                                            <p:tav tm="100000">
                                              <p:val>
                                                <p:strVal val="#ppt_h"/>
                                              </p:val>
                                            </p:tav>
                                          </p:tavLst>
                                        </p:anim>
                                        <p:anim calcmode="lin" valueType="num">
                                          <p:cBhvr>
                                            <p:cTn id="88" dur="1000" fill="hold"/>
                                            <p:tgtEl>
                                              <p:spTgt spid="38"/>
                                            </p:tgtEl>
                                            <p:attrNameLst>
                                              <p:attrName>style.rotation</p:attrName>
                                            </p:attrNameLst>
                                          </p:cBhvr>
                                          <p:tavLst>
                                            <p:tav tm="0">
                                              <p:val>
                                                <p:fltVal val="90"/>
                                              </p:val>
                                            </p:tav>
                                            <p:tav tm="100000">
                                              <p:val>
                                                <p:fltVal val="0"/>
                                              </p:val>
                                            </p:tav>
                                          </p:tavLst>
                                        </p:anim>
                                        <p:animEffect transition="in" filter="fade">
                                          <p:cBhvr>
                                            <p:cTn id="89" dur="1000"/>
                                            <p:tgtEl>
                                              <p:spTgt spid="38"/>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1000" fill="hold"/>
                                            <p:tgtEl>
                                              <p:spTgt spid="39"/>
                                            </p:tgtEl>
                                            <p:attrNameLst>
                                              <p:attrName>ppt_w</p:attrName>
                                            </p:attrNameLst>
                                          </p:cBhvr>
                                          <p:tavLst>
                                            <p:tav tm="0">
                                              <p:val>
                                                <p:fltVal val="0"/>
                                              </p:val>
                                            </p:tav>
                                            <p:tav tm="100000">
                                              <p:val>
                                                <p:strVal val="#ppt_w"/>
                                              </p:val>
                                            </p:tav>
                                          </p:tavLst>
                                        </p:anim>
                                        <p:anim calcmode="lin" valueType="num">
                                          <p:cBhvr>
                                            <p:cTn id="93" dur="1000" fill="hold"/>
                                            <p:tgtEl>
                                              <p:spTgt spid="39"/>
                                            </p:tgtEl>
                                            <p:attrNameLst>
                                              <p:attrName>ppt_h</p:attrName>
                                            </p:attrNameLst>
                                          </p:cBhvr>
                                          <p:tavLst>
                                            <p:tav tm="0">
                                              <p:val>
                                                <p:fltVal val="0"/>
                                              </p:val>
                                            </p:tav>
                                            <p:tav tm="100000">
                                              <p:val>
                                                <p:strVal val="#ppt_h"/>
                                              </p:val>
                                            </p:tav>
                                          </p:tavLst>
                                        </p:anim>
                                        <p:anim calcmode="lin" valueType="num">
                                          <p:cBhvr>
                                            <p:cTn id="94" dur="1000" fill="hold"/>
                                            <p:tgtEl>
                                              <p:spTgt spid="39"/>
                                            </p:tgtEl>
                                            <p:attrNameLst>
                                              <p:attrName>style.rotation</p:attrName>
                                            </p:attrNameLst>
                                          </p:cBhvr>
                                          <p:tavLst>
                                            <p:tav tm="0">
                                              <p:val>
                                                <p:fltVal val="90"/>
                                              </p:val>
                                            </p:tav>
                                            <p:tav tm="100000">
                                              <p:val>
                                                <p:fltVal val="0"/>
                                              </p:val>
                                            </p:tav>
                                          </p:tavLst>
                                        </p:anim>
                                        <p:animEffect transition="in" filter="fade">
                                          <p:cBhvr>
                                            <p:cTn id="95" dur="1000"/>
                                            <p:tgtEl>
                                              <p:spTgt spid="3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p:cTn id="98" dur="1000" fill="hold"/>
                                            <p:tgtEl>
                                              <p:spTgt spid="40"/>
                                            </p:tgtEl>
                                            <p:attrNameLst>
                                              <p:attrName>ppt_w</p:attrName>
                                            </p:attrNameLst>
                                          </p:cBhvr>
                                          <p:tavLst>
                                            <p:tav tm="0">
                                              <p:val>
                                                <p:fltVal val="0"/>
                                              </p:val>
                                            </p:tav>
                                            <p:tav tm="100000">
                                              <p:val>
                                                <p:strVal val="#ppt_w"/>
                                              </p:val>
                                            </p:tav>
                                          </p:tavLst>
                                        </p:anim>
                                        <p:anim calcmode="lin" valueType="num">
                                          <p:cBhvr>
                                            <p:cTn id="99" dur="1000" fill="hold"/>
                                            <p:tgtEl>
                                              <p:spTgt spid="40"/>
                                            </p:tgtEl>
                                            <p:attrNameLst>
                                              <p:attrName>ppt_h</p:attrName>
                                            </p:attrNameLst>
                                          </p:cBhvr>
                                          <p:tavLst>
                                            <p:tav tm="0">
                                              <p:val>
                                                <p:fltVal val="0"/>
                                              </p:val>
                                            </p:tav>
                                            <p:tav tm="100000">
                                              <p:val>
                                                <p:strVal val="#ppt_h"/>
                                              </p:val>
                                            </p:tav>
                                          </p:tavLst>
                                        </p:anim>
                                        <p:anim calcmode="lin" valueType="num">
                                          <p:cBhvr>
                                            <p:cTn id="100" dur="1000" fill="hold"/>
                                            <p:tgtEl>
                                              <p:spTgt spid="40"/>
                                            </p:tgtEl>
                                            <p:attrNameLst>
                                              <p:attrName>style.rotation</p:attrName>
                                            </p:attrNameLst>
                                          </p:cBhvr>
                                          <p:tavLst>
                                            <p:tav tm="0">
                                              <p:val>
                                                <p:fltVal val="90"/>
                                              </p:val>
                                            </p:tav>
                                            <p:tav tm="100000">
                                              <p:val>
                                                <p:fltVal val="0"/>
                                              </p:val>
                                            </p:tav>
                                          </p:tavLst>
                                        </p:anim>
                                        <p:animEffect transition="in" filter="fade">
                                          <p:cBhvr>
                                            <p:cTn id="101" dur="1000"/>
                                            <p:tgtEl>
                                              <p:spTgt spid="4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p:cTn id="104" dur="1000" fill="hold"/>
                                            <p:tgtEl>
                                              <p:spTgt spid="41"/>
                                            </p:tgtEl>
                                            <p:attrNameLst>
                                              <p:attrName>ppt_w</p:attrName>
                                            </p:attrNameLst>
                                          </p:cBhvr>
                                          <p:tavLst>
                                            <p:tav tm="0">
                                              <p:val>
                                                <p:fltVal val="0"/>
                                              </p:val>
                                            </p:tav>
                                            <p:tav tm="100000">
                                              <p:val>
                                                <p:strVal val="#ppt_w"/>
                                              </p:val>
                                            </p:tav>
                                          </p:tavLst>
                                        </p:anim>
                                        <p:anim calcmode="lin" valueType="num">
                                          <p:cBhvr>
                                            <p:cTn id="105" dur="1000" fill="hold"/>
                                            <p:tgtEl>
                                              <p:spTgt spid="41"/>
                                            </p:tgtEl>
                                            <p:attrNameLst>
                                              <p:attrName>ppt_h</p:attrName>
                                            </p:attrNameLst>
                                          </p:cBhvr>
                                          <p:tavLst>
                                            <p:tav tm="0">
                                              <p:val>
                                                <p:fltVal val="0"/>
                                              </p:val>
                                            </p:tav>
                                            <p:tav tm="100000">
                                              <p:val>
                                                <p:strVal val="#ppt_h"/>
                                              </p:val>
                                            </p:tav>
                                          </p:tavLst>
                                        </p:anim>
                                        <p:anim calcmode="lin" valueType="num">
                                          <p:cBhvr>
                                            <p:cTn id="106" dur="1000" fill="hold"/>
                                            <p:tgtEl>
                                              <p:spTgt spid="41"/>
                                            </p:tgtEl>
                                            <p:attrNameLst>
                                              <p:attrName>style.rotation</p:attrName>
                                            </p:attrNameLst>
                                          </p:cBhvr>
                                          <p:tavLst>
                                            <p:tav tm="0">
                                              <p:val>
                                                <p:fltVal val="90"/>
                                              </p:val>
                                            </p:tav>
                                            <p:tav tm="100000">
                                              <p:val>
                                                <p:fltVal val="0"/>
                                              </p:val>
                                            </p:tav>
                                          </p:tavLst>
                                        </p:anim>
                                        <p:animEffect transition="in" filter="fade">
                                          <p:cBhvr>
                                            <p:cTn id="107" dur="1000"/>
                                            <p:tgtEl>
                                              <p:spTgt spid="41"/>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 calcmode="lin" valueType="num">
                                          <p:cBhvr>
                                            <p:cTn id="110" dur="1000" fill="hold"/>
                                            <p:tgtEl>
                                              <p:spTgt spid="42"/>
                                            </p:tgtEl>
                                            <p:attrNameLst>
                                              <p:attrName>ppt_w</p:attrName>
                                            </p:attrNameLst>
                                          </p:cBhvr>
                                          <p:tavLst>
                                            <p:tav tm="0">
                                              <p:val>
                                                <p:fltVal val="0"/>
                                              </p:val>
                                            </p:tav>
                                            <p:tav tm="100000">
                                              <p:val>
                                                <p:strVal val="#ppt_w"/>
                                              </p:val>
                                            </p:tav>
                                          </p:tavLst>
                                        </p:anim>
                                        <p:anim calcmode="lin" valueType="num">
                                          <p:cBhvr>
                                            <p:cTn id="111" dur="1000" fill="hold"/>
                                            <p:tgtEl>
                                              <p:spTgt spid="42"/>
                                            </p:tgtEl>
                                            <p:attrNameLst>
                                              <p:attrName>ppt_h</p:attrName>
                                            </p:attrNameLst>
                                          </p:cBhvr>
                                          <p:tavLst>
                                            <p:tav tm="0">
                                              <p:val>
                                                <p:fltVal val="0"/>
                                              </p:val>
                                            </p:tav>
                                            <p:tav tm="100000">
                                              <p:val>
                                                <p:strVal val="#ppt_h"/>
                                              </p:val>
                                            </p:tav>
                                          </p:tavLst>
                                        </p:anim>
                                        <p:anim calcmode="lin" valueType="num">
                                          <p:cBhvr>
                                            <p:cTn id="112" dur="1000" fill="hold"/>
                                            <p:tgtEl>
                                              <p:spTgt spid="42"/>
                                            </p:tgtEl>
                                            <p:attrNameLst>
                                              <p:attrName>style.rotation</p:attrName>
                                            </p:attrNameLst>
                                          </p:cBhvr>
                                          <p:tavLst>
                                            <p:tav tm="0">
                                              <p:val>
                                                <p:fltVal val="90"/>
                                              </p:val>
                                            </p:tav>
                                            <p:tav tm="100000">
                                              <p:val>
                                                <p:fltVal val="0"/>
                                              </p:val>
                                            </p:tav>
                                          </p:tavLst>
                                        </p:anim>
                                        <p:animEffect transition="in" filter="fade">
                                          <p:cBhvr>
                                            <p:cTn id="113" dur="1000"/>
                                            <p:tgtEl>
                                              <p:spTgt spid="42"/>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p:cTn id="116" dur="1000" fill="hold"/>
                                            <p:tgtEl>
                                              <p:spTgt spid="43"/>
                                            </p:tgtEl>
                                            <p:attrNameLst>
                                              <p:attrName>ppt_w</p:attrName>
                                            </p:attrNameLst>
                                          </p:cBhvr>
                                          <p:tavLst>
                                            <p:tav tm="0">
                                              <p:val>
                                                <p:fltVal val="0"/>
                                              </p:val>
                                            </p:tav>
                                            <p:tav tm="100000">
                                              <p:val>
                                                <p:strVal val="#ppt_w"/>
                                              </p:val>
                                            </p:tav>
                                          </p:tavLst>
                                        </p:anim>
                                        <p:anim calcmode="lin" valueType="num">
                                          <p:cBhvr>
                                            <p:cTn id="117" dur="1000" fill="hold"/>
                                            <p:tgtEl>
                                              <p:spTgt spid="43"/>
                                            </p:tgtEl>
                                            <p:attrNameLst>
                                              <p:attrName>ppt_h</p:attrName>
                                            </p:attrNameLst>
                                          </p:cBhvr>
                                          <p:tavLst>
                                            <p:tav tm="0">
                                              <p:val>
                                                <p:fltVal val="0"/>
                                              </p:val>
                                            </p:tav>
                                            <p:tav tm="100000">
                                              <p:val>
                                                <p:strVal val="#ppt_h"/>
                                              </p:val>
                                            </p:tav>
                                          </p:tavLst>
                                        </p:anim>
                                        <p:anim calcmode="lin" valueType="num">
                                          <p:cBhvr>
                                            <p:cTn id="118" dur="1000" fill="hold"/>
                                            <p:tgtEl>
                                              <p:spTgt spid="43"/>
                                            </p:tgtEl>
                                            <p:attrNameLst>
                                              <p:attrName>style.rotation</p:attrName>
                                            </p:attrNameLst>
                                          </p:cBhvr>
                                          <p:tavLst>
                                            <p:tav tm="0">
                                              <p:val>
                                                <p:fltVal val="90"/>
                                              </p:val>
                                            </p:tav>
                                            <p:tav tm="100000">
                                              <p:val>
                                                <p:fltVal val="0"/>
                                              </p:val>
                                            </p:tav>
                                          </p:tavLst>
                                        </p:anim>
                                        <p:animEffect transition="in" filter="fade">
                                          <p:cBhvr>
                                            <p:cTn id="119" dur="1000"/>
                                            <p:tgtEl>
                                              <p:spTgt spid="43"/>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anim calcmode="lin" valueType="num">
                                          <p:cBhvr>
                                            <p:cTn id="122" dur="1000" fill="hold"/>
                                            <p:tgtEl>
                                              <p:spTgt spid="44"/>
                                            </p:tgtEl>
                                            <p:attrNameLst>
                                              <p:attrName>ppt_w</p:attrName>
                                            </p:attrNameLst>
                                          </p:cBhvr>
                                          <p:tavLst>
                                            <p:tav tm="0">
                                              <p:val>
                                                <p:fltVal val="0"/>
                                              </p:val>
                                            </p:tav>
                                            <p:tav tm="100000">
                                              <p:val>
                                                <p:strVal val="#ppt_w"/>
                                              </p:val>
                                            </p:tav>
                                          </p:tavLst>
                                        </p:anim>
                                        <p:anim calcmode="lin" valueType="num">
                                          <p:cBhvr>
                                            <p:cTn id="123" dur="1000" fill="hold"/>
                                            <p:tgtEl>
                                              <p:spTgt spid="44"/>
                                            </p:tgtEl>
                                            <p:attrNameLst>
                                              <p:attrName>ppt_h</p:attrName>
                                            </p:attrNameLst>
                                          </p:cBhvr>
                                          <p:tavLst>
                                            <p:tav tm="0">
                                              <p:val>
                                                <p:fltVal val="0"/>
                                              </p:val>
                                            </p:tav>
                                            <p:tav tm="100000">
                                              <p:val>
                                                <p:strVal val="#ppt_h"/>
                                              </p:val>
                                            </p:tav>
                                          </p:tavLst>
                                        </p:anim>
                                        <p:anim calcmode="lin" valueType="num">
                                          <p:cBhvr>
                                            <p:cTn id="124" dur="1000" fill="hold"/>
                                            <p:tgtEl>
                                              <p:spTgt spid="44"/>
                                            </p:tgtEl>
                                            <p:attrNameLst>
                                              <p:attrName>style.rotation</p:attrName>
                                            </p:attrNameLst>
                                          </p:cBhvr>
                                          <p:tavLst>
                                            <p:tav tm="0">
                                              <p:val>
                                                <p:fltVal val="90"/>
                                              </p:val>
                                            </p:tav>
                                            <p:tav tm="100000">
                                              <p:val>
                                                <p:fltVal val="0"/>
                                              </p:val>
                                            </p:tav>
                                          </p:tavLst>
                                        </p:anim>
                                        <p:animEffect transition="in" filter="fade">
                                          <p:cBhvr>
                                            <p:cTn id="125" dur="1000"/>
                                            <p:tgtEl>
                                              <p:spTgt spid="44"/>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45"/>
                                            </p:tgtEl>
                                            <p:attrNameLst>
                                              <p:attrName>style.visibility</p:attrName>
                                            </p:attrNameLst>
                                          </p:cBhvr>
                                          <p:to>
                                            <p:strVal val="visible"/>
                                          </p:to>
                                        </p:set>
                                        <p:anim calcmode="lin" valueType="num">
                                          <p:cBhvr>
                                            <p:cTn id="128" dur="1000" fill="hold"/>
                                            <p:tgtEl>
                                              <p:spTgt spid="45"/>
                                            </p:tgtEl>
                                            <p:attrNameLst>
                                              <p:attrName>ppt_w</p:attrName>
                                            </p:attrNameLst>
                                          </p:cBhvr>
                                          <p:tavLst>
                                            <p:tav tm="0">
                                              <p:val>
                                                <p:fltVal val="0"/>
                                              </p:val>
                                            </p:tav>
                                            <p:tav tm="100000">
                                              <p:val>
                                                <p:strVal val="#ppt_w"/>
                                              </p:val>
                                            </p:tav>
                                          </p:tavLst>
                                        </p:anim>
                                        <p:anim calcmode="lin" valueType="num">
                                          <p:cBhvr>
                                            <p:cTn id="129" dur="1000" fill="hold"/>
                                            <p:tgtEl>
                                              <p:spTgt spid="45"/>
                                            </p:tgtEl>
                                            <p:attrNameLst>
                                              <p:attrName>ppt_h</p:attrName>
                                            </p:attrNameLst>
                                          </p:cBhvr>
                                          <p:tavLst>
                                            <p:tav tm="0">
                                              <p:val>
                                                <p:fltVal val="0"/>
                                              </p:val>
                                            </p:tav>
                                            <p:tav tm="100000">
                                              <p:val>
                                                <p:strVal val="#ppt_h"/>
                                              </p:val>
                                            </p:tav>
                                          </p:tavLst>
                                        </p:anim>
                                        <p:anim calcmode="lin" valueType="num">
                                          <p:cBhvr>
                                            <p:cTn id="130" dur="1000" fill="hold"/>
                                            <p:tgtEl>
                                              <p:spTgt spid="45"/>
                                            </p:tgtEl>
                                            <p:attrNameLst>
                                              <p:attrName>style.rotation</p:attrName>
                                            </p:attrNameLst>
                                          </p:cBhvr>
                                          <p:tavLst>
                                            <p:tav tm="0">
                                              <p:val>
                                                <p:fltVal val="90"/>
                                              </p:val>
                                            </p:tav>
                                            <p:tav tm="100000">
                                              <p:val>
                                                <p:fltVal val="0"/>
                                              </p:val>
                                            </p:tav>
                                          </p:tavLst>
                                        </p:anim>
                                        <p:animEffect transition="in" filter="fade">
                                          <p:cBhvr>
                                            <p:cTn id="13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6" grpId="0"/>
          <p:bldP spid="28" grpId="0"/>
          <p:bldP spid="30" grpId="0"/>
          <p:bldP spid="33" grpId="0" animBg="1"/>
          <p:bldP spid="38" grpId="0"/>
          <p:bldP spid="39" grpId="0"/>
          <p:bldP spid="40" grpId="0"/>
          <p:bldP spid="41" grpId="0"/>
          <p:bldP spid="42" grpId="0"/>
          <p:bldP spid="43" grpId="0"/>
          <p:bldP spid="44" grpId="0"/>
          <p:bldP spid="45" grpId="0"/>
          <p:bldP spid="7" grpId="0" animBg="1"/>
          <p:bldP spid="36" grpId="0" animBg="1"/>
          <p:bldP spid="49" grpId="0" animBg="1"/>
          <p:bldP spid="54" grpId="0" animBg="1"/>
          <p:bldP spid="59" grpId="0" animBg="1"/>
          <p:bldP spid="71"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09"/>
          <p:cNvSpPr>
            <a:spLocks noEditPoints="1" noChangeArrowheads="1"/>
          </p:cNvSpPr>
          <p:nvPr/>
        </p:nvSpPr>
        <p:spPr bwMode="auto">
          <a:xfrm>
            <a:off x="2360601" y="94984"/>
            <a:ext cx="7470798" cy="3711208"/>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1">
              <a:lumMod val="85000"/>
              <a:alpha val="37000"/>
            </a:schemeClr>
          </a:solidFill>
          <a:ln>
            <a:noFill/>
          </a:ln>
        </p:spPr>
        <p:txBody>
          <a:bodyPr lIns="130893" tIns="65447" rIns="130893" bIns="65447"/>
          <a:lstStyle/>
          <a:p>
            <a:pPr>
              <a:defRPr/>
            </a:pPr>
            <a:endParaRPr lang="zh-CN" altLang="en-US"/>
          </a:p>
        </p:txBody>
      </p:sp>
      <p:sp>
        <p:nvSpPr>
          <p:cNvPr id="15" name="Freeform 15"/>
          <p:cNvSpPr>
            <a:spLocks/>
          </p:cNvSpPr>
          <p:nvPr/>
        </p:nvSpPr>
        <p:spPr bwMode="auto">
          <a:xfrm>
            <a:off x="1200" y="3319463"/>
            <a:ext cx="12189600" cy="353536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15"/>
          <p:cNvGrpSpPr/>
          <p:nvPr/>
        </p:nvGrpSpPr>
        <p:grpSpPr>
          <a:xfrm>
            <a:off x="4762" y="1903413"/>
            <a:ext cx="12182476" cy="2000250"/>
            <a:chOff x="6350" y="1903413"/>
            <a:chExt cx="12182476" cy="2000250"/>
          </a:xfrm>
        </p:grpSpPr>
        <p:sp>
          <p:nvSpPr>
            <p:cNvPr id="17"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文本框 74"/>
          <p:cNvSpPr txBox="1"/>
          <p:nvPr/>
        </p:nvSpPr>
        <p:spPr>
          <a:xfrm>
            <a:off x="3063578" y="3916657"/>
            <a:ext cx="6091237" cy="661720"/>
          </a:xfrm>
          <a:prstGeom prst="rect">
            <a:avLst/>
          </a:prstGeom>
          <a:noFill/>
        </p:spPr>
        <p:txBody>
          <a:bodyPr wrap="square" lIns="0" tIns="0" rIns="0" bIns="0" rtlCol="0">
            <a:spAutoFit/>
          </a:bodyPr>
          <a:lstStyle/>
          <a:p>
            <a:pPr algn="ctr"/>
            <a:r>
              <a:rPr lang="zh-CN" altLang="en-US" sz="4300" dirty="0">
                <a:solidFill>
                  <a:schemeClr val="accent2">
                    <a:lumMod val="75000"/>
                  </a:schemeClr>
                </a:solidFill>
                <a:latin typeface="+mj-ea"/>
                <a:ea typeface="+mj-ea"/>
              </a:rPr>
              <a:t>敬请各位评审老师指导</a:t>
            </a:r>
          </a:p>
        </p:txBody>
      </p:sp>
      <p:sp>
        <p:nvSpPr>
          <p:cNvPr id="76" name="TextBox 32"/>
          <p:cNvSpPr txBox="1"/>
          <p:nvPr/>
        </p:nvSpPr>
        <p:spPr>
          <a:xfrm>
            <a:off x="3456188" y="619706"/>
            <a:ext cx="5306018" cy="1354217"/>
          </a:xfrm>
          <a:prstGeom prst="rect">
            <a:avLst/>
          </a:prstGeom>
          <a:noFill/>
        </p:spPr>
        <p:txBody>
          <a:bodyPr wrap="square" lIns="0" tIns="0" rIns="0" bIns="0" rtlCol="0">
            <a:spAutoFit/>
          </a:bodyPr>
          <a:lstStyle/>
          <a:p>
            <a:pPr algn="ctr"/>
            <a:r>
              <a:rPr lang="zh-CN" altLang="en-US" sz="8800" b="1" dirty="0">
                <a:solidFill>
                  <a:schemeClr val="accent2">
                    <a:lumMod val="75000"/>
                  </a:schemeClr>
                </a:solidFill>
                <a:latin typeface="微软雅黑" pitchFamily="34" charset="-122"/>
                <a:ea typeface="微软雅黑" pitchFamily="34" charset="-122"/>
              </a:rPr>
              <a:t>结束</a:t>
            </a:r>
          </a:p>
        </p:txBody>
      </p:sp>
    </p:spTree>
    <p:extLst>
      <p:ext uri="{BB962C8B-B14F-4D97-AF65-F5344CB8AC3E}">
        <p14:creationId xmlns:p14="http://schemas.microsoft.com/office/powerpoint/2010/main" val="202572068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500"/>
                                        <p:tgtEl>
                                          <p:spTgt spid="15"/>
                                        </p:tgtEl>
                                      </p:cBhvr>
                                    </p:animEffect>
                                    <p:anim calcmode="lin" valueType="num">
                                      <p:cBhvr>
                                        <p:cTn id="8" dur="1500" fill="hold"/>
                                        <p:tgtEl>
                                          <p:spTgt spid="15"/>
                                        </p:tgtEl>
                                        <p:attrNameLst>
                                          <p:attrName>ppt_x</p:attrName>
                                        </p:attrNameLst>
                                      </p:cBhvr>
                                      <p:tavLst>
                                        <p:tav tm="0">
                                          <p:val>
                                            <p:strVal val="#ppt_x"/>
                                          </p:val>
                                        </p:tav>
                                        <p:tav tm="100000">
                                          <p:val>
                                            <p:strVal val="#ppt_x"/>
                                          </p:val>
                                        </p:tav>
                                      </p:tavLst>
                                    </p:anim>
                                    <p:anim calcmode="lin" valueType="num">
                                      <p:cBhvr>
                                        <p:cTn id="9" dur="1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500"/>
                                        <p:tgtEl>
                                          <p:spTgt spid="16"/>
                                        </p:tgtEl>
                                      </p:cBhvr>
                                    </p:animEffect>
                                    <p:anim calcmode="lin" valueType="num">
                                      <p:cBhvr>
                                        <p:cTn id="13" dur="1500" fill="hold"/>
                                        <p:tgtEl>
                                          <p:spTgt spid="16"/>
                                        </p:tgtEl>
                                        <p:attrNameLst>
                                          <p:attrName>ppt_x</p:attrName>
                                        </p:attrNameLst>
                                      </p:cBhvr>
                                      <p:tavLst>
                                        <p:tav tm="0">
                                          <p:val>
                                            <p:strVal val="#ppt_x"/>
                                          </p:val>
                                        </p:tav>
                                        <p:tav tm="100000">
                                          <p:val>
                                            <p:strVal val="#ppt_x"/>
                                          </p:val>
                                        </p:tav>
                                      </p:tavLst>
                                    </p:anim>
                                    <p:anim calcmode="lin" valueType="num">
                                      <p:cBhvr>
                                        <p:cTn id="14" dur="1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600"/>
                                        <p:tgtEl>
                                          <p:spTgt spid="14"/>
                                        </p:tgtEl>
                                      </p:cBhvr>
                                    </p:animEffect>
                                  </p:childTnLst>
                                </p:cTn>
                              </p:par>
                            </p:childTnLst>
                          </p:cTn>
                        </p:par>
                        <p:par>
                          <p:cTn id="19" fill="hold">
                            <p:stCondLst>
                              <p:cond delay="2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75"/>
                                        </p:tgtEl>
                                        <p:attrNameLst>
                                          <p:attrName>style.visibility</p:attrName>
                                        </p:attrNameLst>
                                      </p:cBhvr>
                                      <p:to>
                                        <p:strVal val="visible"/>
                                      </p:to>
                                    </p:set>
                                    <p:anim calcmode="lin" valueType="num">
                                      <p:cBhvr>
                                        <p:cTn id="22"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75"/>
                                        </p:tgtEl>
                                        <p:attrNameLst>
                                          <p:attrName>ppt_y</p:attrName>
                                        </p:attrNameLst>
                                      </p:cBhvr>
                                      <p:tavLst>
                                        <p:tav tm="0">
                                          <p:val>
                                            <p:strVal val="#ppt_y"/>
                                          </p:val>
                                        </p:tav>
                                        <p:tav tm="100000">
                                          <p:val>
                                            <p:strVal val="#ppt_y"/>
                                          </p:val>
                                        </p:tav>
                                      </p:tavLst>
                                    </p:anim>
                                    <p:anim calcmode="lin" valueType="num">
                                      <p:cBhvr>
                                        <p:cTn id="24"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75"/>
                                        </p:tgtEl>
                                      </p:cBhvr>
                                    </p:animEffect>
                                  </p:childTnLst>
                                </p:cTn>
                              </p:par>
                            </p:childTnLst>
                          </p:cTn>
                        </p:par>
                        <p:par>
                          <p:cTn id="27" fill="hold">
                            <p:stCondLst>
                              <p:cond delay="305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6"/>
                                        </p:tgtEl>
                                        <p:attrNameLst>
                                          <p:attrName>style.visibility</p:attrName>
                                        </p:attrNameLst>
                                      </p:cBhvr>
                                      <p:to>
                                        <p:strVal val="visible"/>
                                      </p:to>
                                    </p:set>
                                    <p:anim calcmode="lin" valueType="num">
                                      <p:cBhvr>
                                        <p:cTn id="30"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6"/>
                                        </p:tgtEl>
                                        <p:attrNameLst>
                                          <p:attrName>ppt_y</p:attrName>
                                        </p:attrNameLst>
                                      </p:cBhvr>
                                      <p:tavLst>
                                        <p:tav tm="0">
                                          <p:val>
                                            <p:strVal val="#ppt_y"/>
                                          </p:val>
                                        </p:tav>
                                        <p:tav tm="100000">
                                          <p:val>
                                            <p:strVal val="#ppt_y"/>
                                          </p:val>
                                        </p:tav>
                                      </p:tavLst>
                                    </p:anim>
                                    <p:anim calcmode="lin" valueType="num">
                                      <p:cBhvr>
                                        <p:cTn id="32"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029" y="4664099"/>
            <a:ext cx="12182476" cy="2000250"/>
            <a:chOff x="6350" y="1903413"/>
            <a:chExt cx="12182476" cy="2000250"/>
          </a:xfrm>
        </p:grpSpPr>
        <p:sp>
          <p:nvSpPr>
            <p:cNvPr id="50"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5" name="任意多边形 64"/>
          <p:cNvSpPr/>
          <p:nvPr/>
        </p:nvSpPr>
        <p:spPr>
          <a:xfrm>
            <a:off x="6467" y="6089323"/>
            <a:ext cx="12189600" cy="768677"/>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AutoShape 51"/>
          <p:cNvSpPr>
            <a:spLocks noChangeArrowheads="1"/>
          </p:cNvSpPr>
          <p:nvPr/>
        </p:nvSpPr>
        <p:spPr bwMode="gray">
          <a:xfrm flipH="1">
            <a:off x="3656806" y="3456898"/>
            <a:ext cx="5135502" cy="909531"/>
          </a:xfrm>
          <a:prstGeom prst="roundRect">
            <a:avLst>
              <a:gd name="adj" fmla="val 50000"/>
            </a:avLst>
          </a:prstGeom>
          <a:solidFill>
            <a:schemeClr val="accent1"/>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5" name="AutoShape 52"/>
          <p:cNvSpPr>
            <a:spLocks noChangeArrowheads="1"/>
          </p:cNvSpPr>
          <p:nvPr/>
        </p:nvSpPr>
        <p:spPr bwMode="gray">
          <a:xfrm flipH="1">
            <a:off x="3631971" y="2148861"/>
            <a:ext cx="5135502" cy="909531"/>
          </a:xfrm>
          <a:prstGeom prst="roundRect">
            <a:avLst>
              <a:gd name="adj" fmla="val 50000"/>
            </a:avLst>
          </a:prstGeom>
          <a:solidFill>
            <a:schemeClr val="accent2"/>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defRPr/>
            </a:pPr>
            <a:r>
              <a:rPr lang="zh-CN" altLang="en-US" sz="2200" b="1" dirty="0">
                <a:solidFill>
                  <a:schemeClr val="bg1"/>
                </a:solidFill>
                <a:latin typeface="微软雅黑" panose="020B0503020204020204" pitchFamily="34" charset="-122"/>
                <a:ea typeface="微软雅黑" panose="020B0503020204020204" pitchFamily="34" charset="-122"/>
              </a:rPr>
              <a:t>选题背景及意义</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6" name="AutoShape 51"/>
          <p:cNvSpPr>
            <a:spLocks noChangeArrowheads="1"/>
          </p:cNvSpPr>
          <p:nvPr/>
        </p:nvSpPr>
        <p:spPr bwMode="gray">
          <a:xfrm flipH="1">
            <a:off x="3656806" y="712755"/>
            <a:ext cx="5135502" cy="990926"/>
          </a:xfrm>
          <a:prstGeom prst="roundRect">
            <a:avLst>
              <a:gd name="adj" fmla="val 50000"/>
            </a:avLst>
          </a:prstGeom>
          <a:solidFill>
            <a:schemeClr val="accent1"/>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defRPr/>
            </a:pPr>
            <a:r>
              <a:rPr lang="zh-CN" altLang="en-US" sz="2200" b="1" dirty="0">
                <a:solidFill>
                  <a:schemeClr val="bg1"/>
                </a:solidFill>
                <a:latin typeface="微软雅黑" panose="020B0503020204020204" pitchFamily="34" charset="-122"/>
                <a:ea typeface="微软雅黑" panose="020B0503020204020204" pitchFamily="34" charset="-122"/>
              </a:rPr>
              <a:t>选题介绍</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3747363" y="827710"/>
            <a:ext cx="683958" cy="76101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latin typeface="Agency FB" panose="020B0503020202020204" pitchFamily="34" charset="0"/>
              </a:rPr>
              <a:t>1</a:t>
            </a:r>
            <a:endParaRPr lang="zh-CN" altLang="en-US" sz="2200" b="1" dirty="0">
              <a:solidFill>
                <a:schemeClr val="accent2"/>
              </a:solidFill>
              <a:latin typeface="Agency FB" panose="020B0503020202020204" pitchFamily="34" charset="0"/>
            </a:endParaRPr>
          </a:p>
        </p:txBody>
      </p:sp>
      <p:sp>
        <p:nvSpPr>
          <p:cNvPr id="20" name="椭圆 19"/>
          <p:cNvSpPr/>
          <p:nvPr/>
        </p:nvSpPr>
        <p:spPr>
          <a:xfrm>
            <a:off x="3747363" y="2240927"/>
            <a:ext cx="683958" cy="725397"/>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latin typeface="Agency FB" panose="020B0503020202020204" pitchFamily="34" charset="0"/>
              </a:rPr>
              <a:t>2</a:t>
            </a:r>
            <a:endParaRPr lang="zh-CN" altLang="en-US" sz="2200" b="1" dirty="0">
              <a:solidFill>
                <a:schemeClr val="accent1"/>
              </a:solidFill>
              <a:latin typeface="Agency FB" panose="020B0503020202020204" pitchFamily="34" charset="0"/>
            </a:endParaRPr>
          </a:p>
        </p:txBody>
      </p:sp>
      <p:sp>
        <p:nvSpPr>
          <p:cNvPr id="23" name="椭圆 22"/>
          <p:cNvSpPr/>
          <p:nvPr/>
        </p:nvSpPr>
        <p:spPr>
          <a:xfrm>
            <a:off x="3747363" y="3552491"/>
            <a:ext cx="683959" cy="677572"/>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latin typeface="Agency FB" panose="020B0503020202020204" pitchFamily="34" charset="0"/>
              </a:rPr>
              <a:t>3</a:t>
            </a:r>
            <a:endParaRPr lang="zh-CN" altLang="en-US" sz="2200" b="1"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2581320720"/>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20"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p>
        </p:txBody>
      </p:sp>
      <p:grpSp>
        <p:nvGrpSpPr>
          <p:cNvPr id="11" name="组合 10"/>
          <p:cNvGrpSpPr/>
          <p:nvPr/>
        </p:nvGrpSpPr>
        <p:grpSpPr>
          <a:xfrm>
            <a:off x="6963654" y="1580472"/>
            <a:ext cx="1011034" cy="1011034"/>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5930288" y="3258745"/>
            <a:ext cx="3077766"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题目介绍</a:t>
            </a:r>
            <a:endParaRPr lang="en-US" altLang="zh-CN"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a:t>
            </a:r>
            <a:r>
              <a:rPr lang="en-US" altLang="zh-CN" sz="3600" b="1" dirty="0">
                <a:solidFill>
                  <a:schemeClr val="accent2"/>
                </a:solidFill>
                <a:latin typeface="Agency FB" panose="020B0503020202020204" pitchFamily="34" charset="0"/>
              </a:rPr>
              <a:t>1</a:t>
            </a:r>
            <a:endParaRPr lang="zh-CN" altLang="en-US" sz="3600" b="1" dirty="0">
              <a:solidFill>
                <a:schemeClr val="accent2"/>
              </a:solidFill>
              <a:latin typeface="Agency FB" panose="020B0503020202020204" pitchFamily="34" charset="0"/>
            </a:endParaRPr>
          </a:p>
        </p:txBody>
      </p:sp>
      <p:sp>
        <p:nvSpPr>
          <p:cNvPr id="55" name="矩形 54"/>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latin typeface="Agency FB" panose="020B0503020202020204" pitchFamily="34" charset="0"/>
              </a:rPr>
              <a:t>Part</a:t>
            </a:r>
            <a:endParaRPr lang="zh-CN" altLang="en-US" sz="1100" b="1" dirty="0">
              <a:solidFill>
                <a:schemeClr val="accent2"/>
              </a:solidFill>
              <a:latin typeface="Agency FB" panose="020B0503020202020204" pitchFamily="34" charset="0"/>
            </a:endParaRPr>
          </a:p>
        </p:txBody>
      </p:sp>
      <p:grpSp>
        <p:nvGrpSpPr>
          <p:cNvPr id="20" name="组合 19"/>
          <p:cNvGrpSpPr/>
          <p:nvPr/>
        </p:nvGrpSpPr>
        <p:grpSpPr>
          <a:xfrm flipH="1">
            <a:off x="1263563" y="1320306"/>
            <a:ext cx="2858034" cy="4381994"/>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39656" y="2428762"/>
            <a:ext cx="3259030" cy="586564"/>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773218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8" presetClass="emph" presetSubtype="0" fill="hold" nodeType="withEffect">
                                      <p:stCondLst>
                                        <p:cond delay="300"/>
                                      </p:stCondLst>
                                      <p:childTnLst>
                                        <p:animRot by="21600000">
                                          <p:cBhvr>
                                            <p:cTn id="19" dur="700" fill="hold"/>
                                            <p:tgtEl>
                                              <p:spTgt spid="11"/>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childTnLst>
                              </p:cTn>
                            </p:par>
                            <p:par>
                              <p:cTn id="25" fill="hold">
                                <p:stCondLst>
                                  <p:cond delay="1000"/>
                                </p:stCondLst>
                                <p:childTnLst>
                                  <p:par>
                                    <p:cTn id="26" presetID="2" presetClass="entr" presetSubtype="2" fill="hold" grpId="0" nodeType="afterEffect" p14:presetBounceEnd="55000">
                                      <p:stCondLst>
                                        <p:cond delay="0"/>
                                      </p:stCondLst>
                                      <p:iterate type="lt">
                                        <p:tmPct val="5000"/>
                                      </p:iterate>
                                      <p:childTnLst>
                                        <p:set>
                                          <p:cBhvr>
                                            <p:cTn id="27" dur="1" fill="hold">
                                              <p:stCondLst>
                                                <p:cond delay="0"/>
                                              </p:stCondLst>
                                            </p:cTn>
                                            <p:tgtEl>
                                              <p:spTgt spid="3"/>
                                            </p:tgtEl>
                                            <p:attrNameLst>
                                              <p:attrName>style.visibility</p:attrName>
                                            </p:attrNameLst>
                                          </p:cBhvr>
                                          <p:to>
                                            <p:strVal val="visible"/>
                                          </p:to>
                                        </p:set>
                                        <p:anim calcmode="lin" valueType="num" p14:bounceEnd="55000">
                                          <p:cBhvr additive="base">
                                            <p:cTn id="28" dur="1200" fill="hold"/>
                                            <p:tgtEl>
                                              <p:spTgt spid="3"/>
                                            </p:tgtEl>
                                            <p:attrNameLst>
                                              <p:attrName>ppt_x</p:attrName>
                                            </p:attrNameLst>
                                          </p:cBhvr>
                                          <p:tavLst>
                                            <p:tav tm="0">
                                              <p:val>
                                                <p:strVal val="1+#ppt_w/2"/>
                                              </p:val>
                                            </p:tav>
                                            <p:tav tm="100000">
                                              <p:val>
                                                <p:strVal val="#ppt_x"/>
                                              </p:val>
                                            </p:tav>
                                          </p:tavLst>
                                        </p:anim>
                                        <p:anim calcmode="lin" valueType="num" p14:bounceEnd="55000">
                                          <p:cBhvr additive="base">
                                            <p:cTn id="29" dur="12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38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3"/>
                                            </p:tgtEl>
                                          </p:cBhvr>
                                        </p:animEffect>
                                        <p:animScale>
                                          <p:cBhvr>
                                            <p:cTn id="33" dur="375"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8" presetClass="emph" presetSubtype="0" fill="hold" nodeType="withEffect">
                                      <p:stCondLst>
                                        <p:cond delay="300"/>
                                      </p:stCondLst>
                                      <p:childTnLst>
                                        <p:animRot by="21600000">
                                          <p:cBhvr>
                                            <p:cTn id="19" dur="700" fill="hold"/>
                                            <p:tgtEl>
                                              <p:spTgt spid="11"/>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childTnLst>
                              </p:cTn>
                            </p:par>
                            <p:par>
                              <p:cTn id="25" fill="hold">
                                <p:stCondLst>
                                  <p:cond delay="1000"/>
                                </p:stCondLst>
                                <p:childTnLst>
                                  <p:par>
                                    <p:cTn id="26" presetID="2" presetClass="entr" presetSubtype="2" fill="hold" grpId="0" nodeType="afterEffect">
                                      <p:stCondLst>
                                        <p:cond delay="0"/>
                                      </p:stCondLst>
                                      <p:iterate type="lt">
                                        <p:tmPct val="5000"/>
                                      </p:iterate>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200" fill="hold"/>
                                            <p:tgtEl>
                                              <p:spTgt spid="3"/>
                                            </p:tgtEl>
                                            <p:attrNameLst>
                                              <p:attrName>ppt_x</p:attrName>
                                            </p:attrNameLst>
                                          </p:cBhvr>
                                          <p:tavLst>
                                            <p:tav tm="0">
                                              <p:val>
                                                <p:strVal val="1+#ppt_w/2"/>
                                              </p:val>
                                            </p:tav>
                                            <p:tav tm="100000">
                                              <p:val>
                                                <p:strVal val="#ppt_x"/>
                                              </p:val>
                                            </p:tav>
                                          </p:tavLst>
                                        </p:anim>
                                        <p:anim calcmode="lin" valueType="num">
                                          <p:cBhvr additive="base">
                                            <p:cTn id="29" dur="12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38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3"/>
                                            </p:tgtEl>
                                          </p:cBhvr>
                                        </p:animEffect>
                                        <p:animScale>
                                          <p:cBhvr>
                                            <p:cTn id="33" dur="375"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5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219201" y="1498031"/>
            <a:ext cx="9753598" cy="1890454"/>
          </a:xfrm>
          <a:prstGeom prst="rect">
            <a:avLst/>
          </a:prstGeom>
          <a:noFill/>
        </p:spPr>
        <p:txBody>
          <a:bodyPr wrap="square" lIns="0" tIns="0" rIns="0" bIns="0" rtlCol="0">
            <a:spAutoFit/>
          </a:bodyPr>
          <a:lstStyle/>
          <a:p>
            <a:pPr algn="just">
              <a:lnSpc>
                <a:spcPts val="3000"/>
              </a:lnSpc>
              <a:spcBef>
                <a:spcPts val="1800"/>
              </a:spcBef>
            </a:pPr>
            <a:r>
              <a:rPr lang="en-US" altLang="zh-CN" sz="2000" dirty="0">
                <a:solidFill>
                  <a:schemeClr val="bg2">
                    <a:lumMod val="25000"/>
                  </a:schemeClr>
                </a:solidFill>
                <a:latin typeface="微软雅黑 Light" panose="020B0502040204020203" pitchFamily="34" charset="-122"/>
                <a:ea typeface="微软雅黑 Light" panose="020B0502040204020203" pitchFamily="34" charset="-122"/>
              </a:rPr>
              <a:t>	</a:t>
            </a:r>
            <a:r>
              <a:rPr lang="zh-CN" altLang="en-US" sz="2000" dirty="0">
                <a:solidFill>
                  <a:schemeClr val="bg2">
                    <a:lumMod val="25000"/>
                  </a:schemeClr>
                </a:solidFill>
                <a:latin typeface="微软雅黑 Light" panose="020B0502040204020203" pitchFamily="34" charset="-122"/>
                <a:ea typeface="微软雅黑 Light" panose="020B0502040204020203" pitchFamily="34" charset="-122"/>
              </a:rPr>
              <a:t>网络试衣间，顾名思义就是用户在互联网上，可以为自己的虚拟网络分身进行造型塑造、换装搭配的试衣 系统。作为一种三维虚拟技术，其拥有实时交互、视觉展现、满足用户</a:t>
            </a:r>
            <a:r>
              <a:rPr lang="zh-CN" altLang="en-US" sz="2000">
                <a:solidFill>
                  <a:schemeClr val="bg2">
                    <a:lumMod val="25000"/>
                  </a:schemeClr>
                </a:solidFill>
                <a:latin typeface="微软雅黑 Light" panose="020B0502040204020203" pitchFamily="34" charset="-122"/>
                <a:ea typeface="微软雅黑 Light" panose="020B0502040204020203" pitchFamily="34" charset="-122"/>
              </a:rPr>
              <a:t>心理需求等</a:t>
            </a:r>
            <a:r>
              <a:rPr lang="zh-CN" altLang="en-US" sz="2000" dirty="0">
                <a:solidFill>
                  <a:schemeClr val="bg2">
                    <a:lumMod val="25000"/>
                  </a:schemeClr>
                </a:solidFill>
                <a:latin typeface="微软雅黑 Light" panose="020B0502040204020203" pitchFamily="34" charset="-122"/>
                <a:ea typeface="微软雅黑 Light" panose="020B0502040204020203" pitchFamily="34" charset="-122"/>
              </a:rPr>
              <a:t>方面的优点，因其构建用户体验时体现出的独特魅力，在网络商业项目中带来了巨大的商机。本项目的工作是基于三维虚拟应用技术的发展和电子商务应用的需求，开发一个使用三维虚拟技术实现的</a:t>
            </a:r>
            <a:r>
              <a:rPr lang="en-US" altLang="zh-CN" sz="2000" dirty="0">
                <a:solidFill>
                  <a:schemeClr val="bg2">
                    <a:lumMod val="25000"/>
                  </a:schemeClr>
                </a:solidFill>
                <a:latin typeface="微软雅黑 Light" panose="020B0502040204020203" pitchFamily="34" charset="-122"/>
                <a:ea typeface="微软雅黑 Light" panose="020B0502040204020203" pitchFamily="34" charset="-122"/>
              </a:rPr>
              <a:t>3D</a:t>
            </a:r>
            <a:r>
              <a:rPr lang="zh-CN" altLang="en-US" sz="2000" dirty="0">
                <a:solidFill>
                  <a:schemeClr val="bg2">
                    <a:lumMod val="25000"/>
                  </a:schemeClr>
                </a:solidFill>
                <a:latin typeface="微软雅黑 Light" panose="020B0502040204020203" pitchFamily="34" charset="-122"/>
                <a:ea typeface="微软雅黑 Light" panose="020B0502040204020203" pitchFamily="34" charset="-122"/>
              </a:rPr>
              <a:t>试衣间系统。</a:t>
            </a:r>
            <a:endParaRPr lang="en-US" altLang="zh-CN" sz="2000" dirty="0">
              <a:solidFill>
                <a:schemeClr val="bg2">
                  <a:lumMod val="25000"/>
                </a:schemeClr>
              </a:solidFill>
              <a:latin typeface="微软雅黑 Light" panose="020B0502040204020203" pitchFamily="34" charset="-122"/>
              <a:ea typeface="微软雅黑 Light" panose="020B0502040204020203" pitchFamily="34" charset="-122"/>
            </a:endParaRPr>
          </a:p>
        </p:txBody>
      </p:sp>
      <p:sp>
        <p:nvSpPr>
          <p:cNvPr id="3" name="标题 2"/>
          <p:cNvSpPr>
            <a:spLocks noGrp="1"/>
          </p:cNvSpPr>
          <p:nvPr>
            <p:ph type="title"/>
          </p:nvPr>
        </p:nvSpPr>
        <p:spPr/>
        <p:txBody>
          <a:bodyPr/>
          <a:lstStyle/>
          <a:p>
            <a:r>
              <a:rPr lang="zh-CN" altLang="en-US" dirty="0"/>
              <a:t>题目介绍</a:t>
            </a:r>
          </a:p>
        </p:txBody>
      </p:sp>
      <p:sp>
        <p:nvSpPr>
          <p:cNvPr id="6" name="矩形 5"/>
          <p:cNvSpPr/>
          <p:nvPr/>
        </p:nvSpPr>
        <p:spPr>
          <a:xfrm rot="2700000">
            <a:off x="1478814"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3887580" y="3710139"/>
            <a:ext cx="2032000" cy="203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6296346"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8705113" y="3710139"/>
            <a:ext cx="2032000" cy="203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8"/>
          <p:cNvSpPr txBox="1"/>
          <p:nvPr/>
        </p:nvSpPr>
        <p:spPr>
          <a:xfrm>
            <a:off x="1789408" y="4510696"/>
            <a:ext cx="1410812" cy="80021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zh-CN" dirty="0"/>
              <a:t>三维虚拟技术</a:t>
            </a:r>
            <a:endParaRPr lang="zh-CN" altLang="en-US" sz="2800" b="1" dirty="0">
              <a:solidFill>
                <a:schemeClr val="bg1"/>
              </a:solidFill>
            </a:endParaRPr>
          </a:p>
        </p:txBody>
      </p:sp>
      <p:sp>
        <p:nvSpPr>
          <p:cNvPr id="15" name="TextBox 28"/>
          <p:cNvSpPr txBox="1"/>
          <p:nvPr/>
        </p:nvSpPr>
        <p:spPr>
          <a:xfrm>
            <a:off x="4198174" y="4510696"/>
            <a:ext cx="1410812"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en-US" altLang="zh-CN" sz="2800" b="1" dirty="0">
                <a:solidFill>
                  <a:schemeClr val="bg1"/>
                </a:solidFill>
              </a:rPr>
              <a:t>3D</a:t>
            </a:r>
            <a:r>
              <a:rPr lang="zh-CN" altLang="en-US" sz="2800" b="1" dirty="0">
                <a:solidFill>
                  <a:schemeClr val="bg1"/>
                </a:solidFill>
              </a:rPr>
              <a:t>试衣间</a:t>
            </a:r>
          </a:p>
        </p:txBody>
      </p:sp>
      <p:sp>
        <p:nvSpPr>
          <p:cNvPr id="16" name="TextBox 28"/>
          <p:cNvSpPr txBox="1"/>
          <p:nvPr/>
        </p:nvSpPr>
        <p:spPr>
          <a:xfrm>
            <a:off x="6606940" y="4510696"/>
            <a:ext cx="1410812"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en-US" altLang="zh-CN" sz="2800" b="1" dirty="0">
                <a:solidFill>
                  <a:schemeClr val="bg1"/>
                </a:solidFill>
              </a:rPr>
              <a:t>Unity3D</a:t>
            </a:r>
            <a:endParaRPr lang="zh-CN" altLang="en-US" sz="2800" b="1" dirty="0">
              <a:solidFill>
                <a:schemeClr val="bg1"/>
              </a:solidFill>
            </a:endParaRPr>
          </a:p>
        </p:txBody>
      </p:sp>
      <p:sp>
        <p:nvSpPr>
          <p:cNvPr id="17" name="TextBox 28"/>
          <p:cNvSpPr txBox="1"/>
          <p:nvPr/>
        </p:nvSpPr>
        <p:spPr>
          <a:xfrm>
            <a:off x="9015707" y="4510696"/>
            <a:ext cx="1410812"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rPr>
              <a:t>虚拟造型</a:t>
            </a:r>
          </a:p>
        </p:txBody>
      </p:sp>
      <p:sp>
        <p:nvSpPr>
          <p:cNvPr id="18" name="矩形 17"/>
          <p:cNvSpPr/>
          <p:nvPr/>
        </p:nvSpPr>
        <p:spPr>
          <a:xfrm rot="2700000">
            <a:off x="3443021" y="353634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7"/>
          <p:cNvSpPr/>
          <p:nvPr/>
        </p:nvSpPr>
        <p:spPr>
          <a:xfrm rot="2700000">
            <a:off x="5859408" y="3536343"/>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7"/>
          <p:cNvSpPr/>
          <p:nvPr/>
        </p:nvSpPr>
        <p:spPr>
          <a:xfrm rot="2700000">
            <a:off x="8246671" y="3536342"/>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7"/>
          <p:cNvSpPr/>
          <p:nvPr/>
        </p:nvSpPr>
        <p:spPr>
          <a:xfrm rot="18900000" flipV="1">
            <a:off x="3443020" y="5430655"/>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7"/>
          <p:cNvSpPr/>
          <p:nvPr/>
        </p:nvSpPr>
        <p:spPr>
          <a:xfrm rot="18900000" flipV="1">
            <a:off x="5859407" y="543065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7"/>
          <p:cNvSpPr/>
          <p:nvPr/>
        </p:nvSpPr>
        <p:spPr>
          <a:xfrm rot="18900000" flipV="1">
            <a:off x="8246670" y="5430653"/>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991714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00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500"/>
                                        <p:tgtEl>
                                          <p:spTgt spid="45"/>
                                        </p:tgtEl>
                                      </p:cBhvr>
                                    </p:animEffect>
                                  </p:childTnLst>
                                </p:cTn>
                              </p:par>
                            </p:childTnLst>
                          </p:cTn>
                        </p:par>
                        <p:par>
                          <p:cTn id="8" fill="hold">
                            <p:stCondLst>
                              <p:cond delay="2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3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47"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 grpId="0" animBg="1"/>
      <p:bldP spid="11" grpId="0" animBg="1"/>
      <p:bldP spid="12" grpId="0" animBg="1"/>
      <p:bldP spid="13" grpId="0" animBg="1"/>
      <p:bldP spid="14" grpId="0"/>
      <p:bldP spid="15" grpId="0"/>
      <p:bldP spid="16" grpId="0"/>
      <p:bldP spid="17" grpId="0"/>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p>
        </p:txBody>
      </p:sp>
      <p:grpSp>
        <p:nvGrpSpPr>
          <p:cNvPr id="11" name="组合 10"/>
          <p:cNvGrpSpPr/>
          <p:nvPr/>
        </p:nvGrpSpPr>
        <p:grpSpPr>
          <a:xfrm>
            <a:off x="6963654" y="1580472"/>
            <a:ext cx="1011034" cy="1011034"/>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4776126"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选题背景及意义</a:t>
            </a:r>
            <a:endParaRPr lang="en-US" altLang="zh-CN"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a:t>
            </a:r>
            <a:r>
              <a:rPr lang="en-US" altLang="zh-CN" sz="3600" b="1" dirty="0">
                <a:solidFill>
                  <a:schemeClr val="accent2"/>
                </a:solidFill>
                <a:latin typeface="Agency FB" panose="020B0503020202020204" pitchFamily="34" charset="0"/>
              </a:rPr>
              <a:t>2</a:t>
            </a:r>
            <a:endParaRPr lang="zh-CN" altLang="en-US" sz="3600" b="1" dirty="0">
              <a:solidFill>
                <a:schemeClr val="accent2"/>
              </a:solidFill>
              <a:latin typeface="Agency FB" panose="020B0503020202020204" pitchFamily="34" charset="0"/>
            </a:endParaRPr>
          </a:p>
        </p:txBody>
      </p:sp>
      <p:sp>
        <p:nvSpPr>
          <p:cNvPr id="55" name="矩形 54"/>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latin typeface="Agency FB" panose="020B0503020202020204" pitchFamily="34" charset="0"/>
              </a:rPr>
              <a:t>Part</a:t>
            </a:r>
            <a:endParaRPr lang="zh-CN" altLang="en-US" sz="1100" b="1" dirty="0">
              <a:solidFill>
                <a:schemeClr val="accent2"/>
              </a:solidFill>
              <a:latin typeface="Agency FB" panose="020B0503020202020204" pitchFamily="34" charset="0"/>
            </a:endParaRPr>
          </a:p>
        </p:txBody>
      </p:sp>
      <p:grpSp>
        <p:nvGrpSpPr>
          <p:cNvPr id="20" name="组合 19"/>
          <p:cNvGrpSpPr/>
          <p:nvPr/>
        </p:nvGrpSpPr>
        <p:grpSpPr>
          <a:xfrm flipH="1">
            <a:off x="1263563" y="1320306"/>
            <a:ext cx="2858034" cy="4381994"/>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39656" y="2428762"/>
            <a:ext cx="3259030" cy="586564"/>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7242964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8" presetClass="emph" presetSubtype="0" fill="hold" nodeType="withEffect">
                                      <p:stCondLst>
                                        <p:cond delay="300"/>
                                      </p:stCondLst>
                                      <p:childTnLst>
                                        <p:animRot by="21600000">
                                          <p:cBhvr>
                                            <p:cTn id="19" dur="700" fill="hold"/>
                                            <p:tgtEl>
                                              <p:spTgt spid="11"/>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childTnLst>
                              </p:cTn>
                            </p:par>
                            <p:par>
                              <p:cTn id="25" fill="hold">
                                <p:stCondLst>
                                  <p:cond delay="1000"/>
                                </p:stCondLst>
                                <p:childTnLst>
                                  <p:par>
                                    <p:cTn id="26" presetID="2" presetClass="entr" presetSubtype="2" fill="hold" grpId="0" nodeType="afterEffect" p14:presetBounceEnd="55000">
                                      <p:stCondLst>
                                        <p:cond delay="0"/>
                                      </p:stCondLst>
                                      <p:iterate type="lt">
                                        <p:tmPct val="5000"/>
                                      </p:iterate>
                                      <p:childTnLst>
                                        <p:set>
                                          <p:cBhvr>
                                            <p:cTn id="27" dur="1" fill="hold">
                                              <p:stCondLst>
                                                <p:cond delay="0"/>
                                              </p:stCondLst>
                                            </p:cTn>
                                            <p:tgtEl>
                                              <p:spTgt spid="3"/>
                                            </p:tgtEl>
                                            <p:attrNameLst>
                                              <p:attrName>style.visibility</p:attrName>
                                            </p:attrNameLst>
                                          </p:cBhvr>
                                          <p:to>
                                            <p:strVal val="visible"/>
                                          </p:to>
                                        </p:set>
                                        <p:anim calcmode="lin" valueType="num" p14:bounceEnd="55000">
                                          <p:cBhvr additive="base">
                                            <p:cTn id="28" dur="1200" fill="hold"/>
                                            <p:tgtEl>
                                              <p:spTgt spid="3"/>
                                            </p:tgtEl>
                                            <p:attrNameLst>
                                              <p:attrName>ppt_x</p:attrName>
                                            </p:attrNameLst>
                                          </p:cBhvr>
                                          <p:tavLst>
                                            <p:tav tm="0">
                                              <p:val>
                                                <p:strVal val="1+#ppt_w/2"/>
                                              </p:val>
                                            </p:tav>
                                            <p:tav tm="100000">
                                              <p:val>
                                                <p:strVal val="#ppt_x"/>
                                              </p:val>
                                            </p:tav>
                                          </p:tavLst>
                                        </p:anim>
                                        <p:anim calcmode="lin" valueType="num" p14:bounceEnd="55000">
                                          <p:cBhvr additive="base">
                                            <p:cTn id="29" dur="12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6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3"/>
                                            </p:tgtEl>
                                          </p:cBhvr>
                                        </p:animEffect>
                                        <p:animScale>
                                          <p:cBhvr>
                                            <p:cTn id="33" dur="375"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8" presetClass="emph" presetSubtype="0" fill="hold" nodeType="withEffect">
                                      <p:stCondLst>
                                        <p:cond delay="300"/>
                                      </p:stCondLst>
                                      <p:childTnLst>
                                        <p:animRot by="21600000">
                                          <p:cBhvr>
                                            <p:cTn id="19" dur="700" fill="hold"/>
                                            <p:tgtEl>
                                              <p:spTgt spid="11"/>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childTnLst>
                              </p:cTn>
                            </p:par>
                            <p:par>
                              <p:cTn id="25" fill="hold">
                                <p:stCondLst>
                                  <p:cond delay="1000"/>
                                </p:stCondLst>
                                <p:childTnLst>
                                  <p:par>
                                    <p:cTn id="26" presetID="2" presetClass="entr" presetSubtype="2" fill="hold" grpId="0" nodeType="afterEffect">
                                      <p:stCondLst>
                                        <p:cond delay="0"/>
                                      </p:stCondLst>
                                      <p:iterate type="lt">
                                        <p:tmPct val="5000"/>
                                      </p:iterate>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200" fill="hold"/>
                                            <p:tgtEl>
                                              <p:spTgt spid="3"/>
                                            </p:tgtEl>
                                            <p:attrNameLst>
                                              <p:attrName>ppt_x</p:attrName>
                                            </p:attrNameLst>
                                          </p:cBhvr>
                                          <p:tavLst>
                                            <p:tav tm="0">
                                              <p:val>
                                                <p:strVal val="1+#ppt_w/2"/>
                                              </p:val>
                                            </p:tav>
                                            <p:tav tm="100000">
                                              <p:val>
                                                <p:strVal val="#ppt_x"/>
                                              </p:val>
                                            </p:tav>
                                          </p:tavLst>
                                        </p:anim>
                                        <p:anim calcmode="lin" valueType="num">
                                          <p:cBhvr additive="base">
                                            <p:cTn id="29" dur="12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6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3"/>
                                            </p:tgtEl>
                                          </p:cBhvr>
                                        </p:animEffect>
                                        <p:animScale>
                                          <p:cBhvr>
                                            <p:cTn id="33" dur="375"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5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spect="1"/>
          </p:cNvSpPr>
          <p:nvPr/>
        </p:nvSpPr>
        <p:spPr>
          <a:xfrm>
            <a:off x="6224869" y="1726119"/>
            <a:ext cx="5176630" cy="2548338"/>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11" name="TextBox 41"/>
          <p:cNvSpPr txBox="1"/>
          <p:nvPr/>
        </p:nvSpPr>
        <p:spPr>
          <a:xfrm>
            <a:off x="1072355" y="5016177"/>
            <a:ext cx="10047290" cy="1402885"/>
          </a:xfrm>
          <a:prstGeom prst="rect">
            <a:avLst/>
          </a:prstGeom>
          <a:noFill/>
        </p:spPr>
        <p:txBody>
          <a:bodyPr wrap="square" lIns="0" tIns="0" rIns="0" bIns="0" rtlCol="0">
            <a:spAutoFit/>
          </a:bodyPr>
          <a:lstStyle/>
          <a:p>
            <a:pPr algn="just">
              <a:lnSpc>
                <a:spcPts val="2800"/>
              </a:lnSpc>
            </a:pPr>
            <a:r>
              <a:rPr lang="en-US" altLang="zh-CN" dirty="0">
                <a:solidFill>
                  <a:schemeClr val="bg2">
                    <a:lumMod val="25000"/>
                  </a:schemeClr>
                </a:solidFill>
                <a:latin typeface="+mn-ea"/>
              </a:rPr>
              <a:t>3D</a:t>
            </a:r>
            <a:r>
              <a:rPr lang="zh-CN" altLang="en-US" dirty="0">
                <a:solidFill>
                  <a:schemeClr val="bg2">
                    <a:lumMod val="25000"/>
                  </a:schemeClr>
                </a:solidFill>
                <a:latin typeface="+mn-ea"/>
              </a:rPr>
              <a:t>试衣间可以在网购服装或者游戏角色选装时，为用户提供服装、装备效果预览，为其设计网络分身、选择服饰装备提供服务，具有很强的互动性和实用性。在互联网项目越来越激烈的今天，用户体验决定了项目成败，谁能提供更优质的画面效果，给用户更全面、体贴的服务功能，谁就更具吸引力，占据竞争的优势，因此开发功能强大的</a:t>
            </a:r>
            <a:r>
              <a:rPr lang="en-US" altLang="zh-CN" dirty="0">
                <a:solidFill>
                  <a:schemeClr val="bg2">
                    <a:lumMod val="25000"/>
                  </a:schemeClr>
                </a:solidFill>
                <a:latin typeface="+mn-ea"/>
              </a:rPr>
              <a:t>3D</a:t>
            </a:r>
            <a:r>
              <a:rPr lang="zh-CN" altLang="en-US" dirty="0">
                <a:solidFill>
                  <a:schemeClr val="bg2">
                    <a:lumMod val="25000"/>
                  </a:schemeClr>
                </a:solidFill>
                <a:latin typeface="+mn-ea"/>
              </a:rPr>
              <a:t>试衣间，具有很强的实用性和广泛的前景。</a:t>
            </a:r>
            <a:endParaRPr lang="en-US" altLang="zh-CN" dirty="0">
              <a:solidFill>
                <a:schemeClr val="bg2">
                  <a:lumMod val="25000"/>
                </a:schemeClr>
              </a:solidFill>
              <a:latin typeface="+mj-ea"/>
              <a:ea typeface="+mj-ea"/>
            </a:endParaRPr>
          </a:p>
        </p:txBody>
      </p:sp>
      <p:sp>
        <p:nvSpPr>
          <p:cNvPr id="5" name="标题 4"/>
          <p:cNvSpPr>
            <a:spLocks noGrp="1"/>
          </p:cNvSpPr>
          <p:nvPr>
            <p:ph type="title"/>
          </p:nvPr>
        </p:nvSpPr>
        <p:spPr/>
        <p:txBody>
          <a:bodyPr/>
          <a:lstStyle/>
          <a:p>
            <a:r>
              <a:rPr lang="zh-CN" altLang="en-US" dirty="0"/>
              <a:t>选题背景及意义</a:t>
            </a:r>
          </a:p>
        </p:txBody>
      </p:sp>
      <p:sp>
        <p:nvSpPr>
          <p:cNvPr id="27" name="TextBox 29"/>
          <p:cNvSpPr txBox="1"/>
          <p:nvPr/>
        </p:nvSpPr>
        <p:spPr>
          <a:xfrm>
            <a:off x="1574930" y="2324852"/>
            <a:ext cx="3607772" cy="1972143"/>
          </a:xfrm>
          <a:prstGeom prst="rect">
            <a:avLst/>
          </a:prstGeom>
          <a:noFill/>
        </p:spPr>
        <p:txBody>
          <a:bodyPr wrap="square" lIns="0" tIns="0" rIns="0" bIns="0" rtlCol="0">
            <a:spAutoFit/>
          </a:bodyPr>
          <a:lstStyle/>
          <a:p>
            <a:pPr algn="just">
              <a:lnSpc>
                <a:spcPts val="26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网上购买衣物时用户可以选择一个与自己体型相似的模特，选好后就可以将选择的服装包括成衣和小装饰品为你的模特进行搭配。当消费者完成满意的组合，就会下单完成购物。</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任意多边形 38"/>
          <p:cNvSpPr>
            <a:spLocks noChangeAspect="1"/>
          </p:cNvSpPr>
          <p:nvPr/>
        </p:nvSpPr>
        <p:spPr>
          <a:xfrm>
            <a:off x="811333" y="1726119"/>
            <a:ext cx="5176630" cy="2548338"/>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29" name="梯形 28"/>
          <p:cNvSpPr/>
          <p:nvPr/>
        </p:nvSpPr>
        <p:spPr>
          <a:xfrm>
            <a:off x="1681126" y="1561505"/>
            <a:ext cx="3437044" cy="159723"/>
          </a:xfrm>
          <a:prstGeom prst="trapezoid">
            <a:avLst>
              <a:gd name="adj" fmla="val 6911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29"/>
          <p:cNvSpPr>
            <a:spLocks noChangeAspect="1"/>
          </p:cNvSpPr>
          <p:nvPr/>
        </p:nvSpPr>
        <p:spPr>
          <a:xfrm>
            <a:off x="1789076" y="1561505"/>
            <a:ext cx="3221144" cy="662888"/>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468231" y="1669484"/>
            <a:ext cx="1862834" cy="430887"/>
          </a:xfrm>
          <a:prstGeom prst="rect">
            <a:avLst/>
          </a:prstGeom>
          <a:noFill/>
        </p:spPr>
        <p:txBody>
          <a:bodyPr wrap="square" lIns="0" tIns="0" rIns="0" bIns="0" rtlCol="0">
            <a:spAutoFit/>
          </a:bodyPr>
          <a:lstStyle/>
          <a:p>
            <a:pPr algn="ctr"/>
            <a:r>
              <a:rPr lang="zh-CN" altLang="en-US" sz="2800" b="1" dirty="0">
                <a:solidFill>
                  <a:schemeClr val="bg1"/>
                </a:solidFill>
                <a:latin typeface="微软雅黑" pitchFamily="34" charset="-122"/>
                <a:ea typeface="微软雅黑" pitchFamily="34" charset="-122"/>
              </a:rPr>
              <a:t>网络购物</a:t>
            </a:r>
          </a:p>
        </p:txBody>
      </p:sp>
      <p:sp>
        <p:nvSpPr>
          <p:cNvPr id="32" name="TextBox 29"/>
          <p:cNvSpPr txBox="1"/>
          <p:nvPr/>
        </p:nvSpPr>
        <p:spPr>
          <a:xfrm>
            <a:off x="7009300" y="2332372"/>
            <a:ext cx="3607772" cy="1972143"/>
          </a:xfrm>
          <a:prstGeom prst="rect">
            <a:avLst/>
          </a:prstGeom>
          <a:noFill/>
        </p:spPr>
        <p:txBody>
          <a:bodyPr wrap="square" lIns="0" tIns="0" rIns="0" bIns="0" rtlCol="0">
            <a:spAutoFit/>
          </a:bodyPr>
          <a:lstStyle/>
          <a:p>
            <a:pPr algn="just">
              <a:lnSpc>
                <a:spcPts val="2600"/>
              </a:lnSpc>
            </a:pPr>
            <a:r>
              <a:rPr lang="en-US" altLang="zh-CN" dirty="0">
                <a:solidFill>
                  <a:schemeClr val="bg2">
                    <a:lumMod val="25000"/>
                  </a:schemeClr>
                </a:solidFill>
                <a:latin typeface="微软雅黑" panose="020B0503020204020204" pitchFamily="34" charset="-122"/>
                <a:ea typeface="微软雅黑" panose="020B0503020204020204" pitchFamily="34" charset="-122"/>
              </a:rPr>
              <a:t>3D</a:t>
            </a:r>
            <a:r>
              <a:rPr lang="zh-CN" altLang="en-US" dirty="0">
                <a:solidFill>
                  <a:schemeClr val="bg2">
                    <a:lumMod val="25000"/>
                  </a:schemeClr>
                </a:solidFill>
                <a:latin typeface="微软雅黑" panose="020B0503020204020204" pitchFamily="34" charset="-122"/>
                <a:ea typeface="微软雅黑" panose="020B0503020204020204" pitchFamily="34" charset="-122"/>
              </a:rPr>
              <a:t>试衣间功能也出现在众多火爆的网络游戏中，它们链接了游戏内部的数据库，当用户点击装备的名称或者装备图标时，即可看到自己的虚拟角色穿上该装备的形象，进而刺激玩家的购买欲望</a:t>
            </a:r>
          </a:p>
        </p:txBody>
      </p:sp>
      <p:sp>
        <p:nvSpPr>
          <p:cNvPr id="34" name="梯形 33"/>
          <p:cNvSpPr/>
          <p:nvPr/>
        </p:nvSpPr>
        <p:spPr>
          <a:xfrm>
            <a:off x="7094662" y="1561505"/>
            <a:ext cx="3437044" cy="159723"/>
          </a:xfrm>
          <a:prstGeom prst="trapezoid">
            <a:avLst>
              <a:gd name="adj" fmla="val 69111"/>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34"/>
          <p:cNvSpPr>
            <a:spLocks noChangeAspect="1"/>
          </p:cNvSpPr>
          <p:nvPr/>
        </p:nvSpPr>
        <p:spPr>
          <a:xfrm>
            <a:off x="7202612" y="1561505"/>
            <a:ext cx="3221144" cy="662888"/>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0"/>
          <p:cNvSpPr txBox="1"/>
          <p:nvPr/>
        </p:nvSpPr>
        <p:spPr>
          <a:xfrm>
            <a:off x="7881767" y="1669484"/>
            <a:ext cx="1862834" cy="430887"/>
          </a:xfrm>
          <a:prstGeom prst="rect">
            <a:avLst/>
          </a:prstGeom>
          <a:noFill/>
        </p:spPr>
        <p:txBody>
          <a:bodyPr wrap="square" lIns="0" tIns="0" rIns="0" bIns="0" rtlCol="0">
            <a:spAutoFit/>
          </a:bodyPr>
          <a:lstStyle/>
          <a:p>
            <a:pPr algn="ctr"/>
            <a:r>
              <a:rPr lang="zh-CN" altLang="en-US" sz="2800" b="1" dirty="0">
                <a:solidFill>
                  <a:schemeClr val="bg1"/>
                </a:solidFill>
                <a:latin typeface="微软雅黑" pitchFamily="34" charset="-122"/>
                <a:ea typeface="微软雅黑" pitchFamily="34" charset="-122"/>
              </a:rPr>
              <a:t>网络游戏</a:t>
            </a:r>
          </a:p>
        </p:txBody>
      </p:sp>
    </p:spTree>
    <p:extLst>
      <p:ext uri="{BB962C8B-B14F-4D97-AF65-F5344CB8AC3E}">
        <p14:creationId xmlns:p14="http://schemas.microsoft.com/office/powerpoint/2010/main" val="246183492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par>
                                <p:cTn id="20" presetID="12" presetClass="entr" presetSubtype="4" fill="hold" grpId="0" nodeType="withEffect">
                                  <p:stCondLst>
                                    <p:cond delay="0"/>
                                  </p:stCondLst>
                                  <p:iterate type="lt">
                                    <p:tmPct val="4000"/>
                                  </p:iterate>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p:tgtEl>
                                          <p:spTgt spid="27"/>
                                        </p:tgtEl>
                                        <p:attrNameLst>
                                          <p:attrName>ppt_y</p:attrName>
                                        </p:attrNameLst>
                                      </p:cBhvr>
                                      <p:tavLst>
                                        <p:tav tm="0">
                                          <p:val>
                                            <p:strVal val="#ppt_y+#ppt_h*1.125000"/>
                                          </p:val>
                                        </p:tav>
                                        <p:tav tm="100000">
                                          <p:val>
                                            <p:strVal val="#ppt_y"/>
                                          </p:val>
                                        </p:tav>
                                      </p:tavLst>
                                    </p:anim>
                                    <p:animEffect transition="in" filter="wipe(up)">
                                      <p:cBhvr>
                                        <p:cTn id="23" dur="500"/>
                                        <p:tgtEl>
                                          <p:spTgt spid="27"/>
                                        </p:tgtEl>
                                      </p:cBhvr>
                                    </p:animEffect>
                                  </p:childTnLst>
                                </p:cTn>
                              </p:par>
                            </p:childTnLst>
                          </p:cTn>
                        </p:par>
                        <p:par>
                          <p:cTn id="24" fill="hold">
                            <p:stCondLst>
                              <p:cond delay="3540"/>
                            </p:stCondLst>
                            <p:childTnLst>
                              <p:par>
                                <p:cTn id="25" presetID="16" presetClass="entr" presetSubtype="2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arn(inVertical)">
                                      <p:cBhvr>
                                        <p:cTn id="27" dur="500"/>
                                        <p:tgtEl>
                                          <p:spTgt spid="40"/>
                                        </p:tgtEl>
                                      </p:cBhvr>
                                    </p:animEffect>
                                  </p:childTnLst>
                                </p:cTn>
                              </p:par>
                            </p:childTnLst>
                          </p:cTn>
                        </p:par>
                        <p:par>
                          <p:cTn id="28" fill="hold">
                            <p:stCondLst>
                              <p:cond delay="4040"/>
                            </p:stCondLst>
                            <p:childTnLst>
                              <p:par>
                                <p:cTn id="29" presetID="22" presetClass="entr" presetSubtype="4"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childTnLst>
                          </p:cTn>
                        </p:par>
                        <p:par>
                          <p:cTn id="32" fill="hold">
                            <p:stCondLst>
                              <p:cond delay="4540"/>
                            </p:stCondLst>
                            <p:childTnLst>
                              <p:par>
                                <p:cTn id="33" presetID="22" presetClass="entr" presetSubtype="1"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par>
                          <p:cTn id="36" fill="hold">
                            <p:stCondLst>
                              <p:cond delay="5040"/>
                            </p:stCondLst>
                            <p:childTnLst>
                              <p:par>
                                <p:cTn id="37" presetID="16" presetClass="entr" presetSubtype="21"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inVertical)">
                                      <p:cBhvr>
                                        <p:cTn id="39" dur="500"/>
                                        <p:tgtEl>
                                          <p:spTgt spid="36"/>
                                        </p:tgtEl>
                                      </p:cBhvr>
                                    </p:animEffect>
                                  </p:childTnLst>
                                </p:cTn>
                              </p:par>
                              <p:par>
                                <p:cTn id="40" presetID="12" presetClass="entr" presetSubtype="4" fill="hold" grpId="0" nodeType="withEffect">
                                  <p:stCondLst>
                                    <p:cond delay="0"/>
                                  </p:stCondLst>
                                  <p:iterate type="lt">
                                    <p:tmPct val="4000"/>
                                  </p:iterate>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p:tgtEl>
                                          <p:spTgt spid="32"/>
                                        </p:tgtEl>
                                        <p:attrNameLst>
                                          <p:attrName>ppt_y</p:attrName>
                                        </p:attrNameLst>
                                      </p:cBhvr>
                                      <p:tavLst>
                                        <p:tav tm="0">
                                          <p:val>
                                            <p:strVal val="#ppt_y+#ppt_h*1.125000"/>
                                          </p:val>
                                        </p:tav>
                                        <p:tav tm="100000">
                                          <p:val>
                                            <p:strVal val="#ppt_y"/>
                                          </p:val>
                                        </p:tav>
                                      </p:tavLst>
                                    </p:anim>
                                    <p:animEffect transition="in" filter="wipe(up)">
                                      <p:cBhvr>
                                        <p:cTn id="43" dur="500"/>
                                        <p:tgtEl>
                                          <p:spTgt spid="32"/>
                                        </p:tgtEl>
                                      </p:cBhvr>
                                    </p:animEffect>
                                  </p:childTnLst>
                                </p:cTn>
                              </p:par>
                            </p:childTnLst>
                          </p:cTn>
                        </p:par>
                        <p:par>
                          <p:cTn id="44" fill="hold">
                            <p:stCondLst>
                              <p:cond delay="7220"/>
                            </p:stCondLst>
                            <p:childTnLst>
                              <p:par>
                                <p:cTn id="45" presetID="22" presetClass="entr" presetSubtype="1" fill="hold" grpId="0" nodeType="afterEffect">
                                  <p:stCondLst>
                                    <p:cond delay="0"/>
                                  </p:stCondLst>
                                  <p:iterate type="lt">
                                    <p:tmPct val="10000"/>
                                  </p:iterate>
                                  <p:childTnLst>
                                    <p:set>
                                      <p:cBhvr>
                                        <p:cTn id="46" dur="1" fill="hold">
                                          <p:stCondLst>
                                            <p:cond delay="0"/>
                                          </p:stCondLst>
                                        </p:cTn>
                                        <p:tgtEl>
                                          <p:spTgt spid="11"/>
                                        </p:tgtEl>
                                        <p:attrNameLst>
                                          <p:attrName>style.visibility</p:attrName>
                                        </p:attrNameLst>
                                      </p:cBhvr>
                                      <p:to>
                                        <p:strVal val="visible"/>
                                      </p:to>
                                    </p:set>
                                    <p:animEffect transition="in" filter="wipe(up)">
                                      <p:cBhvr>
                                        <p:cTn id="47" dur="3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p:bldP spid="27" grpId="0"/>
      <p:bldP spid="39" grpId="0" animBg="1"/>
      <p:bldP spid="29" grpId="0" animBg="1"/>
      <p:bldP spid="30" grpId="0" animBg="1"/>
      <p:bldP spid="31" grpId="0"/>
      <p:bldP spid="32" grpId="0"/>
      <p:bldP spid="34" grpId="0" animBg="1"/>
      <p:bldP spid="35"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963654" y="1580472"/>
            <a:ext cx="1011034" cy="1011034"/>
            <a:chOff x="1253204" y="1971679"/>
            <a:chExt cx="2914645" cy="2914646"/>
          </a:xfrm>
        </p:grpSpPr>
        <p:sp>
          <p:nvSpPr>
            <p:cNvPr id="18" name="任意多边形 17"/>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9" name="任意多边形 18"/>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20" name="AutoShape 51"/>
          <p:cNvSpPr>
            <a:spLocks noChangeArrowheads="1"/>
          </p:cNvSpPr>
          <p:nvPr/>
        </p:nvSpPr>
        <p:spPr bwMode="gray">
          <a:xfrm>
            <a:off x="4776126"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pPr>
            <a:r>
              <a:rPr lang="zh-CN" altLang="en-US" sz="6000" b="1" dirty="0">
                <a:solidFill>
                  <a:schemeClr val="accent2"/>
                </a:solidFill>
                <a:latin typeface="微软雅黑" panose="020B0503020204020204" pitchFamily="34" charset="-122"/>
                <a:ea typeface="微软雅黑" panose="020B0503020204020204" pitchFamily="34" charset="-122"/>
              </a:rPr>
              <a:t>研究思路及方法</a:t>
            </a:r>
            <a:endParaRPr lang="en-US" altLang="zh-CN" sz="6000" b="1" dirty="0">
              <a:solidFill>
                <a:schemeClr val="accent2"/>
              </a:solidFill>
              <a:latin typeface="微软雅黑" panose="020B0503020204020204" pitchFamily="34" charset="-122"/>
              <a:ea typeface="微软雅黑" panose="020B0503020204020204" pitchFamily="34" charset="-122"/>
            </a:endParaRPr>
          </a:p>
        </p:txBody>
      </p:sp>
      <p:sp>
        <p:nvSpPr>
          <p:cNvPr id="21" name="矩形 20"/>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03</a:t>
            </a:r>
            <a:endParaRPr lang="zh-CN" altLang="en-US" sz="3600" b="1" dirty="0">
              <a:solidFill>
                <a:schemeClr val="accent2"/>
              </a:solidFill>
              <a:latin typeface="Agency FB" panose="020B0503020202020204" pitchFamily="34" charset="0"/>
            </a:endParaRPr>
          </a:p>
        </p:txBody>
      </p:sp>
      <p:sp>
        <p:nvSpPr>
          <p:cNvPr id="22" name="矩形 21"/>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latin typeface="Agency FB" panose="020B0503020202020204" pitchFamily="34" charset="0"/>
              </a:rPr>
              <a:t>Part</a:t>
            </a:r>
            <a:endParaRPr lang="zh-CN" altLang="en-US" sz="1100" b="1" dirty="0">
              <a:solidFill>
                <a:schemeClr val="accent2"/>
              </a:solidFill>
              <a:latin typeface="Agency FB" panose="020B0503020202020204" pitchFamily="34" charset="0"/>
            </a:endParaRPr>
          </a:p>
        </p:txBody>
      </p:sp>
      <p:grpSp>
        <p:nvGrpSpPr>
          <p:cNvPr id="27" name="组合 26"/>
          <p:cNvGrpSpPr/>
          <p:nvPr/>
        </p:nvGrpSpPr>
        <p:grpSpPr>
          <a:xfrm flipH="1">
            <a:off x="1263563" y="1320306"/>
            <a:ext cx="2858034" cy="4381994"/>
            <a:chOff x="0" y="860425"/>
            <a:chExt cx="2795588" cy="4286250"/>
          </a:xfrm>
          <a:solidFill>
            <a:schemeClr val="accent1"/>
          </a:solidFill>
        </p:grpSpPr>
        <p:sp>
          <p:nvSpPr>
            <p:cNvPr id="28"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5" name="矩形 34"/>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5839656" y="2428762"/>
            <a:ext cx="3259030" cy="586564"/>
            <a:chOff x="7232135" y="5964585"/>
            <a:chExt cx="4963932" cy="893415"/>
          </a:xfrm>
        </p:grpSpPr>
        <p:grpSp>
          <p:nvGrpSpPr>
            <p:cNvPr id="37" name="组合 36"/>
            <p:cNvGrpSpPr/>
            <p:nvPr/>
          </p:nvGrpSpPr>
          <p:grpSpPr>
            <a:xfrm>
              <a:off x="7233586" y="5964585"/>
              <a:ext cx="4961031" cy="814555"/>
              <a:chOff x="6350" y="1903413"/>
              <a:chExt cx="12182476" cy="2000250"/>
            </a:xfrm>
          </p:grpSpPr>
          <p:sp>
            <p:nvSpPr>
              <p:cNvPr id="39"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任意多边形 37"/>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6828988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53" presetClass="entr" presetSubtype="16" fill="hold" nodeType="withEffect">
                                      <p:stCondLst>
                                        <p:cond delay="30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8" presetClass="emph" presetSubtype="0" fill="hold" nodeType="withEffect">
                                      <p:stCondLst>
                                        <p:cond delay="300"/>
                                      </p:stCondLst>
                                      <p:childTnLst>
                                        <p:animRot by="21600000">
                                          <p:cBhvr>
                                            <p:cTn id="19" dur="700" fill="hold"/>
                                            <p:tgtEl>
                                              <p:spTgt spid="17"/>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par>
                              <p:cTn id="25" fill="hold">
                                <p:stCondLst>
                                  <p:cond delay="1000"/>
                                </p:stCondLst>
                                <p:childTnLst>
                                  <p:par>
                                    <p:cTn id="26" presetID="2" presetClass="entr" presetSubtype="2" fill="hold" grpId="0" nodeType="afterEffect" p14:presetBounceEnd="55000">
                                      <p:stCondLst>
                                        <p:cond delay="0"/>
                                      </p:stCondLst>
                                      <p:iterate type="lt">
                                        <p:tmPct val="5000"/>
                                      </p:iterate>
                                      <p:childTnLst>
                                        <p:set>
                                          <p:cBhvr>
                                            <p:cTn id="27" dur="1" fill="hold">
                                              <p:stCondLst>
                                                <p:cond delay="0"/>
                                              </p:stCondLst>
                                            </p:cTn>
                                            <p:tgtEl>
                                              <p:spTgt spid="20"/>
                                            </p:tgtEl>
                                            <p:attrNameLst>
                                              <p:attrName>style.visibility</p:attrName>
                                            </p:attrNameLst>
                                          </p:cBhvr>
                                          <p:to>
                                            <p:strVal val="visible"/>
                                          </p:to>
                                        </p:set>
                                        <p:anim calcmode="lin" valueType="num" p14:bounceEnd="55000">
                                          <p:cBhvr additive="base">
                                            <p:cTn id="28" dur="1200" fill="hold"/>
                                            <p:tgtEl>
                                              <p:spTgt spid="20"/>
                                            </p:tgtEl>
                                            <p:attrNameLst>
                                              <p:attrName>ppt_x</p:attrName>
                                            </p:attrNameLst>
                                          </p:cBhvr>
                                          <p:tavLst>
                                            <p:tav tm="0">
                                              <p:val>
                                                <p:strVal val="1+#ppt_w/2"/>
                                              </p:val>
                                            </p:tav>
                                            <p:tav tm="100000">
                                              <p:val>
                                                <p:strVal val="#ppt_x"/>
                                              </p:val>
                                            </p:tav>
                                          </p:tavLst>
                                        </p:anim>
                                        <p:anim calcmode="lin" valueType="num" p14:bounceEnd="55000">
                                          <p:cBhvr additive="base">
                                            <p:cTn id="29" dur="12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56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20"/>
                                            </p:tgtEl>
                                          </p:cBhvr>
                                        </p:animEffect>
                                        <p:animScale>
                                          <p:cBhvr>
                                            <p:cTn id="33" dur="375"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53" presetClass="entr" presetSubtype="16" fill="hold" nodeType="withEffect">
                                      <p:stCondLst>
                                        <p:cond delay="30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8" presetClass="emph" presetSubtype="0" fill="hold" nodeType="withEffect">
                                      <p:stCondLst>
                                        <p:cond delay="300"/>
                                      </p:stCondLst>
                                      <p:childTnLst>
                                        <p:animRot by="21600000">
                                          <p:cBhvr>
                                            <p:cTn id="19" dur="700" fill="hold"/>
                                            <p:tgtEl>
                                              <p:spTgt spid="17"/>
                                            </p:tgtEl>
                                            <p:attrNameLst>
                                              <p:attrName>r</p:attrName>
                                            </p:attrNameLst>
                                          </p:cBhvr>
                                        </p:animRot>
                                      </p:childTnLst>
                                    </p:cTn>
                                  </p:par>
                                  <p:par>
                                    <p:cTn id="20" presetID="5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par>
                              <p:cTn id="25" fill="hold">
                                <p:stCondLst>
                                  <p:cond delay="1000"/>
                                </p:stCondLst>
                                <p:childTnLst>
                                  <p:par>
                                    <p:cTn id="26" presetID="2" presetClass="entr" presetSubtype="2" fill="hold" grpId="0" nodeType="afterEffect">
                                      <p:stCondLst>
                                        <p:cond delay="0"/>
                                      </p:stCondLst>
                                      <p:iterate type="lt">
                                        <p:tmPct val="5000"/>
                                      </p:iterate>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1200" fill="hold"/>
                                            <p:tgtEl>
                                              <p:spTgt spid="20"/>
                                            </p:tgtEl>
                                            <p:attrNameLst>
                                              <p:attrName>ppt_x</p:attrName>
                                            </p:attrNameLst>
                                          </p:cBhvr>
                                          <p:tavLst>
                                            <p:tav tm="0">
                                              <p:val>
                                                <p:strVal val="1+#ppt_w/2"/>
                                              </p:val>
                                            </p:tav>
                                            <p:tav tm="100000">
                                              <p:val>
                                                <p:strVal val="#ppt_x"/>
                                              </p:val>
                                            </p:tav>
                                          </p:tavLst>
                                        </p:anim>
                                        <p:anim calcmode="lin" valueType="num">
                                          <p:cBhvr additive="base">
                                            <p:cTn id="29" dur="12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560"/>
                                </p:stCondLst>
                                <p:childTnLst>
                                  <p:par>
                                    <p:cTn id="31" presetID="26" presetClass="emph" presetSubtype="0" fill="hold" grpId="1" nodeType="afterEffect">
                                      <p:stCondLst>
                                        <p:cond delay="0"/>
                                      </p:stCondLst>
                                      <p:iterate type="lt">
                                        <p:tmPct val="10000"/>
                                      </p:iterate>
                                      <p:childTnLst>
                                        <p:animEffect transition="out" filter="fade">
                                          <p:cBhvr>
                                            <p:cTn id="32" dur="750" tmFilter="0, 0; .2, .5; .8, .5; 1, 0"/>
                                            <p:tgtEl>
                                              <p:spTgt spid="20"/>
                                            </p:tgtEl>
                                          </p:cBhvr>
                                        </p:animEffect>
                                        <p:animScale>
                                          <p:cBhvr>
                                            <p:cTn id="33" dur="375"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2"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箭头 9"/>
          <p:cNvSpPr/>
          <p:nvPr/>
        </p:nvSpPr>
        <p:spPr>
          <a:xfrm>
            <a:off x="6095999" y="2060575"/>
            <a:ext cx="1887599" cy="2410358"/>
          </a:xfrm>
          <a:prstGeom prst="rightArrow">
            <a:avLst>
              <a:gd name="adj1" fmla="val 79210"/>
              <a:gd name="adj2" fmla="val 30258"/>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flipH="1">
            <a:off x="4208399" y="2060575"/>
            <a:ext cx="1887599" cy="2410358"/>
          </a:xfrm>
          <a:prstGeom prst="rightArrow">
            <a:avLst>
              <a:gd name="adj1" fmla="val 79210"/>
              <a:gd name="adj2" fmla="val 3144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开发工具</a:t>
            </a:r>
          </a:p>
        </p:txBody>
      </p:sp>
      <p:sp>
        <p:nvSpPr>
          <p:cNvPr id="28" name="TextBox 106"/>
          <p:cNvSpPr txBox="1"/>
          <p:nvPr/>
        </p:nvSpPr>
        <p:spPr>
          <a:xfrm>
            <a:off x="8243226" y="1941335"/>
            <a:ext cx="2907324" cy="2449132"/>
          </a:xfrm>
          <a:prstGeom prst="rect">
            <a:avLst/>
          </a:prstGeom>
          <a:noFill/>
        </p:spPr>
        <p:txBody>
          <a:bodyPr wrap="square" lIns="0" tIns="0" rIns="0" bIns="0" rtlCol="0">
            <a:spAutoFit/>
          </a:bodyPr>
          <a:lstStyle/>
          <a:p>
            <a:pPr algn="just">
              <a:lnSpc>
                <a:spcPct val="150000"/>
              </a:lnSpc>
            </a:pPr>
            <a:r>
              <a:rPr lang="en-US" altLang="zh-CN" dirty="0" err="1">
                <a:solidFill>
                  <a:schemeClr val="bg2">
                    <a:lumMod val="25000"/>
                  </a:schemeClr>
                </a:solidFill>
              </a:rPr>
              <a:t>iClone</a:t>
            </a:r>
            <a:r>
              <a:rPr lang="zh-CN" altLang="en-US" dirty="0">
                <a:solidFill>
                  <a:schemeClr val="bg2">
                    <a:lumMod val="25000"/>
                  </a:schemeClr>
                </a:solidFill>
              </a:rPr>
              <a:t>，它是一款实时的</a:t>
            </a:r>
            <a:r>
              <a:rPr lang="en-US" altLang="zh-CN" dirty="0">
                <a:solidFill>
                  <a:schemeClr val="bg2">
                    <a:lumMod val="25000"/>
                  </a:schemeClr>
                </a:solidFill>
              </a:rPr>
              <a:t>3D</a:t>
            </a:r>
            <a:r>
              <a:rPr lang="zh-CN" altLang="en-US" dirty="0">
                <a:solidFill>
                  <a:schemeClr val="bg2">
                    <a:lumMod val="25000"/>
                  </a:schemeClr>
                </a:solidFill>
              </a:rPr>
              <a:t>动画制作工具和数字导演工具。</a:t>
            </a:r>
            <a:r>
              <a:rPr lang="en-US" altLang="zh-CN" dirty="0" err="1">
                <a:solidFill>
                  <a:schemeClr val="bg2">
                    <a:lumMod val="25000"/>
                  </a:schemeClr>
                </a:solidFill>
              </a:rPr>
              <a:t>iClone</a:t>
            </a:r>
            <a:r>
              <a:rPr lang="zh-CN" altLang="en-US" dirty="0">
                <a:solidFill>
                  <a:schemeClr val="bg2">
                    <a:lumMod val="25000"/>
                  </a:schemeClr>
                </a:solidFill>
              </a:rPr>
              <a:t>由于其适用性广、门槛低，</a:t>
            </a:r>
            <a:r>
              <a:rPr lang="zh-CN" altLang="zh-CN" dirty="0"/>
              <a:t>它制作动画的效率非常高，且对于</a:t>
            </a:r>
            <a:r>
              <a:rPr lang="en-US" altLang="zh-CN" dirty="0"/>
              <a:t>3D</a:t>
            </a:r>
            <a:r>
              <a:rPr lang="zh-CN" altLang="zh-CN" dirty="0"/>
              <a:t>动画新手来说比较容易上手</a:t>
            </a:r>
            <a:r>
              <a:rPr lang="zh-CN" altLang="en-US" dirty="0"/>
              <a:t>。</a:t>
            </a:r>
            <a:endParaRPr lang="en-US" altLang="zh-CN" dirty="0">
              <a:solidFill>
                <a:schemeClr val="bg2">
                  <a:lumMod val="25000"/>
                </a:schemeClr>
              </a:solidFill>
            </a:endParaRPr>
          </a:p>
        </p:txBody>
      </p:sp>
      <p:sp>
        <p:nvSpPr>
          <p:cNvPr id="30" name="TextBox 106"/>
          <p:cNvSpPr txBox="1"/>
          <p:nvPr/>
        </p:nvSpPr>
        <p:spPr>
          <a:xfrm>
            <a:off x="1026941" y="1802031"/>
            <a:ext cx="2917265" cy="2864630"/>
          </a:xfrm>
          <a:prstGeom prst="rect">
            <a:avLst/>
          </a:prstGeom>
          <a:noFill/>
        </p:spPr>
        <p:txBody>
          <a:bodyPr wrap="square" lIns="0" tIns="0" rIns="0" bIns="0" rtlCol="0">
            <a:spAutoFit/>
          </a:bodyPr>
          <a:lstStyle/>
          <a:p>
            <a:pPr algn="just">
              <a:lnSpc>
                <a:spcPct val="150000"/>
              </a:lnSpc>
            </a:pPr>
            <a:r>
              <a:rPr lang="en-US" altLang="zh-CN" dirty="0">
                <a:solidFill>
                  <a:schemeClr val="bg2">
                    <a:lumMod val="25000"/>
                  </a:schemeClr>
                </a:solidFill>
              </a:rPr>
              <a:t>Unity</a:t>
            </a:r>
            <a:r>
              <a:rPr lang="zh-CN" altLang="en-US" dirty="0">
                <a:solidFill>
                  <a:schemeClr val="bg2">
                    <a:lumMod val="25000"/>
                  </a:schemeClr>
                </a:solidFill>
              </a:rPr>
              <a:t>是由</a:t>
            </a:r>
            <a:r>
              <a:rPr lang="en-US" altLang="zh-CN" dirty="0">
                <a:solidFill>
                  <a:schemeClr val="bg2">
                    <a:lumMod val="25000"/>
                  </a:schemeClr>
                </a:solidFill>
              </a:rPr>
              <a:t>Unity Technologies</a:t>
            </a:r>
            <a:r>
              <a:rPr lang="zh-CN" altLang="en-US" dirty="0">
                <a:solidFill>
                  <a:schemeClr val="bg2">
                    <a:lumMod val="25000"/>
                  </a:schemeClr>
                </a:solidFill>
              </a:rPr>
              <a:t>开发的一个让用户轻松创建诸如三维视频游戏实时三维动画等类型互动内容的多平台的综合型游戏开发工具，是一个全面整合的专业游戏引擎</a:t>
            </a:r>
            <a:endParaRPr lang="en-US" altLang="zh-CN" dirty="0">
              <a:solidFill>
                <a:schemeClr val="bg2">
                  <a:lumMod val="25000"/>
                </a:schemeClr>
              </a:solidFill>
            </a:endParaRPr>
          </a:p>
        </p:txBody>
      </p:sp>
      <p:sp>
        <p:nvSpPr>
          <p:cNvPr id="32" name="TextBox 12"/>
          <p:cNvSpPr txBox="1"/>
          <p:nvPr/>
        </p:nvSpPr>
        <p:spPr>
          <a:xfrm>
            <a:off x="762000" y="5605379"/>
            <a:ext cx="10668000" cy="307777"/>
          </a:xfrm>
          <a:prstGeom prst="rect">
            <a:avLst/>
          </a:prstGeom>
          <a:noFill/>
        </p:spPr>
        <p:txBody>
          <a:bodyPr wrap="square" lIns="0" tIns="0" rIns="0" bIns="0" rtlCol="0">
            <a:spAutoFit/>
          </a:bodyPr>
          <a:lstStyle/>
          <a:p>
            <a:pPr algn="ctr">
              <a:lnSpc>
                <a:spcPts val="2400"/>
              </a:lnSpc>
            </a:pPr>
            <a:r>
              <a:rPr lang="zh-CN" altLang="en-US" sz="2200" b="1" dirty="0">
                <a:solidFill>
                  <a:schemeClr val="accent2"/>
                </a:solidFill>
                <a:latin typeface="+mj-ea"/>
                <a:ea typeface="+mj-ea"/>
              </a:rPr>
              <a:t>输入您的文字内容，或复制粘贴具体文本，</a:t>
            </a:r>
            <a:r>
              <a:rPr lang="zh-CN" altLang="en-US" sz="2200" b="1" dirty="0">
                <a:solidFill>
                  <a:schemeClr val="accent2"/>
                </a:solidFill>
                <a:latin typeface="+mj-ea"/>
                <a:ea typeface="+mj-ea"/>
                <a:sym typeface="+mn-lt"/>
              </a:rPr>
              <a:t>语言精练概括的说明你所要阐明的观点</a:t>
            </a:r>
            <a:endParaRPr lang="en-US" altLang="zh-CN" sz="2200" b="1" dirty="0">
              <a:solidFill>
                <a:schemeClr val="accent2"/>
              </a:solidFill>
              <a:latin typeface="+mj-ea"/>
              <a:ea typeface="+mj-ea"/>
            </a:endParaRPr>
          </a:p>
        </p:txBody>
      </p:sp>
      <p:sp>
        <p:nvSpPr>
          <p:cNvPr id="13" name="圆角矩形 12"/>
          <p:cNvSpPr/>
          <p:nvPr/>
        </p:nvSpPr>
        <p:spPr>
          <a:xfrm>
            <a:off x="8077200" y="1703615"/>
            <a:ext cx="3240088" cy="3124280"/>
          </a:xfrm>
          <a:prstGeom prst="roundRect">
            <a:avLst>
              <a:gd name="adj" fmla="val 7452"/>
            </a:avLst>
          </a:prstGeom>
          <a:no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872176" y="1703615"/>
            <a:ext cx="3271199" cy="3124280"/>
          </a:xfrm>
          <a:prstGeom prst="roundRect">
            <a:avLst>
              <a:gd name="adj" fmla="val 7452"/>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30"/>
          <p:cNvSpPr txBox="1"/>
          <p:nvPr/>
        </p:nvSpPr>
        <p:spPr>
          <a:xfrm>
            <a:off x="6473675" y="2803459"/>
            <a:ext cx="1556724" cy="430887"/>
          </a:xfrm>
          <a:prstGeom prst="rect">
            <a:avLst/>
          </a:prstGeom>
          <a:noFill/>
        </p:spPr>
        <p:txBody>
          <a:bodyPr wrap="square" lIns="0" tIns="0" rIns="0" bIns="0" rtlCol="0">
            <a:spAutoFit/>
          </a:bodyPr>
          <a:lstStyle/>
          <a:p>
            <a:r>
              <a:rPr lang="en-US" altLang="zh-CN" sz="2800" b="1" dirty="0" err="1">
                <a:solidFill>
                  <a:schemeClr val="bg1"/>
                </a:solidFill>
                <a:latin typeface="微软雅黑" panose="020B0503020204020204" pitchFamily="34" charset="-122"/>
                <a:ea typeface="微软雅黑" panose="020B0503020204020204" pitchFamily="34" charset="-122"/>
              </a:rPr>
              <a:t>iClone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4037809" y="2834867"/>
            <a:ext cx="1516591" cy="430887"/>
          </a:xfrm>
          <a:prstGeom prst="rect">
            <a:avLst/>
          </a:prstGeom>
          <a:noFill/>
        </p:spPr>
        <p:txBody>
          <a:bodyPr wrap="square" lIns="0" tIns="0" rIns="0" bIns="0" rtlCol="0">
            <a:spAutoFit/>
          </a:bodyPr>
          <a:lstStyle/>
          <a:p>
            <a:pPr algn="r"/>
            <a:r>
              <a:rPr lang="en-US" altLang="zh-CN" sz="2800" b="1" dirty="0">
                <a:solidFill>
                  <a:schemeClr val="bg1"/>
                </a:solidFill>
                <a:latin typeface="微软雅黑" panose="020B0503020204020204" pitchFamily="34" charset="-122"/>
                <a:ea typeface="微软雅黑" panose="020B0503020204020204" pitchFamily="34" charset="-122"/>
              </a:rPr>
              <a:t>Unity</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647981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6667">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56667">
                                          <p:cBhvr additive="base">
                                            <p:cTn id="7" dur="1200" fill="hold"/>
                                            <p:tgtEl>
                                              <p:spTgt spid="49"/>
                                            </p:tgtEl>
                                            <p:attrNameLst>
                                              <p:attrName>ppt_x</p:attrName>
                                            </p:attrNameLst>
                                          </p:cBhvr>
                                          <p:tavLst>
                                            <p:tav tm="0">
                                              <p:val>
                                                <p:strVal val="1+#ppt_w/2"/>
                                              </p:val>
                                            </p:tav>
                                            <p:tav tm="100000">
                                              <p:val>
                                                <p:strVal val="#ppt_x"/>
                                              </p:val>
                                            </p:tav>
                                          </p:tavLst>
                                        </p:anim>
                                        <p:anim calcmode="lin" valueType="num" p14:bounceEnd="56667">
                                          <p:cBhvr additive="base">
                                            <p:cTn id="8" dur="12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6667">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667">
                                          <p:cBhvr additive="base">
                                            <p:cTn id="11" dur="1200" fill="hold"/>
                                            <p:tgtEl>
                                              <p:spTgt spid="10"/>
                                            </p:tgtEl>
                                            <p:attrNameLst>
                                              <p:attrName>ppt_x</p:attrName>
                                            </p:attrNameLst>
                                          </p:cBhvr>
                                          <p:tavLst>
                                            <p:tav tm="0">
                                              <p:val>
                                                <p:strVal val="0-#ppt_w/2"/>
                                              </p:val>
                                            </p:tav>
                                            <p:tav tm="100000">
                                              <p:val>
                                                <p:strVal val="#ppt_x"/>
                                              </p:val>
                                            </p:tav>
                                          </p:tavLst>
                                        </p:anim>
                                        <p:anim calcmode="lin" valueType="num" p14:bounceEnd="56667">
                                          <p:cBhvr additive="base">
                                            <p:cTn id="12" dur="12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700"/>
                                </p:stCondLst>
                                <p:childTnLst>
                                  <p:par>
                                    <p:cTn id="21" presetID="53"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22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70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par>
                              <p:cTn id="36" fill="hold">
                                <p:stCondLst>
                                  <p:cond delay="32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3700"/>
                                </p:stCondLst>
                                <p:childTnLst>
                                  <p:par>
                                    <p:cTn id="41" presetID="2" presetClass="entr" presetSubtype="4" fill="hold" grpId="0" nodeType="afterEffect" p14:presetBounceEnd="55000">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14:bounceEnd="55000">
                                          <p:cBhvr additive="base">
                                            <p:cTn id="43" dur="1200" fill="hold"/>
                                            <p:tgtEl>
                                              <p:spTgt spid="32"/>
                                            </p:tgtEl>
                                            <p:attrNameLst>
                                              <p:attrName>ppt_x</p:attrName>
                                            </p:attrNameLst>
                                          </p:cBhvr>
                                          <p:tavLst>
                                            <p:tav tm="0">
                                              <p:val>
                                                <p:strVal val="#ppt_x"/>
                                              </p:val>
                                            </p:tav>
                                            <p:tav tm="100000">
                                              <p:val>
                                                <p:strVal val="#ppt_x"/>
                                              </p:val>
                                            </p:tav>
                                          </p:tavLst>
                                        </p:anim>
                                        <p:anim calcmode="lin" valueType="num" p14:bounceEnd="55000">
                                          <p:cBhvr additive="base">
                                            <p:cTn id="44" dur="12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28" grpId="0"/>
          <p:bldP spid="30" grpId="0"/>
          <p:bldP spid="32" grpId="0"/>
          <p:bldP spid="13" grpId="0" animBg="1"/>
          <p:bldP spid="50" grpId="0" animBg="1"/>
          <p:bldP spid="29"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200" fill="hold"/>
                                            <p:tgtEl>
                                              <p:spTgt spid="49"/>
                                            </p:tgtEl>
                                            <p:attrNameLst>
                                              <p:attrName>ppt_x</p:attrName>
                                            </p:attrNameLst>
                                          </p:cBhvr>
                                          <p:tavLst>
                                            <p:tav tm="0">
                                              <p:val>
                                                <p:strVal val="1+#ppt_w/2"/>
                                              </p:val>
                                            </p:tav>
                                            <p:tav tm="100000">
                                              <p:val>
                                                <p:strVal val="#ppt_x"/>
                                              </p:val>
                                            </p:tav>
                                          </p:tavLst>
                                        </p:anim>
                                        <p:anim calcmode="lin" valueType="num">
                                          <p:cBhvr additive="base">
                                            <p:cTn id="8" dur="12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00" fill="hold"/>
                                            <p:tgtEl>
                                              <p:spTgt spid="10"/>
                                            </p:tgtEl>
                                            <p:attrNameLst>
                                              <p:attrName>ppt_x</p:attrName>
                                            </p:attrNameLst>
                                          </p:cBhvr>
                                          <p:tavLst>
                                            <p:tav tm="0">
                                              <p:val>
                                                <p:strVal val="0-#ppt_w/2"/>
                                              </p:val>
                                            </p:tav>
                                            <p:tav tm="100000">
                                              <p:val>
                                                <p:strVal val="#ppt_x"/>
                                              </p:val>
                                            </p:tav>
                                          </p:tavLst>
                                        </p:anim>
                                        <p:anim calcmode="lin" valueType="num">
                                          <p:cBhvr additive="base">
                                            <p:cTn id="12" dur="12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700"/>
                                </p:stCondLst>
                                <p:childTnLst>
                                  <p:par>
                                    <p:cTn id="21" presetID="53"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22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70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par>
                              <p:cTn id="36" fill="hold">
                                <p:stCondLst>
                                  <p:cond delay="32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3700"/>
                                </p:stCondLst>
                                <p:childTnLst>
                                  <p:par>
                                    <p:cTn id="41" presetID="2" presetClass="entr" presetSubtype="4"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1200" fill="hold"/>
                                            <p:tgtEl>
                                              <p:spTgt spid="32"/>
                                            </p:tgtEl>
                                            <p:attrNameLst>
                                              <p:attrName>ppt_x</p:attrName>
                                            </p:attrNameLst>
                                          </p:cBhvr>
                                          <p:tavLst>
                                            <p:tav tm="0">
                                              <p:val>
                                                <p:strVal val="#ppt_x"/>
                                              </p:val>
                                            </p:tav>
                                            <p:tav tm="100000">
                                              <p:val>
                                                <p:strVal val="#ppt_x"/>
                                              </p:val>
                                            </p:tav>
                                          </p:tavLst>
                                        </p:anim>
                                        <p:anim calcmode="lin" valueType="num">
                                          <p:cBhvr additive="base">
                                            <p:cTn id="44" dur="12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28" grpId="0"/>
          <p:bldP spid="30" grpId="0"/>
          <p:bldP spid="32" grpId="0"/>
          <p:bldP spid="13" grpId="0" animBg="1"/>
          <p:bldP spid="50" grpId="0" animBg="1"/>
          <p:bldP spid="29" grpId="0"/>
          <p:bldP spid="31"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r>
              <a:rPr lang="zh-CN" altLang="en-US" dirty="0"/>
              <a:t>研究方法</a:t>
            </a:r>
          </a:p>
        </p:txBody>
      </p:sp>
      <p:sp>
        <p:nvSpPr>
          <p:cNvPr id="46" name="TextBox 19"/>
          <p:cNvSpPr txBox="1"/>
          <p:nvPr/>
        </p:nvSpPr>
        <p:spPr>
          <a:xfrm>
            <a:off x="891016" y="4875377"/>
            <a:ext cx="662052" cy="662052"/>
          </a:xfrm>
          <a:prstGeom prst="roundRect">
            <a:avLst>
              <a:gd name="adj" fmla="val 25299"/>
            </a:avLst>
          </a:prstGeom>
          <a:solidFill>
            <a:schemeClr val="accent1"/>
          </a:solidFill>
        </p:spPr>
        <p:txBody>
          <a:bodyPr wrap="square" lIns="0" tIns="0" rIns="0" bIns="0" rtlCol="0" anchor="ctr">
            <a:noAutofit/>
          </a:bodyPr>
          <a:lstStyle/>
          <a:p>
            <a:pPr algn="ctr"/>
            <a:r>
              <a:rPr lang="en-US" altLang="zh-CN" sz="2800" dirty="0">
                <a:solidFill>
                  <a:schemeClr val="bg1"/>
                </a:solidFill>
                <a:latin typeface="Agency FB" panose="020B0503020202020204" pitchFamily="34" charset="0"/>
                <a:ea typeface="微软雅黑" panose="020B0503020204020204" pitchFamily="34" charset="-122"/>
              </a:rPr>
              <a:t>02</a:t>
            </a:r>
            <a:endParaRPr lang="zh-CN" altLang="en-US" sz="2800" dirty="0">
              <a:solidFill>
                <a:schemeClr val="bg1"/>
              </a:solidFill>
              <a:latin typeface="Agency FB" panose="020B0503020202020204" pitchFamily="34" charset="0"/>
              <a:ea typeface="微软雅黑" panose="020B0503020204020204" pitchFamily="34" charset="-122"/>
            </a:endParaRPr>
          </a:p>
        </p:txBody>
      </p:sp>
      <p:sp>
        <p:nvSpPr>
          <p:cNvPr id="47" name="TextBox 28"/>
          <p:cNvSpPr txBox="1"/>
          <p:nvPr/>
        </p:nvSpPr>
        <p:spPr>
          <a:xfrm>
            <a:off x="1895742" y="467532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chemeClr val="accent1"/>
                </a:solidFill>
              </a:rPr>
              <a:t>工作流程分析</a:t>
            </a:r>
          </a:p>
        </p:txBody>
      </p:sp>
      <p:sp>
        <p:nvSpPr>
          <p:cNvPr id="48" name="TextBox 29"/>
          <p:cNvSpPr txBox="1"/>
          <p:nvPr/>
        </p:nvSpPr>
        <p:spPr>
          <a:xfrm>
            <a:off x="1895743" y="5189884"/>
            <a:ext cx="2294502" cy="110844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zh-CN" sz="1600" dirty="0"/>
              <a:t>在</a:t>
            </a:r>
            <a:r>
              <a:rPr lang="en-US" altLang="zh-CN" sz="1600" dirty="0"/>
              <a:t>Unity3D</a:t>
            </a:r>
            <a:r>
              <a:rPr lang="zh-CN" altLang="zh-CN" sz="1600" dirty="0"/>
              <a:t>中</a:t>
            </a:r>
            <a:r>
              <a:rPr lang="zh-CN" altLang="en-US" sz="1600" dirty="0"/>
              <a:t>用户通过</a:t>
            </a:r>
            <a:r>
              <a:rPr lang="en-US" altLang="zh-CN" sz="1600" dirty="0"/>
              <a:t>GUI</a:t>
            </a:r>
            <a:r>
              <a:rPr lang="zh-CN" altLang="zh-CN" sz="1600" dirty="0"/>
              <a:t>菜单界面制作点击选择换装功能，模型通过</a:t>
            </a:r>
            <a:r>
              <a:rPr lang="en-US" altLang="zh-CN" sz="1600" dirty="0"/>
              <a:t>Unity3D</a:t>
            </a:r>
            <a:r>
              <a:rPr lang="zh-CN" altLang="zh-CN" sz="1600" dirty="0"/>
              <a:t>进行渲染生成，</a:t>
            </a:r>
            <a:endParaRPr lang="en-US" altLang="zh-CN" sz="1400" dirty="0">
              <a:solidFill>
                <a:schemeClr val="bg2">
                  <a:lumMod val="25000"/>
                </a:schemeClr>
              </a:solidFill>
            </a:endParaRPr>
          </a:p>
        </p:txBody>
      </p:sp>
      <p:sp>
        <p:nvSpPr>
          <p:cNvPr id="49" name="TextBox 19"/>
          <p:cNvSpPr txBox="1"/>
          <p:nvPr/>
        </p:nvSpPr>
        <p:spPr>
          <a:xfrm>
            <a:off x="891016" y="2116449"/>
            <a:ext cx="662052" cy="662052"/>
          </a:xfrm>
          <a:prstGeom prst="roundRect">
            <a:avLst>
              <a:gd name="adj" fmla="val 26738"/>
            </a:avLst>
          </a:prstGeom>
          <a:solidFill>
            <a:schemeClr val="accent2"/>
          </a:solidFill>
        </p:spPr>
        <p:txBody>
          <a:bodyPr wrap="square" lIns="0" tIns="0" rIns="0" bIns="0" rtlCol="0" anchor="ctr">
            <a:noAutofit/>
          </a:bodyPr>
          <a:lstStyle/>
          <a:p>
            <a:pPr algn="ctr"/>
            <a:r>
              <a:rPr lang="en-US" altLang="zh-CN" sz="2800" dirty="0">
                <a:solidFill>
                  <a:schemeClr val="bg1"/>
                </a:solidFill>
                <a:latin typeface="Agency FB" panose="020B0503020202020204" pitchFamily="34" charset="0"/>
                <a:ea typeface="微软雅黑" panose="020B0503020204020204" pitchFamily="34" charset="-122"/>
              </a:rPr>
              <a:t>01</a:t>
            </a:r>
            <a:endParaRPr lang="zh-CN" altLang="en-US" sz="2800" dirty="0">
              <a:solidFill>
                <a:schemeClr val="bg1"/>
              </a:solidFill>
              <a:latin typeface="Agency FB" panose="020B0503020202020204" pitchFamily="34" charset="0"/>
              <a:ea typeface="微软雅黑" panose="020B0503020204020204" pitchFamily="34" charset="-122"/>
            </a:endParaRPr>
          </a:p>
        </p:txBody>
      </p:sp>
      <p:sp>
        <p:nvSpPr>
          <p:cNvPr id="50" name="TextBox 28"/>
          <p:cNvSpPr txBox="1"/>
          <p:nvPr/>
        </p:nvSpPr>
        <p:spPr>
          <a:xfrm>
            <a:off x="1895742" y="1865770"/>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t>准备阶段</a:t>
            </a:r>
          </a:p>
        </p:txBody>
      </p:sp>
      <p:sp>
        <p:nvSpPr>
          <p:cNvPr id="51" name="TextBox 29"/>
          <p:cNvSpPr txBox="1"/>
          <p:nvPr/>
        </p:nvSpPr>
        <p:spPr>
          <a:xfrm>
            <a:off x="1895743" y="2380332"/>
            <a:ext cx="2294502" cy="110844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rPr>
              <a:t>收集项目所需要的模型素材，如：试衣间中的男女模特，相应的衣物模型；为任务制作动画等等</a:t>
            </a:r>
            <a:endParaRPr lang="en-US" altLang="zh-CN" sz="1600" dirty="0">
              <a:solidFill>
                <a:schemeClr val="bg2">
                  <a:lumMod val="25000"/>
                </a:schemeClr>
              </a:solidFill>
            </a:endParaRPr>
          </a:p>
        </p:txBody>
      </p:sp>
      <p:sp>
        <p:nvSpPr>
          <p:cNvPr id="56" name="TextBox 19"/>
          <p:cNvSpPr txBox="1"/>
          <p:nvPr/>
        </p:nvSpPr>
        <p:spPr>
          <a:xfrm>
            <a:off x="7881098" y="4924809"/>
            <a:ext cx="662052" cy="662052"/>
          </a:xfrm>
          <a:prstGeom prst="roundRect">
            <a:avLst>
              <a:gd name="adj" fmla="val 28177"/>
            </a:avLst>
          </a:prstGeom>
          <a:solidFill>
            <a:schemeClr val="accent2"/>
          </a:solidFill>
        </p:spPr>
        <p:txBody>
          <a:bodyPr wrap="square" lIns="0" tIns="0" rIns="0" bIns="0" rtlCol="0" anchor="ctr">
            <a:noAutofit/>
          </a:bodyPr>
          <a:lstStyle/>
          <a:p>
            <a:pPr algn="ctr"/>
            <a:r>
              <a:rPr lang="en-US" altLang="zh-CN" sz="2800" dirty="0">
                <a:solidFill>
                  <a:schemeClr val="bg1"/>
                </a:solidFill>
                <a:latin typeface="Agency FB" panose="020B0503020202020204" pitchFamily="34" charset="0"/>
                <a:ea typeface="微软雅黑" panose="020B0503020204020204" pitchFamily="34" charset="-122"/>
              </a:rPr>
              <a:t>04</a:t>
            </a:r>
            <a:endParaRPr lang="zh-CN" altLang="en-US" sz="2800" dirty="0">
              <a:solidFill>
                <a:schemeClr val="bg1"/>
              </a:solidFill>
              <a:latin typeface="Agency FB" panose="020B0503020202020204" pitchFamily="34" charset="0"/>
              <a:ea typeface="微软雅黑" panose="020B0503020204020204" pitchFamily="34" charset="-122"/>
            </a:endParaRPr>
          </a:p>
        </p:txBody>
      </p:sp>
      <p:sp>
        <p:nvSpPr>
          <p:cNvPr id="57" name="TextBox 28"/>
          <p:cNvSpPr txBox="1"/>
          <p:nvPr/>
        </p:nvSpPr>
        <p:spPr>
          <a:xfrm>
            <a:off x="8800662" y="467532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t>系统结构分析</a:t>
            </a:r>
          </a:p>
        </p:txBody>
      </p:sp>
      <p:sp>
        <p:nvSpPr>
          <p:cNvPr id="58" name="TextBox 29"/>
          <p:cNvSpPr txBox="1"/>
          <p:nvPr/>
        </p:nvSpPr>
        <p:spPr>
          <a:xfrm>
            <a:off x="8800662" y="5189884"/>
            <a:ext cx="2349938" cy="54418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rPr>
              <a:t>对用户操作及系统运行的结构整体的规划</a:t>
            </a:r>
            <a:endParaRPr lang="en-US" altLang="zh-CN" sz="1600" dirty="0">
              <a:solidFill>
                <a:schemeClr val="bg2">
                  <a:lumMod val="25000"/>
                </a:schemeClr>
              </a:solidFill>
            </a:endParaRPr>
          </a:p>
        </p:txBody>
      </p:sp>
      <p:sp>
        <p:nvSpPr>
          <p:cNvPr id="59" name="TextBox 19"/>
          <p:cNvSpPr txBox="1"/>
          <p:nvPr/>
        </p:nvSpPr>
        <p:spPr>
          <a:xfrm>
            <a:off x="7881098" y="2116449"/>
            <a:ext cx="662052" cy="662052"/>
          </a:xfrm>
          <a:prstGeom prst="roundRect">
            <a:avLst>
              <a:gd name="adj" fmla="val 23861"/>
            </a:avLst>
          </a:prstGeom>
          <a:solidFill>
            <a:schemeClr val="accent1"/>
          </a:solidFill>
        </p:spPr>
        <p:txBody>
          <a:bodyPr wrap="square" lIns="0" tIns="0" rIns="0" bIns="0" rtlCol="0" anchor="ctr">
            <a:noAutofit/>
          </a:bodyPr>
          <a:lstStyle/>
          <a:p>
            <a:pPr algn="ctr"/>
            <a:r>
              <a:rPr lang="en-US" altLang="zh-CN" sz="2800" dirty="0">
                <a:solidFill>
                  <a:schemeClr val="bg1"/>
                </a:solidFill>
                <a:latin typeface="Agency FB" panose="020B0503020202020204" pitchFamily="34" charset="0"/>
                <a:ea typeface="微软雅黑" panose="020B0503020204020204" pitchFamily="34" charset="-122"/>
              </a:rPr>
              <a:t>03</a:t>
            </a:r>
            <a:endParaRPr lang="zh-CN" altLang="en-US" sz="2800" dirty="0">
              <a:solidFill>
                <a:schemeClr val="bg1"/>
              </a:solidFill>
              <a:latin typeface="Agency FB" panose="020B0503020202020204" pitchFamily="34" charset="0"/>
              <a:ea typeface="微软雅黑" panose="020B0503020204020204" pitchFamily="34" charset="-122"/>
            </a:endParaRPr>
          </a:p>
        </p:txBody>
      </p:sp>
      <p:sp>
        <p:nvSpPr>
          <p:cNvPr id="60" name="TextBox 28"/>
          <p:cNvSpPr txBox="1"/>
          <p:nvPr/>
        </p:nvSpPr>
        <p:spPr>
          <a:xfrm>
            <a:off x="8800662" y="1865770"/>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chemeClr val="accent1"/>
                </a:solidFill>
              </a:rPr>
              <a:t>模块功能分析</a:t>
            </a:r>
          </a:p>
        </p:txBody>
      </p:sp>
      <p:sp>
        <p:nvSpPr>
          <p:cNvPr id="61" name="TextBox 29"/>
          <p:cNvSpPr txBox="1"/>
          <p:nvPr/>
        </p:nvSpPr>
        <p:spPr>
          <a:xfrm>
            <a:off x="8800663" y="2380332"/>
            <a:ext cx="2309450" cy="1396857"/>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zh-CN" dirty="0"/>
              <a:t>通过</a:t>
            </a:r>
            <a:r>
              <a:rPr lang="en-US" altLang="zh-CN" dirty="0"/>
              <a:t>C#</a:t>
            </a:r>
            <a:r>
              <a:rPr lang="zh-CN" altLang="zh-CN" dirty="0"/>
              <a:t>语言编写人物模型生成模块、文件管理器模块、数据字典、程序配置模块完成系统的整体制作</a:t>
            </a:r>
            <a:endParaRPr lang="en-US" altLang="zh-CN" sz="1600" dirty="0">
              <a:solidFill>
                <a:schemeClr val="bg2">
                  <a:lumMod val="25000"/>
                </a:schemeClr>
              </a:solidFill>
            </a:endParaRPr>
          </a:p>
        </p:txBody>
      </p:sp>
      <p:grpSp>
        <p:nvGrpSpPr>
          <p:cNvPr id="12" name="组合 11"/>
          <p:cNvGrpSpPr/>
          <p:nvPr/>
        </p:nvGrpSpPr>
        <p:grpSpPr>
          <a:xfrm>
            <a:off x="6323759" y="3130550"/>
            <a:ext cx="1804599" cy="1687852"/>
            <a:chOff x="6323759" y="3206750"/>
            <a:chExt cx="1804599" cy="1687852"/>
          </a:xfrm>
        </p:grpSpPr>
        <p:sp>
          <p:nvSpPr>
            <p:cNvPr id="30" name="任意多边形 29"/>
            <p:cNvSpPr/>
            <p:nvPr/>
          </p:nvSpPr>
          <p:spPr>
            <a:xfrm rot="2700000">
              <a:off x="6966965" y="3232372"/>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8100000">
              <a:off x="6323759" y="3962089"/>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151698" y="4102574"/>
            <a:ext cx="1684621" cy="1804599"/>
            <a:chOff x="5151698" y="4178774"/>
            <a:chExt cx="1684621" cy="1804599"/>
          </a:xfrm>
        </p:grpSpPr>
        <p:sp>
          <p:nvSpPr>
            <p:cNvPr id="37" name="任意多边形 36"/>
            <p:cNvSpPr/>
            <p:nvPr/>
          </p:nvSpPr>
          <p:spPr>
            <a:xfrm rot="8100000">
              <a:off x="6242150" y="4843707"/>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3500000">
              <a:off x="4715655" y="4614817"/>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052553" y="2909991"/>
            <a:ext cx="1804599" cy="1705143"/>
            <a:chOff x="4052553" y="2986191"/>
            <a:chExt cx="1804599" cy="1705143"/>
          </a:xfrm>
        </p:grpSpPr>
        <p:sp>
          <p:nvSpPr>
            <p:cNvPr id="40" name="任意多边形 39"/>
            <p:cNvSpPr/>
            <p:nvPr/>
          </p:nvSpPr>
          <p:spPr>
            <a:xfrm rot="13500000">
              <a:off x="4634046" y="4122787"/>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18900000">
              <a:off x="4052553" y="2986191"/>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344592" y="1838511"/>
            <a:ext cx="1698890" cy="1804599"/>
            <a:chOff x="5344592" y="1914711"/>
            <a:chExt cx="1698890" cy="1804599"/>
          </a:xfrm>
        </p:grpSpPr>
        <p:sp>
          <p:nvSpPr>
            <p:cNvPr id="33" name="任意多边形 32"/>
            <p:cNvSpPr/>
            <p:nvPr/>
          </p:nvSpPr>
          <p:spPr>
            <a:xfrm rot="2700000">
              <a:off x="5674926" y="2350754"/>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8900000">
              <a:off x="5344592" y="2494161"/>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9601138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50" fill="hold"/>
                                        <p:tgtEl>
                                          <p:spTgt spid="12"/>
                                        </p:tgtEl>
                                        <p:attrNameLst>
                                          <p:attrName>ppt_x</p:attrName>
                                        </p:attrNameLst>
                                      </p:cBhvr>
                                      <p:tavLst>
                                        <p:tav tm="0">
                                          <p:val>
                                            <p:strVal val="1+#ppt_w/2"/>
                                          </p:val>
                                        </p:tav>
                                        <p:tav tm="100000">
                                          <p:val>
                                            <p:strVal val="#ppt_x"/>
                                          </p:val>
                                        </p:tav>
                                      </p:tavLst>
                                    </p:anim>
                                    <p:anim calcmode="lin" valueType="num">
                                      <p:cBhvr additive="base">
                                        <p:cTn id="8" dur="3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ppt_x"/>
                                          </p:val>
                                        </p:tav>
                                        <p:tav tm="100000">
                                          <p:val>
                                            <p:strVal val="#ppt_x"/>
                                          </p:val>
                                        </p:tav>
                                      </p:tavLst>
                                    </p:anim>
                                    <p:anim calcmode="lin" valueType="num">
                                      <p:cBhvr additive="base">
                                        <p:cTn id="12" dur="3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350" fill="hold"/>
                                        <p:tgtEl>
                                          <p:spTgt spid="10"/>
                                        </p:tgtEl>
                                        <p:attrNameLst>
                                          <p:attrName>ppt_x</p:attrName>
                                        </p:attrNameLst>
                                      </p:cBhvr>
                                      <p:tavLst>
                                        <p:tav tm="0">
                                          <p:val>
                                            <p:strVal val="#ppt_x"/>
                                          </p:val>
                                        </p:tav>
                                        <p:tav tm="100000">
                                          <p:val>
                                            <p:strVal val="#ppt_x"/>
                                          </p:val>
                                        </p:tav>
                                      </p:tavLst>
                                    </p:anim>
                                    <p:anim calcmode="lin" valueType="num">
                                      <p:cBhvr additive="base">
                                        <p:cTn id="16" dur="3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350" fill="hold"/>
                                        <p:tgtEl>
                                          <p:spTgt spid="14"/>
                                        </p:tgtEl>
                                        <p:attrNameLst>
                                          <p:attrName>ppt_x</p:attrName>
                                        </p:attrNameLst>
                                      </p:cBhvr>
                                      <p:tavLst>
                                        <p:tav tm="0">
                                          <p:val>
                                            <p:strVal val="0-#ppt_w/2"/>
                                          </p:val>
                                        </p:tav>
                                        <p:tav tm="100000">
                                          <p:val>
                                            <p:strVal val="#ppt_x"/>
                                          </p:val>
                                        </p:tav>
                                      </p:tavLst>
                                    </p:anim>
                                    <p:anim calcmode="lin" valueType="num">
                                      <p:cBhvr additive="base">
                                        <p:cTn id="20" dur="35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350"/>
                            </p:stCondLst>
                            <p:childTnLst>
                              <p:par>
                                <p:cTn id="22" presetID="10"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childTnLst>
                                </p:cTn>
                              </p:par>
                            </p:childTnLst>
                          </p:cTn>
                        </p:par>
                        <p:par>
                          <p:cTn id="25" fill="hold">
                            <p:stCondLst>
                              <p:cond delay="1350"/>
                            </p:stCondLst>
                            <p:childTnLst>
                              <p:par>
                                <p:cTn id="26" presetID="22" presetClass="entr" presetSubtype="8"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par>
                          <p:cTn id="32" fill="hold">
                            <p:stCondLst>
                              <p:cond delay="185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childTnLst>
                                </p:cTn>
                              </p:par>
                            </p:childTnLst>
                          </p:cTn>
                        </p:par>
                        <p:par>
                          <p:cTn id="36" fill="hold">
                            <p:stCondLst>
                              <p:cond delay="285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par>
                          <p:cTn id="43" fill="hold">
                            <p:stCondLst>
                              <p:cond delay="3350"/>
                            </p:stCondLst>
                            <p:childTnLst>
                              <p:par>
                                <p:cTn id="44" presetID="10" presetClass="entr" presetSubtype="0"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1000"/>
                                        <p:tgtEl>
                                          <p:spTgt spid="59"/>
                                        </p:tgtEl>
                                      </p:cBhvr>
                                    </p:animEffect>
                                  </p:childTnLst>
                                </p:cTn>
                              </p:par>
                            </p:childTnLst>
                          </p:cTn>
                        </p:par>
                        <p:par>
                          <p:cTn id="47" fill="hold">
                            <p:stCondLst>
                              <p:cond delay="435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par>
                          <p:cTn id="54" fill="hold">
                            <p:stCondLst>
                              <p:cond delay="4850"/>
                            </p:stCondLst>
                            <p:childTnLst>
                              <p:par>
                                <p:cTn id="55" presetID="10" presetClass="entr" presetSubtype="0"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childTnLst>
                          </p:cTn>
                        </p:par>
                        <p:par>
                          <p:cTn id="58" fill="hold">
                            <p:stCondLst>
                              <p:cond delay="5850"/>
                            </p:stCondLst>
                            <p:childTnLst>
                              <p:par>
                                <p:cTn id="59" presetID="22" presetClass="entr" presetSubtype="8"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500"/>
                                        <p:tgtEl>
                                          <p:spTgt spid="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left)">
                                      <p:cBhvr>
                                        <p:cTn id="6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49" grpId="0" animBg="1"/>
      <p:bldP spid="50" grpId="0"/>
      <p:bldP spid="51" grpId="0"/>
      <p:bldP spid="56" grpId="0" animBg="1"/>
      <p:bldP spid="57" grpId="0"/>
      <p:bldP spid="58" grpId="0"/>
      <p:bldP spid="59" grpId="0" animBg="1"/>
      <p:bldP spid="60"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MMGlEh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DDBpRIlxfuTwoDAAC1CgAAJwAAAHVuaXZlcnNhbC9mbGFzaF9wdWJsaXNoaW5nX3NldHRpbmdzLnhtbNVW3U4aQRS+5ykm03gpqxarJQumEUiJCkRoq1dm2DmwE2dntjuzIF71afpgfZKe2RGEaM2qNWnDBcz5+c53fuYw4dFNIskMMiO0atDd6g4loCLNhZo26JdRZ/uQEmOZ4kxqBQ2qNCVHzUqY5mMpTDwEa9HUEIRRpp7aBo2tTetBMJ/Pq8KkmdNqmVvEN9VIJ0GagQFlIQtSyRb4ZRcpGNqsVAgJvehM81wCERwpKOHYMdmRzMQ08GZjFl1PM50rfqylzkg2HTfou9ah+yxtPFRLJKBccqaJQie2dca5cHyYHIpbIDGIaYzED2qUzAW3cYPu1RwKWgcPUQpsnwNzKMcak1H2Dj4ByzizzB99PAs31iwFXsQXiiUiGqGGuPwbtDW6+nw5aJ+fdnsnV6N+/3TUHXgShU+wiRMGm4FCJKTzLIJVnJBZy6IYeaPPhEkDYbAuWppNtNog585krCXWvvDCeUjGwHssgbVuDK+F6qDlLiUTTEQuGvRTJpikRFgmRbRyNvnYWGGL/nfWLQli4ZwBORvS+/C+OlHMMgPrtJYa42oeNb/pXHKy0DmR4hqI1QTzzxP8FQNZbw6ZZDoppDg+lhgpMOJMwBz4UVHTO8A/BbrEEEmOnji5qQTrI3zPxS0Zw0RniAtshjOOcmE8fvVZwCkz5h6ULTluDU+7rfZVt9dqX2y5BBmfMRU9ExwbDklq3wKfYe5KYwgpNVZzDQIrE7HcQNEfLnhhVibN0rFjNiua7hpZgGK7BfLxmKiIcDSFyqEsYMQU0UouCIvwChk3QjOhc4MSPywe2ryIoHclQhVUp3iDMFjGISuDtrO79762/+Hg8GO9Gvz68XP7Sae7tTKQzEXze+X4ycWyWi4P71wYuF3w+GqwWf5vbobBeftrmbr22hejUt1sD0vB9ctY9U/KWJ37VTZYW2OlKOAemvqlh5tIikRY4H9zxF4wJq/6B/Ez9jZj8oY5v+Zq/Dcp+9PqMbLx+giDR59HTpMIJRIshNuIqzdVc7+2g++ZR1WVCqJtPjWbld9QSwMEFAACAAgAwwaUSL0afcCyAgAAVQoAACEAAAB1bml2ZXJzYWwvZmxhc2hfc2tpbl9zZXR0aW5ncy54bWyVVlFP2zAQft+vqLp3wqYNNslUgtJJSGyggXh3kmti1bEj+1LWfz/bsYndNjTUQqq/+77z+Xx3hegNE4tPsxkpJJfqCRCZqLRFAjZj5dU87xClOCukQBB4JqRqKJ8vPv9yH5I55imV3IKaqlnTAoZjLt1nisSf8f3SrjFBIZuWit29rORZTotNpWQnypOh1bsWFGdiY5jnPy+Xq9EDONN4h9AkMa1+2DVN0irQGmxIFyu7Tqo4zYGHk87dZ6JmOOr92+/JtkwzdLLrL3aNyVpaQZrk2x92jfOF8f5hAcI/NNSvF3aNUjndgfqQc9l27UdqpFWysglNNe8/4puGS1qa9rNRndt1UmAvZA86+Qo+Pd9u7YpI/mvc98S2q5L80eZ1byDYR885LFB1QLKw6226lq8PHZr+gMWacm0IMTSQHk3Qj7TTwU2KDby/8MpEGfvyyEB5kbxrYNkHHLlL8YG/XN64WRE7fcOiCBVsPRiFOIAD84/J6wEzAgfmE2clPAi+O4xg39SLwiPfUP+c7+ffWEFQsy29NeyC1Z50b1tXR6F6IHAaWcJC23CeWQP23UjmsD6k7CAmIuiWVRSZFL8tL9+5y2iS7Rl8rR2vLIIMORwrOBejGdNxutw+rUdvTQuy/1kYLtfvZ2im+NWcItKibszPkp7PvM60iUnMPDuusHPS0EHdibWMNO7sMVFD1QbUs5R86jFCIuip7mXfXGN0kkU5INnxLBPv5Fj6RdfkoFbm1RjokOUU7Ik1q2pu/vCFwSuUe4oRay/F2vgTlL3VZQT4IgCqijpUbb/pLU3HkXHYQmj+CHBXHrsb0aZKxwruGu9hjXHJeWRSTfpZMdRKOkMi/Aj/xYSVON6zTCh7pLl2N0s6P4zhIZZkMIdxZosvnmRu72spcWzshxk0oP138j9QSwMEFAACAAgAwwaUSP9uHXvfAgAAxgkAACYAAAB1bml2ZXJzYWwvaHRtbF9wdWJsaXNoaW5nX3NldHRpbmdzLnhtbM1WwU4bMRC95yssVxzJAqWFRpugigSBoCQiaQsn5KwnWQuvvbW9CeHUr+mH9Us6XpOQCBotCKoqh2THM2/emxnPJj64zSSZgLFCqybdrm9RAirRXKhxk34dHG3uU2IdU5xJraBJlabkoFWL82IohU374By6WoIwyjZy16Spc3kjiqbTaV3Y3PhTLQuH+Lae6CzKDVhQDkyUSzbDLzfLwdJWrUZIHExfNC8kEMGRghKeHZPHLpM0Cl5DltyMjS4UP9RSG2LGwyZ91973n7lPQGqLDJTXZlto9GbXYJwLT4fJvrgDkoIYp8h7b5eSqeAubdKdXY+C3tFjlBI7SGAe5VCjFuXu4TNwjDPHwmPI5+DW2bkhmPhMsUwkAzwhXn6TtgfXx1e9zsXZyfnp9aDbPRuc9AKJMiZaxYmj1UQxEtKFSWCRJ2bOsSRF3hgzYtJCHC2b5m4jrVbI+Wcy1BJLX0ZRMkKmctakn41gkhLhmBTJ4tQxMwZ3JCRq8LHb9ZFy9AEw6E1SZiwsJ5qfWF/FpPVdF5KTmS6IFDdAnCaoqMjwVwpkudxkZHRWWiWzjlgpOJCJgCnwg7JK94B/S3SFKbICI3EUcwkuZPhRiDsyhJE2iAtsgkOLdmEDfv1ZwDmz9gGUzTlu9M9O2p3rk/N253LDC2R8wlTyTHBsIWS5ewt8htqVxhRSaqzmEgRWJmGFhbI/XPDSrYrMyrlTNimb7htZgmK7BfIJmHiQ4GgJVUBVwIQpopWcEZbgpbB+hCZCFxYtYVgCtH0RwRBKhCqpjnFBYTLDwVRB29reeb/74ePe/qdGPfr989fm2qD7RdGTzGcLm+Jw7apYrIvHdy6O/A19+rI7U/yru9676HyrUqnzzuWgUn86/Upw3Spe3dMqXhdhOfWWFlMlCrhZxmGN4W6RIhMO+GsOzQsav37Lh7F4pca/oYq14/v/ighPi5f6yls8jp78m1FD++p/r1btD1BLAwQUAAIACADDBpRIBDedr5MBAAAfBgAAHwAAAHVuaXZlcnNhbC9odG1sX3NraW5fc2V0dGluZ3MuanONlE1vwjAMhu/8iiq7TohNG7DdpsGkSRwmjdu0Q1pMqUiTKkk7OsR/XxO+ktQdxBfy8uR17Cre9qJmkYREz9HW/rb7D39vNTCaliXc+jrr0HOjE8WyBcyzHFjGgQRIdTx6kndnAjMm3JrG9aexVY4fEeafJWXKxQvEQiKawg5XCPiDaBvs8O9J7Dl17WtyGh2XWgveTwTXwHWfC5lTy5CbN7vcEgNYVCAvoEuagGc6squLPDs+jky4XCLygvJ6JlLRj2myTqUo+aIr/6ouQDaffL0HBk+j16lnxzKl3zXkYeLp2EQ3WUhQCg55h1MTKMxoDMzxHdj1D+oZtwsK6CpTmT7SL3cmXLqgKbS6NBmb8DHeeF3LadjoPXE/NOERjNYgr7ESRVlc8QELKVLTkRba7vkJZYIuMp4eUg9MoJy5rLHt6t650IeJCeI9IRE8oRX2/PKu2RGCCgG1N5aOeVWQd4bZMUzkSA6BaNi0qvA5osM5YvZfEaFa02SVN+OhGY5NG6hcg5wLwZrbf1+6Z5irt/sDUEsDBBQAAgAIAMMGlEg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DDBpRIsO1dV24AAAB2AAAAHAAAAHVuaXZlcnNhbC9sb2NhbF9zZXR0aW5ncy54bWwNzD0OwjAMQOG9p7C8l5+NoWk3NhAS5QBWY1Akx0aJheD2eHvDpzct3yrw4daLacLj7oDAulku+kr4WM/jCaE7aSYx5YRqCMs8TGIbyZ3dA3Z4C/24rVwjnK9UQ94ad1YnjzOMcInns3DG/Tz8AVBLAwQUAAIACACDmfV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DBpR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DBpRIw0AOhWsNAABSIgAAFwAAAHVuaXZlcnNhbC91bml2ZXJzYWwucG5n7ZprVJLpFoBpumdm5TRmmpV1dJ0umuI1RcbULqfIZibvt8wUUxOTUBHFbqOZGpVTKilMesbMC5akhKI045QZt/GYoCLohMIoCioKKhfPh3NmnT/n9/nFDz7Wu9nPfvfae7/v3qz15Z8/d9J4065NIBDI+PQp329BoDUwEGh16oZ1gKTkS2ce8LUK+e3J4yAS23IcWKyBe8O8QaBXOCNN9FpgvTHlVAgSBNrSqf+s6kLUXAaB9klO+3pfyIicEnAKDqRr3/6ucRa2Y1SkEW/NzZd3zSA1vucrH97daRJib/3Icu71pa3vbmxf4+d01/e3G+tNZh7cvrn3bsbRkZ/oHV1yW25apKIKnvY5WfXd9G/kiABBRJ+AHNFIqkUnUcyFWQqWQNpI78BMNfPYmnH/nC8Al9xC626eNSmza9otvGeDoM2cYG8GpCkHq3H1vx/Ga7TyHM7GVYDkHOv6I3L8bGOO9pAtSM8F9J6xehqTlnAAWLx9gY+c7a9r7MDvX9Htm3vUlbBm5QdTmF77Vrx+r62+psDzxl68XrSmR6+w966NfuHtpOc2VG4Enl9vNSAGxIAYEANiQAyIATEgBsSAGBADYkAMiAExIAbEgBiQ/zOS0hA/+/FQ46RM0EZpw6hkshfPCYPZMiQR8wdThO9yxSGtEEfWA5rP4W2wMH4x7h5aI2ob1sq8+e3gKSZZ3MjHXmCK6Kwp3e2qboY9nYb5nG87+7NXvXiGLSKNAbuPXKfN/euMyVTJsqsDv52c1MwMA7OqWmA5OxTlkbGLJqgUJ7RyAK5Y5TUpvsabHfrkSl9kgZ2Th229ZvIF9jmLDErEskbBkXfM/WRfsbjEo+taZoYIRM2oLaJBLc+SeKiK+F72YEHaENcTntgKOJeuKgrjRc2jIXLn2b0yUdO4l6KME/6m3LW5YdHkM/TvmOJVoJSaRUftztvdqY+v9pZViyHrFENef+y22XLfBpfwEN8VwUCakmcWSent0iSf1+/lmGG1UNUiFa/14HHWLWVwMEJkGhW6mxLD1f76KESyRzedN7zJ1tSGi3QQApoEC1pcB7UcDW91To40M7WOG1pCeyBe8D7cfoMrqH4aW8En8mYLh9mqH4eUVglIvtJmNWjEWuHH7/WHVhBtcaePqANZyLNid+yDqForS9iEN+RgApqU6OIIF6Hs4PtfVw/gjWWDP1ZAjFosapFhQVRIcjJX7fI1M/Ir03+IJdqXR28mEeoW0cd5mezA6yG9LGl0nyB/K7/9uBCIDzwjhI0pCld5xZlzOWYwVwYtkkPZARPmQz4lJyIcQaD7nZPPwon7cbAVP5LEVFIsfUvPKJ4bvTmoyJLc0y6YhuAgMKG7onwSmm5qJk6FxrE4ifYPNlocCj2bFdxbOJ9ZuvcVnfdBo66UKGm8Dyh5DJbAG4/tbchoapd5Y2yV59uK2rtBILctSFLB0mZ0YcIiJYEQA+avM5nQ2FR2GzcY9++iOA+PIujj9uRnHcq4EWUfklLZjf26lKjq7AzutZe6JC4xKn9FNz58KuwKeN42OSPwbd+D8BG4AgV7dUufm1hROlmHehmgsKxyP/v8yfL5v8w203tanS0+giOPouF9SBW90Aal9nGitrYiQKBz/Mm/RRJ34wIabjfgJcEsYgAJlbKhZzSXuy6pKEz8oEBRXXbRUfKoBhmS0iYukbhcuMq54shr9El5ryy3CQNrj9Fi6xVFTJS05UkB+0pqT+Jotepa37j+xN1nGdnTHhAtcCENeYDx0vaFzwVUK9JEzlcwZV7d/bb8UMLT1n84le1NFRJTK4xnUF+wY3NinvAdpOjPP2cmi6nB0Zcrf/W0N20O7A/dFmsXFN7PBlPIRdtMD7YoJvMKGhiR+3lUHDrCajbYqiV+lkzUHm6k/5F+fCUk4y3Lt0Sdtdx3QE6ZyUslLn7FFnjj35odMglan/1PUMHsDkYybj2cO2+pcww8ECKyuVB/jZze1YrFWPfvuMC9zpckr71PxdrZb9quoPHmRa0qBwr1ODPAiuH3u7h6QptByIfk6BRETracmK6tUa8DjTgJRjlGHLMMtfg8zlmXGKUezBZhNaI98g7tFELeMVOECM/0EKmHl3VhFAcoQmKODAMn26m6IqpX3CxDHyYX8qXcmPKx0hxOKpPOKCTOu0IRPFEpv0IK97jowemQ1heM2Uhct8FuhAXJuxzpG5YXOTm6ZY/lKbpZS8lPMgvQjV4yPRpbo8jdsUWMlKI79ywvdJ1BwDsOlM9IyfI1t505C4woXWqadtP2vJr5VwGK8DhjforDvhiMYOkzOdcc6n0lN0TcTFN4sl5yu/w6h4bPIiOQUc1edvvxIApJiGP4dequ8xnfqoxBb68svrPHPiTuMHHoHHywx/RMC68hvknwgPh2hkLXTk0u7fCI6xeyOwbqsnKnIi3B8s2m51p6IwMaioGCcEwsHQvjVZjBuAtN4rIxQkpTZQ/WMlSqqkSl71YM1qBSt/WseYOax4bb7eIutB5GDYNA5U/cy9u9DlldytUaK5tVXZrwnsuaiSD6sTbs93fM7QanozBRSau7Nzmh+tkBn44N1KLtyLu5jlG2+MJmK96cWpoyFOg0QJgYqfU1HeH2qa9R44NF0qZP2atBKaETyM/P4kqL1AMZew7lMgnbwNi2b6AW2pgcPMrDOcnn50GP2AqTWL/vtT5ppFputz5j5nEhklesWRZhn8SvWBsNzao/79SZxnncwL9nU8Xt9vMtNmKSPKK0E0HpOKhuIVvcKp3krn5euxLFXVH/Sdi3RFMTlPAl+3GTy0TQdGn0pV/KOZcxNd2tWBcdpQXzsL7fsUT6W7l7VmwR9MKfsQMzRZEMCAMd6TRgJykdGxRylS/Lzem7KXdtllug4agh2KfZHzZam56UDVHJ6o9BHU0YcRlcphgt9pd5LfXgCLD9hLdjE9o34U71M6iQiY5VILcj/pD5C9hAz1838yGwwJ3B3BPawZjLa+9ovz7aGWuh45v+k+SDTE615ofahjlzYuOCGa/YnY7LhOiGp/PyqazYW4zNh9yuciRN9fPqH6u6aS4JFeG+TgMKoOCxqhlcjuZwIdNo3pMDUQ0NOAEd9TvKWs3J9j0lBbna8b9qd/b2Hs1eqD7BBS79qqru4Ly+yeX58rqkBYQq2F3+4HFdLapJX7O5zZZ8iF+c2wE808oFzHzND369BRaafAjPTPwz8JAozWezdKJu7jn4hx/K0sQv+F/oqoS42B1LzkldDTmNfxbwOBWjSsZG0mqB4rnYGN+0paEsGqikielyLT8SU8p8Sad8fJaQndTnWVIWrS6Fh2UYq3sutxUyfB+GQMl274/duXJEteY5ii9yqeym2SRkh59wGlgY98/JTOtnYXdSmXlec88EOOxclQDom+utHDjQZY3sO+LSl2alUfHzWHfgEueA6XuDqKQZSQR0JQ+QRtrsR1m+LeEDpzDIwUJq9q4gHwRm6aLelG04ymssdYQS4R7DWeJIXuOPKRHNXi0JBAZTNBi1B1nKDqcrt5fNJJorWU7kc0Bv7LzGnWK2zLcmNww/XffP2EgjBb5m/pp5z+WYc9PHJEcHcNaKUR0wZ3iBoXIcUVTZoRmzl5xwN6FvWjvUKLTPq1GJ/OJK6It/CxHZLVWcXznzeIU/F/4+Jkh6qU7snmbfsXCJVFC3QPQrXv4+lNCAyxrd34bIloap1j58cVFtMYAUpOHLJEBeR/jVop7zD2+o+9RjW+exNOOVE00CRrExyfuYQGk0YC6O46VOIuXVbYe5eE3fNBky8zlx9TJOOy5c1qkk1z01B7en0DPplpVCHOXZSsEo53r9JfCumADpRQAPRF74gDJhhPgWG/eMOgUcGMH+GeL/9MmpsZKojp5FmJVz8xYgajHz/zpjP3bM7U580zd5Eqb7WaVrk4qT+Hm6/GSY3xeyIHmJD810+TQrW38/vC3vrfTysaoK1QHnb2f79C9GVE0e4KbYfz0v/6K+E9Cbb0L0UYzAegG38jBlH7uqynqVqk7F2Cd2+yXT3+uUKyRwG+iGSHkuyyZ756cmRJ9nl9g72cLSEmbVJ8CTZo/MmeQsdAoqPNKFX/nZKV7hspNU7fJse9cP6DdaJYXOOvU2J1tJJrIAk8mYkg/UKSpO38aDZcL2p8Ao9S7rWRSj3bn3E63rEkEUKpMec8N71qJktT9dcdlOzJrtLtwfW12Bnmi5sYwXbUSIoC+orPXX6q1BoC55PweR+nhKGCMUiV06zkIA8J59k0/gEAKreEpGPs363Sjqw6kmT9UQEt7LfA32F3wFjMomJYu/TO3s7A6gYHDOlixHwfuSF+tPFl8LG945nCvNMoJsu8xGzHb7Y1NVTDCHdqSUSaxvRUrYA063gDH9bdXYN4PV7fd8KBj/7EWTaw3xqQf10zlGM9PF0X05ww13FSVYAduMuP2PET9jsi8oirVNL3+ekNkd00jXZd5f89e7DRgFyxX535cbZMOdFgjaQ/0fAVA5fvwAuNyv2Fxf+OI7KwYuLX3YJbxnAwa69XJ/u3Iw0V2v+vYV3soxYpTemazKObx6QfOci/TQq5/2O+dLOn7x1r8BUEsDBBQAAgAIAMMGlEjSKKBSSgAAAGsAAAAbAAAAdW5pdmVyc2FsL3VuaXZlcnNhbC5wbmcueG1ss7GvyM1RKEstKs7Mz7NVMtQzULK34+WyKShKLctMLVeoAIoZ6RlAgJJCJSq3PDOlJAMoZGBujhDMSM1MzyixVbIwsIAL6gPNBABQSwECAAAUAAIACADDBpRIWn+5mToEAADhDgAAHQAAAAAAAAABAAAAAAAAAAAAdW5pdmVyc2FsL2NvbW1vbl9tZXNzYWdlcy5sbmdQSwECAAAUAAIACADDBpRIlxfuTwoDAAC1CgAAJwAAAAAAAAABAAAAAAB1BAAAdW5pdmVyc2FsL2ZsYXNoX3B1Ymxpc2hpbmdfc2V0dGluZ3MueG1sUEsBAgAAFAACAAgAwwaUSL0afcCyAgAAVQoAACEAAAAAAAAAAQAAAAAAxAcAAHVuaXZlcnNhbC9mbGFzaF9za2luX3NldHRpbmdzLnhtbFBLAQIAABQAAgAIAMMGlEj/bh173wIAAMYJAAAmAAAAAAAAAAEAAAAAALUKAAB1bml2ZXJzYWwvaHRtbF9wdWJsaXNoaW5nX3NldHRpbmdzLnhtbFBLAQIAABQAAgAIAMMGlEgEN52vkwEAAB8GAAAfAAAAAAAAAAEAAAAAANgNAAB1bml2ZXJzYWwvaHRtbF9za2luX3NldHRpbmdzLmpzUEsBAgAAFAACAAgAwwaUSBra6juqAAAAHwEAABoAAAAAAAAAAQAAAAAAqA8AAHVuaXZlcnNhbC9pMThuX3ByZXNldHMueG1sUEsBAgAAFAACAAgAwwaUSLDtXVduAAAAdgAAABwAAAAAAAAAAQAAAAAAihAAAHVuaXZlcnNhbC9sb2NhbF9zZXR0aW5ncy54bWxQSwECAAAUAAIACACDmfVEzoIJN+wCAACICAAAFAAAAAAAAAABAAAAAAAyEQAAdW5pdmVyc2FsL3BsYXllci54bWxQSwECAAAUAAIACADDBpRIF6nhQW8BAAD7AgAAKQAAAAAAAAABAAAAAABQFAAAdW5pdmVyc2FsL3NraW5fY3VzdG9taXphdGlvbl9zZXR0aW5ncy54bWxQSwECAAAUAAIACADDBpRIw0AOhWsNAABSIgAAFwAAAAAAAAAAAAAAAAAGFgAAdW5pdmVyc2FsL3VuaXZlcnNhbC5wbmdQSwECAAAUAAIACADDBpRI0iigUkoAAABrAAAAGwAAAAAAAAABAAAAAACmIwAAdW5pdmVyc2FsL3VuaXZlcnNhbC5wbmcueG1sUEsFBgAAAAALAAsASQMAACkkAAAAAA=="/>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SCORM_ENDPOINT" val="&lt;endpoint&gt;&lt;enable&gt;0&lt;/enable&gt;&lt;lrs&gt;http://&lt;/lrs&gt;&lt;auth&gt;0&lt;/auth&gt;&lt;login&gt;&lt;/login&gt;&lt;password&gt;&lt;/password&gt;&lt;key&gt;&lt;/key&gt;&lt;name&gt;&lt;/name&gt;&lt;email&gt;&lt;/email&gt;&lt;/endpoint&gt;&#10;"/>
  <p:tag name="ISPRING_RESOURCE_PATHS_HASH_PRESENTER" val="1ba47f2b1ef1796526c69a8a4a740fb7a84345"/>
  <p:tag name="ISPRING_PRESENTATION_TITLE" val="蓝色大气开题报告毕业答辩PPT模板"/>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9F9F9"/>
      </a:lt2>
      <a:accent1>
        <a:srgbClr val="42A9B4"/>
      </a:accent1>
      <a:accent2>
        <a:srgbClr val="234C89"/>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13949</TotalTime>
  <Words>562</Words>
  <Application>Microsoft Office PowerPoint</Application>
  <PresentationFormat>宽屏</PresentationFormat>
  <Paragraphs>79</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宋体</vt:lpstr>
      <vt:lpstr>微软雅黑</vt:lpstr>
      <vt:lpstr>微软雅黑 Light</vt:lpstr>
      <vt:lpstr>Agency FB</vt:lpstr>
      <vt:lpstr>Arial</vt:lpstr>
      <vt:lpstr>Calibri</vt:lpstr>
      <vt:lpstr>Segoe UI</vt:lpstr>
      <vt:lpstr>Wingdings</vt:lpstr>
      <vt:lpstr>Office 主题</vt:lpstr>
      <vt:lpstr>PowerPoint 演示文稿</vt:lpstr>
      <vt:lpstr>PowerPoint 演示文稿</vt:lpstr>
      <vt:lpstr>PowerPoint 演示文稿</vt:lpstr>
      <vt:lpstr>题目介绍</vt:lpstr>
      <vt:lpstr>PowerPoint 演示文稿</vt:lpstr>
      <vt:lpstr>选题背景及意义</vt:lpstr>
      <vt:lpstr>PowerPoint 演示文稿</vt:lpstr>
      <vt:lpstr>开发工具</vt:lpstr>
      <vt:lpstr>研究方法</vt:lpstr>
      <vt:lpstr>算法流程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蓝色大气开题报告毕业答辩PPT模板</dc:title>
  <dc:creator>LEE SIMON</dc:creator>
  <cp:lastModifiedBy>Godphone</cp:lastModifiedBy>
  <cp:revision>572</cp:revision>
  <dcterms:created xsi:type="dcterms:W3CDTF">2015-05-08T09:21:48Z</dcterms:created>
  <dcterms:modified xsi:type="dcterms:W3CDTF">2018-04-02T04:34:51Z</dcterms:modified>
</cp:coreProperties>
</file>