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2" r:id="rId5"/>
    <p:sldId id="268" r:id="rId6"/>
    <p:sldId id="632" r:id="rId7"/>
    <p:sldId id="633" r:id="rId8"/>
    <p:sldId id="634" r:id="rId9"/>
    <p:sldId id="630" r:id="rId10"/>
    <p:sldId id="659" r:id="rId11"/>
    <p:sldId id="660" r:id="rId12"/>
    <p:sldId id="661" r:id="rId13"/>
    <p:sldId id="662" r:id="rId14"/>
    <p:sldId id="664" r:id="rId15"/>
    <p:sldId id="665" r:id="rId16"/>
    <p:sldId id="666" r:id="rId17"/>
    <p:sldId id="667" r:id="rId18"/>
    <p:sldId id="669" r:id="rId19"/>
    <p:sldId id="670" r:id="rId20"/>
    <p:sldId id="672" r:id="rId21"/>
    <p:sldId id="673" r:id="rId22"/>
    <p:sldId id="675" r:id="rId23"/>
    <p:sldId id="676" r:id="rId24"/>
    <p:sldId id="677" r:id="rId25"/>
    <p:sldId id="44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409"/>
    <a:srgbClr val="32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38" y="-342"/>
      </p:cViewPr>
      <p:guideLst>
        <p:guide orient="horz" pos="2112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374140" y="2300605"/>
            <a:ext cx="1030160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bg1"/>
                </a:solidFill>
                <a:latin typeface="+mn-ea"/>
              </a:rPr>
              <a:t>Answering Location-Aware Graph Reachability</a:t>
            </a:r>
            <a:endParaRPr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bg1"/>
                </a:solidFill>
                <a:latin typeface="+mn-ea"/>
              </a:rPr>
              <a:t>Queries on GeoSocial Data</a:t>
            </a:r>
            <a:endParaRPr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23F4F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郑凯文</a:t>
            </a:r>
            <a:endParaRPr lang="zh-CN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rgbClr val="323F4F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75" y="718185"/>
            <a:ext cx="263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23F4F"/>
                </a:solidFill>
                <a:effectLst/>
              </a:rPr>
              <a:t>2018 - 9 - 14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rgbClr val="323F4F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4801870"/>
            <a:ext cx="3980815" cy="176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35" y="4801870"/>
            <a:ext cx="4095115" cy="18954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10/</a:t>
            </a:r>
            <a:r>
              <a:rPr lang="en-US" b="1"/>
              <a:t>23</a:t>
            </a:r>
            <a:endParaRPr 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95" y="2067560"/>
            <a:ext cx="284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Data Structure:</a:t>
            </a:r>
            <a:endParaRPr lang="en-US" altLang="zh-CN" sz="2400" b="1"/>
          </a:p>
        </p:txBody>
      </p:sp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48895" y="2067560"/>
            <a:ext cx="5756910" cy="1031240"/>
            <a:chOff x="77" y="3256"/>
            <a:chExt cx="9066" cy="1624"/>
          </a:xfrm>
        </p:grpSpPr>
        <p:sp>
          <p:nvSpPr>
            <p:cNvPr id="38" name="文本框 37"/>
            <p:cNvSpPr txBox="1"/>
            <p:nvPr/>
          </p:nvSpPr>
          <p:spPr>
            <a:xfrm>
              <a:off x="77" y="3256"/>
              <a:ext cx="90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SPatially-Augmented Graph(SPA-Graph)</a:t>
              </a:r>
              <a:endParaRPr lang="en-US" altLang="zh-CN"/>
            </a:p>
            <a:p>
              <a:r>
                <a:rPr lang="en-US" altLang="zh-CN"/>
                <a:t>   </a:t>
              </a:r>
              <a:r>
                <a:rPr lang="en-US" altLang="zh-CN">
                  <a:sym typeface="+mn-ea"/>
                </a:rPr>
                <a:t>Augments</a:t>
              </a:r>
              <a:r>
                <a:rPr lang="en-US" altLang="zh-CN"/>
                <a:t> structure with spatial indexing entries </a:t>
              </a:r>
              <a:endParaRPr lang="en-US" altLang="zh-CN"/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5" y="4272"/>
            <a:ext cx="233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2" imgW="876300" imgH="228600" progId="Equation.KSEE3">
                    <p:embed/>
                  </p:oleObj>
                </mc:Choice>
                <mc:Fallback>
                  <p:oleObj name="" r:id="rId2" imgW="8763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5" y="4272"/>
                          <a:ext cx="2330" cy="6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文本框 58"/>
          <p:cNvSpPr txBox="1"/>
          <p:nvPr/>
        </p:nvSpPr>
        <p:spPr>
          <a:xfrm>
            <a:off x="206375" y="2527935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B-Vertex: </a:t>
            </a:r>
            <a:r>
              <a:rPr lang="en-US" altLang="zh-CN" sz="2400"/>
              <a:t>stores whether </a:t>
            </a:r>
            <a:r>
              <a:rPr lang="en-US" altLang="zh-CN" sz="2400" i="1"/>
              <a:t>v </a:t>
            </a:r>
            <a:r>
              <a:rPr lang="en-US" altLang="zh-CN" sz="2400"/>
              <a:t>can reach any </a:t>
            </a:r>
            <a:r>
              <a:rPr lang="en-US" altLang="zh-CN" sz="2400" i="1"/>
              <a:t>Vs</a:t>
            </a:r>
            <a:endParaRPr lang="en-US" altLang="zh-CN" sz="2400" i="1"/>
          </a:p>
        </p:txBody>
      </p:sp>
      <p:sp>
        <p:nvSpPr>
          <p:cNvPr id="60" name="文本框 59"/>
          <p:cNvSpPr txBox="1"/>
          <p:nvPr/>
        </p:nvSpPr>
        <p:spPr>
          <a:xfrm>
            <a:off x="207010" y="3447415"/>
            <a:ext cx="4815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R-Vertex: </a:t>
            </a:r>
            <a:r>
              <a:rPr lang="en-US" altLang="zh-CN" sz="2400"/>
              <a:t>stores a Reachabil</a:t>
            </a:r>
            <a:r>
              <a:rPr lang="en-US" altLang="zh-CN" sz="2400" i="1"/>
              <a:t>ity Minimum Bounding Rectangle</a:t>
            </a:r>
            <a:endParaRPr lang="en-US" altLang="zh-CN" sz="2400" i="1"/>
          </a:p>
          <a:p>
            <a:r>
              <a:rPr lang="en-US" altLang="zh-CN" sz="2400" i="1"/>
              <a:t>(RMBR)  </a:t>
            </a:r>
            <a:r>
              <a:rPr lang="en-US" altLang="zh-CN" sz="2400" i="1">
                <a:solidFill>
                  <a:srgbClr val="0070C0"/>
                </a:solidFill>
              </a:rPr>
              <a:t>top-left   lower-right</a:t>
            </a:r>
            <a:endParaRPr lang="en-US" altLang="zh-CN" sz="2400" i="1">
              <a:solidFill>
                <a:srgbClr val="0070C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07010" y="4851400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G-Vertex: </a:t>
            </a:r>
            <a:r>
              <a:rPr lang="en-US" altLang="zh-CN" sz="2400"/>
              <a:t>stores  a list of spatial grid cells</a:t>
            </a:r>
            <a:r>
              <a:rPr lang="en-US" altLang="zh-CN" sz="2400" i="1"/>
              <a:t> </a:t>
            </a:r>
            <a:endParaRPr lang="en-US" altLang="zh-CN" sz="24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" grpId="0"/>
      <p:bldP spid="59" grpId="0"/>
      <p:bldP spid="60" grpId="0"/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983105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Query Processing: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RangeReach( </a:t>
            </a:r>
            <a:r>
              <a:rPr lang="en-US" altLang="zh-CN" sz="2400" b="1" i="1">
                <a:sym typeface="+mn-ea"/>
              </a:rPr>
              <a:t>v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</a:t>
            </a:r>
            <a:endParaRPr lang="en-US" altLang="zh-CN" sz="2400" i="1"/>
          </a:p>
        </p:txBody>
      </p:sp>
      <p:sp>
        <p:nvSpPr>
          <p:cNvPr id="3" name="文本框 2"/>
          <p:cNvSpPr txBox="1"/>
          <p:nvPr/>
        </p:nvSpPr>
        <p:spPr>
          <a:xfrm>
            <a:off x="207010" y="2813050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 (B-vertex): </a:t>
            </a:r>
            <a:r>
              <a:rPr lang="en-US" altLang="zh-CN" sz="2400"/>
              <a:t>False then stop, else further traversal</a:t>
            </a:r>
            <a:endParaRPr lang="en-US" altLang="zh-CN" sz="2400" i="1"/>
          </a:p>
        </p:txBody>
      </p:sp>
      <p:sp>
        <p:nvSpPr>
          <p:cNvPr id="6" name="文本框 5"/>
          <p:cNvSpPr txBox="1"/>
          <p:nvPr/>
        </p:nvSpPr>
        <p:spPr>
          <a:xfrm>
            <a:off x="187960" y="3627120"/>
            <a:ext cx="5237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II (R-vertex):</a:t>
            </a:r>
            <a:r>
              <a:rPr lang="en-US" altLang="zh-CN" sz="2400" i="1">
                <a:solidFill>
                  <a:schemeClr val="tx1"/>
                </a:solidFill>
              </a:rPr>
              <a:t>Three cases</a:t>
            </a:r>
            <a:endParaRPr lang="en-US" altLang="zh-CN" sz="2400" b="1"/>
          </a:p>
          <a:p>
            <a:r>
              <a:rPr lang="en-US" altLang="zh-CN" sz="2400" b="1"/>
              <a:t>a.</a:t>
            </a:r>
            <a:r>
              <a:rPr lang="en-US" altLang="zh-CN" sz="2400"/>
              <a:t>RMBR(</a:t>
            </a:r>
            <a:r>
              <a:rPr lang="en-US" altLang="zh-CN" sz="2400" i="1"/>
              <a:t>v</a:t>
            </a:r>
            <a:r>
              <a:rPr lang="en-US" altLang="zh-CN" sz="2400"/>
              <a:t>) lies within R</a:t>
            </a:r>
            <a:endParaRPr lang="en-US" altLang="zh-CN" sz="2400"/>
          </a:p>
          <a:p>
            <a:r>
              <a:rPr lang="en-US" altLang="zh-CN" sz="2400" b="1"/>
              <a:t>b.</a:t>
            </a:r>
            <a:r>
              <a:rPr lang="en-US" altLang="zh-CN" sz="2400">
                <a:sym typeface="+mn-ea"/>
              </a:rPr>
              <a:t>All reachable spatial vertices of </a:t>
            </a:r>
            <a:r>
              <a:rPr lang="en-US" altLang="zh-CN" sz="2400" i="1">
                <a:sym typeface="+mn-ea"/>
              </a:rPr>
              <a:t>v</a:t>
            </a:r>
            <a:r>
              <a:rPr lang="en-US" altLang="zh-CN" sz="2400">
                <a:sym typeface="+mn-ea"/>
              </a:rPr>
              <a:t> is outside R</a:t>
            </a:r>
            <a:endParaRPr lang="en-US" altLang="zh-CN" sz="2400">
              <a:sym typeface="+mn-ea"/>
            </a:endParaRPr>
          </a:p>
          <a:p>
            <a:r>
              <a:rPr lang="en-US" altLang="zh-CN" sz="2400" b="1"/>
              <a:t>c.</a:t>
            </a:r>
            <a:r>
              <a:rPr lang="en-US" altLang="zh-CN" sz="2400"/>
              <a:t>RMBR(</a:t>
            </a:r>
            <a:r>
              <a:rPr lang="en-US" altLang="zh-CN" sz="2400" i="1"/>
              <a:t>v</a:t>
            </a:r>
            <a:r>
              <a:rPr lang="en-US" altLang="zh-CN" sz="2400"/>
              <a:t>) is partially covered by R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68910" y="5661025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III (G-vertex): </a:t>
            </a:r>
            <a:endParaRPr lang="en-US" altLang="zh-CN" sz="2400" b="1"/>
          </a:p>
          <a:p>
            <a:r>
              <a:rPr lang="en-US" altLang="zh-CN" sz="2400"/>
              <a:t>It's same like   </a:t>
            </a:r>
            <a:r>
              <a:rPr lang="en-US" altLang="zh-CN" sz="2400" b="1">
                <a:sym typeface="+mn-ea"/>
              </a:rPr>
              <a:t>Case II</a:t>
            </a:r>
            <a:endParaRPr lang="en-US" altLang="zh-CN" sz="2400" i="1"/>
          </a:p>
        </p:txBody>
      </p:sp>
      <p:sp>
        <p:nvSpPr>
          <p:cNvPr id="11" name="椭圆 10"/>
          <p:cNvSpPr/>
          <p:nvPr/>
        </p:nvSpPr>
        <p:spPr>
          <a:xfrm>
            <a:off x="7188835" y="1370965"/>
            <a:ext cx="42227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959340" y="1645920"/>
            <a:ext cx="1030605" cy="47117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85180" y="120396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59340" y="3925570"/>
            <a:ext cx="1168400" cy="49149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97525" y="3168650"/>
            <a:ext cx="1278255" cy="99885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66785" y="9969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46970" y="4307205"/>
            <a:ext cx="1109345" cy="28575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92495" y="3486785"/>
            <a:ext cx="785495" cy="61785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8780" y="2513330"/>
            <a:ext cx="481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RangeReach( a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</a:t>
            </a:r>
            <a:endParaRPr lang="en-US" altLang="zh-CN" sz="2400" i="1"/>
          </a:p>
        </p:txBody>
      </p:sp>
      <p:sp>
        <p:nvSpPr>
          <p:cNvPr id="22" name="矩形 21"/>
          <p:cNvSpPr/>
          <p:nvPr/>
        </p:nvSpPr>
        <p:spPr>
          <a:xfrm>
            <a:off x="2994025" y="2503805"/>
            <a:ext cx="17310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11/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2" grpId="0"/>
      <p:bldP spid="3" grpId="0"/>
      <p:bldP spid="6" grpId="0"/>
      <p:bldP spid="8" grpId="0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6" grpId="1"/>
      <p:bldP spid="8" grpId="1"/>
      <p:bldP spid="3" grpId="1"/>
      <p:bldP spid="2" grpId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Preliminaries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1619885"/>
            <a:ext cx="4815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MAX_RMBR</a:t>
            </a:r>
            <a:r>
              <a:rPr lang="en-US" altLang="zh-CN" sz="2400" b="1"/>
              <a:t>:  If area of RMBR(</a:t>
            </a:r>
            <a:r>
              <a:rPr lang="en-US" altLang="zh-CN" sz="2400" b="1" i="1"/>
              <a:t>v</a:t>
            </a:r>
            <a:r>
              <a:rPr lang="en-US" altLang="zh-CN" sz="2400" b="1"/>
              <a:t>) is larger than it .   </a:t>
            </a:r>
            <a:endParaRPr lang="en-US" altLang="zh-CN" sz="2400" b="1"/>
          </a:p>
          <a:p>
            <a:r>
              <a:rPr lang="en-US" altLang="zh-CN" sz="2400" b="1" i="1"/>
              <a:t>v:</a:t>
            </a:r>
            <a:r>
              <a:rPr lang="en-US" altLang="zh-CN" sz="2400" b="1"/>
              <a:t> R-vertex to B-vertex.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r>
              <a:rPr lang="en-US" altLang="zh-CN" sz="2400" b="1">
                <a:sym typeface="+mn-ea"/>
              </a:rPr>
              <a:t>)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207010" y="3369310"/>
            <a:ext cx="50507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MAX_REACH_GRIDS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r>
              <a:rPr lang="en-US" altLang="zh-CN" sz="2400" b="1"/>
              <a:t>If the number of grid cells in ReachGrid</a:t>
            </a:r>
            <a:r>
              <a:rPr lang="en-US" altLang="zh-CN" sz="2400" b="1" i="1"/>
              <a:t>(v</a:t>
            </a:r>
            <a:r>
              <a:rPr lang="en-US" altLang="zh-CN" sz="2400" b="1"/>
              <a:t>) exceed it.</a:t>
            </a:r>
            <a:endParaRPr lang="en-US" altLang="zh-CN" sz="2400" b="1"/>
          </a:p>
          <a:p>
            <a:r>
              <a:rPr lang="en-US" altLang="zh-CN" sz="2400" b="1"/>
              <a:t> </a:t>
            </a:r>
            <a:r>
              <a:rPr lang="en-US" altLang="zh-CN" sz="2400" b="1" i="1"/>
              <a:t>v:</a:t>
            </a:r>
            <a:r>
              <a:rPr lang="en-US" altLang="zh-CN" sz="2400" b="1"/>
              <a:t> G-vertex to R-vertex.</a:t>
            </a:r>
            <a:endParaRPr lang="en-US" altLang="zh-CN" sz="2400" b="1"/>
          </a:p>
          <a:p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13/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010" y="1474470"/>
            <a:ext cx="59588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(1) </a:t>
            </a:r>
            <a:r>
              <a:rPr lang="zh-CN" altLang="en-US" sz="2400" b="1">
                <a:solidFill>
                  <a:srgbClr val="FF0000"/>
                </a:solidFill>
              </a:rPr>
              <a:t>follows the topological order 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 accumulate reachability information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7010" y="2456815"/>
            <a:ext cx="5958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(2) </a:t>
            </a:r>
            <a:r>
              <a:rPr lang="zh-CN" altLang="en-US" sz="2400" b="1">
                <a:solidFill>
                  <a:srgbClr val="FF0000"/>
                </a:solidFill>
              </a:rPr>
              <a:t>follows the </a:t>
            </a:r>
            <a:r>
              <a:rPr lang="en-US" altLang="zh-CN" sz="2400" b="1">
                <a:solidFill>
                  <a:srgbClr val="FF0000"/>
                </a:solidFill>
              </a:rPr>
              <a:t>rule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of </a:t>
            </a:r>
            <a:r>
              <a:rPr lang="zh-CN" altLang="en-US" sz="2400" b="1">
                <a:solidFill>
                  <a:srgbClr val="FF0000"/>
                </a:solidFill>
              </a:rPr>
              <a:t>parameter  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initial type of </a:t>
            </a:r>
            <a:r>
              <a:rPr lang="zh-CN" altLang="en-US" sz="2400" b="1" i="1">
                <a:solidFill>
                  <a:srgbClr val="FF0000"/>
                </a:solidFill>
              </a:rPr>
              <a:t>v</a:t>
            </a:r>
            <a:r>
              <a:rPr lang="zh-CN" altLang="en-US" sz="2400" b="1">
                <a:solidFill>
                  <a:srgbClr val="FF0000"/>
                </a:solidFill>
              </a:rPr>
              <a:t> by checking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exact types of out-neighbors of </a:t>
            </a:r>
            <a:r>
              <a:rPr lang="en-US" altLang="zh-CN" sz="2400" b="1" i="1">
                <a:solidFill>
                  <a:srgbClr val="FF0000"/>
                </a:solidFill>
              </a:rPr>
              <a:t>v</a:t>
            </a:r>
            <a:r>
              <a:rPr lang="zh-CN" altLang="en-US" sz="2400" b="1" i="1">
                <a:solidFill>
                  <a:srgbClr val="FF0000"/>
                </a:solidFill>
              </a:rPr>
              <a:t>  </a:t>
            </a:r>
            <a:endParaRPr lang="zh-CN" altLang="en-US" sz="2400" b="1" i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14/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7010" y="1259840"/>
            <a:ext cx="4814570" cy="2119630"/>
            <a:chOff x="326" y="1984"/>
            <a:chExt cx="7582" cy="3338"/>
          </a:xfrm>
        </p:grpSpPr>
        <p:sp>
          <p:nvSpPr>
            <p:cNvPr id="2" name="文本框 1"/>
            <p:cNvSpPr txBox="1"/>
            <p:nvPr/>
          </p:nvSpPr>
          <p:spPr>
            <a:xfrm>
              <a:off x="326" y="1984"/>
              <a:ext cx="7583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Example:</a:t>
              </a:r>
              <a:endParaRPr lang="en-US" altLang="zh-CN" sz="2400" b="1"/>
            </a:p>
            <a:p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MAX_RMBR</a:t>
              </a:r>
              <a:r>
                <a:rPr lang="en-US" altLang="zh-CN" sz="2400" b="1"/>
                <a:t> = </a:t>
              </a:r>
              <a:r>
                <a:rPr lang="en-US" altLang="zh-CN" sz="2400" b="1">
                  <a:solidFill>
                    <a:srgbClr val="FF0000"/>
                  </a:solidFill>
                </a:rPr>
                <a:t>0.8A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r>
                <a:rPr lang="en-US" altLang="zh-CN" sz="2400" b="1">
                  <a:sym typeface="+mn-ea"/>
                </a:rPr>
                <a:t>MAX_REACH_GRIDS =</a:t>
              </a:r>
              <a:r>
                <a:rPr lang="en-US" altLang="zh-CN" sz="2400" b="1">
                  <a:solidFill>
                    <a:srgbClr val="FF0000"/>
                  </a:solidFill>
                  <a:sym typeface="+mn-ea"/>
                </a:rPr>
                <a:t>  3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r>
                <a:rPr lang="en-US" altLang="zh-CN" sz="2400" b="1">
                  <a:solidFill>
                    <a:srgbClr val="FF0000"/>
                  </a:solidFill>
                </a:rPr>
                <a:t>one correct topological is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endParaRPr lang="en-US" altLang="zh-CN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1" y="4368"/>
            <a:ext cx="6976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1485900" imgH="203200" progId="Equation.KSEE3">
                    <p:embed/>
                  </p:oleObj>
                </mc:Choice>
                <mc:Fallback>
                  <p:oleObj name="" r:id="rId2" imgW="14859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1" y="4368"/>
                          <a:ext cx="6976" cy="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椭圆 12"/>
          <p:cNvSpPr/>
          <p:nvPr/>
        </p:nvSpPr>
        <p:spPr>
          <a:xfrm>
            <a:off x="6799580" y="7429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021570" y="2042160"/>
            <a:ext cx="82550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21095" y="37198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21570" y="2245360"/>
            <a:ext cx="767080" cy="30670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21855" y="248221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21570" y="2416175"/>
            <a:ext cx="87566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23960" y="187134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66960" y="2773680"/>
            <a:ext cx="87566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95615" y="328993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21570" y="501396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38100" y="3491865"/>
            <a:ext cx="5549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ReachGrid(</a:t>
            </a:r>
            <a:r>
              <a:rPr lang="en-US" altLang="zh-CN" sz="2400" b="1" i="1"/>
              <a:t>v</a:t>
            </a:r>
            <a:r>
              <a:rPr lang="en-US" altLang="zh-CN" sz="2400" b="1"/>
              <a:t>) is updated by adding in ReachGrid(</a:t>
            </a:r>
            <a:r>
              <a:rPr lang="en-US" altLang="zh-CN" sz="2400" b="1" i="1"/>
              <a:t>v'</a:t>
            </a:r>
            <a:r>
              <a:rPr lang="en-US" altLang="zh-CN" sz="2400" b="1"/>
              <a:t>) and Grid(</a:t>
            </a:r>
            <a:r>
              <a:rPr lang="en-US" altLang="zh-CN" sz="2400" b="1" i="1"/>
              <a:t>v'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 b="1" i="1"/>
              <a:t>v' ∈ v</a:t>
            </a:r>
            <a:r>
              <a:rPr lang="en-US" altLang="zh-CN" sz="2400" b="1" i="1" baseline="-25000"/>
              <a:t>out</a:t>
            </a:r>
            <a:endParaRPr lang="en-US" altLang="zh-CN" sz="2400" b="1"/>
          </a:p>
          <a:p>
            <a:r>
              <a:rPr lang="en-US" altLang="zh-CN" sz="2400" b="1"/>
              <a:t>ReachGrid(i) =ReachGrid(</a:t>
            </a:r>
            <a:r>
              <a:rPr lang="en-US" altLang="zh-CN" sz="2400" b="1" i="1"/>
              <a:t>f </a:t>
            </a:r>
            <a:r>
              <a:rPr lang="en-US" altLang="zh-CN" sz="2400" b="1"/>
              <a:t>) ∪ Grid(</a:t>
            </a:r>
            <a:r>
              <a:rPr lang="en-US" altLang="zh-CN" sz="2400" b="1" i="1"/>
              <a:t>f</a:t>
            </a:r>
            <a:r>
              <a:rPr lang="en-US" altLang="zh-CN" sz="2400" b="1"/>
              <a:t>) = ∅∪ {14} = {14}</a:t>
            </a:r>
            <a:endParaRPr lang="en-US" altLang="zh-CN" sz="2400" b="1"/>
          </a:p>
        </p:txBody>
      </p:sp>
      <p:sp>
        <p:nvSpPr>
          <p:cNvPr id="19" name="椭圆 18"/>
          <p:cNvSpPr/>
          <p:nvPr/>
        </p:nvSpPr>
        <p:spPr>
          <a:xfrm>
            <a:off x="6476365" y="188087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966960" y="526923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3175" y="285242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162540" y="478790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38100" y="5490210"/>
            <a:ext cx="5549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ReachGrid(g) =ReachGrid(</a:t>
            </a:r>
            <a:r>
              <a:rPr lang="en-US" altLang="zh-CN" sz="2400" b="1" i="1"/>
              <a:t>i</a:t>
            </a:r>
            <a:r>
              <a:rPr lang="en-US" altLang="zh-CN" sz="2400" b="1"/>
              <a:t>) ∪ Grid(</a:t>
            </a:r>
            <a:r>
              <a:rPr lang="en-US" altLang="zh-CN" sz="2400" b="1" i="1"/>
              <a:t>i</a:t>
            </a:r>
            <a:r>
              <a:rPr lang="en-US" altLang="zh-CN" sz="2400" b="1"/>
              <a:t>) = </a:t>
            </a:r>
            <a:r>
              <a:rPr lang="en-US" altLang="zh-CN" sz="2400" b="1">
                <a:sym typeface="+mn-ea"/>
              </a:rPr>
              <a:t>{14}</a:t>
            </a:r>
            <a:r>
              <a:rPr lang="en-US" altLang="zh-CN" sz="2400" b="1"/>
              <a:t>∪ {12} = {12,14}</a:t>
            </a:r>
            <a:endParaRPr lang="en-US" altLang="zh-CN" sz="2400" b="1"/>
          </a:p>
        </p:txBody>
      </p:sp>
      <p:sp>
        <p:nvSpPr>
          <p:cNvPr id="24" name="椭圆 23"/>
          <p:cNvSpPr/>
          <p:nvPr/>
        </p:nvSpPr>
        <p:spPr>
          <a:xfrm>
            <a:off x="5843270" y="324231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21570" y="4542155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28685" y="101663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079990" y="4327525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15/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6" grpId="0" bldLvl="0" animBg="1"/>
      <p:bldP spid="6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8" grpId="0" bldLvl="0" animBg="1"/>
      <p:bldP spid="28" grpId="1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259840"/>
            <a:ext cx="48152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Example:</a:t>
            </a:r>
            <a:endParaRPr lang="en-US" altLang="zh-CN" sz="2400" b="1"/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MAX_RMBR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FF0000"/>
                </a:solidFill>
              </a:rPr>
              <a:t>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ym typeface="+mn-ea"/>
              </a:rPr>
              <a:t>MAX_REACH_GRIDS =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3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one correct topological is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2773680"/>
          <a:ext cx="442976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85900" imgH="203200" progId="Equation.KSEE3">
                  <p:embed/>
                </p:oleObj>
              </mc:Choice>
              <mc:Fallback>
                <p:oleObj name="" r:id="rId2" imgW="148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735" y="2773680"/>
                        <a:ext cx="442976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5915660" y="120269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0190" y="3484880"/>
            <a:ext cx="554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ReachGrid(b) =ReachGrid(</a:t>
            </a:r>
            <a:r>
              <a:rPr lang="en-US" altLang="zh-CN" sz="2400" b="1" i="1"/>
              <a:t>l</a:t>
            </a:r>
            <a:r>
              <a:rPr lang="en-US" altLang="zh-CN" sz="2400" b="1"/>
              <a:t>) ∪</a:t>
            </a:r>
            <a:r>
              <a:rPr lang="en-US" altLang="zh-CN" sz="2400" b="1">
                <a:sym typeface="+mn-ea"/>
              </a:rPr>
              <a:t>ReachGrid(</a:t>
            </a:r>
            <a:r>
              <a:rPr lang="en-US" altLang="zh-CN" sz="2400" b="1" i="1">
                <a:sym typeface="+mn-ea"/>
              </a:rPr>
              <a:t>e</a:t>
            </a:r>
            <a:r>
              <a:rPr lang="en-US" altLang="zh-CN" sz="2400" b="1">
                <a:sym typeface="+mn-ea"/>
              </a:rPr>
              <a:t>)</a:t>
            </a:r>
            <a:r>
              <a:rPr lang="en-US" altLang="zh-CN" sz="2400" b="1"/>
              <a:t> </a:t>
            </a:r>
            <a:r>
              <a:rPr lang="en-US" altLang="zh-CN" sz="2400" b="1">
                <a:sym typeface="+mn-ea"/>
              </a:rPr>
              <a:t>∪</a:t>
            </a:r>
            <a:r>
              <a:rPr lang="en-US" altLang="zh-CN" sz="2400" b="1"/>
              <a:t>Grid(</a:t>
            </a:r>
            <a:r>
              <a:rPr lang="en-US" altLang="zh-CN" sz="2400" b="1" i="1"/>
              <a:t>e</a:t>
            </a:r>
            <a:r>
              <a:rPr lang="en-US" altLang="zh-CN" sz="2400" b="1"/>
              <a:t>) = </a:t>
            </a:r>
            <a:r>
              <a:rPr lang="en-US" altLang="zh-CN" sz="2400" b="1">
                <a:sym typeface="+mn-ea"/>
              </a:rPr>
              <a:t>{2}</a:t>
            </a:r>
            <a:r>
              <a:rPr lang="en-US" altLang="zh-CN" sz="2400" b="1"/>
              <a:t>∪{14}</a:t>
            </a:r>
            <a:r>
              <a:rPr lang="en-US" altLang="zh-CN" sz="2400" b="1">
                <a:sym typeface="+mn-ea"/>
              </a:rPr>
              <a:t>∪{9}</a:t>
            </a:r>
            <a:r>
              <a:rPr lang="en-US" altLang="zh-CN" sz="2400" b="1"/>
              <a:t> = {2,9,14}</a:t>
            </a:r>
            <a:endParaRPr lang="en-US" altLang="zh-CN" sz="2400" b="1"/>
          </a:p>
        </p:txBody>
      </p:sp>
      <p:sp>
        <p:nvSpPr>
          <p:cNvPr id="14" name="椭圆 13"/>
          <p:cNvSpPr/>
          <p:nvPr/>
        </p:nvSpPr>
        <p:spPr>
          <a:xfrm>
            <a:off x="10024745" y="4102735"/>
            <a:ext cx="1076325" cy="24638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94295" y="19113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7010" y="4900295"/>
            <a:ext cx="5549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ReachGrid(j) = {2,7,12,14}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 i="1">
                <a:sym typeface="+mn-ea"/>
              </a:rPr>
              <a:t>v:</a:t>
            </a:r>
            <a:r>
              <a:rPr lang="en-US" altLang="zh-CN" sz="2400" b="1">
                <a:sym typeface="+mn-ea"/>
              </a:rPr>
              <a:t> G-vertex to R-vertex.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MAX_RMBR =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/>
              <a:t>j:</a:t>
            </a:r>
            <a:r>
              <a:rPr lang="en-US" altLang="zh-CN" sz="2400" b="1">
                <a:solidFill>
                  <a:srgbClr val="FF0000"/>
                </a:solidFill>
              </a:rPr>
              <a:t>RMBR(j)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16/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23" grpId="0"/>
      <p:bldP spid="14" grpId="0" bldLvl="0" animBg="1"/>
      <p:bldP spid="14" grpId="1" bldLvl="0" animBg="1"/>
      <p:bldP spid="3" grpId="0" bldLvl="0" animBg="1"/>
      <p:bldP spid="3" grpId="1" bldLvl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259840"/>
            <a:ext cx="48152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Example:</a:t>
            </a:r>
            <a:endParaRPr lang="en-US" altLang="zh-CN" sz="2400" b="1"/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MAX_RMBR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FF0000"/>
                </a:solidFill>
              </a:rPr>
              <a:t>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ym typeface="+mn-ea"/>
              </a:rPr>
              <a:t>MAX_REACH_GRIDS =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3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one correct topological is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2773680"/>
          <a:ext cx="442976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85900" imgH="203200" progId="Equation.KSEE3">
                  <p:embed/>
                </p:oleObj>
              </mc:Choice>
              <mc:Fallback>
                <p:oleObj name="" r:id="rId2" imgW="148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735" y="2773680"/>
                        <a:ext cx="442976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7143750" y="136080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10" y="3379470"/>
            <a:ext cx="534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ReachGrid(a) = {2,7,9,12,14}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 i="1">
                <a:sym typeface="+mn-ea"/>
              </a:rPr>
              <a:t>a:</a:t>
            </a:r>
            <a:r>
              <a:rPr lang="en-US" altLang="zh-CN" sz="2400" b="1">
                <a:sym typeface="+mn-ea"/>
              </a:rPr>
              <a:t> G-vertex to R-vertex.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333365" y="2509520"/>
            <a:ext cx="4057015" cy="1532255"/>
          </a:xfrm>
          <a:custGeom>
            <a:avLst/>
            <a:gdLst>
              <a:gd name="connisteX0" fmla="*/ 1257300 w 4057015"/>
              <a:gd name="connsiteY0" fmla="*/ 0 h 1532255"/>
              <a:gd name="connisteX1" fmla="*/ 0 w 4057015"/>
              <a:gd name="connsiteY1" fmla="*/ 1532255 h 1532255"/>
              <a:gd name="connisteX2" fmla="*/ 2672080 w 4057015"/>
              <a:gd name="connsiteY2" fmla="*/ 1532255 h 1532255"/>
              <a:gd name="connisteX3" fmla="*/ 4057015 w 4057015"/>
              <a:gd name="connsiteY3" fmla="*/ 0 h 1532255"/>
              <a:gd name="connisteX4" fmla="*/ 1257300 w 4057015"/>
              <a:gd name="connsiteY4" fmla="*/ 0 h 15322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57015" h="1532255">
                <a:moveTo>
                  <a:pt x="1257300" y="0"/>
                </a:moveTo>
                <a:lnTo>
                  <a:pt x="0" y="1532255"/>
                </a:lnTo>
                <a:lnTo>
                  <a:pt x="2672080" y="1532255"/>
                </a:lnTo>
                <a:lnTo>
                  <a:pt x="4057015" y="0"/>
                </a:lnTo>
                <a:lnTo>
                  <a:pt x="1257300" y="0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5585" y="4498975"/>
            <a:ext cx="5343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MAX_RMBR =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a: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RMBR(a) &gt; 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 i="1">
                <a:sym typeface="+mn-ea"/>
              </a:rPr>
              <a:t>a:</a:t>
            </a:r>
            <a:r>
              <a:rPr lang="en-US" altLang="zh-CN" sz="2400" b="1">
                <a:sym typeface="+mn-ea"/>
              </a:rPr>
              <a:t> R-vertex to B-vertex.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 i="1">
                <a:sym typeface="+mn-ea"/>
              </a:rPr>
              <a:t>a:true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17/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8" grpId="0"/>
      <p:bldP spid="19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Preliminaries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1876425"/>
            <a:ext cx="6789420" cy="38500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19/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Preliminaries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9345" y="6193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185" y="1799590"/>
            <a:ext cx="4815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 Input query rectangle varies from 0.0001 to 0.1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 Run 500 random queries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1535" y="1955165"/>
            <a:ext cx="6910070" cy="3851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20/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3286" b="7188"/>
          <a:stretch>
            <a:fillRect/>
          </a:stretch>
        </p:blipFill>
        <p:spPr>
          <a:xfrm>
            <a:off x="7465695" y="633095"/>
            <a:ext cx="4633595" cy="559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" y="2193290"/>
            <a:ext cx="8124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The paper motivates location-aware reachability queries </a:t>
            </a:r>
            <a:r>
              <a:rPr lang="en-US" altLang="zh-CN" sz="2400" b="1">
                <a:sym typeface="+mn-ea"/>
              </a:rPr>
              <a:t>RangeReach( </a:t>
            </a:r>
            <a:r>
              <a:rPr lang="en-US" altLang="zh-CN" sz="2400" b="1" i="1">
                <a:sym typeface="+mn-ea"/>
              </a:rPr>
              <a:t>v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 over </a:t>
            </a:r>
            <a:r>
              <a:rPr lang="en-US" altLang="zh-CN" sz="2400" b="1"/>
              <a:t>a GeoSocial graph.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A novel approach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GEO REACH</a:t>
            </a:r>
            <a:r>
              <a:rPr lang="en-US" altLang="zh-CN" sz="2400" b="1"/>
              <a:t> is proposed to efficiently answers the query.</a:t>
            </a:r>
            <a:endParaRPr lang="en-US" altLang="zh-CN" sz="2400" b="1"/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21/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0755" y="1957070"/>
            <a:ext cx="81248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In the future, we plan to study the extensibility of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GEO REACH</a:t>
            </a:r>
            <a:r>
              <a:rPr lang="en-US" altLang="zh-CN" sz="2400" b="1"/>
              <a:t> to support different spatial predicates (e.g., spatial join). 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Spatial Influence Maximization,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Location and Social-Aware Recommendation,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Location-Aware Citation Network Analysis.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22/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06784" y="2688551"/>
            <a:ext cx="4195445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Thank You!</a:t>
            </a:r>
            <a:endParaRPr lang="en-US" altLang="zh-CN" sz="6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108" name="矩形 107"/>
          <p:cNvSpPr/>
          <p:nvPr/>
        </p:nvSpPr>
        <p:spPr>
          <a:xfrm>
            <a:off x="4667250" y="1384935"/>
            <a:ext cx="6478905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+mn-ea"/>
              </a:rPr>
              <a:t>The GeoSocial Graph</a:t>
            </a:r>
            <a:endParaRPr lang="en-US" altLang="zh-CN" sz="4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745615"/>
            <a:ext cx="2838450" cy="46901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3388995"/>
            <a:ext cx="5445760" cy="312547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4/</a:t>
            </a:r>
            <a:r>
              <a:rPr lang="en-US" b="1"/>
              <a:t>23</a:t>
            </a:r>
            <a:endParaRPr 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654935"/>
            <a:ext cx="2620010" cy="262890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2122170" y="1390015"/>
            <a:ext cx="4224020" cy="153289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99080" y="1557020"/>
            <a:ext cx="3350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 Siri , to find restaurants in </a:t>
            </a:r>
            <a:endParaRPr lang="en-US" altLang="zh-CN"/>
          </a:p>
          <a:p>
            <a:r>
              <a:rPr lang="en-US" altLang="zh-CN"/>
              <a:t>NewYork such that these    </a:t>
            </a:r>
            <a:r>
              <a:rPr lang="en-US" altLang="zh-CN">
                <a:sym typeface="+mn-ea"/>
              </a:rPr>
              <a:t>restaurants are already visited by Mr.Du.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2180" y="271208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New York</a:t>
            </a:r>
            <a:endParaRPr lang="en-US" altLang="zh-CN" b="1"/>
          </a:p>
        </p:txBody>
      </p:sp>
      <p:sp>
        <p:nvSpPr>
          <p:cNvPr id="42" name="文本框 41"/>
          <p:cNvSpPr txBox="1"/>
          <p:nvPr/>
        </p:nvSpPr>
        <p:spPr>
          <a:xfrm>
            <a:off x="4906645" y="4768850"/>
            <a:ext cx="5734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two types of vertex: Person(P) ,  Restaurant(S)</a:t>
            </a:r>
            <a:endParaRPr lang="en-US" altLang="zh-CN" sz="2000" b="1"/>
          </a:p>
        </p:txBody>
      </p:sp>
      <p:sp>
        <p:nvSpPr>
          <p:cNvPr id="44" name="文本框 43"/>
          <p:cNvSpPr txBox="1"/>
          <p:nvPr/>
        </p:nvSpPr>
        <p:spPr>
          <a:xfrm>
            <a:off x="3228975" y="5283835"/>
            <a:ext cx="802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An edge between two P vertices represents a friendship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 An edge between a P and a S means that the Person visited the </a:t>
            </a:r>
            <a:r>
              <a:rPr lang="en-US" altLang="zh-CN" sz="2000" b="1">
                <a:sym typeface="+mn-ea"/>
              </a:rPr>
              <a:t>Restaurant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sp>
        <p:nvSpPr>
          <p:cNvPr id="45" name="文本框 44"/>
          <p:cNvSpPr txBox="1"/>
          <p:nvPr/>
        </p:nvSpPr>
        <p:spPr>
          <a:xfrm>
            <a:off x="8920480" y="4370070"/>
            <a:ext cx="189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Spatial vertex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040380" y="2176145"/>
            <a:ext cx="2867660" cy="746760"/>
            <a:chOff x="4871" y="3398"/>
            <a:chExt cx="4516" cy="1176"/>
          </a:xfrm>
        </p:grpSpPr>
        <p:sp>
          <p:nvSpPr>
            <p:cNvPr id="49" name="文本框 48"/>
            <p:cNvSpPr txBox="1"/>
            <p:nvPr/>
          </p:nvSpPr>
          <p:spPr>
            <a:xfrm>
              <a:off x="6369" y="3672"/>
              <a:ext cx="30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FF0000"/>
                  </a:solidFill>
                </a:rPr>
                <a:t>my friends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50" name="减号 49"/>
            <p:cNvSpPr/>
            <p:nvPr/>
          </p:nvSpPr>
          <p:spPr>
            <a:xfrm>
              <a:off x="4871" y="3398"/>
              <a:ext cx="1640" cy="117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626360" y="361061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grpSp>
        <p:nvGrpSpPr>
          <p:cNvPr id="117" name="组合 116"/>
          <p:cNvGrpSpPr/>
          <p:nvPr/>
        </p:nvGrpSpPr>
        <p:grpSpPr>
          <a:xfrm>
            <a:off x="6346190" y="1267460"/>
            <a:ext cx="4311015" cy="2804795"/>
            <a:chOff x="1500" y="2318"/>
            <a:chExt cx="6789" cy="4417"/>
          </a:xfrm>
        </p:grpSpPr>
        <p:sp>
          <p:nvSpPr>
            <p:cNvPr id="118" name="椭圆 117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5" name="平行四边形 124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矩形 133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8" name="直接箭头连接符 137"/>
              <p:cNvCxnSpPr>
                <a:stCxn id="124" idx="2"/>
                <a:endCxn id="147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>
                <a:stCxn id="124" idx="2"/>
                <a:endCxn id="127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>
                <a:endCxn id="137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直接箭头连接符 144"/>
              <p:cNvCxnSpPr>
                <a:endCxn id="144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椭圆 145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8" name="直接箭头连接符 147"/>
              <p:cNvCxnSpPr>
                <a:endCxn id="119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endCxn id="124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endCxn id="121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/>
      <p:bldP spid="42" grpId="0"/>
      <p:bldP spid="44" grpId="0"/>
      <p:bldP spid="45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206365" y="878840"/>
            <a:ext cx="5922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T</a:t>
            </a:r>
            <a:r>
              <a:rPr lang="zh-CN" altLang="en-US" sz="2000" b="1">
                <a:solidFill>
                  <a:srgbClr val="FF0000"/>
                </a:solidFill>
              </a:rPr>
              <a:t>he state-of-the-art approach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Spatial-Reachability Indexing (abbr. SpaReach)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206365" y="4092575"/>
            <a:ext cx="5971540" cy="2250440"/>
            <a:chOff x="8933" y="2049"/>
            <a:chExt cx="9404" cy="3544"/>
          </a:xfrm>
        </p:grpSpPr>
        <p:sp>
          <p:nvSpPr>
            <p:cNvPr id="9" name="文本框 8"/>
            <p:cNvSpPr txBox="1"/>
            <p:nvPr/>
          </p:nvSpPr>
          <p:spPr>
            <a:xfrm>
              <a:off x="8933" y="2049"/>
              <a:ext cx="94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[1]</a:t>
              </a:r>
              <a:r>
                <a:rPr sz="2000" b="1"/>
                <a:t> The R*-Tree:An Efficient and Robust Access Method for Points and Rectangles.</a:t>
              </a:r>
              <a:endParaRPr sz="2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964" y="3192"/>
              <a:ext cx="924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[2] </a:t>
              </a:r>
              <a:r>
                <a:rPr sz="2000" b="1"/>
                <a:t> The Design and Analysis of Spatial Data Structures </a:t>
              </a:r>
              <a:endParaRPr lang="en-US" sz="2000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64" y="4292"/>
              <a:ext cx="92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[3] </a:t>
              </a:r>
              <a:r>
                <a:rPr sz="2000" b="1"/>
                <a:t> </a:t>
              </a:r>
              <a:r>
                <a:rPr lang="en-US" sz="2000" b="1"/>
                <a:t>FELINE</a:t>
              </a:r>
              <a:endParaRPr lang="en-US" sz="20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33" y="4965"/>
              <a:ext cx="92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[4]  PLL</a:t>
              </a:r>
              <a:endParaRPr sz="2000" b="1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333365" y="1948815"/>
            <a:ext cx="69145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U</a:t>
            </a:r>
            <a:r>
              <a:rPr sz="2000" b="1"/>
              <a:t>ses a spatial index [</a:t>
            </a:r>
            <a:r>
              <a:rPr lang="en-US" sz="2000" b="1"/>
              <a:t>1</a:t>
            </a:r>
            <a:r>
              <a:rPr sz="2000" b="1"/>
              <a:t>] , [</a:t>
            </a:r>
            <a:r>
              <a:rPr lang="en-US" sz="2000" b="1"/>
              <a:t>2</a:t>
            </a:r>
            <a:r>
              <a:rPr sz="2000" b="1"/>
              <a:t>] to locate all spatial vertices V</a:t>
            </a:r>
            <a:r>
              <a:rPr sz="2000" b="1" baseline="-25000"/>
              <a:t>R</a:t>
            </a:r>
            <a:r>
              <a:rPr sz="2000" b="1"/>
              <a:t> that lie within the spatial range R</a:t>
            </a:r>
            <a:r>
              <a:rPr lang="en-US" sz="2000" b="1"/>
              <a:t>.</a:t>
            </a:r>
            <a:endParaRPr lang="en-US" sz="2000" b="1"/>
          </a:p>
          <a:p>
            <a:r>
              <a:rPr sz="2000" b="1"/>
              <a:t> </a:t>
            </a:r>
            <a:endParaRPr sz="2000" b="1"/>
          </a:p>
          <a:p>
            <a:r>
              <a:rPr lang="en-US" sz="2000" b="1"/>
              <a:t>A</a:t>
            </a:r>
            <a:r>
              <a:rPr sz="2000" b="1"/>
              <a:t>nd then uses a reachability index [</a:t>
            </a:r>
            <a:r>
              <a:rPr lang="en-US" sz="2000" b="1"/>
              <a:t>3</a:t>
            </a:r>
            <a:r>
              <a:rPr sz="2000" b="1"/>
              <a:t>], [</a:t>
            </a:r>
            <a:r>
              <a:rPr lang="en-US" sz="2000" b="1"/>
              <a:t>4</a:t>
            </a:r>
            <a:r>
              <a:rPr sz="2000" b="1"/>
              <a:t>] to find out whether v can reach any vertex in V</a:t>
            </a:r>
            <a:r>
              <a:rPr sz="2000" b="1" baseline="-25000">
                <a:sym typeface="+mn-ea"/>
              </a:rPr>
              <a:t>R</a:t>
            </a:r>
            <a:r>
              <a:rPr lang="en-US" sz="2000" b="1"/>
              <a:t>.</a:t>
            </a:r>
            <a:endParaRPr lang="en-US" sz="2000" b="1" baseline="-25000"/>
          </a:p>
        </p:txBody>
      </p:sp>
      <p:sp>
        <p:nvSpPr>
          <p:cNvPr id="48" name="文本框 47"/>
          <p:cNvSpPr txBox="1"/>
          <p:nvPr/>
        </p:nvSpPr>
        <p:spPr>
          <a:xfrm>
            <a:off x="6075680" y="1585595"/>
            <a:ext cx="401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113" name="椭圆 112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0" name="平行四边形 119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" name="直接箭头连接符 132"/>
              <p:cNvCxnSpPr>
                <a:stCxn id="119" idx="2"/>
                <a:endCxn id="142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19" idx="2"/>
                <a:endCxn id="122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endCxn id="132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直接箭头连接符 139"/>
              <p:cNvCxnSpPr>
                <a:endCxn id="139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" name="直接箭头连接符 142"/>
              <p:cNvCxnSpPr>
                <a:endCxn id="114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endCxn id="119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16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  <p:bldP spid="46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6/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206365" y="878840"/>
            <a:ext cx="5922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T</a:t>
            </a:r>
            <a:r>
              <a:rPr lang="zh-CN" altLang="en-US" sz="2000" b="1">
                <a:solidFill>
                  <a:srgbClr val="FF0000"/>
                </a:solidFill>
              </a:rPr>
              <a:t>he state-of-the-art approach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Spatial-Reachability Indexing (abbr. SpaReach)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8800" y="1946275"/>
            <a:ext cx="461772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8970" y="3021965"/>
            <a:ext cx="5667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(1)Needs to probe the reachability index for spatial vertices that may never be reached from v.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638800" y="4465955"/>
            <a:ext cx="6668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(2)Has to store and maintain two index structures which may preclude scalability.</a:t>
            </a:r>
            <a:endParaRPr lang="en-US" altLang="zh-CN" sz="2400" b="1"/>
          </a:p>
        </p:txBody>
      </p:sp>
      <p:grpSp>
        <p:nvGrpSpPr>
          <p:cNvPr id="109" name="组合 108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76" name="椭圆 75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78" name="椭圆 77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6" name="直接箭头连接符 95"/>
              <p:cNvCxnSpPr>
                <a:stCxn id="82" idx="2"/>
                <a:endCxn id="105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stCxn id="82" idx="2"/>
                <a:endCxn id="85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endCxn id="95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3" name="直接箭头连接符 102"/>
              <p:cNvCxnSpPr>
                <a:endCxn id="102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6" name="直接箭头连接符 105"/>
              <p:cNvCxnSpPr>
                <a:endCxn id="77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endCxn id="82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endCxn id="79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Preliminaries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9345" y="6193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7/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55480" y="683638"/>
            <a:ext cx="265366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Preliminaries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8/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8" name="椭圆 7"/>
          <p:cNvSpPr/>
          <p:nvPr/>
        </p:nvSpPr>
        <p:spPr>
          <a:xfrm>
            <a:off x="1955165" y="1486535"/>
            <a:ext cx="363220" cy="37338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5165" y="1471930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5" name="椭圆 14"/>
          <p:cNvSpPr/>
          <p:nvPr/>
        </p:nvSpPr>
        <p:spPr>
          <a:xfrm>
            <a:off x="4843145" y="1486535"/>
            <a:ext cx="363220" cy="37338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11395" y="1491615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grpSp>
        <p:nvGrpSpPr>
          <p:cNvPr id="47" name="组合 46"/>
          <p:cNvGrpSpPr/>
          <p:nvPr/>
        </p:nvGrpSpPr>
        <p:grpSpPr>
          <a:xfrm>
            <a:off x="1055370" y="4720590"/>
            <a:ext cx="9399905" cy="1568450"/>
            <a:chOff x="1662" y="7434"/>
            <a:chExt cx="14803" cy="2470"/>
          </a:xfrm>
        </p:grpSpPr>
        <p:sp>
          <p:nvSpPr>
            <p:cNvPr id="4" name="文本框 3"/>
            <p:cNvSpPr txBox="1"/>
            <p:nvPr/>
          </p:nvSpPr>
          <p:spPr>
            <a:xfrm>
              <a:off x="1662" y="7434"/>
              <a:ext cx="14803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GeoSocial Graph:  directed property graph                 </a:t>
              </a:r>
              <a:endParaRPr lang="en-US" altLang="zh-CN" sz="2400" b="1"/>
            </a:p>
            <a:p>
              <a:endParaRPr lang="en-US" altLang="zh-CN" sz="2400" b="1"/>
            </a:p>
            <a:p>
              <a:r>
                <a:rPr lang="en-US" altLang="zh-CN" sz="2400" b="1"/>
                <a:t>         where                          .                may be a geometrical point, rectangle, or a polygon. </a:t>
              </a:r>
              <a:endParaRPr lang="en-US" altLang="zh-CN" sz="2400" b="1"/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559" y="7551"/>
            <a:ext cx="2330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876300" imgH="228600" progId="Equation.KSEE3">
                    <p:embed/>
                  </p:oleObj>
                </mc:Choice>
                <mc:Fallback>
                  <p:oleObj name="" r:id="rId1" imgW="8763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559" y="7551"/>
                          <a:ext cx="2330" cy="6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752" y="8723"/>
            <a:ext cx="114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431800" imgH="228600" progId="Equation.KSEE3">
                    <p:embed/>
                  </p:oleObj>
                </mc:Choice>
                <mc:Fallback>
                  <p:oleObj name="" r:id="rId3" imgW="4318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52" y="8723"/>
                          <a:ext cx="1149" cy="6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86" y="8653"/>
            <a:ext cx="3463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" r:id="rId5" imgW="1130300" imgH="228600" progId="Equation.KSEE3">
                    <p:embed/>
                  </p:oleObj>
                </mc:Choice>
                <mc:Fallback>
                  <p:oleObj name="" r:id="rId5" imgW="11303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86" y="8653"/>
                          <a:ext cx="3463" cy="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129" y="8683"/>
            <a:ext cx="1868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7" imgW="609600" imgH="203200" progId="Equation.KSEE3">
                    <p:embed/>
                  </p:oleObj>
                </mc:Choice>
                <mc:Fallback>
                  <p:oleObj name="" r:id="rId7" imgW="6096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29" y="8683"/>
                          <a:ext cx="1868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630" y="1497330"/>
            <a:ext cx="6092190" cy="208153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952500" y="1602105"/>
            <a:ext cx="4253865" cy="2675255"/>
            <a:chOff x="1500" y="2523"/>
            <a:chExt cx="6699" cy="4213"/>
          </a:xfrm>
        </p:grpSpPr>
        <p:sp>
          <p:nvSpPr>
            <p:cNvPr id="12" name="椭圆 11"/>
            <p:cNvSpPr/>
            <p:nvPr/>
          </p:nvSpPr>
          <p:spPr>
            <a:xfrm>
              <a:off x="5399" y="2898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67" y="2898"/>
              <a:ext cx="7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2599" y="3812"/>
              <a:ext cx="5600" cy="289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75" y="5636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15" y="5636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83" y="3811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952" y="3812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6081" y="3812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139" y="4458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01" y="5327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734" y="6239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153" y="4517"/>
              <a:ext cx="1594" cy="1623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0" y="5387"/>
              <a:ext cx="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31" y="4292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71" y="4292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3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13" idx="2"/>
              <a:endCxn id="21" idx="0"/>
            </p:cNvCxnSpPr>
            <p:nvPr/>
          </p:nvCxnSpPr>
          <p:spPr>
            <a:xfrm flipH="1">
              <a:off x="3977" y="3478"/>
              <a:ext cx="1747" cy="148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2"/>
              <a:endCxn id="23" idx="0"/>
            </p:cNvCxnSpPr>
            <p:nvPr/>
          </p:nvCxnSpPr>
          <p:spPr>
            <a:xfrm>
              <a:off x="5724" y="3478"/>
              <a:ext cx="977" cy="215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6" idx="0"/>
            </p:cNvCxnSpPr>
            <p:nvPr/>
          </p:nvCxnSpPr>
          <p:spPr>
            <a:xfrm flipH="1">
              <a:off x="7057" y="2891"/>
              <a:ext cx="925" cy="140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500" y="2546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00" y="2523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3149" y="5440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89" y="5440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4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57" name="直接箭头连接符 56"/>
            <p:cNvCxnSpPr>
              <a:endCxn id="56" idx="0"/>
            </p:cNvCxnSpPr>
            <p:nvPr/>
          </p:nvCxnSpPr>
          <p:spPr>
            <a:xfrm>
              <a:off x="1924" y="3103"/>
              <a:ext cx="1551" cy="23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651" y="4965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91" y="4965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endCxn id="11" idx="1"/>
            </p:cNvCxnSpPr>
            <p:nvPr/>
          </p:nvCxnSpPr>
          <p:spPr>
            <a:xfrm flipV="1">
              <a:off x="2072" y="2608"/>
              <a:ext cx="1007" cy="101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3" idx="1"/>
            </p:cNvCxnSpPr>
            <p:nvPr/>
          </p:nvCxnSpPr>
          <p:spPr>
            <a:xfrm>
              <a:off x="3651" y="2621"/>
              <a:ext cx="1716" cy="567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16" idx="1"/>
            </p:cNvCxnSpPr>
            <p:nvPr/>
          </p:nvCxnSpPr>
          <p:spPr>
            <a:xfrm flipV="1">
              <a:off x="5971" y="2639"/>
              <a:ext cx="1606" cy="495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Preliminaries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4569</Words>
  <Application>WPS 演示</Application>
  <PresentationFormat>自定义</PresentationFormat>
  <Paragraphs>424</Paragraphs>
  <Slides>23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华文楷体</vt:lpstr>
      <vt:lpstr>经典综艺体简</vt:lpstr>
      <vt:lpstr>Century Gothic</vt:lpstr>
      <vt:lpstr>Arial Unicode MS</vt:lpstr>
      <vt:lpstr>等线</vt:lpstr>
      <vt:lpstr>包图主题2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Kevin_ZH</cp:lastModifiedBy>
  <cp:revision>562</cp:revision>
  <dcterms:created xsi:type="dcterms:W3CDTF">2017-08-18T03:02:00Z</dcterms:created>
  <dcterms:modified xsi:type="dcterms:W3CDTF">2018-09-16T05:51:42Z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