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3"/>
    <p:sldId id="262" r:id="rId5"/>
    <p:sldId id="268" r:id="rId6"/>
    <p:sldId id="632" r:id="rId7"/>
    <p:sldId id="659" r:id="rId8"/>
    <p:sldId id="680" r:id="rId9"/>
    <p:sldId id="679" r:id="rId10"/>
    <p:sldId id="717" r:id="rId11"/>
    <p:sldId id="681" r:id="rId12"/>
    <p:sldId id="633" r:id="rId13"/>
    <p:sldId id="634" r:id="rId14"/>
    <p:sldId id="660" r:id="rId15"/>
    <p:sldId id="702" r:id="rId16"/>
    <p:sldId id="661" r:id="rId17"/>
    <p:sldId id="718" r:id="rId18"/>
    <p:sldId id="662" r:id="rId19"/>
    <p:sldId id="664" r:id="rId20"/>
    <p:sldId id="665" r:id="rId21"/>
    <p:sldId id="666" r:id="rId22"/>
    <p:sldId id="667" r:id="rId23"/>
    <p:sldId id="669" r:id="rId24"/>
    <p:sldId id="670" r:id="rId25"/>
    <p:sldId id="672" r:id="rId26"/>
    <p:sldId id="673" r:id="rId27"/>
    <p:sldId id="675" r:id="rId28"/>
    <p:sldId id="676" r:id="rId29"/>
    <p:sldId id="677" r:id="rId30"/>
    <p:sldId id="44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9409"/>
    <a:srgbClr val="323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14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738" y="-342"/>
      </p:cViewPr>
      <p:guideLst>
        <p:guide orient="horz" pos="2112"/>
        <p:guide pos="414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wmf"/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3BBE5-0BEA-4494-9BEF-C8C2F48C9E2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Mohamed Sarwat是计算机科学助理教授和 数据系统（DataSys）实验室主任 在亚利桑那州立大学。在加入ASU之前，Mohamed分别于2011年和2014年获得了明尼苏达大学的计算机科学硕士和博士学位。他的研究兴趣在于广泛的数据管理系统。穆罕默德是明尼苏达大学博士论文奖学金的获得者。他的研究工作在第16届IEEE移动数据管理国际会议（MDM 2015）和第12届国际空间与时间数据库研讨会（SSTD 2011）以及最佳会议引文中获得了两项最佳研究论文奖。 IEEE第28届国际数据工程大会（ICDE 2012）。他还在第15届国际空间与时间数据库研讨会（SSTD 2017）上获得了计算社区联盟（CCC）蓝天创意奖，以获得最佳视觉论文（第3名）。Mohamed是GeoInformatica期刊的副主编，并担任主要数据管理和空间计算场所的审稿人/项目委员会成员。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CB8912-F0BA-4AD8-8415-DA1F26BCB0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当调用RangeReach（v，R）时，系统将通过传递闭包获取从v中可访问的所有空间顶点。如果至少有一个从v中可以到达的空间顶点也位于空间范围r中，那么系统就会返回true。</a:t>
            </a:r>
            <a:endParaRPr lang="zh-CN" altLang="en-US" sz="1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当调用RangeReach（v，R）时，系统将通过传递闭包获取从v中可访问的所有空间顶点。如果至少有一个从v中可以到达的空间顶点也位于空间范围r中，那么系统就会返回true。</a:t>
            </a:r>
            <a:endParaRPr lang="zh-CN" altLang="en-US" sz="18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6BAC3F-EC54-4562-95FA-EAB001225A8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片占位符 11"/>
          <p:cNvSpPr>
            <a:spLocks noGrp="1"/>
          </p:cNvSpPr>
          <p:nvPr>
            <p:ph type="pic" sz="quarter" idx="10"/>
          </p:nvPr>
        </p:nvSpPr>
        <p:spPr>
          <a:xfrm>
            <a:off x="718346" y="1770745"/>
            <a:ext cx="2444216" cy="3846285"/>
          </a:xfrm>
          <a:custGeom>
            <a:avLst/>
            <a:gdLst>
              <a:gd name="connsiteX0" fmla="*/ 0 w 2444216"/>
              <a:gd name="connsiteY0" fmla="*/ 0 h 3846285"/>
              <a:gd name="connsiteX1" fmla="*/ 2444216 w 2444216"/>
              <a:gd name="connsiteY1" fmla="*/ 0 h 3846285"/>
              <a:gd name="connsiteX2" fmla="*/ 2444216 w 2444216"/>
              <a:gd name="connsiteY2" fmla="*/ 3846285 h 3846285"/>
              <a:gd name="connsiteX3" fmla="*/ 0 w 2444216"/>
              <a:gd name="connsiteY3" fmla="*/ 3846285 h 38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216" h="3846285">
                <a:moveTo>
                  <a:pt x="0" y="0"/>
                </a:moveTo>
                <a:lnTo>
                  <a:pt x="2444216" y="0"/>
                </a:lnTo>
                <a:lnTo>
                  <a:pt x="2444216" y="3846285"/>
                </a:lnTo>
                <a:lnTo>
                  <a:pt x="0" y="384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1"/>
          </p:nvPr>
        </p:nvSpPr>
        <p:spPr>
          <a:xfrm>
            <a:off x="3496384" y="1770745"/>
            <a:ext cx="2444216" cy="3846285"/>
          </a:xfrm>
          <a:custGeom>
            <a:avLst/>
            <a:gdLst>
              <a:gd name="connsiteX0" fmla="*/ 0 w 2444216"/>
              <a:gd name="connsiteY0" fmla="*/ 0 h 3846285"/>
              <a:gd name="connsiteX1" fmla="*/ 2444216 w 2444216"/>
              <a:gd name="connsiteY1" fmla="*/ 0 h 3846285"/>
              <a:gd name="connsiteX2" fmla="*/ 2444216 w 2444216"/>
              <a:gd name="connsiteY2" fmla="*/ 3846285 h 3846285"/>
              <a:gd name="connsiteX3" fmla="*/ 0 w 2444216"/>
              <a:gd name="connsiteY3" fmla="*/ 3846285 h 38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216" h="3846285">
                <a:moveTo>
                  <a:pt x="0" y="0"/>
                </a:moveTo>
                <a:lnTo>
                  <a:pt x="2444216" y="0"/>
                </a:lnTo>
                <a:lnTo>
                  <a:pt x="2444216" y="3846285"/>
                </a:lnTo>
                <a:lnTo>
                  <a:pt x="0" y="384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6274422" y="1770745"/>
            <a:ext cx="2444216" cy="3846285"/>
          </a:xfrm>
          <a:custGeom>
            <a:avLst/>
            <a:gdLst>
              <a:gd name="connsiteX0" fmla="*/ 0 w 2444216"/>
              <a:gd name="connsiteY0" fmla="*/ 0 h 3846285"/>
              <a:gd name="connsiteX1" fmla="*/ 2444216 w 2444216"/>
              <a:gd name="connsiteY1" fmla="*/ 0 h 3846285"/>
              <a:gd name="connsiteX2" fmla="*/ 2444216 w 2444216"/>
              <a:gd name="connsiteY2" fmla="*/ 3846285 h 3846285"/>
              <a:gd name="connsiteX3" fmla="*/ 0 w 2444216"/>
              <a:gd name="connsiteY3" fmla="*/ 3846285 h 38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216" h="3846285">
                <a:moveTo>
                  <a:pt x="0" y="0"/>
                </a:moveTo>
                <a:lnTo>
                  <a:pt x="2444216" y="0"/>
                </a:lnTo>
                <a:lnTo>
                  <a:pt x="2444216" y="3846285"/>
                </a:lnTo>
                <a:lnTo>
                  <a:pt x="0" y="384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5" name="图片占位符 14"/>
          <p:cNvSpPr>
            <a:spLocks noGrp="1"/>
          </p:cNvSpPr>
          <p:nvPr>
            <p:ph type="pic" sz="quarter" idx="13"/>
          </p:nvPr>
        </p:nvSpPr>
        <p:spPr>
          <a:xfrm>
            <a:off x="9052459" y="1770745"/>
            <a:ext cx="2444216" cy="3846285"/>
          </a:xfrm>
          <a:custGeom>
            <a:avLst/>
            <a:gdLst>
              <a:gd name="connsiteX0" fmla="*/ 0 w 2444216"/>
              <a:gd name="connsiteY0" fmla="*/ 0 h 3846285"/>
              <a:gd name="connsiteX1" fmla="*/ 2444216 w 2444216"/>
              <a:gd name="connsiteY1" fmla="*/ 0 h 3846285"/>
              <a:gd name="connsiteX2" fmla="*/ 2444216 w 2444216"/>
              <a:gd name="connsiteY2" fmla="*/ 3846285 h 3846285"/>
              <a:gd name="connsiteX3" fmla="*/ 0 w 2444216"/>
              <a:gd name="connsiteY3" fmla="*/ 3846285 h 38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4216" h="3846285">
                <a:moveTo>
                  <a:pt x="0" y="0"/>
                </a:moveTo>
                <a:lnTo>
                  <a:pt x="2444216" y="0"/>
                </a:lnTo>
                <a:lnTo>
                  <a:pt x="2444216" y="3846285"/>
                </a:lnTo>
                <a:lnTo>
                  <a:pt x="0" y="384628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  <a:endParaRPr lang="zh-CN" altLang="en-US" sz="3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0.xml"/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3.wmf"/><Relationship Id="rId2" Type="http://schemas.openxmlformats.org/officeDocument/2006/relationships/oleObject" Target="../embeddings/oleObject8.bin"/><Relationship Id="rId1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image" Target="../media/image9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wmf"/><Relationship Id="rId12" Type="http://schemas.openxmlformats.org/officeDocument/2006/relationships/notesSlide" Target="../notesSlides/notesSlide5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4.xml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7735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3518115" y="485828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711485" y="794570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/>
        </p:nvSpPr>
        <p:spPr>
          <a:xfrm>
            <a:off x="-240347" y="1669726"/>
            <a:ext cx="3058658" cy="399404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1374140" y="2300605"/>
            <a:ext cx="10301605" cy="112458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sz="2800" b="1" dirty="0">
                <a:solidFill>
                  <a:schemeClr val="bg1"/>
                </a:solidFill>
                <a:latin typeface="+mn-ea"/>
              </a:rPr>
              <a:t>Answering Location-Aware Graph Reachability</a:t>
            </a:r>
            <a:endParaRPr sz="2800" b="1" dirty="0">
              <a:solidFill>
                <a:schemeClr val="bg1"/>
              </a:solidFill>
              <a:latin typeface="+mn-ea"/>
            </a:endParaRPr>
          </a:p>
          <a:p>
            <a:pPr algn="ctr">
              <a:lnSpc>
                <a:spcPct val="120000"/>
              </a:lnSpc>
            </a:pPr>
            <a:r>
              <a:rPr sz="2800" b="1" dirty="0">
                <a:solidFill>
                  <a:schemeClr val="bg1"/>
                </a:solidFill>
                <a:latin typeface="+mn-ea"/>
              </a:rPr>
              <a:t>Queries on GeoSocial Data</a:t>
            </a:r>
            <a:endParaRPr sz="2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0550" y="334010"/>
            <a:ext cx="1398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323F4F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郑凯文</a:t>
            </a:r>
            <a:endParaRPr lang="zh-CN" altLang="zh-CN" sz="2400">
              <a:ln w="22225">
                <a:solidFill>
                  <a:schemeClr val="accent2"/>
                </a:solidFill>
                <a:prstDash val="solid"/>
              </a:ln>
              <a:solidFill>
                <a:srgbClr val="323F4F"/>
              </a:solidFill>
              <a:effectLst/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2075" y="718185"/>
            <a:ext cx="2630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323F4F"/>
                </a:solidFill>
                <a:effectLst/>
              </a:rPr>
              <a:t>2018 - 9 - 14</a:t>
            </a:r>
            <a:endParaRPr lang="en-US" altLang="zh-CN" sz="2400">
              <a:ln w="22225">
                <a:solidFill>
                  <a:schemeClr val="accent2"/>
                </a:solidFill>
                <a:prstDash val="solid"/>
              </a:ln>
              <a:solidFill>
                <a:srgbClr val="323F4F"/>
              </a:solidFill>
              <a:effectLst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2800" y="4801870"/>
            <a:ext cx="3980815" cy="17621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935" y="4801870"/>
            <a:ext cx="4095115" cy="189547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396345" y="6320155"/>
            <a:ext cx="74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8/</a:t>
            </a:r>
            <a:r>
              <a:rPr lang="en-US" b="1"/>
              <a:t>23</a:t>
            </a:r>
            <a:endParaRPr lang="en-US" b="1"/>
          </a:p>
        </p:txBody>
      </p:sp>
      <p:sp>
        <p:nvSpPr>
          <p:cNvPr id="60" name="文本框 59"/>
          <p:cNvSpPr txBox="1"/>
          <p:nvPr/>
        </p:nvSpPr>
        <p:spPr>
          <a:xfrm>
            <a:off x="952500" y="4799330"/>
            <a:ext cx="4436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RangeReach( P</a:t>
            </a:r>
            <a:r>
              <a:rPr lang="en-US" altLang="zh-CN" sz="2000" b="1" baseline="-25000"/>
              <a:t>1 </a:t>
            </a:r>
            <a:r>
              <a:rPr lang="en-US" altLang="zh-CN" sz="2000" b="1"/>
              <a:t>, R )</a:t>
            </a:r>
            <a:endParaRPr lang="en-US" altLang="zh-CN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952500" y="5198110"/>
            <a:ext cx="44367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Input:</a:t>
            </a:r>
            <a:endParaRPr lang="en-US" altLang="zh-CN" sz="2000" b="1"/>
          </a:p>
          <a:p>
            <a:r>
              <a:rPr lang="en-US" altLang="zh-CN" sz="2000" b="1"/>
              <a:t>Graph Vertex   :  P</a:t>
            </a:r>
            <a:r>
              <a:rPr lang="en-US" altLang="zh-CN" sz="2000" b="1" baseline="-25000"/>
              <a:t>1</a:t>
            </a:r>
            <a:endParaRPr lang="en-US" altLang="zh-CN" sz="2000" b="1"/>
          </a:p>
          <a:p>
            <a:r>
              <a:rPr lang="en-US" altLang="zh-CN" sz="2000" b="1"/>
              <a:t>Spatial Range  :  R </a:t>
            </a:r>
            <a:endParaRPr lang="en-US" altLang="zh-CN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5201285" y="895350"/>
            <a:ext cx="691959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  <a:sym typeface="+mn-ea"/>
              </a:rPr>
              <a:t>Approach III： </a:t>
            </a:r>
            <a:r>
              <a:rPr lang="en-US" sz="2800" b="1">
                <a:solidFill>
                  <a:srgbClr val="FF0000"/>
                </a:solidFill>
              </a:rPr>
              <a:t>Spatial-Reachability Indexing (abbr. SpaReach)</a:t>
            </a:r>
            <a:endParaRPr lang="en-US" sz="2800" b="1">
              <a:solidFill>
                <a:srgbClr val="FF0000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5177155" y="4344035"/>
            <a:ext cx="5971540" cy="2240915"/>
            <a:chOff x="8933" y="2049"/>
            <a:chExt cx="9404" cy="3529"/>
          </a:xfrm>
        </p:grpSpPr>
        <p:sp>
          <p:nvSpPr>
            <p:cNvPr id="9" name="文本框 8"/>
            <p:cNvSpPr txBox="1"/>
            <p:nvPr/>
          </p:nvSpPr>
          <p:spPr>
            <a:xfrm>
              <a:off x="8933" y="2049"/>
              <a:ext cx="9404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/>
                <a:t>[1]</a:t>
              </a:r>
              <a:r>
                <a:rPr sz="2000" b="1"/>
                <a:t> The R*-Tree:An Efficient and Robust Access Method for Points and Rectangles.</a:t>
              </a:r>
              <a:endParaRPr sz="2000" b="1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964" y="3192"/>
              <a:ext cx="9249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/>
                <a:t>[2] </a:t>
              </a:r>
              <a:r>
                <a:rPr sz="2000" b="1"/>
                <a:t> The Design and Analysis of Spatial Data Structures </a:t>
              </a:r>
              <a:endParaRPr lang="en-US" sz="2000" b="1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8964" y="4292"/>
              <a:ext cx="924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/>
                <a:t>[3] </a:t>
              </a:r>
              <a:r>
                <a:rPr sz="2000" b="1"/>
                <a:t> </a:t>
              </a:r>
              <a:r>
                <a:rPr lang="en-US" sz="2000" b="1"/>
                <a:t>FELINE</a:t>
              </a:r>
              <a:endParaRPr lang="en-US" sz="2000" b="1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933" y="4950"/>
              <a:ext cx="924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sz="2000" b="1"/>
                <a:t>[4]  PLL</a:t>
              </a:r>
              <a:endParaRPr sz="2000" b="1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5177790" y="1882140"/>
            <a:ext cx="69145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/>
              <a:t>U</a:t>
            </a:r>
            <a:r>
              <a:rPr sz="2400" b="1"/>
              <a:t>ses a </a:t>
            </a:r>
            <a:r>
              <a:rPr sz="2400" b="1">
                <a:solidFill>
                  <a:srgbClr val="FF0000"/>
                </a:solidFill>
              </a:rPr>
              <a:t>spatial index</a:t>
            </a:r>
            <a:r>
              <a:rPr sz="2400" b="1"/>
              <a:t> [</a:t>
            </a:r>
            <a:r>
              <a:rPr lang="en-US" sz="2400" b="1"/>
              <a:t>1</a:t>
            </a:r>
            <a:r>
              <a:rPr sz="2400" b="1"/>
              <a:t>] , [</a:t>
            </a:r>
            <a:r>
              <a:rPr lang="en-US" sz="2400" b="1"/>
              <a:t>2</a:t>
            </a:r>
            <a:r>
              <a:rPr sz="2400" b="1"/>
              <a:t>] to locate all spatial vertices V</a:t>
            </a:r>
            <a:r>
              <a:rPr sz="2400" b="1" baseline="-25000"/>
              <a:t>R</a:t>
            </a:r>
            <a:r>
              <a:rPr sz="2400" b="1"/>
              <a:t> that lie within the spatial range R</a:t>
            </a:r>
            <a:r>
              <a:rPr lang="en-US" sz="2400" b="1"/>
              <a:t>.</a:t>
            </a:r>
            <a:endParaRPr lang="en-US" sz="2400" b="1"/>
          </a:p>
          <a:p>
            <a:r>
              <a:rPr sz="2400" b="1"/>
              <a:t> </a:t>
            </a:r>
            <a:endParaRPr sz="2400" b="1"/>
          </a:p>
          <a:p>
            <a:r>
              <a:rPr lang="en-US" sz="2400" b="1"/>
              <a:t>A</a:t>
            </a:r>
            <a:r>
              <a:rPr sz="2400" b="1"/>
              <a:t>nd then uses a</a:t>
            </a:r>
            <a:r>
              <a:rPr sz="2400" b="1">
                <a:solidFill>
                  <a:srgbClr val="FF0000"/>
                </a:solidFill>
              </a:rPr>
              <a:t> reachability index</a:t>
            </a:r>
            <a:r>
              <a:rPr sz="2400" b="1"/>
              <a:t> [</a:t>
            </a:r>
            <a:r>
              <a:rPr lang="en-US" sz="2400" b="1"/>
              <a:t>3</a:t>
            </a:r>
            <a:r>
              <a:rPr sz="2400" b="1"/>
              <a:t>], [</a:t>
            </a:r>
            <a:r>
              <a:rPr lang="en-US" sz="2400" b="1"/>
              <a:t>4</a:t>
            </a:r>
            <a:r>
              <a:rPr sz="2400" b="1"/>
              <a:t>] to find out whether v can reach any vertex in V</a:t>
            </a:r>
            <a:r>
              <a:rPr sz="2400" b="1" baseline="-25000">
                <a:sym typeface="+mn-ea"/>
              </a:rPr>
              <a:t>R</a:t>
            </a:r>
            <a:r>
              <a:rPr lang="en-US" sz="2400" b="1"/>
              <a:t>.</a:t>
            </a:r>
            <a:endParaRPr lang="en-US" sz="2400" b="1" baseline="-25000"/>
          </a:p>
        </p:txBody>
      </p:sp>
      <p:grpSp>
        <p:nvGrpSpPr>
          <p:cNvPr id="112" name="组合 111"/>
          <p:cNvGrpSpPr/>
          <p:nvPr/>
        </p:nvGrpSpPr>
        <p:grpSpPr>
          <a:xfrm>
            <a:off x="952500" y="1471930"/>
            <a:ext cx="4311015" cy="2804795"/>
            <a:chOff x="1500" y="2318"/>
            <a:chExt cx="6789" cy="4417"/>
          </a:xfrm>
        </p:grpSpPr>
        <p:sp>
          <p:nvSpPr>
            <p:cNvPr id="113" name="椭圆 112"/>
            <p:cNvSpPr/>
            <p:nvPr/>
          </p:nvSpPr>
          <p:spPr>
            <a:xfrm>
              <a:off x="3079" y="2341"/>
              <a:ext cx="572" cy="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3079" y="2318"/>
              <a:ext cx="7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r>
                <a:rPr lang="en-US" altLang="zh-CN" baseline="-25000"/>
                <a:t>1</a:t>
              </a:r>
              <a:endParaRPr lang="en-US" altLang="zh-CN" baseline="-25000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7627" y="2341"/>
              <a:ext cx="572" cy="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7577" y="2349"/>
              <a:ext cx="7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r>
                <a:rPr lang="en-US" altLang="zh-CN" baseline="-25000"/>
                <a:t>3</a:t>
              </a:r>
              <a:endParaRPr lang="en-US" altLang="zh-CN" baseline="-25000"/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1500" y="2523"/>
              <a:ext cx="6699" cy="4213"/>
              <a:chOff x="1500" y="2523"/>
              <a:chExt cx="6699" cy="4213"/>
            </a:xfrm>
          </p:grpSpPr>
          <p:sp>
            <p:nvSpPr>
              <p:cNvPr id="118" name="椭圆 117"/>
              <p:cNvSpPr/>
              <p:nvPr/>
            </p:nvSpPr>
            <p:spPr>
              <a:xfrm>
                <a:off x="5399" y="2898"/>
                <a:ext cx="572" cy="5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5367" y="2898"/>
                <a:ext cx="7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</a:t>
                </a:r>
                <a:r>
                  <a:rPr lang="en-US" altLang="zh-CN" baseline="-25000"/>
                  <a:t>2</a:t>
                </a:r>
                <a:endParaRPr lang="en-US" altLang="zh-CN" baseline="-25000"/>
              </a:p>
            </p:txBody>
          </p:sp>
          <p:sp>
            <p:nvSpPr>
              <p:cNvPr id="120" name="平行四边形 119"/>
              <p:cNvSpPr/>
              <p:nvPr/>
            </p:nvSpPr>
            <p:spPr>
              <a:xfrm>
                <a:off x="2599" y="3812"/>
                <a:ext cx="5600" cy="2894"/>
              </a:xfrm>
              <a:prstGeom prst="parallelogram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6375" y="5636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6315" y="5636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2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3" name="直接连接符 122"/>
              <p:cNvCxnSpPr/>
              <p:nvPr/>
            </p:nvCxnSpPr>
            <p:spPr>
              <a:xfrm flipH="1">
                <a:off x="3783" y="3811"/>
                <a:ext cx="650" cy="292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 flipH="1">
                <a:off x="4952" y="3812"/>
                <a:ext cx="650" cy="292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 flipH="1">
                <a:off x="6081" y="3812"/>
                <a:ext cx="650" cy="292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>
                <a:off x="3139" y="4458"/>
                <a:ext cx="4843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2901" y="5327"/>
                <a:ext cx="4843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2734" y="6239"/>
                <a:ext cx="4843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矩形 128"/>
              <p:cNvSpPr/>
              <p:nvPr/>
            </p:nvSpPr>
            <p:spPr>
              <a:xfrm>
                <a:off x="3153" y="4517"/>
                <a:ext cx="1594" cy="1623"/>
              </a:xfrm>
              <a:prstGeom prst="rect">
                <a:avLst/>
              </a:prstGeom>
              <a:solidFill>
                <a:srgbClr val="00B050">
                  <a:alpha val="39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4100" y="5387"/>
                <a:ext cx="89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R</a:t>
                </a:r>
                <a:endParaRPr lang="en-US" altLang="zh-CN"/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6731" y="4292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6671" y="4292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3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3" name="直接箭头连接符 132"/>
              <p:cNvCxnSpPr>
                <a:stCxn id="119" idx="2"/>
                <a:endCxn id="142" idx="0"/>
              </p:cNvCxnSpPr>
              <p:nvPr/>
            </p:nvCxnSpPr>
            <p:spPr>
              <a:xfrm flipH="1">
                <a:off x="3977" y="3478"/>
                <a:ext cx="1747" cy="148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箭头连接符 133"/>
              <p:cNvCxnSpPr>
                <a:stCxn id="119" idx="2"/>
                <a:endCxn id="122" idx="0"/>
              </p:cNvCxnSpPr>
              <p:nvPr/>
            </p:nvCxnSpPr>
            <p:spPr>
              <a:xfrm>
                <a:off x="5724" y="3478"/>
                <a:ext cx="977" cy="2158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/>
              <p:cNvCxnSpPr>
                <a:endCxn id="132" idx="0"/>
              </p:cNvCxnSpPr>
              <p:nvPr/>
            </p:nvCxnSpPr>
            <p:spPr>
              <a:xfrm flipH="1">
                <a:off x="7057" y="2891"/>
                <a:ext cx="925" cy="140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/>
              <p:cNvSpPr/>
              <p:nvPr/>
            </p:nvSpPr>
            <p:spPr>
              <a:xfrm>
                <a:off x="1500" y="2546"/>
                <a:ext cx="572" cy="5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7" name="文本框 136"/>
              <p:cNvSpPr txBox="1"/>
              <p:nvPr/>
            </p:nvSpPr>
            <p:spPr>
              <a:xfrm>
                <a:off x="1500" y="2523"/>
                <a:ext cx="71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</a:t>
                </a:r>
                <a:r>
                  <a:rPr lang="en-US" altLang="zh-CN" baseline="-25000"/>
                  <a:t>4</a:t>
                </a:r>
                <a:endParaRPr lang="en-US" altLang="zh-CN" baseline="-25000"/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3149" y="5440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9" name="文本框 138"/>
              <p:cNvSpPr txBox="1"/>
              <p:nvPr/>
            </p:nvSpPr>
            <p:spPr>
              <a:xfrm>
                <a:off x="3089" y="5440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4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0" name="直接箭头连接符 139"/>
              <p:cNvCxnSpPr>
                <a:endCxn id="139" idx="0"/>
              </p:cNvCxnSpPr>
              <p:nvPr/>
            </p:nvCxnSpPr>
            <p:spPr>
              <a:xfrm>
                <a:off x="1924" y="3103"/>
                <a:ext cx="1551" cy="233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椭圆 140"/>
              <p:cNvSpPr/>
              <p:nvPr/>
            </p:nvSpPr>
            <p:spPr>
              <a:xfrm>
                <a:off x="3651" y="4965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3591" y="4965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1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3" name="直接箭头连接符 142"/>
              <p:cNvCxnSpPr>
                <a:endCxn id="114" idx="1"/>
              </p:cNvCxnSpPr>
              <p:nvPr/>
            </p:nvCxnSpPr>
            <p:spPr>
              <a:xfrm flipV="1">
                <a:off x="2072" y="2608"/>
                <a:ext cx="1007" cy="101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/>
              <p:cNvCxnSpPr>
                <a:endCxn id="119" idx="1"/>
              </p:cNvCxnSpPr>
              <p:nvPr/>
            </p:nvCxnSpPr>
            <p:spPr>
              <a:xfrm>
                <a:off x="3651" y="2621"/>
                <a:ext cx="1716" cy="567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/>
              <p:cNvCxnSpPr>
                <a:endCxn id="116" idx="1"/>
              </p:cNvCxnSpPr>
              <p:nvPr/>
            </p:nvCxnSpPr>
            <p:spPr>
              <a:xfrm flipV="1">
                <a:off x="5971" y="2639"/>
                <a:ext cx="1606" cy="495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/>
          <p:cNvSpPr txBox="1"/>
          <p:nvPr/>
        </p:nvSpPr>
        <p:spPr>
          <a:xfrm>
            <a:off x="815132" y="683638"/>
            <a:ext cx="313436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Exist Approach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1396345" y="6320155"/>
            <a:ext cx="74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9/</a:t>
            </a:r>
            <a:r>
              <a:rPr lang="en-US" b="1"/>
              <a:t>23</a:t>
            </a:r>
            <a:endParaRPr lang="en-US" b="1"/>
          </a:p>
        </p:txBody>
      </p:sp>
      <p:sp>
        <p:nvSpPr>
          <p:cNvPr id="60" name="文本框 59"/>
          <p:cNvSpPr txBox="1"/>
          <p:nvPr/>
        </p:nvSpPr>
        <p:spPr>
          <a:xfrm>
            <a:off x="952500" y="4799330"/>
            <a:ext cx="4436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RangeReach( P</a:t>
            </a:r>
            <a:r>
              <a:rPr lang="en-US" altLang="zh-CN" sz="2000" b="1" baseline="-25000"/>
              <a:t>1 </a:t>
            </a:r>
            <a:r>
              <a:rPr lang="en-US" altLang="zh-CN" sz="2000" b="1"/>
              <a:t>, R )</a:t>
            </a:r>
            <a:endParaRPr lang="en-US" altLang="zh-CN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952500" y="5198110"/>
            <a:ext cx="44367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Input:</a:t>
            </a:r>
            <a:endParaRPr lang="en-US" altLang="zh-CN" sz="2000" b="1"/>
          </a:p>
          <a:p>
            <a:r>
              <a:rPr lang="en-US" altLang="zh-CN" sz="2000" b="1"/>
              <a:t>Graph Vertex   :  P</a:t>
            </a:r>
            <a:r>
              <a:rPr lang="en-US" altLang="zh-CN" sz="2000" b="1" baseline="-25000"/>
              <a:t>1</a:t>
            </a:r>
            <a:endParaRPr lang="en-US" altLang="zh-CN" sz="2000" b="1"/>
          </a:p>
          <a:p>
            <a:r>
              <a:rPr lang="en-US" altLang="zh-CN" sz="2000" b="1"/>
              <a:t>Spatial Range  :  R </a:t>
            </a:r>
            <a:endParaRPr lang="en-US" altLang="zh-CN" sz="2000" b="1"/>
          </a:p>
        </p:txBody>
      </p:sp>
      <p:sp>
        <p:nvSpPr>
          <p:cNvPr id="5" name="文本框 4"/>
          <p:cNvSpPr txBox="1"/>
          <p:nvPr/>
        </p:nvSpPr>
        <p:spPr>
          <a:xfrm>
            <a:off x="5206365" y="878840"/>
            <a:ext cx="59226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T</a:t>
            </a:r>
            <a:r>
              <a:rPr lang="zh-CN" altLang="en-US" sz="2000" b="1">
                <a:solidFill>
                  <a:srgbClr val="FF0000"/>
                </a:solidFill>
              </a:rPr>
              <a:t>he state-of-the-art approach</a:t>
            </a:r>
            <a:r>
              <a:rPr lang="en-US" altLang="zh-CN" sz="2000" b="1">
                <a:solidFill>
                  <a:srgbClr val="FF0000"/>
                </a:solidFill>
              </a:rPr>
              <a:t>:</a:t>
            </a:r>
            <a:endParaRPr lang="en-US" altLang="zh-CN" sz="2000" b="1">
              <a:solidFill>
                <a:srgbClr val="FF0000"/>
              </a:solidFill>
            </a:endParaRPr>
          </a:p>
          <a:p>
            <a:r>
              <a:rPr lang="en-US" altLang="zh-CN" sz="2000" b="1">
                <a:solidFill>
                  <a:srgbClr val="FF0000"/>
                </a:solidFill>
              </a:rPr>
              <a:t>Spatial-Reachability Indexing (abbr. SpaReach)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638800" y="1946275"/>
            <a:ext cx="4617720" cy="9220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54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Problem</a:t>
            </a:r>
            <a:endParaRPr lang="en-US" altLang="zh-CN" sz="54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728970" y="3021965"/>
            <a:ext cx="56673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(1)Needs to probe the reachability index for spatial vertices that may never be reached from v.</a:t>
            </a:r>
            <a:endParaRPr lang="en-US" altLang="zh-CN" sz="2400" b="1"/>
          </a:p>
        </p:txBody>
      </p:sp>
      <p:sp>
        <p:nvSpPr>
          <p:cNvPr id="7" name="文本框 6"/>
          <p:cNvSpPr txBox="1"/>
          <p:nvPr/>
        </p:nvSpPr>
        <p:spPr>
          <a:xfrm>
            <a:off x="5638800" y="4465955"/>
            <a:ext cx="666813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(2)Has to store and maintain two index structures which may preclude scalability.</a:t>
            </a:r>
            <a:endParaRPr lang="en-US" altLang="zh-CN" sz="2400" b="1"/>
          </a:p>
        </p:txBody>
      </p:sp>
      <p:grpSp>
        <p:nvGrpSpPr>
          <p:cNvPr id="109" name="组合 108"/>
          <p:cNvGrpSpPr/>
          <p:nvPr/>
        </p:nvGrpSpPr>
        <p:grpSpPr>
          <a:xfrm>
            <a:off x="952500" y="1471930"/>
            <a:ext cx="4311015" cy="2804795"/>
            <a:chOff x="1500" y="2318"/>
            <a:chExt cx="6789" cy="4417"/>
          </a:xfrm>
        </p:grpSpPr>
        <p:sp>
          <p:nvSpPr>
            <p:cNvPr id="76" name="椭圆 75"/>
            <p:cNvSpPr/>
            <p:nvPr/>
          </p:nvSpPr>
          <p:spPr>
            <a:xfrm>
              <a:off x="3079" y="2341"/>
              <a:ext cx="572" cy="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7" name="文本框 76"/>
            <p:cNvSpPr txBox="1"/>
            <p:nvPr/>
          </p:nvSpPr>
          <p:spPr>
            <a:xfrm>
              <a:off x="3079" y="2318"/>
              <a:ext cx="7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r>
                <a:rPr lang="en-US" altLang="zh-CN" baseline="-25000"/>
                <a:t>1</a:t>
              </a:r>
              <a:endParaRPr lang="en-US" altLang="zh-CN" baseline="-25000"/>
            </a:p>
          </p:txBody>
        </p:sp>
        <p:sp>
          <p:nvSpPr>
            <p:cNvPr id="78" name="椭圆 77"/>
            <p:cNvSpPr/>
            <p:nvPr/>
          </p:nvSpPr>
          <p:spPr>
            <a:xfrm>
              <a:off x="7627" y="2341"/>
              <a:ext cx="572" cy="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7577" y="2349"/>
              <a:ext cx="7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r>
                <a:rPr lang="en-US" altLang="zh-CN" baseline="-25000"/>
                <a:t>3</a:t>
              </a:r>
              <a:endParaRPr lang="en-US" altLang="zh-CN" baseline="-25000"/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1500" y="2523"/>
              <a:ext cx="6699" cy="4213"/>
              <a:chOff x="1500" y="2523"/>
              <a:chExt cx="6699" cy="4213"/>
            </a:xfrm>
          </p:grpSpPr>
          <p:sp>
            <p:nvSpPr>
              <p:cNvPr id="81" name="椭圆 80"/>
              <p:cNvSpPr/>
              <p:nvPr/>
            </p:nvSpPr>
            <p:spPr>
              <a:xfrm>
                <a:off x="5399" y="2898"/>
                <a:ext cx="572" cy="5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2" name="文本框 81"/>
              <p:cNvSpPr txBox="1"/>
              <p:nvPr/>
            </p:nvSpPr>
            <p:spPr>
              <a:xfrm>
                <a:off x="5367" y="2898"/>
                <a:ext cx="7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</a:t>
                </a:r>
                <a:r>
                  <a:rPr lang="en-US" altLang="zh-CN" baseline="-25000"/>
                  <a:t>2</a:t>
                </a:r>
                <a:endParaRPr lang="en-US" altLang="zh-CN" baseline="-25000"/>
              </a:p>
            </p:txBody>
          </p:sp>
          <p:sp>
            <p:nvSpPr>
              <p:cNvPr id="83" name="平行四边形 82"/>
              <p:cNvSpPr/>
              <p:nvPr/>
            </p:nvSpPr>
            <p:spPr>
              <a:xfrm>
                <a:off x="2599" y="3812"/>
                <a:ext cx="5600" cy="2894"/>
              </a:xfrm>
              <a:prstGeom prst="parallelogram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4" name="椭圆 83"/>
              <p:cNvSpPr/>
              <p:nvPr/>
            </p:nvSpPr>
            <p:spPr>
              <a:xfrm>
                <a:off x="6375" y="5636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6315" y="5636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2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86" name="直接连接符 85"/>
              <p:cNvCxnSpPr/>
              <p:nvPr/>
            </p:nvCxnSpPr>
            <p:spPr>
              <a:xfrm flipH="1">
                <a:off x="3783" y="3811"/>
                <a:ext cx="650" cy="292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flipH="1">
                <a:off x="4952" y="3812"/>
                <a:ext cx="650" cy="292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flipH="1">
                <a:off x="6081" y="3812"/>
                <a:ext cx="650" cy="292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>
                <a:off x="3139" y="4458"/>
                <a:ext cx="4843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>
                <a:off x="2901" y="5327"/>
                <a:ext cx="4843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>
                <a:off x="2734" y="6239"/>
                <a:ext cx="4843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矩形 91"/>
              <p:cNvSpPr/>
              <p:nvPr/>
            </p:nvSpPr>
            <p:spPr>
              <a:xfrm>
                <a:off x="3153" y="4517"/>
                <a:ext cx="1594" cy="1623"/>
              </a:xfrm>
              <a:prstGeom prst="rect">
                <a:avLst/>
              </a:prstGeom>
              <a:solidFill>
                <a:srgbClr val="00B050">
                  <a:alpha val="39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4100" y="5387"/>
                <a:ext cx="89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R</a:t>
                </a:r>
                <a:endParaRPr lang="en-US" altLang="zh-CN"/>
              </a:p>
            </p:txBody>
          </p:sp>
          <p:sp>
            <p:nvSpPr>
              <p:cNvPr id="94" name="椭圆 93"/>
              <p:cNvSpPr/>
              <p:nvPr/>
            </p:nvSpPr>
            <p:spPr>
              <a:xfrm>
                <a:off x="6731" y="4292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5" name="文本框 94"/>
              <p:cNvSpPr txBox="1"/>
              <p:nvPr/>
            </p:nvSpPr>
            <p:spPr>
              <a:xfrm>
                <a:off x="6671" y="4292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3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6" name="直接箭头连接符 95"/>
              <p:cNvCxnSpPr>
                <a:stCxn id="82" idx="2"/>
                <a:endCxn id="105" idx="0"/>
              </p:cNvCxnSpPr>
              <p:nvPr/>
            </p:nvCxnSpPr>
            <p:spPr>
              <a:xfrm flipH="1">
                <a:off x="3977" y="3478"/>
                <a:ext cx="1747" cy="148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箭头连接符 96"/>
              <p:cNvCxnSpPr>
                <a:stCxn id="82" idx="2"/>
                <a:endCxn id="85" idx="0"/>
              </p:cNvCxnSpPr>
              <p:nvPr/>
            </p:nvCxnSpPr>
            <p:spPr>
              <a:xfrm>
                <a:off x="5724" y="3478"/>
                <a:ext cx="977" cy="2158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箭头连接符 97"/>
              <p:cNvCxnSpPr>
                <a:endCxn id="95" idx="0"/>
              </p:cNvCxnSpPr>
              <p:nvPr/>
            </p:nvCxnSpPr>
            <p:spPr>
              <a:xfrm flipH="1">
                <a:off x="7057" y="2891"/>
                <a:ext cx="925" cy="140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椭圆 98"/>
              <p:cNvSpPr/>
              <p:nvPr/>
            </p:nvSpPr>
            <p:spPr>
              <a:xfrm>
                <a:off x="1500" y="2546"/>
                <a:ext cx="572" cy="5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1500" y="2523"/>
                <a:ext cx="71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</a:t>
                </a:r>
                <a:r>
                  <a:rPr lang="en-US" altLang="zh-CN" baseline="-25000"/>
                  <a:t>4</a:t>
                </a:r>
                <a:endParaRPr lang="en-US" altLang="zh-CN" baseline="-25000"/>
              </a:p>
            </p:txBody>
          </p:sp>
          <p:sp>
            <p:nvSpPr>
              <p:cNvPr id="101" name="椭圆 100"/>
              <p:cNvSpPr/>
              <p:nvPr/>
            </p:nvSpPr>
            <p:spPr>
              <a:xfrm>
                <a:off x="3149" y="5440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3089" y="5440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4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3" name="直接箭头连接符 102"/>
              <p:cNvCxnSpPr>
                <a:endCxn id="102" idx="0"/>
              </p:cNvCxnSpPr>
              <p:nvPr/>
            </p:nvCxnSpPr>
            <p:spPr>
              <a:xfrm>
                <a:off x="1924" y="3103"/>
                <a:ext cx="1551" cy="233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椭圆 103"/>
              <p:cNvSpPr/>
              <p:nvPr/>
            </p:nvSpPr>
            <p:spPr>
              <a:xfrm>
                <a:off x="3651" y="4965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3591" y="4965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1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06" name="直接箭头连接符 105"/>
              <p:cNvCxnSpPr>
                <a:endCxn id="77" idx="1"/>
              </p:cNvCxnSpPr>
              <p:nvPr/>
            </p:nvCxnSpPr>
            <p:spPr>
              <a:xfrm flipV="1">
                <a:off x="2072" y="2608"/>
                <a:ext cx="1007" cy="101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箭头连接符 106"/>
              <p:cNvCxnSpPr>
                <a:endCxn id="82" idx="1"/>
              </p:cNvCxnSpPr>
              <p:nvPr/>
            </p:nvCxnSpPr>
            <p:spPr>
              <a:xfrm>
                <a:off x="3651" y="2621"/>
                <a:ext cx="1716" cy="567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箭头连接符 107"/>
              <p:cNvCxnSpPr>
                <a:endCxn id="79" idx="1"/>
              </p:cNvCxnSpPr>
              <p:nvPr/>
            </p:nvCxnSpPr>
            <p:spPr>
              <a:xfrm flipV="1">
                <a:off x="5971" y="2639"/>
                <a:ext cx="1606" cy="495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文本框 3"/>
          <p:cNvSpPr txBox="1"/>
          <p:nvPr/>
        </p:nvSpPr>
        <p:spPr>
          <a:xfrm>
            <a:off x="815132" y="683638"/>
            <a:ext cx="313436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Exist Approach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 34"/>
          <p:cNvSpPr/>
          <p:nvPr/>
        </p:nvSpPr>
        <p:spPr>
          <a:xfrm>
            <a:off x="3845560" y="1790065"/>
            <a:ext cx="540258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3766185" y="1710055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19855" y="2804160"/>
            <a:ext cx="542544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070985" y="3820160"/>
            <a:ext cx="545084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891280" y="2724150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023360" y="3744595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5445125" y="1888490"/>
            <a:ext cx="270192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rPr>
              <a:t>Introduction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845560" y="1888490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1</a:t>
            </a:r>
            <a:endParaRPr kumimoji="0" lang="zh-CN" alt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24500" y="3923030"/>
            <a:ext cx="30206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Our Approach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78790" y="523875"/>
            <a:ext cx="5045710" cy="90360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400" b="1" dirty="0" smtClean="0">
                <a:solidFill>
                  <a:srgbClr val="323F4F"/>
                </a:solidFill>
                <a:latin typeface="+mn-ea"/>
              </a:rPr>
              <a:t>OUTLINE</a:t>
            </a:r>
            <a:endParaRPr lang="en-US" altLang="zh-CN" sz="4400" b="1" dirty="0" smtClean="0">
              <a:solidFill>
                <a:srgbClr val="323F4F"/>
              </a:solidFill>
              <a:latin typeface="+mn-ea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4202430" y="4912360"/>
            <a:ext cx="5461635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4123055" y="4832350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25035" y="4994275"/>
            <a:ext cx="602170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Initialization &amp; Maintenance 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02430" y="5010785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4</a:t>
            </a:r>
            <a:endParaRPr kumimoji="0" lang="zh-CN" alt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88435" y="2902585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2</a:t>
            </a: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19880" y="3923030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3</a:t>
            </a: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418965" y="5904230"/>
            <a:ext cx="534416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4339590" y="5824220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183505" y="6002655"/>
            <a:ext cx="518858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rPr>
              <a:t>Conclusion &amp; Future Work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18965" y="6002655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5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445125" y="2902585"/>
            <a:ext cx="262382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eaLnBrk="0" hangingPunct="0"/>
            <a:r>
              <a:rPr lang="en-US" altLang="zh-CN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Exist Approach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75775" y="683638"/>
            <a:ext cx="301307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Our Approach</a:t>
            </a:r>
            <a:endParaRPr lang="en-US" altLang="zh-CN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19180" y="6320155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10/</a:t>
            </a:r>
            <a:r>
              <a:rPr lang="en-US" b="1"/>
              <a:t>23</a:t>
            </a:r>
            <a:endParaRPr 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2121535" y="2755900"/>
            <a:ext cx="8349615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400" b="1"/>
              <a:t>Balance </a:t>
            </a:r>
            <a:endParaRPr lang="en-US" altLang="zh-CN" sz="4400" b="1"/>
          </a:p>
          <a:p>
            <a:r>
              <a:rPr lang="en-US" altLang="zh-CN" sz="3200" b="1"/>
              <a:t>between </a:t>
            </a:r>
            <a:endParaRPr lang="en-US" altLang="zh-CN" sz="2400" b="1"/>
          </a:p>
          <a:p>
            <a:r>
              <a:rPr lang="en-US" altLang="zh-CN" sz="3200" b="1">
                <a:solidFill>
                  <a:srgbClr val="FF0000"/>
                </a:solidFill>
              </a:rPr>
              <a:t>query processing efficiency</a:t>
            </a:r>
            <a:r>
              <a:rPr lang="en-US" altLang="zh-CN" sz="3200" b="1"/>
              <a:t> </a:t>
            </a:r>
            <a:endParaRPr lang="en-US" altLang="zh-CN" sz="3200" b="1"/>
          </a:p>
          <a:p>
            <a:r>
              <a:rPr lang="en-US" altLang="zh-CN" sz="3200" b="1"/>
              <a:t>and</a:t>
            </a:r>
            <a:endParaRPr lang="en-US" altLang="zh-CN" sz="2400" b="1"/>
          </a:p>
          <a:p>
            <a:r>
              <a:rPr lang="en-US" altLang="zh-CN" sz="3200" b="1">
                <a:solidFill>
                  <a:srgbClr val="FF0000"/>
                </a:solidFill>
              </a:rPr>
              <a:t>scalability (in terms of storage overhead)</a:t>
            </a:r>
            <a:endParaRPr lang="en-US" altLang="zh-CN" sz="3200" b="1">
              <a:solidFill>
                <a:srgbClr val="FF0000"/>
              </a:solidFill>
            </a:endParaRPr>
          </a:p>
        </p:txBody>
      </p:sp>
      <p:sp>
        <p:nvSpPr>
          <p:cNvPr id="110" name="矩形 109"/>
          <p:cNvSpPr/>
          <p:nvPr/>
        </p:nvSpPr>
        <p:spPr>
          <a:xfrm>
            <a:off x="-133985" y="1399540"/>
            <a:ext cx="428561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GEO REACH</a:t>
            </a:r>
            <a:endParaRPr lang="en-US" altLang="zh-CN" sz="3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75775" y="683638"/>
            <a:ext cx="301307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Our Approach</a:t>
            </a:r>
            <a:endParaRPr lang="en-US" altLang="zh-CN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19180" y="6320155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11/</a:t>
            </a:r>
            <a:r>
              <a:rPr lang="en-US" b="1"/>
              <a:t>23</a:t>
            </a:r>
            <a:endParaRPr 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215" y="782955"/>
            <a:ext cx="6040120" cy="6024880"/>
          </a:xfrm>
          <a:prstGeom prst="rect">
            <a:avLst/>
          </a:prstGeom>
        </p:spPr>
      </p:pic>
      <p:sp>
        <p:nvSpPr>
          <p:cNvPr id="110" name="矩形 109"/>
          <p:cNvSpPr/>
          <p:nvPr/>
        </p:nvSpPr>
        <p:spPr>
          <a:xfrm>
            <a:off x="-133985" y="1399540"/>
            <a:ext cx="428561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GEO REACH</a:t>
            </a:r>
            <a:endParaRPr lang="en-US" altLang="zh-CN" sz="3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140335" y="2312670"/>
            <a:ext cx="5757545" cy="3692525"/>
            <a:chOff x="221" y="3642"/>
            <a:chExt cx="9067" cy="5815"/>
          </a:xfrm>
        </p:grpSpPr>
        <p:sp>
          <p:nvSpPr>
            <p:cNvPr id="38" name="文本框 37"/>
            <p:cNvSpPr txBox="1"/>
            <p:nvPr/>
          </p:nvSpPr>
          <p:spPr>
            <a:xfrm>
              <a:off x="221" y="3642"/>
              <a:ext cx="9067" cy="58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/>
                <a:t>SPatially-Augmented Graph(SPA-Graph)</a:t>
              </a:r>
              <a:endParaRPr lang="en-US" altLang="zh-CN" sz="2400"/>
            </a:p>
            <a:p>
              <a:endParaRPr lang="en-US" altLang="zh-CN"/>
            </a:p>
            <a:p>
              <a:endParaRPr lang="en-US" altLang="zh-CN"/>
            </a:p>
            <a:p>
              <a:r>
                <a:rPr lang="en-US" altLang="zh-CN" sz="2400"/>
                <a:t>Spatial Vertex is balck;</a:t>
              </a:r>
              <a:endParaRPr lang="en-US" altLang="zh-CN" sz="2400"/>
            </a:p>
            <a:p>
              <a:endParaRPr lang="en-US" altLang="zh-CN" sz="2400"/>
            </a:p>
            <a:p>
              <a:r>
                <a:rPr lang="en-US" altLang="zh-CN" sz="2400"/>
                <a:t>Divide Grid Cell;</a:t>
              </a:r>
              <a:endParaRPr lang="en-US" altLang="zh-CN" sz="2400"/>
            </a:p>
            <a:p>
              <a:endParaRPr lang="en-US" altLang="zh-CN" sz="2400"/>
            </a:p>
            <a:p>
              <a:r>
                <a:rPr lang="en-US" altLang="zh-CN" sz="2400"/>
                <a:t>Augmented Spatial Index;</a:t>
              </a:r>
              <a:endParaRPr lang="en-US" altLang="zh-CN"/>
            </a:p>
            <a:p>
              <a:endParaRPr lang="en-US" altLang="zh-CN"/>
            </a:p>
            <a:p>
              <a:endParaRPr lang="en-US" altLang="zh-CN"/>
            </a:p>
            <a:p>
              <a:endParaRPr lang="en-US" altLang="zh-CN"/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99" y="4439"/>
            <a:ext cx="2364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" name="" r:id="rId2" imgW="889000" imgH="228600" progId="Equation.KSEE3">
                    <p:embed/>
                  </p:oleObj>
                </mc:Choice>
                <mc:Fallback>
                  <p:oleObj name="" r:id="rId2" imgW="889000" imgH="2286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399" y="4439"/>
                          <a:ext cx="2364" cy="60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75775" y="683638"/>
            <a:ext cx="301307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Our Approach</a:t>
            </a:r>
            <a:endParaRPr lang="en-US" altLang="zh-CN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19180" y="6320155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11/</a:t>
            </a:r>
            <a:r>
              <a:rPr lang="en-US" b="1"/>
              <a:t>23</a:t>
            </a:r>
            <a:endParaRPr 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215" y="782955"/>
            <a:ext cx="6040120" cy="60248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8895" y="2067560"/>
            <a:ext cx="2849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Data Structure:</a:t>
            </a:r>
            <a:endParaRPr lang="en-US" altLang="zh-CN" sz="2400" b="1"/>
          </a:p>
        </p:txBody>
      </p:sp>
      <p:sp>
        <p:nvSpPr>
          <p:cNvPr id="110" name="矩形 109"/>
          <p:cNvSpPr/>
          <p:nvPr/>
        </p:nvSpPr>
        <p:spPr>
          <a:xfrm>
            <a:off x="-133985" y="1399540"/>
            <a:ext cx="428561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GEO REACH</a:t>
            </a:r>
            <a:endParaRPr lang="en-US" altLang="zh-CN" sz="3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291465" y="2617470"/>
            <a:ext cx="4815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B-Vertex: </a:t>
            </a:r>
            <a:r>
              <a:rPr lang="en-US" altLang="zh-CN" sz="2400"/>
              <a:t>stores whether </a:t>
            </a:r>
            <a:r>
              <a:rPr lang="en-US" altLang="zh-CN" sz="2400" i="1"/>
              <a:t>v </a:t>
            </a:r>
            <a:r>
              <a:rPr lang="en-US" altLang="zh-CN" sz="2400"/>
              <a:t>can reach any </a:t>
            </a:r>
            <a:r>
              <a:rPr lang="en-US" altLang="zh-CN" sz="2400" i="1"/>
              <a:t>Vs</a:t>
            </a:r>
            <a:endParaRPr lang="en-US" altLang="zh-CN" sz="2400" i="1"/>
          </a:p>
        </p:txBody>
      </p:sp>
      <p:sp>
        <p:nvSpPr>
          <p:cNvPr id="60" name="文本框 59"/>
          <p:cNvSpPr txBox="1"/>
          <p:nvPr/>
        </p:nvSpPr>
        <p:spPr>
          <a:xfrm>
            <a:off x="207010" y="3447415"/>
            <a:ext cx="48152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R-Vertex: </a:t>
            </a:r>
            <a:r>
              <a:rPr lang="en-US" altLang="zh-CN" sz="2400"/>
              <a:t>stores a Reachabil</a:t>
            </a:r>
            <a:r>
              <a:rPr lang="en-US" altLang="zh-CN" sz="2400" i="1"/>
              <a:t>ity Minimum Bounding Rectangle</a:t>
            </a:r>
            <a:endParaRPr lang="en-US" altLang="zh-CN" sz="2400" i="1"/>
          </a:p>
          <a:p>
            <a:r>
              <a:rPr lang="en-US" altLang="zh-CN" sz="2400" i="1"/>
              <a:t>(RMBR)  </a:t>
            </a:r>
            <a:r>
              <a:rPr lang="en-US" altLang="zh-CN" sz="2400" i="1">
                <a:solidFill>
                  <a:srgbClr val="0070C0"/>
                </a:solidFill>
              </a:rPr>
              <a:t>top-left   lower-right</a:t>
            </a:r>
            <a:endParaRPr lang="en-US" altLang="zh-CN" sz="2400" i="1">
              <a:solidFill>
                <a:srgbClr val="0070C0"/>
              </a:solidFill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07010" y="4851400"/>
            <a:ext cx="4815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G-Vertex: </a:t>
            </a:r>
            <a:r>
              <a:rPr lang="en-US" altLang="zh-CN" sz="2400"/>
              <a:t>stores  a list of spatial grid cells</a:t>
            </a:r>
            <a:r>
              <a:rPr lang="en-US" altLang="zh-CN" sz="2400" i="1"/>
              <a:t> </a:t>
            </a:r>
            <a:endParaRPr lang="en-US" altLang="zh-CN" sz="2400" i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7" grpId="0"/>
      <p:bldP spid="59" grpId="0"/>
      <p:bldP spid="60" grpId="0"/>
      <p:bldP spid="6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75775" y="683638"/>
            <a:ext cx="301307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Our Approach</a:t>
            </a:r>
            <a:endParaRPr lang="en-US" altLang="zh-CN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215" y="782955"/>
            <a:ext cx="6040120" cy="6024880"/>
          </a:xfrm>
          <a:prstGeom prst="rect">
            <a:avLst/>
          </a:prstGeom>
        </p:spPr>
      </p:pic>
      <p:sp>
        <p:nvSpPr>
          <p:cNvPr id="110" name="矩形 109"/>
          <p:cNvSpPr/>
          <p:nvPr/>
        </p:nvSpPr>
        <p:spPr>
          <a:xfrm>
            <a:off x="-133985" y="1399540"/>
            <a:ext cx="428561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3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GEO REACH</a:t>
            </a:r>
            <a:endParaRPr lang="en-US" altLang="zh-CN" sz="3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7010" y="1983105"/>
            <a:ext cx="4815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Query Processing:</a:t>
            </a:r>
            <a:endParaRPr lang="en-US" altLang="zh-CN" sz="2400" b="1"/>
          </a:p>
          <a:p>
            <a:r>
              <a:rPr lang="en-US" altLang="zh-CN" sz="2400" b="1">
                <a:sym typeface="+mn-ea"/>
              </a:rPr>
              <a:t>RangeReach( </a:t>
            </a:r>
            <a:r>
              <a:rPr lang="en-US" altLang="zh-CN" sz="2400" b="1" i="1">
                <a:sym typeface="+mn-ea"/>
              </a:rPr>
              <a:t>v</a:t>
            </a:r>
            <a:r>
              <a:rPr lang="en-US" altLang="zh-CN" sz="2400" b="1" baseline="-25000">
                <a:sym typeface="+mn-ea"/>
              </a:rPr>
              <a:t> </a:t>
            </a:r>
            <a:r>
              <a:rPr lang="en-US" altLang="zh-CN" sz="2400" b="1">
                <a:sym typeface="+mn-ea"/>
              </a:rPr>
              <a:t>, R )</a:t>
            </a:r>
            <a:endParaRPr lang="en-US" altLang="zh-CN" sz="2400" i="1"/>
          </a:p>
        </p:txBody>
      </p:sp>
      <p:sp>
        <p:nvSpPr>
          <p:cNvPr id="3" name="文本框 2"/>
          <p:cNvSpPr txBox="1"/>
          <p:nvPr/>
        </p:nvSpPr>
        <p:spPr>
          <a:xfrm>
            <a:off x="207010" y="2813050"/>
            <a:ext cx="4815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Case I (B-vertex): </a:t>
            </a:r>
            <a:r>
              <a:rPr lang="en-US" altLang="zh-CN" sz="2400"/>
              <a:t>False then stop, else further traversal</a:t>
            </a:r>
            <a:endParaRPr lang="en-US" altLang="zh-CN" sz="2400" i="1"/>
          </a:p>
        </p:txBody>
      </p:sp>
      <p:sp>
        <p:nvSpPr>
          <p:cNvPr id="6" name="文本框 5"/>
          <p:cNvSpPr txBox="1"/>
          <p:nvPr/>
        </p:nvSpPr>
        <p:spPr>
          <a:xfrm>
            <a:off x="187960" y="3627120"/>
            <a:ext cx="52374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Case II (R-vertex):</a:t>
            </a:r>
            <a:r>
              <a:rPr lang="en-US" altLang="zh-CN" sz="2400" i="1">
                <a:solidFill>
                  <a:schemeClr val="tx1"/>
                </a:solidFill>
              </a:rPr>
              <a:t>Three cases</a:t>
            </a:r>
            <a:endParaRPr lang="en-US" altLang="zh-CN" sz="2400" b="1"/>
          </a:p>
          <a:p>
            <a:r>
              <a:rPr lang="en-US" altLang="zh-CN" sz="2400" b="1"/>
              <a:t>a.</a:t>
            </a:r>
            <a:r>
              <a:rPr lang="en-US" altLang="zh-CN" sz="2400"/>
              <a:t>RMBR(</a:t>
            </a:r>
            <a:r>
              <a:rPr lang="en-US" altLang="zh-CN" sz="2400" i="1"/>
              <a:t>v</a:t>
            </a:r>
            <a:r>
              <a:rPr lang="en-US" altLang="zh-CN" sz="2400"/>
              <a:t>) lies within R</a:t>
            </a:r>
            <a:endParaRPr lang="en-US" altLang="zh-CN" sz="2400"/>
          </a:p>
          <a:p>
            <a:r>
              <a:rPr lang="en-US" altLang="zh-CN" sz="2400" b="1"/>
              <a:t>b.</a:t>
            </a:r>
            <a:r>
              <a:rPr lang="en-US" altLang="zh-CN" sz="2400">
                <a:sym typeface="+mn-ea"/>
              </a:rPr>
              <a:t>All reachable spatial vertices of </a:t>
            </a:r>
            <a:r>
              <a:rPr lang="en-US" altLang="zh-CN" sz="2400" i="1">
                <a:sym typeface="+mn-ea"/>
              </a:rPr>
              <a:t>v</a:t>
            </a:r>
            <a:r>
              <a:rPr lang="en-US" altLang="zh-CN" sz="2400">
                <a:sym typeface="+mn-ea"/>
              </a:rPr>
              <a:t> is outside R</a:t>
            </a:r>
            <a:endParaRPr lang="en-US" altLang="zh-CN" sz="2400">
              <a:sym typeface="+mn-ea"/>
            </a:endParaRPr>
          </a:p>
          <a:p>
            <a:r>
              <a:rPr lang="en-US" altLang="zh-CN" sz="2400" b="1"/>
              <a:t>c.</a:t>
            </a:r>
            <a:r>
              <a:rPr lang="en-US" altLang="zh-CN" sz="2400"/>
              <a:t>RMBR(</a:t>
            </a:r>
            <a:r>
              <a:rPr lang="en-US" altLang="zh-CN" sz="2400" i="1"/>
              <a:t>v</a:t>
            </a:r>
            <a:r>
              <a:rPr lang="en-US" altLang="zh-CN" sz="2400"/>
              <a:t>) is partially covered by R</a:t>
            </a:r>
            <a:endParaRPr lang="en-US" altLang="zh-CN" sz="2400"/>
          </a:p>
        </p:txBody>
      </p:sp>
      <p:sp>
        <p:nvSpPr>
          <p:cNvPr id="8" name="文本框 7"/>
          <p:cNvSpPr txBox="1"/>
          <p:nvPr/>
        </p:nvSpPr>
        <p:spPr>
          <a:xfrm>
            <a:off x="168910" y="5661025"/>
            <a:ext cx="48152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Case III (G-vertex): </a:t>
            </a:r>
            <a:endParaRPr lang="en-US" altLang="zh-CN" sz="2400" b="1"/>
          </a:p>
          <a:p>
            <a:r>
              <a:rPr lang="en-US" altLang="zh-CN" sz="2400"/>
              <a:t>It's same like   </a:t>
            </a:r>
            <a:r>
              <a:rPr lang="en-US" altLang="zh-CN" sz="2400" b="1">
                <a:sym typeface="+mn-ea"/>
              </a:rPr>
              <a:t>Case II</a:t>
            </a:r>
            <a:endParaRPr lang="en-US" altLang="zh-CN" sz="2400" i="1"/>
          </a:p>
        </p:txBody>
      </p:sp>
      <p:sp>
        <p:nvSpPr>
          <p:cNvPr id="11" name="椭圆 10"/>
          <p:cNvSpPr/>
          <p:nvPr/>
        </p:nvSpPr>
        <p:spPr>
          <a:xfrm>
            <a:off x="7188835" y="1370965"/>
            <a:ext cx="422275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9959340" y="1645920"/>
            <a:ext cx="1030605" cy="47117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5885180" y="1203960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959340" y="3925570"/>
            <a:ext cx="1168400" cy="49149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5597525" y="3168650"/>
            <a:ext cx="1278255" cy="99885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566785" y="996950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10046970" y="4307205"/>
            <a:ext cx="1109345" cy="28575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5992495" y="3486785"/>
            <a:ext cx="785495" cy="61785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98780" y="2513330"/>
            <a:ext cx="4815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ym typeface="+mn-ea"/>
              </a:rPr>
              <a:t>RangeReach( a</a:t>
            </a:r>
            <a:r>
              <a:rPr lang="en-US" altLang="zh-CN" sz="2400" b="1" baseline="-25000">
                <a:sym typeface="+mn-ea"/>
              </a:rPr>
              <a:t> </a:t>
            </a:r>
            <a:r>
              <a:rPr lang="en-US" altLang="zh-CN" sz="2400" b="1">
                <a:sym typeface="+mn-ea"/>
              </a:rPr>
              <a:t>, R )</a:t>
            </a:r>
            <a:endParaRPr lang="en-US" altLang="zh-CN" sz="2400" i="1"/>
          </a:p>
        </p:txBody>
      </p:sp>
      <p:sp>
        <p:nvSpPr>
          <p:cNvPr id="22" name="矩形 21"/>
          <p:cNvSpPr/>
          <p:nvPr/>
        </p:nvSpPr>
        <p:spPr>
          <a:xfrm>
            <a:off x="2994025" y="2503805"/>
            <a:ext cx="173101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TRUE</a:t>
            </a:r>
            <a:endParaRPr lang="en-US" altLang="zh-CN" sz="2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19180" y="6320155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12/</a:t>
            </a:r>
            <a:r>
              <a:rPr lang="en-US" b="1"/>
              <a:t>23</a:t>
            </a:r>
            <a:endParaRPr 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399415" y="2043430"/>
            <a:ext cx="4815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ym typeface="+mn-ea"/>
              </a:rPr>
              <a:t>RangeReach( d</a:t>
            </a:r>
            <a:r>
              <a:rPr lang="en-US" altLang="zh-CN" sz="2400" b="1" baseline="-25000">
                <a:sym typeface="+mn-ea"/>
              </a:rPr>
              <a:t> </a:t>
            </a:r>
            <a:r>
              <a:rPr lang="en-US" altLang="zh-CN" sz="2400" b="1">
                <a:sym typeface="+mn-ea"/>
              </a:rPr>
              <a:t>, R )</a:t>
            </a:r>
            <a:endParaRPr lang="en-US" altLang="zh-CN" sz="2400" i="1"/>
          </a:p>
        </p:txBody>
      </p:sp>
      <p:sp>
        <p:nvSpPr>
          <p:cNvPr id="20" name="矩形 19"/>
          <p:cNvSpPr/>
          <p:nvPr/>
        </p:nvSpPr>
        <p:spPr>
          <a:xfrm>
            <a:off x="3253105" y="2043430"/>
            <a:ext cx="1731010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8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FALSE</a:t>
            </a:r>
            <a:endParaRPr lang="en-US" altLang="zh-CN" sz="28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2" grpId="0"/>
      <p:bldP spid="3" grpId="0"/>
      <p:bldP spid="6" grpId="0"/>
      <p:bldP spid="8" grpId="0"/>
      <p:bldP spid="11" grpId="0" bldLvl="0" animBg="1"/>
      <p:bldP spid="11" grpId="1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8" grpId="0" bldLvl="0" animBg="1"/>
      <p:bldP spid="18" grpId="1" bldLvl="0" animBg="1"/>
      <p:bldP spid="19" grpId="0" bldLvl="0" animBg="1"/>
      <p:bldP spid="19" grpId="1" bldLvl="0" animBg="1"/>
      <p:bldP spid="6" grpId="1"/>
      <p:bldP spid="8" grpId="1"/>
      <p:bldP spid="3" grpId="1"/>
      <p:bldP spid="2" grpId="1"/>
      <p:bldP spid="22" grpId="0"/>
      <p:bldP spid="7" grpId="0"/>
      <p:bldP spid="20" grpId="0"/>
      <p:bldP spid="2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 34"/>
          <p:cNvSpPr/>
          <p:nvPr/>
        </p:nvSpPr>
        <p:spPr>
          <a:xfrm>
            <a:off x="3845560" y="1790065"/>
            <a:ext cx="540258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3766185" y="1710055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19855" y="2804160"/>
            <a:ext cx="542544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070985" y="3820160"/>
            <a:ext cx="545084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891280" y="2724150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023360" y="3744595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5445125" y="1888490"/>
            <a:ext cx="270192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rPr>
              <a:t>Introduction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845560" y="1888490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1</a:t>
            </a:r>
            <a:endParaRPr kumimoji="0" lang="zh-CN" alt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24500" y="3923030"/>
            <a:ext cx="30206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Our Approach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78790" y="523875"/>
            <a:ext cx="5045710" cy="90360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400" b="1" dirty="0" smtClean="0">
                <a:solidFill>
                  <a:srgbClr val="323F4F"/>
                </a:solidFill>
                <a:latin typeface="+mn-ea"/>
              </a:rPr>
              <a:t>OUTLINE</a:t>
            </a:r>
            <a:endParaRPr lang="en-US" altLang="zh-CN" sz="4400" b="1" dirty="0" smtClean="0">
              <a:solidFill>
                <a:srgbClr val="323F4F"/>
              </a:solidFill>
              <a:latin typeface="+mn-ea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4202430" y="4912360"/>
            <a:ext cx="5461635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4123055" y="4832350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25035" y="4994275"/>
            <a:ext cx="602170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Initialization &amp; Maintenance 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02430" y="5010785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4</a:t>
            </a:r>
            <a:endParaRPr kumimoji="0" lang="zh-CN" alt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88435" y="2902585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2</a:t>
            </a: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19880" y="3923030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3</a:t>
            </a: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418965" y="5904230"/>
            <a:ext cx="534416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4339590" y="5824220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183505" y="6002655"/>
            <a:ext cx="518858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rPr>
              <a:t>Conclusion &amp; Future Work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18965" y="6002655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5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445125" y="2902585"/>
            <a:ext cx="262382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eaLnBrk="0" hangingPunct="0"/>
            <a:r>
              <a:rPr lang="en-US" altLang="zh-CN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Exist Approach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215" y="782955"/>
            <a:ext cx="6040120" cy="6024880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06803" y="676018"/>
            <a:ext cx="563626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Initialization &amp; Maintenance</a:t>
            </a:r>
            <a:endParaRPr lang="en-US" altLang="zh-CN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4485" y="1619885"/>
            <a:ext cx="48152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MAX_RMBR</a:t>
            </a:r>
            <a:r>
              <a:rPr lang="en-US" altLang="zh-CN" sz="2400" b="1"/>
              <a:t>:  If area of RMBR(</a:t>
            </a:r>
            <a:r>
              <a:rPr lang="en-US" altLang="zh-CN" sz="2400" b="1" i="1"/>
              <a:t>v</a:t>
            </a:r>
            <a:r>
              <a:rPr lang="en-US" altLang="zh-CN" sz="2400" b="1"/>
              <a:t>) is larger than it .   </a:t>
            </a:r>
            <a:endParaRPr lang="en-US" altLang="zh-CN" sz="2400" b="1"/>
          </a:p>
          <a:p>
            <a:r>
              <a:rPr lang="en-US" altLang="zh-CN" sz="2400" b="1" i="1"/>
              <a:t>v:</a:t>
            </a:r>
            <a:r>
              <a:rPr lang="en-US" altLang="zh-CN" sz="2400" b="1"/>
              <a:t> R-vertex to B-vertex.</a:t>
            </a:r>
            <a:endParaRPr lang="en-US" altLang="zh-CN" sz="2400" b="1"/>
          </a:p>
          <a:p>
            <a:r>
              <a:rPr lang="en-US" altLang="zh-CN" sz="2400" b="1">
                <a:sym typeface="+mn-ea"/>
              </a:rPr>
              <a:t>(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0.8A</a:t>
            </a:r>
            <a:r>
              <a:rPr lang="en-US" altLang="zh-CN" sz="2400" b="1">
                <a:sym typeface="+mn-ea"/>
              </a:rPr>
              <a:t>)</a:t>
            </a:r>
            <a:endParaRPr lang="en-US" altLang="zh-CN" sz="2400" b="1"/>
          </a:p>
        </p:txBody>
      </p:sp>
      <p:sp>
        <p:nvSpPr>
          <p:cNvPr id="3" name="文本框 2"/>
          <p:cNvSpPr txBox="1"/>
          <p:nvPr/>
        </p:nvSpPr>
        <p:spPr>
          <a:xfrm>
            <a:off x="207010" y="3369310"/>
            <a:ext cx="505079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MAX_REACH_GRIDS</a:t>
            </a:r>
            <a:r>
              <a:rPr lang="en-US" altLang="zh-CN" sz="2400" b="1"/>
              <a:t>: </a:t>
            </a:r>
            <a:endParaRPr lang="en-US" altLang="zh-CN" sz="2400" b="1"/>
          </a:p>
          <a:p>
            <a:r>
              <a:rPr lang="en-US" altLang="zh-CN" sz="2400" b="1"/>
              <a:t>If the number of grid cells in ReachGrid</a:t>
            </a:r>
            <a:r>
              <a:rPr lang="en-US" altLang="zh-CN" sz="2400" b="1" i="1"/>
              <a:t>(v</a:t>
            </a:r>
            <a:r>
              <a:rPr lang="en-US" altLang="zh-CN" sz="2400" b="1"/>
              <a:t>) exceed it.</a:t>
            </a:r>
            <a:endParaRPr lang="en-US" altLang="zh-CN" sz="2400" b="1"/>
          </a:p>
          <a:p>
            <a:r>
              <a:rPr lang="en-US" altLang="zh-CN" sz="2400" b="1"/>
              <a:t> </a:t>
            </a:r>
            <a:r>
              <a:rPr lang="en-US" altLang="zh-CN" sz="2400" b="1" i="1"/>
              <a:t>v:</a:t>
            </a:r>
            <a:r>
              <a:rPr lang="en-US" altLang="zh-CN" sz="2400" b="1"/>
              <a:t> G-vertex to R-vertex.</a:t>
            </a:r>
            <a:endParaRPr lang="en-US" altLang="zh-CN" sz="2400" b="1"/>
          </a:p>
          <a:p>
            <a:r>
              <a:rPr lang="en-US" altLang="zh-CN" sz="2400" b="1"/>
              <a:t>(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MAX_REACH_GRIDS =  3</a:t>
            </a:r>
            <a:r>
              <a:rPr lang="en-US" altLang="zh-CN" sz="2400" b="1"/>
              <a:t>)</a:t>
            </a:r>
            <a:endParaRPr lang="en-US" altLang="zh-CN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1219180" y="6320155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13/</a:t>
            </a:r>
            <a:r>
              <a:rPr lang="en-US" b="1"/>
              <a:t>23</a:t>
            </a:r>
            <a:endParaRPr 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215" y="782955"/>
            <a:ext cx="6040120" cy="6024880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06803" y="676018"/>
            <a:ext cx="563626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Initialization &amp; Maintenance</a:t>
            </a:r>
            <a:endParaRPr lang="en-US" altLang="zh-CN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7010" y="1474470"/>
            <a:ext cx="595884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(1) </a:t>
            </a:r>
            <a:r>
              <a:rPr lang="zh-CN" altLang="en-US" sz="2400" b="1">
                <a:solidFill>
                  <a:srgbClr val="FF0000"/>
                </a:solidFill>
              </a:rPr>
              <a:t>follows the topological order </a:t>
            </a:r>
            <a:endParaRPr lang="zh-CN" altLang="en-US" sz="2400" b="1">
              <a:solidFill>
                <a:srgbClr val="FF0000"/>
              </a:solidFill>
            </a:endParaRPr>
          </a:p>
          <a:p>
            <a:r>
              <a:rPr lang="zh-CN" altLang="en-US" sz="2400" b="1">
                <a:solidFill>
                  <a:srgbClr val="FF0000"/>
                </a:solidFill>
              </a:rPr>
              <a:t> accumulate reachability information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7010" y="2456815"/>
            <a:ext cx="59588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 b="1">
                <a:solidFill>
                  <a:srgbClr val="FF0000"/>
                </a:solidFill>
              </a:rPr>
              <a:t>(2) </a:t>
            </a:r>
            <a:r>
              <a:rPr lang="zh-CN" altLang="en-US" sz="2400" b="1">
                <a:solidFill>
                  <a:srgbClr val="FF0000"/>
                </a:solidFill>
              </a:rPr>
              <a:t>follows the </a:t>
            </a:r>
            <a:r>
              <a:rPr lang="en-US" altLang="zh-CN" sz="2400" b="1">
                <a:solidFill>
                  <a:srgbClr val="FF0000"/>
                </a:solidFill>
              </a:rPr>
              <a:t>rule</a:t>
            </a:r>
            <a:r>
              <a:rPr lang="zh-CN" altLang="en-US" sz="2400" b="1">
                <a:solidFill>
                  <a:srgbClr val="FF0000"/>
                </a:solidFill>
              </a:rPr>
              <a:t> </a:t>
            </a:r>
            <a:r>
              <a:rPr lang="en-US" altLang="zh-CN" sz="2400" b="1">
                <a:solidFill>
                  <a:srgbClr val="FF0000"/>
                </a:solidFill>
              </a:rPr>
              <a:t>of </a:t>
            </a:r>
            <a:r>
              <a:rPr lang="zh-CN" altLang="en-US" sz="2400" b="1">
                <a:solidFill>
                  <a:srgbClr val="FF0000"/>
                </a:solidFill>
              </a:rPr>
              <a:t>parameter  </a:t>
            </a:r>
            <a:endParaRPr lang="zh-CN" altLang="en-US" sz="2400" b="1">
              <a:solidFill>
                <a:srgbClr val="FF0000"/>
              </a:solidFill>
            </a:endParaRPr>
          </a:p>
          <a:p>
            <a:r>
              <a:rPr lang="zh-CN" altLang="en-US" sz="2400" b="1">
                <a:solidFill>
                  <a:srgbClr val="FF0000"/>
                </a:solidFill>
              </a:rPr>
              <a:t>initial type of </a:t>
            </a:r>
            <a:r>
              <a:rPr lang="zh-CN" altLang="en-US" sz="2400" b="1" i="1">
                <a:solidFill>
                  <a:srgbClr val="FF0000"/>
                </a:solidFill>
              </a:rPr>
              <a:t>v</a:t>
            </a:r>
            <a:r>
              <a:rPr lang="zh-CN" altLang="en-US" sz="2400" b="1">
                <a:solidFill>
                  <a:srgbClr val="FF0000"/>
                </a:solidFill>
              </a:rPr>
              <a:t> by checking</a:t>
            </a:r>
            <a:endParaRPr lang="zh-CN" altLang="en-US" sz="2400" b="1">
              <a:solidFill>
                <a:srgbClr val="FF0000"/>
              </a:solidFill>
            </a:endParaRPr>
          </a:p>
          <a:p>
            <a:r>
              <a:rPr lang="zh-CN" altLang="en-US" sz="2400" b="1">
                <a:solidFill>
                  <a:srgbClr val="FF0000"/>
                </a:solidFill>
              </a:rPr>
              <a:t>exact types of out-neighbors of </a:t>
            </a:r>
            <a:r>
              <a:rPr lang="en-US" altLang="zh-CN" sz="2400" b="1" i="1">
                <a:solidFill>
                  <a:srgbClr val="FF0000"/>
                </a:solidFill>
              </a:rPr>
              <a:t>v</a:t>
            </a:r>
            <a:r>
              <a:rPr lang="zh-CN" altLang="en-US" sz="2400" b="1" i="1">
                <a:solidFill>
                  <a:srgbClr val="FF0000"/>
                </a:solidFill>
              </a:rPr>
              <a:t>  </a:t>
            </a:r>
            <a:endParaRPr lang="zh-CN" altLang="en-US" sz="2400" b="1" i="1">
              <a:solidFill>
                <a:srgbClr val="FF000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19180" y="6320155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14/</a:t>
            </a:r>
            <a:r>
              <a:rPr lang="en-US" b="1"/>
              <a:t>23</a:t>
            </a:r>
            <a:endParaRPr 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 34"/>
          <p:cNvSpPr/>
          <p:nvPr/>
        </p:nvSpPr>
        <p:spPr>
          <a:xfrm>
            <a:off x="3845560" y="1790065"/>
            <a:ext cx="540258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3766185" y="1710055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19855" y="2804160"/>
            <a:ext cx="542544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070985" y="3820160"/>
            <a:ext cx="545084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891280" y="2724150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023360" y="3744595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5445125" y="1888490"/>
            <a:ext cx="270192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rPr>
              <a:t>Introduction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845560" y="1888490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1</a:t>
            </a:r>
            <a:endParaRPr kumimoji="0" lang="zh-CN" alt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5125" y="2902585"/>
            <a:ext cx="262382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eaLnBrk="0" hangingPunct="0"/>
            <a:r>
              <a:rPr lang="en-US" altLang="zh-CN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Exist Approach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24500" y="3923030"/>
            <a:ext cx="30206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Our Approach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78790" y="523875"/>
            <a:ext cx="5045710" cy="90360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400" b="1" dirty="0" smtClean="0">
                <a:solidFill>
                  <a:srgbClr val="323F4F"/>
                </a:solidFill>
                <a:latin typeface="+mn-ea"/>
              </a:rPr>
              <a:t>OUTLINE</a:t>
            </a:r>
            <a:endParaRPr lang="en-US" altLang="zh-CN" sz="4400" b="1" dirty="0" smtClean="0">
              <a:solidFill>
                <a:srgbClr val="323F4F"/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69345" y="6193155"/>
            <a:ext cx="74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2/</a:t>
            </a:r>
            <a:r>
              <a:rPr lang="en-US" b="1"/>
              <a:t>23</a:t>
            </a:r>
            <a:endParaRPr lang="en-US" b="1"/>
          </a:p>
        </p:txBody>
      </p:sp>
      <p:sp>
        <p:nvSpPr>
          <p:cNvPr id="15" name="任意多边形 14"/>
          <p:cNvSpPr/>
          <p:nvPr/>
        </p:nvSpPr>
        <p:spPr>
          <a:xfrm>
            <a:off x="4202430" y="4912360"/>
            <a:ext cx="5461635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4123055" y="4832350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25035" y="4994275"/>
            <a:ext cx="602170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Initialization &amp; Maintenance 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02430" y="5010785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4</a:t>
            </a:r>
            <a:endParaRPr kumimoji="0" lang="zh-CN" alt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88435" y="2902585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2</a:t>
            </a: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19880" y="3923030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3</a:t>
            </a: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418965" y="5904230"/>
            <a:ext cx="534416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4339590" y="5824220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183505" y="6002655"/>
            <a:ext cx="518858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rPr>
              <a:t>Conclusion &amp; Future Work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18965" y="6002655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5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Par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215" y="782955"/>
            <a:ext cx="6040120" cy="6024880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06803" y="676018"/>
            <a:ext cx="563626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Initialization &amp; Maintenance</a:t>
            </a:r>
            <a:endParaRPr lang="en-US" altLang="zh-CN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7010" y="1259840"/>
            <a:ext cx="4814570" cy="2119630"/>
            <a:chOff x="326" y="1984"/>
            <a:chExt cx="7582" cy="3338"/>
          </a:xfrm>
        </p:grpSpPr>
        <p:sp>
          <p:nvSpPr>
            <p:cNvPr id="2" name="文本框 1"/>
            <p:cNvSpPr txBox="1"/>
            <p:nvPr/>
          </p:nvSpPr>
          <p:spPr>
            <a:xfrm>
              <a:off x="326" y="1984"/>
              <a:ext cx="7583" cy="3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/>
                <a:t>Example:</a:t>
              </a:r>
              <a:endParaRPr lang="en-US" altLang="zh-CN" sz="2400" b="1"/>
            </a:p>
            <a:p>
              <a:r>
                <a:rPr lang="en-US" altLang="zh-CN" sz="2400" b="1">
                  <a:solidFill>
                    <a:schemeClr val="tx1"/>
                  </a:solidFill>
                  <a:sym typeface="+mn-ea"/>
                </a:rPr>
                <a:t>MAX_RMBR</a:t>
              </a:r>
              <a:r>
                <a:rPr lang="en-US" altLang="zh-CN" sz="2400" b="1"/>
                <a:t> = </a:t>
              </a:r>
              <a:r>
                <a:rPr lang="en-US" altLang="zh-CN" sz="2400" b="1">
                  <a:solidFill>
                    <a:srgbClr val="FF0000"/>
                  </a:solidFill>
                </a:rPr>
                <a:t>0.8A</a:t>
              </a:r>
              <a:endParaRPr lang="en-US" altLang="zh-CN" sz="2400" b="1">
                <a:solidFill>
                  <a:srgbClr val="FF0000"/>
                </a:solidFill>
              </a:endParaRPr>
            </a:p>
            <a:p>
              <a:r>
                <a:rPr lang="en-US" altLang="zh-CN" sz="2400" b="1">
                  <a:sym typeface="+mn-ea"/>
                </a:rPr>
                <a:t>MAX_REACH_GRIDS =</a:t>
              </a:r>
              <a:r>
                <a:rPr lang="en-US" altLang="zh-CN" sz="2400" b="1">
                  <a:solidFill>
                    <a:srgbClr val="FF0000"/>
                  </a:solidFill>
                  <a:sym typeface="+mn-ea"/>
                </a:rPr>
                <a:t>  3</a:t>
              </a:r>
              <a:endParaRPr lang="en-US" altLang="zh-CN" sz="2400" b="1">
                <a:solidFill>
                  <a:srgbClr val="FF0000"/>
                </a:solidFill>
              </a:endParaRPr>
            </a:p>
            <a:p>
              <a:r>
                <a:rPr lang="en-US" altLang="zh-CN" sz="2400" b="1">
                  <a:solidFill>
                    <a:srgbClr val="FF0000"/>
                  </a:solidFill>
                </a:rPr>
                <a:t>one correct topological is</a:t>
              </a:r>
              <a:endParaRPr lang="en-US" altLang="zh-CN" sz="2400" b="1">
                <a:solidFill>
                  <a:srgbClr val="FF0000"/>
                </a:solidFill>
              </a:endParaRPr>
            </a:p>
            <a:p>
              <a:endParaRPr lang="en-US" altLang="zh-CN" sz="2400" b="1">
                <a:solidFill>
                  <a:srgbClr val="FF0000"/>
                </a:solidFill>
              </a:endParaRPr>
            </a:p>
          </p:txBody>
        </p:sp>
        <p:graphicFrame>
          <p:nvGraphicFramePr>
            <p:cNvPr id="7" name="对象 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61" y="4368"/>
            <a:ext cx="6976" cy="9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2" imgW="1485900" imgH="203200" progId="Equation.KSEE3">
                    <p:embed/>
                  </p:oleObj>
                </mc:Choice>
                <mc:Fallback>
                  <p:oleObj name="" r:id="rId2" imgW="1485900" imgH="2032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61" y="4368"/>
                          <a:ext cx="6976" cy="9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椭圆 12"/>
          <p:cNvSpPr/>
          <p:nvPr/>
        </p:nvSpPr>
        <p:spPr>
          <a:xfrm>
            <a:off x="6799580" y="742950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0021570" y="2042160"/>
            <a:ext cx="82550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6221095" y="3719830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021570" y="2245360"/>
            <a:ext cx="767080" cy="30670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221855" y="2482215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0021570" y="2416175"/>
            <a:ext cx="875665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823960" y="1871345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9966960" y="2773680"/>
            <a:ext cx="875665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095615" y="3289935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21570" y="5013960"/>
            <a:ext cx="899795" cy="26606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-38100" y="3491865"/>
            <a:ext cx="55499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ReachGrid(</a:t>
            </a:r>
            <a:r>
              <a:rPr lang="en-US" altLang="zh-CN" sz="2400" b="1" i="1"/>
              <a:t>v</a:t>
            </a:r>
            <a:r>
              <a:rPr lang="en-US" altLang="zh-CN" sz="2400" b="1"/>
              <a:t>) is updated by adding in ReachGrid(</a:t>
            </a:r>
            <a:r>
              <a:rPr lang="en-US" altLang="zh-CN" sz="2400" b="1" i="1"/>
              <a:t>v'</a:t>
            </a:r>
            <a:r>
              <a:rPr lang="en-US" altLang="zh-CN" sz="2400" b="1"/>
              <a:t>) and Grid(</a:t>
            </a:r>
            <a:r>
              <a:rPr lang="en-US" altLang="zh-CN" sz="2400" b="1" i="1"/>
              <a:t>v'</a:t>
            </a:r>
            <a:r>
              <a:rPr lang="en-US" altLang="zh-CN" sz="2400" b="1"/>
              <a:t>)</a:t>
            </a:r>
            <a:endParaRPr lang="en-US" altLang="zh-CN" sz="2400" b="1"/>
          </a:p>
          <a:p>
            <a:r>
              <a:rPr lang="en-US" altLang="zh-CN" sz="2400" b="1" i="1"/>
              <a:t>v' ∈ v</a:t>
            </a:r>
            <a:r>
              <a:rPr lang="en-US" altLang="zh-CN" sz="2400" b="1" i="1" baseline="-25000"/>
              <a:t>out</a:t>
            </a:r>
            <a:endParaRPr lang="en-US" altLang="zh-CN" sz="2400" b="1"/>
          </a:p>
          <a:p>
            <a:r>
              <a:rPr lang="en-US" altLang="zh-CN" sz="2400" b="1"/>
              <a:t>ReachGrid(i) =ReachGrid(</a:t>
            </a:r>
            <a:r>
              <a:rPr lang="en-US" altLang="zh-CN" sz="2400" b="1" i="1"/>
              <a:t>f </a:t>
            </a:r>
            <a:r>
              <a:rPr lang="en-US" altLang="zh-CN" sz="2400" b="1"/>
              <a:t>) ∪ Grid(</a:t>
            </a:r>
            <a:r>
              <a:rPr lang="en-US" altLang="zh-CN" sz="2400" b="1" i="1"/>
              <a:t>f</a:t>
            </a:r>
            <a:r>
              <a:rPr lang="en-US" altLang="zh-CN" sz="2400" b="1"/>
              <a:t>) = ∅∪ {14} = {14}</a:t>
            </a:r>
            <a:endParaRPr lang="en-US" altLang="zh-CN" sz="2400" b="1"/>
          </a:p>
        </p:txBody>
      </p:sp>
      <p:sp>
        <p:nvSpPr>
          <p:cNvPr id="19" name="椭圆 18"/>
          <p:cNvSpPr/>
          <p:nvPr/>
        </p:nvSpPr>
        <p:spPr>
          <a:xfrm>
            <a:off x="6476365" y="1880870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9966960" y="5269230"/>
            <a:ext cx="899795" cy="26606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7623175" y="2852420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10088245" y="4789170"/>
            <a:ext cx="899795" cy="26606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-38100" y="5490210"/>
            <a:ext cx="55499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ReachGrid(g) =ReachGrid(</a:t>
            </a:r>
            <a:r>
              <a:rPr lang="en-US" altLang="zh-CN" sz="2400" b="1" i="1"/>
              <a:t>i</a:t>
            </a:r>
            <a:r>
              <a:rPr lang="en-US" altLang="zh-CN" sz="2400" b="1"/>
              <a:t>) ∪ Grid(</a:t>
            </a:r>
            <a:r>
              <a:rPr lang="en-US" altLang="zh-CN" sz="2400" b="1" i="1"/>
              <a:t>i</a:t>
            </a:r>
            <a:r>
              <a:rPr lang="en-US" altLang="zh-CN" sz="2400" b="1"/>
              <a:t>) = </a:t>
            </a:r>
            <a:r>
              <a:rPr lang="en-US" altLang="zh-CN" sz="2400" b="1">
                <a:sym typeface="+mn-ea"/>
              </a:rPr>
              <a:t>{14}</a:t>
            </a:r>
            <a:r>
              <a:rPr lang="en-US" altLang="zh-CN" sz="2400" b="1"/>
              <a:t>∪ {12} = {12,14}</a:t>
            </a:r>
            <a:endParaRPr lang="en-US" altLang="zh-CN" sz="2400" b="1"/>
          </a:p>
        </p:txBody>
      </p:sp>
      <p:sp>
        <p:nvSpPr>
          <p:cNvPr id="24" name="椭圆 23"/>
          <p:cNvSpPr/>
          <p:nvPr/>
        </p:nvSpPr>
        <p:spPr>
          <a:xfrm>
            <a:off x="5843270" y="3242310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021570" y="4542155"/>
            <a:ext cx="899795" cy="26606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8528685" y="1016635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10079990" y="4327525"/>
            <a:ext cx="899795" cy="26606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1219180" y="6320155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15/</a:t>
            </a:r>
            <a:r>
              <a:rPr lang="en-US" b="1"/>
              <a:t>23</a:t>
            </a:r>
            <a:endParaRPr 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bldLvl="0" animBg="1"/>
      <p:bldP spid="3" grpId="0" bldLvl="0" animBg="1"/>
      <p:bldP spid="3" grpId="1" bldLvl="0" animBg="1"/>
      <p:bldP spid="4" grpId="0" bldLvl="0" animBg="1"/>
      <p:bldP spid="4" grpId="1" bldLvl="0" animBg="1"/>
      <p:bldP spid="6" grpId="0" bldLvl="0" animBg="1"/>
      <p:bldP spid="6" grpId="1" bldLvl="0" animBg="1"/>
      <p:bldP spid="9" grpId="0" bldLvl="0" animBg="1"/>
      <p:bldP spid="9" grpId="1" bldLvl="0" animBg="1"/>
      <p:bldP spid="11" grpId="0" bldLvl="0" animBg="1"/>
      <p:bldP spid="11" grpId="1" bldLvl="0" animBg="1"/>
      <p:bldP spid="12" grpId="0" bldLvl="0" animBg="1"/>
      <p:bldP spid="12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 bldLvl="0" animBg="1"/>
      <p:bldP spid="16" grpId="1" bldLvl="0" animBg="1"/>
      <p:bldP spid="18" grpId="0"/>
      <p:bldP spid="19" grpId="0" bldLvl="0" animBg="1"/>
      <p:bldP spid="19" grpId="1" bldLvl="0" animBg="1"/>
      <p:bldP spid="20" grpId="0" bldLvl="0" animBg="1"/>
      <p:bldP spid="20" grpId="1" bldLvl="0" animBg="1"/>
      <p:bldP spid="21" grpId="0" bldLvl="0" animBg="1"/>
      <p:bldP spid="21" grpId="1" bldLvl="0" animBg="1"/>
      <p:bldP spid="22" grpId="0" bldLvl="0" animBg="1"/>
      <p:bldP spid="22" grpId="1" bldLvl="0" animBg="1"/>
      <p:bldP spid="23" grpId="0"/>
      <p:bldP spid="24" grpId="0" bldLvl="0" animBg="1"/>
      <p:bldP spid="24" grpId="1" bldLvl="0" animBg="1"/>
      <p:bldP spid="25" grpId="0" bldLvl="0" animBg="1"/>
      <p:bldP spid="25" grpId="1" bldLvl="0" animBg="1"/>
      <p:bldP spid="26" grpId="0" bldLvl="0" animBg="1"/>
      <p:bldP spid="26" grpId="1" bldLvl="0" animBg="1"/>
      <p:bldP spid="28" grpId="0" bldLvl="0" animBg="1"/>
      <p:bldP spid="28" grpId="1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215" y="782955"/>
            <a:ext cx="6040120" cy="6024880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06803" y="676018"/>
            <a:ext cx="563626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Initialization &amp; Maintenance</a:t>
            </a:r>
            <a:endParaRPr lang="en-US" altLang="zh-CN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7010" y="1259840"/>
            <a:ext cx="48152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Example:</a:t>
            </a:r>
            <a:endParaRPr lang="en-US" altLang="zh-CN" sz="2400" b="1"/>
          </a:p>
          <a:p>
            <a:r>
              <a:rPr lang="en-US" altLang="zh-CN" sz="2400" b="1">
                <a:solidFill>
                  <a:schemeClr val="tx1"/>
                </a:solidFill>
                <a:sym typeface="+mn-ea"/>
              </a:rPr>
              <a:t>MAX_RMBR</a:t>
            </a:r>
            <a:r>
              <a:rPr lang="en-US" altLang="zh-CN" sz="2400" b="1"/>
              <a:t> = </a:t>
            </a:r>
            <a:r>
              <a:rPr lang="en-US" altLang="zh-CN" sz="2400" b="1">
                <a:solidFill>
                  <a:srgbClr val="FF0000"/>
                </a:solidFill>
              </a:rPr>
              <a:t>0.8A</a:t>
            </a:r>
            <a:endParaRPr lang="en-US" altLang="zh-CN" sz="2400" b="1">
              <a:solidFill>
                <a:srgbClr val="FF0000"/>
              </a:solidFill>
            </a:endParaRPr>
          </a:p>
          <a:p>
            <a:r>
              <a:rPr lang="en-US" altLang="zh-CN" sz="2400" b="1">
                <a:sym typeface="+mn-ea"/>
              </a:rPr>
              <a:t>MAX_REACH_GRIDS =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  3</a:t>
            </a:r>
            <a:endParaRPr lang="en-US" altLang="zh-CN" sz="2400" b="1">
              <a:solidFill>
                <a:srgbClr val="FF0000"/>
              </a:solidFill>
            </a:endParaRPr>
          </a:p>
          <a:p>
            <a:r>
              <a:rPr lang="en-US" altLang="zh-CN" sz="2400" b="1">
                <a:solidFill>
                  <a:srgbClr val="FF0000"/>
                </a:solidFill>
              </a:rPr>
              <a:t>one correct topological is</a:t>
            </a:r>
            <a:endParaRPr lang="en-US" altLang="zh-CN" sz="2400" b="1">
              <a:solidFill>
                <a:srgbClr val="FF0000"/>
              </a:solidFill>
            </a:endParaRPr>
          </a:p>
          <a:p>
            <a:endParaRPr lang="en-US" altLang="zh-CN" sz="2400" b="1">
              <a:solidFill>
                <a:srgbClr val="FF0000"/>
              </a:solidFill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2735" y="2773680"/>
          <a:ext cx="4429760" cy="60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485900" imgH="203200" progId="Equation.KSEE3">
                  <p:embed/>
                </p:oleObj>
              </mc:Choice>
              <mc:Fallback>
                <p:oleObj name="" r:id="rId2" imgW="1485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2735" y="2773680"/>
                        <a:ext cx="4429760" cy="605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椭圆 12"/>
          <p:cNvSpPr/>
          <p:nvPr/>
        </p:nvSpPr>
        <p:spPr>
          <a:xfrm>
            <a:off x="5915660" y="1202690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50190" y="3484880"/>
            <a:ext cx="55499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ReachGrid(b) =ReachGrid(</a:t>
            </a:r>
            <a:r>
              <a:rPr lang="en-US" altLang="zh-CN" sz="2400" b="1" i="1"/>
              <a:t>l</a:t>
            </a:r>
            <a:r>
              <a:rPr lang="en-US" altLang="zh-CN" sz="2400" b="1"/>
              <a:t>) ∪</a:t>
            </a:r>
            <a:r>
              <a:rPr lang="en-US" altLang="zh-CN" sz="2400" b="1">
                <a:sym typeface="+mn-ea"/>
              </a:rPr>
              <a:t>ReachGrid(</a:t>
            </a:r>
            <a:r>
              <a:rPr lang="en-US" altLang="zh-CN" sz="2400" b="1" i="1">
                <a:sym typeface="+mn-ea"/>
              </a:rPr>
              <a:t>e</a:t>
            </a:r>
            <a:r>
              <a:rPr lang="en-US" altLang="zh-CN" sz="2400" b="1">
                <a:sym typeface="+mn-ea"/>
              </a:rPr>
              <a:t>)</a:t>
            </a:r>
            <a:r>
              <a:rPr lang="en-US" altLang="zh-CN" sz="2400" b="1"/>
              <a:t> </a:t>
            </a:r>
            <a:r>
              <a:rPr lang="en-US" altLang="zh-CN" sz="2400" b="1">
                <a:sym typeface="+mn-ea"/>
              </a:rPr>
              <a:t>∪</a:t>
            </a:r>
            <a:r>
              <a:rPr lang="en-US" altLang="zh-CN" sz="2400" b="1"/>
              <a:t>Grid(</a:t>
            </a:r>
            <a:r>
              <a:rPr lang="en-US" altLang="zh-CN" sz="2400" b="1" i="1"/>
              <a:t>e</a:t>
            </a:r>
            <a:r>
              <a:rPr lang="en-US" altLang="zh-CN" sz="2400" b="1"/>
              <a:t>) = </a:t>
            </a:r>
            <a:r>
              <a:rPr lang="en-US" altLang="zh-CN" sz="2400" b="1">
                <a:sym typeface="+mn-ea"/>
              </a:rPr>
              <a:t>{2}</a:t>
            </a:r>
            <a:r>
              <a:rPr lang="en-US" altLang="zh-CN" sz="2400" b="1"/>
              <a:t>∪{14}</a:t>
            </a:r>
            <a:r>
              <a:rPr lang="en-US" altLang="zh-CN" sz="2400" b="1">
                <a:sym typeface="+mn-ea"/>
              </a:rPr>
              <a:t>∪{9}</a:t>
            </a:r>
            <a:r>
              <a:rPr lang="en-US" altLang="zh-CN" sz="2400" b="1"/>
              <a:t> = {2,9,14}</a:t>
            </a:r>
            <a:endParaRPr lang="en-US" altLang="zh-CN" sz="2400" b="1"/>
          </a:p>
        </p:txBody>
      </p:sp>
      <p:sp>
        <p:nvSpPr>
          <p:cNvPr id="14" name="椭圆 13"/>
          <p:cNvSpPr/>
          <p:nvPr/>
        </p:nvSpPr>
        <p:spPr>
          <a:xfrm>
            <a:off x="10024745" y="4102735"/>
            <a:ext cx="1076325" cy="246380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7694295" y="1911350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07010" y="4900295"/>
            <a:ext cx="554990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ReachGrid(j) = {2,7,12,14}</a:t>
            </a:r>
            <a:endParaRPr lang="en-US" altLang="zh-CN" sz="2400" b="1"/>
          </a:p>
          <a:p>
            <a:r>
              <a:rPr lang="en-US" altLang="zh-CN" sz="2400" b="1">
                <a:solidFill>
                  <a:srgbClr val="FF0000"/>
                </a:solidFill>
                <a:sym typeface="+mn-ea"/>
              </a:rPr>
              <a:t>MAX_REACH_GRIDS =  3</a:t>
            </a:r>
            <a:endParaRPr lang="en-US" altLang="zh-CN" sz="2400" b="1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 b="1">
                <a:sym typeface="+mn-ea"/>
              </a:rPr>
              <a:t> </a:t>
            </a:r>
            <a:r>
              <a:rPr lang="en-US" altLang="zh-CN" sz="2400" b="1" i="1">
                <a:sym typeface="+mn-ea"/>
              </a:rPr>
              <a:t>v:</a:t>
            </a:r>
            <a:r>
              <a:rPr lang="en-US" altLang="zh-CN" sz="2400" b="1">
                <a:sym typeface="+mn-ea"/>
              </a:rPr>
              <a:t> G-vertex to R-vertex.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>
                <a:sym typeface="+mn-ea"/>
              </a:rPr>
              <a:t>MAX_RMBR =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0.8A</a:t>
            </a:r>
            <a:endParaRPr lang="en-US" altLang="zh-CN" sz="2400" b="1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 b="1"/>
              <a:t>j:</a:t>
            </a:r>
            <a:r>
              <a:rPr lang="en-US" altLang="zh-CN" sz="2400" b="1">
                <a:solidFill>
                  <a:srgbClr val="FF0000"/>
                </a:solidFill>
              </a:rPr>
              <a:t>RMBR(j)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219180" y="6320155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16/</a:t>
            </a:r>
            <a:r>
              <a:rPr lang="en-US" b="1"/>
              <a:t>23</a:t>
            </a:r>
            <a:endParaRPr 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bldLvl="0" animBg="1"/>
      <p:bldP spid="23" grpId="0"/>
      <p:bldP spid="14" grpId="0" bldLvl="0" animBg="1"/>
      <p:bldP spid="14" grpId="1" bldLvl="0" animBg="1"/>
      <p:bldP spid="3" grpId="0" bldLvl="0" animBg="1"/>
      <p:bldP spid="3" grpId="1" bldLvl="0" animBg="1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2215" y="782955"/>
            <a:ext cx="6040120" cy="6024880"/>
          </a:xfrm>
          <a:prstGeom prst="rect">
            <a:avLst/>
          </a:prstGeom>
        </p:spPr>
      </p:pic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06803" y="676018"/>
            <a:ext cx="563626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Initialization &amp; Maintenance</a:t>
            </a:r>
            <a:endParaRPr lang="en-US" altLang="zh-CN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7010" y="1259840"/>
            <a:ext cx="481520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Example:</a:t>
            </a:r>
            <a:endParaRPr lang="en-US" altLang="zh-CN" sz="2400" b="1"/>
          </a:p>
          <a:p>
            <a:r>
              <a:rPr lang="en-US" altLang="zh-CN" sz="2400" b="1">
                <a:solidFill>
                  <a:schemeClr val="tx1"/>
                </a:solidFill>
                <a:sym typeface="+mn-ea"/>
              </a:rPr>
              <a:t>MAX_RMBR</a:t>
            </a:r>
            <a:r>
              <a:rPr lang="en-US" altLang="zh-CN" sz="2400" b="1"/>
              <a:t> = </a:t>
            </a:r>
            <a:r>
              <a:rPr lang="en-US" altLang="zh-CN" sz="2400" b="1">
                <a:solidFill>
                  <a:srgbClr val="FF0000"/>
                </a:solidFill>
              </a:rPr>
              <a:t>0.8A</a:t>
            </a:r>
            <a:endParaRPr lang="en-US" altLang="zh-CN" sz="2400" b="1">
              <a:solidFill>
                <a:srgbClr val="FF0000"/>
              </a:solidFill>
            </a:endParaRPr>
          </a:p>
          <a:p>
            <a:r>
              <a:rPr lang="en-US" altLang="zh-CN" sz="2400" b="1">
                <a:sym typeface="+mn-ea"/>
              </a:rPr>
              <a:t>MAX_REACH_GRIDS =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  3</a:t>
            </a:r>
            <a:endParaRPr lang="en-US" altLang="zh-CN" sz="2400" b="1">
              <a:solidFill>
                <a:srgbClr val="FF0000"/>
              </a:solidFill>
            </a:endParaRPr>
          </a:p>
          <a:p>
            <a:r>
              <a:rPr lang="en-US" altLang="zh-CN" sz="2400" b="1">
                <a:solidFill>
                  <a:srgbClr val="FF0000"/>
                </a:solidFill>
              </a:rPr>
              <a:t>one correct topological is</a:t>
            </a:r>
            <a:endParaRPr lang="en-US" altLang="zh-CN" sz="2400" b="1">
              <a:solidFill>
                <a:srgbClr val="FF0000"/>
              </a:solidFill>
            </a:endParaRPr>
          </a:p>
          <a:p>
            <a:endParaRPr lang="en-US" altLang="zh-CN" sz="2400" b="1">
              <a:solidFill>
                <a:srgbClr val="FF0000"/>
              </a:solidFill>
            </a:endParaRPr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2735" y="2773680"/>
          <a:ext cx="4429760" cy="60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485900" imgH="203200" progId="Equation.KSEE3">
                  <p:embed/>
                </p:oleObj>
              </mc:Choice>
              <mc:Fallback>
                <p:oleObj name="" r:id="rId2" imgW="1485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2735" y="2773680"/>
                        <a:ext cx="4429760" cy="605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椭圆 3"/>
          <p:cNvSpPr/>
          <p:nvPr/>
        </p:nvSpPr>
        <p:spPr>
          <a:xfrm>
            <a:off x="7143750" y="1360805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7010" y="3379470"/>
            <a:ext cx="53435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ReachGrid(a) = {2,7,9,12,14}</a:t>
            </a:r>
            <a:endParaRPr lang="en-US" altLang="zh-CN" sz="2400" b="1"/>
          </a:p>
          <a:p>
            <a:r>
              <a:rPr lang="en-US" altLang="zh-CN" sz="2400" b="1">
                <a:solidFill>
                  <a:srgbClr val="FF0000"/>
                </a:solidFill>
                <a:sym typeface="+mn-ea"/>
              </a:rPr>
              <a:t>MAX_REACH_GRIDS =  3</a:t>
            </a:r>
            <a:endParaRPr lang="en-US" altLang="zh-CN" sz="2400" b="1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 b="1">
                <a:sym typeface="+mn-ea"/>
              </a:rPr>
              <a:t> </a:t>
            </a:r>
            <a:r>
              <a:rPr lang="en-US" altLang="zh-CN" sz="2400" b="1" i="1">
                <a:sym typeface="+mn-ea"/>
              </a:rPr>
              <a:t>a:</a:t>
            </a:r>
            <a:r>
              <a:rPr lang="en-US" altLang="zh-CN" sz="2400" b="1">
                <a:sym typeface="+mn-ea"/>
              </a:rPr>
              <a:t> G-vertex to R-vertex.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5333365" y="2509520"/>
            <a:ext cx="4057015" cy="1532255"/>
          </a:xfrm>
          <a:custGeom>
            <a:avLst/>
            <a:gdLst>
              <a:gd name="connisteX0" fmla="*/ 1257300 w 4057015"/>
              <a:gd name="connsiteY0" fmla="*/ 0 h 1532255"/>
              <a:gd name="connisteX1" fmla="*/ 0 w 4057015"/>
              <a:gd name="connsiteY1" fmla="*/ 1532255 h 1532255"/>
              <a:gd name="connisteX2" fmla="*/ 2672080 w 4057015"/>
              <a:gd name="connsiteY2" fmla="*/ 1532255 h 1532255"/>
              <a:gd name="connisteX3" fmla="*/ 4057015 w 4057015"/>
              <a:gd name="connsiteY3" fmla="*/ 0 h 1532255"/>
              <a:gd name="connisteX4" fmla="*/ 1257300 w 4057015"/>
              <a:gd name="connsiteY4" fmla="*/ 0 h 15322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4057015" h="1532255">
                <a:moveTo>
                  <a:pt x="1257300" y="0"/>
                </a:moveTo>
                <a:lnTo>
                  <a:pt x="0" y="1532255"/>
                </a:lnTo>
                <a:lnTo>
                  <a:pt x="2672080" y="1532255"/>
                </a:lnTo>
                <a:lnTo>
                  <a:pt x="4057015" y="0"/>
                </a:lnTo>
                <a:lnTo>
                  <a:pt x="1257300" y="0"/>
                </a:lnTo>
                <a:close/>
              </a:path>
            </a:pathLst>
          </a:custGeom>
          <a:solidFill>
            <a:schemeClr val="accent1">
              <a:alpha val="4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35585" y="4498975"/>
            <a:ext cx="534352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ym typeface="+mn-ea"/>
              </a:rPr>
              <a:t>MAX_RMBR = 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0.8A</a:t>
            </a:r>
            <a:endParaRPr lang="en-US" altLang="zh-CN" sz="2400" b="1">
              <a:solidFill>
                <a:srgbClr val="FF0000"/>
              </a:solidFill>
              <a:sym typeface="+mn-ea"/>
            </a:endParaRPr>
          </a:p>
          <a:p>
            <a:r>
              <a:rPr lang="en-US" altLang="zh-CN" sz="2400" b="1">
                <a:sym typeface="+mn-ea"/>
              </a:rPr>
              <a:t>a: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RMBR(a) &gt; 0.8A</a:t>
            </a:r>
            <a:endParaRPr lang="en-US" altLang="zh-CN" sz="2400" b="1">
              <a:solidFill>
                <a:srgbClr val="FF0000"/>
              </a:solidFill>
            </a:endParaRPr>
          </a:p>
          <a:p>
            <a:r>
              <a:rPr lang="en-US" altLang="zh-CN" sz="2400" b="1" i="1">
                <a:sym typeface="+mn-ea"/>
              </a:rPr>
              <a:t>a:</a:t>
            </a:r>
            <a:r>
              <a:rPr lang="en-US" altLang="zh-CN" sz="2400" b="1">
                <a:sym typeface="+mn-ea"/>
              </a:rPr>
              <a:t> R-vertex to B-vertex.</a:t>
            </a:r>
            <a:endParaRPr lang="en-US" altLang="zh-CN" sz="2400" b="1">
              <a:sym typeface="+mn-ea"/>
            </a:endParaRPr>
          </a:p>
          <a:p>
            <a:r>
              <a:rPr lang="en-US" altLang="zh-CN" sz="2400" b="1" i="1">
                <a:sym typeface="+mn-ea"/>
              </a:rPr>
              <a:t>a:true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19180" y="6320155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17/</a:t>
            </a:r>
            <a:r>
              <a:rPr lang="en-US" b="1"/>
              <a:t>23</a:t>
            </a:r>
            <a:endParaRPr 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4" grpId="1" bldLvl="0" animBg="1"/>
      <p:bldP spid="8" grpId="0"/>
      <p:bldP spid="19" grpId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 34"/>
          <p:cNvSpPr/>
          <p:nvPr/>
        </p:nvSpPr>
        <p:spPr>
          <a:xfrm>
            <a:off x="3845560" y="1790065"/>
            <a:ext cx="540258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3766185" y="1710055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19855" y="2804160"/>
            <a:ext cx="542544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070985" y="3820160"/>
            <a:ext cx="545084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891280" y="2724150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023360" y="3744595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5445125" y="1888490"/>
            <a:ext cx="270192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rPr>
              <a:t>Introduction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845560" y="1888490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1</a:t>
            </a:r>
            <a:endParaRPr kumimoji="0" lang="zh-CN" alt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24500" y="3923030"/>
            <a:ext cx="30206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Our Approach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78790" y="523875"/>
            <a:ext cx="5045710" cy="90360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400" b="1" dirty="0" smtClean="0">
                <a:solidFill>
                  <a:srgbClr val="323F4F"/>
                </a:solidFill>
                <a:latin typeface="+mn-ea"/>
              </a:rPr>
              <a:t>OUTLINE</a:t>
            </a:r>
            <a:endParaRPr lang="en-US" altLang="zh-CN" sz="4400" b="1" dirty="0" smtClean="0">
              <a:solidFill>
                <a:srgbClr val="323F4F"/>
              </a:solidFill>
              <a:latin typeface="+mn-ea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4202430" y="4912360"/>
            <a:ext cx="5461635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4123055" y="4832350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25035" y="4994275"/>
            <a:ext cx="602170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Initialization &amp; Maintenance 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02430" y="5010785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4</a:t>
            </a:r>
            <a:endParaRPr kumimoji="0" lang="zh-CN" alt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88435" y="2902585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2</a:t>
            </a: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19880" y="3923030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3</a:t>
            </a: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418965" y="5904230"/>
            <a:ext cx="534416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4339590" y="5824220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183505" y="6002655"/>
            <a:ext cx="518858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rPr>
              <a:t>Conclusion &amp; Future Work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18965" y="6002655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5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445125" y="2902585"/>
            <a:ext cx="262382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eaLnBrk="0" hangingPunct="0"/>
            <a:r>
              <a:rPr lang="en-US" altLang="zh-CN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Exist Approach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01709" y="684273"/>
            <a:ext cx="518985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Conclusion &amp; Future Work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99690" y="1876425"/>
            <a:ext cx="6789420" cy="38500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219180" y="6320155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19/</a:t>
            </a:r>
            <a:r>
              <a:rPr lang="en-US" b="1"/>
              <a:t>23</a:t>
            </a:r>
            <a:endParaRPr 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01709" y="684273"/>
            <a:ext cx="518985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Conclusion &amp; Future Work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185" y="1799590"/>
            <a:ext cx="48152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solidFill>
                  <a:schemeClr val="tx1"/>
                </a:solidFill>
              </a:rPr>
              <a:t> Input query rectangle varies from 0.0001 to 0.1</a:t>
            </a:r>
            <a:endParaRPr lang="en-US" altLang="zh-CN" sz="2400" b="1">
              <a:solidFill>
                <a:schemeClr val="tx1"/>
              </a:solidFill>
            </a:endParaRPr>
          </a:p>
          <a:p>
            <a:endParaRPr lang="en-US" altLang="zh-CN" sz="2400" b="1">
              <a:solidFill>
                <a:schemeClr val="tx1"/>
              </a:solidFill>
            </a:endParaRPr>
          </a:p>
          <a:p>
            <a:r>
              <a:rPr lang="en-US" altLang="zh-CN" sz="2400" b="1">
                <a:solidFill>
                  <a:schemeClr val="tx1"/>
                </a:solidFill>
              </a:rPr>
              <a:t> Run 500 random queries</a:t>
            </a:r>
            <a:endParaRPr lang="en-US" altLang="zh-CN" sz="2400" b="1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1535" y="1955165"/>
            <a:ext cx="6910070" cy="38519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219180" y="6320155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20/</a:t>
            </a:r>
            <a:r>
              <a:rPr lang="en-US" b="1"/>
              <a:t>23</a:t>
            </a:r>
            <a:endParaRPr 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01709" y="684273"/>
            <a:ext cx="518985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Conclusion &amp; Future Work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23286" b="7188"/>
          <a:stretch>
            <a:fillRect/>
          </a:stretch>
        </p:blipFill>
        <p:spPr>
          <a:xfrm>
            <a:off x="7465695" y="633095"/>
            <a:ext cx="4633595" cy="55918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75590" y="2202815"/>
            <a:ext cx="81248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   The paper motivates location-aware reachability queries </a:t>
            </a:r>
            <a:r>
              <a:rPr lang="en-US" altLang="zh-CN" sz="2400" b="1">
                <a:sym typeface="+mn-ea"/>
              </a:rPr>
              <a:t>RangeReach( </a:t>
            </a:r>
            <a:r>
              <a:rPr lang="en-US" altLang="zh-CN" sz="2400" b="1" i="1">
                <a:sym typeface="+mn-ea"/>
              </a:rPr>
              <a:t>v</a:t>
            </a:r>
            <a:r>
              <a:rPr lang="en-US" altLang="zh-CN" sz="2400" b="1" baseline="-25000">
                <a:sym typeface="+mn-ea"/>
              </a:rPr>
              <a:t> </a:t>
            </a:r>
            <a:r>
              <a:rPr lang="en-US" altLang="zh-CN" sz="2400" b="1">
                <a:sym typeface="+mn-ea"/>
              </a:rPr>
              <a:t>, R ) over </a:t>
            </a:r>
            <a:r>
              <a:rPr lang="en-US" altLang="zh-CN" sz="2400" b="1"/>
              <a:t>a GeoSocial graph.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en-US" altLang="zh-CN" sz="2400" b="1"/>
              <a:t>A novel approach </a:t>
            </a:r>
            <a:r>
              <a:rPr lang="en-US" altLang="zh-CN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GEO REACH</a:t>
            </a:r>
            <a:r>
              <a:rPr lang="en-US" altLang="zh-CN" sz="2400" b="1"/>
              <a:t> is proposed to efficiently answers the query.</a:t>
            </a:r>
            <a:endParaRPr lang="en-US" altLang="zh-CN" sz="2400" b="1"/>
          </a:p>
          <a:p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19180" y="6320155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21/</a:t>
            </a:r>
            <a:r>
              <a:rPr lang="en-US" b="1"/>
              <a:t>23</a:t>
            </a:r>
            <a:endParaRPr 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01709" y="684273"/>
            <a:ext cx="518985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Conclusion &amp; Future Work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30755" y="1957070"/>
            <a:ext cx="812482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      In the future, we plan to study the extensibility of</a:t>
            </a:r>
            <a:endParaRPr lang="en-US" altLang="zh-CN" sz="2400" b="1"/>
          </a:p>
          <a:p>
            <a:r>
              <a:rPr lang="en-US" altLang="zh-CN" sz="24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GEO REACH</a:t>
            </a:r>
            <a:r>
              <a:rPr lang="en-US" altLang="zh-CN" sz="2400" b="1"/>
              <a:t> to support different spatial predicates (e.g., spatial join). 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en-US" altLang="zh-CN" sz="2400" b="1">
                <a:solidFill>
                  <a:srgbClr val="FF0000"/>
                </a:solidFill>
              </a:rPr>
              <a:t>Spatial Influence Maximization,</a:t>
            </a:r>
            <a:endParaRPr lang="en-US" altLang="zh-CN" sz="2400" b="1"/>
          </a:p>
          <a:p>
            <a:r>
              <a:rPr lang="en-US" altLang="zh-CN" sz="2400" b="1">
                <a:solidFill>
                  <a:srgbClr val="FF0000"/>
                </a:solidFill>
              </a:rPr>
              <a:t>Location and Social-Aware Recommendation,</a:t>
            </a:r>
            <a:endParaRPr lang="en-US" altLang="zh-CN" sz="2400" b="1">
              <a:solidFill>
                <a:srgbClr val="FF0000"/>
              </a:solidFill>
            </a:endParaRPr>
          </a:p>
          <a:p>
            <a:r>
              <a:rPr lang="en-US" altLang="zh-CN" sz="2400" b="1">
                <a:solidFill>
                  <a:srgbClr val="FF0000"/>
                </a:solidFill>
              </a:rPr>
              <a:t>Location-Aware Citation Network Analysis.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219180" y="6320155"/>
            <a:ext cx="92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22/</a:t>
            </a:r>
            <a:r>
              <a:rPr lang="en-US" b="1"/>
              <a:t>23</a:t>
            </a:r>
            <a:endParaRPr lang="en-US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777353"/>
            <a:ext cx="12192000" cy="282069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3518115" y="485828"/>
            <a:ext cx="867388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711485" y="794570"/>
            <a:ext cx="748051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平行四边形 9"/>
          <p:cNvSpPr/>
          <p:nvPr/>
        </p:nvSpPr>
        <p:spPr>
          <a:xfrm>
            <a:off x="-240347" y="1669726"/>
            <a:ext cx="3058658" cy="399404"/>
          </a:xfrm>
          <a:prstGeom prst="parallelogram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4106784" y="2688551"/>
            <a:ext cx="4195445" cy="1198880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6000" b="1" dirty="0" smtClean="0">
                <a:solidFill>
                  <a:schemeClr val="bg1"/>
                </a:solidFill>
                <a:latin typeface="+mn-ea"/>
              </a:rPr>
              <a:t>Thank You!</a:t>
            </a:r>
            <a:endParaRPr lang="en-US" altLang="zh-CN" sz="6000" b="1" dirty="0">
              <a:solidFill>
                <a:schemeClr val="bg1"/>
              </a:solidFill>
              <a:latin typeface="+mn-ea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107867" y="683638"/>
            <a:ext cx="254889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Introduction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96345" y="6320155"/>
            <a:ext cx="74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3/</a:t>
            </a:r>
            <a:r>
              <a:rPr lang="en-US" b="1"/>
              <a:t>23</a:t>
            </a:r>
            <a:endParaRPr lang="en-US" b="1"/>
          </a:p>
        </p:txBody>
      </p:sp>
      <p:sp>
        <p:nvSpPr>
          <p:cNvPr id="108" name="矩形 107"/>
          <p:cNvSpPr/>
          <p:nvPr/>
        </p:nvSpPr>
        <p:spPr>
          <a:xfrm>
            <a:off x="4667250" y="1384935"/>
            <a:ext cx="6478905" cy="90360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>
              <a:lnSpc>
                <a:spcPct val="120000"/>
              </a:lnSpc>
            </a:pPr>
            <a:r>
              <a:rPr lang="en-US" altLang="zh-CN" sz="4400" b="1" dirty="0" smtClean="0">
                <a:solidFill>
                  <a:srgbClr val="FF0000"/>
                </a:solidFill>
                <a:latin typeface="+mn-ea"/>
              </a:rPr>
              <a:t>The GeoSocial Graph</a:t>
            </a:r>
            <a:endParaRPr lang="en-US" altLang="zh-CN" sz="4400" b="1" dirty="0" smtClean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075" y="1745615"/>
            <a:ext cx="2838450" cy="469011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360" y="2816225"/>
            <a:ext cx="5104130" cy="380619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107867" y="683638"/>
            <a:ext cx="254889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Introduction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96345" y="6320155"/>
            <a:ext cx="74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4/</a:t>
            </a:r>
            <a:r>
              <a:rPr lang="en-US" b="1"/>
              <a:t>23</a:t>
            </a:r>
            <a:endParaRPr lang="en-US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2654935"/>
            <a:ext cx="2620010" cy="2628900"/>
          </a:xfrm>
          <a:prstGeom prst="rect">
            <a:avLst/>
          </a:prstGeom>
        </p:spPr>
      </p:pic>
      <p:sp>
        <p:nvSpPr>
          <p:cNvPr id="4" name="椭圆形标注 3"/>
          <p:cNvSpPr/>
          <p:nvPr/>
        </p:nvSpPr>
        <p:spPr>
          <a:xfrm>
            <a:off x="2122170" y="1390015"/>
            <a:ext cx="4224020" cy="1532890"/>
          </a:xfrm>
          <a:prstGeom prst="wedgeEllipseCallo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799080" y="1557020"/>
            <a:ext cx="33502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Hi Siri , to find restaurants in </a:t>
            </a:r>
            <a:endParaRPr lang="en-US" altLang="zh-CN"/>
          </a:p>
          <a:p>
            <a:r>
              <a:rPr lang="en-US" altLang="zh-CN"/>
              <a:t>NewYork such that these    </a:t>
            </a:r>
            <a:r>
              <a:rPr lang="en-US" altLang="zh-CN">
                <a:sym typeface="+mn-ea"/>
              </a:rPr>
              <a:t>restaurants are already visited by Mr.Du.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32180" y="2712085"/>
            <a:ext cx="1807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New York</a:t>
            </a:r>
            <a:endParaRPr lang="en-US" altLang="zh-CN" b="1"/>
          </a:p>
        </p:txBody>
      </p:sp>
      <p:sp>
        <p:nvSpPr>
          <p:cNvPr id="42" name="文本框 41"/>
          <p:cNvSpPr txBox="1"/>
          <p:nvPr/>
        </p:nvSpPr>
        <p:spPr>
          <a:xfrm>
            <a:off x="4906645" y="4768850"/>
            <a:ext cx="57340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two types of vertex: Person(P) ,  Restaurant(S)</a:t>
            </a:r>
            <a:endParaRPr lang="en-US" altLang="zh-CN" sz="2000" b="1"/>
          </a:p>
        </p:txBody>
      </p:sp>
      <p:sp>
        <p:nvSpPr>
          <p:cNvPr id="44" name="文本框 43"/>
          <p:cNvSpPr txBox="1"/>
          <p:nvPr/>
        </p:nvSpPr>
        <p:spPr>
          <a:xfrm>
            <a:off x="3228975" y="5283835"/>
            <a:ext cx="80225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 An edge between two P vertices represents a friendship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en-US" altLang="zh-CN" sz="2000" b="1"/>
              <a:t> An edge between a P and a S means that the Person visited the </a:t>
            </a:r>
            <a:r>
              <a:rPr lang="en-US" altLang="zh-CN" sz="2000" b="1">
                <a:sym typeface="+mn-ea"/>
              </a:rPr>
              <a:t>Restaurant</a:t>
            </a:r>
            <a:r>
              <a:rPr lang="en-US" altLang="zh-CN" sz="2000" b="1"/>
              <a:t> </a:t>
            </a:r>
            <a:endParaRPr lang="en-US" altLang="zh-CN" sz="2000" b="1"/>
          </a:p>
        </p:txBody>
      </p:sp>
      <p:sp>
        <p:nvSpPr>
          <p:cNvPr id="45" name="文本框 44"/>
          <p:cNvSpPr txBox="1"/>
          <p:nvPr/>
        </p:nvSpPr>
        <p:spPr>
          <a:xfrm>
            <a:off x="8920480" y="4370070"/>
            <a:ext cx="1897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Spatial vertex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040380" y="2176145"/>
            <a:ext cx="2867660" cy="746760"/>
            <a:chOff x="4871" y="3398"/>
            <a:chExt cx="4516" cy="1176"/>
          </a:xfrm>
        </p:grpSpPr>
        <p:sp>
          <p:nvSpPr>
            <p:cNvPr id="49" name="文本框 48"/>
            <p:cNvSpPr txBox="1"/>
            <p:nvPr/>
          </p:nvSpPr>
          <p:spPr>
            <a:xfrm>
              <a:off x="6369" y="3672"/>
              <a:ext cx="301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000" b="1">
                  <a:solidFill>
                    <a:srgbClr val="FF0000"/>
                  </a:solidFill>
                </a:rPr>
                <a:t>my friends</a:t>
              </a:r>
              <a:endParaRPr lang="en-US" altLang="zh-CN" sz="2000" b="1">
                <a:solidFill>
                  <a:srgbClr val="FF0000"/>
                </a:solidFill>
              </a:endParaRPr>
            </a:p>
          </p:txBody>
        </p:sp>
        <p:sp>
          <p:nvSpPr>
            <p:cNvPr id="50" name="减号 49"/>
            <p:cNvSpPr/>
            <p:nvPr/>
          </p:nvSpPr>
          <p:spPr>
            <a:xfrm>
              <a:off x="4871" y="3398"/>
              <a:ext cx="1640" cy="1176"/>
            </a:xfrm>
            <a:prstGeom prst="mathMinus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2626360" y="3610610"/>
            <a:ext cx="4436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RangeReach( P</a:t>
            </a:r>
            <a:r>
              <a:rPr lang="en-US" altLang="zh-CN" sz="2000" b="1" baseline="-25000"/>
              <a:t>1 </a:t>
            </a:r>
            <a:r>
              <a:rPr lang="en-US" altLang="zh-CN" sz="2000" b="1"/>
              <a:t>, R )</a:t>
            </a:r>
            <a:endParaRPr lang="en-US" altLang="zh-CN" sz="2000" b="1"/>
          </a:p>
        </p:txBody>
      </p:sp>
      <p:grpSp>
        <p:nvGrpSpPr>
          <p:cNvPr id="2" name="组合 1"/>
          <p:cNvGrpSpPr/>
          <p:nvPr/>
        </p:nvGrpSpPr>
        <p:grpSpPr>
          <a:xfrm>
            <a:off x="6346190" y="1267460"/>
            <a:ext cx="4311015" cy="2804795"/>
            <a:chOff x="9994" y="1996"/>
            <a:chExt cx="6789" cy="4417"/>
          </a:xfrm>
        </p:grpSpPr>
        <p:sp>
          <p:nvSpPr>
            <p:cNvPr id="118" name="椭圆 117"/>
            <p:cNvSpPr/>
            <p:nvPr/>
          </p:nvSpPr>
          <p:spPr>
            <a:xfrm>
              <a:off x="11573" y="2019"/>
              <a:ext cx="572" cy="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9" name="文本框 118"/>
            <p:cNvSpPr txBox="1"/>
            <p:nvPr/>
          </p:nvSpPr>
          <p:spPr>
            <a:xfrm>
              <a:off x="11573" y="1996"/>
              <a:ext cx="7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r>
                <a:rPr lang="en-US" altLang="zh-CN" baseline="-25000"/>
                <a:t>1</a:t>
              </a:r>
              <a:endParaRPr lang="en-US" altLang="zh-CN" baseline="-25000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16121" y="2019"/>
              <a:ext cx="572" cy="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16071" y="2027"/>
              <a:ext cx="7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r>
                <a:rPr lang="en-US" altLang="zh-CN" baseline="-25000"/>
                <a:t>3</a:t>
              </a:r>
              <a:endParaRPr lang="en-US" altLang="zh-CN" baseline="-25000"/>
            </a:p>
          </p:txBody>
        </p:sp>
        <p:grpSp>
          <p:nvGrpSpPr>
            <p:cNvPr id="122" name="组合 121"/>
            <p:cNvGrpSpPr/>
            <p:nvPr/>
          </p:nvGrpSpPr>
          <p:grpSpPr>
            <a:xfrm rot="0">
              <a:off x="9994" y="2201"/>
              <a:ext cx="6699" cy="4213"/>
              <a:chOff x="1500" y="2523"/>
              <a:chExt cx="6699" cy="4213"/>
            </a:xfrm>
          </p:grpSpPr>
          <p:sp>
            <p:nvSpPr>
              <p:cNvPr id="123" name="椭圆 122"/>
              <p:cNvSpPr/>
              <p:nvPr/>
            </p:nvSpPr>
            <p:spPr>
              <a:xfrm>
                <a:off x="5399" y="2898"/>
                <a:ext cx="572" cy="5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5367" y="2898"/>
                <a:ext cx="7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</a:t>
                </a:r>
                <a:r>
                  <a:rPr lang="en-US" altLang="zh-CN" baseline="-25000"/>
                  <a:t>2</a:t>
                </a:r>
                <a:endParaRPr lang="en-US" altLang="zh-CN" baseline="-25000"/>
              </a:p>
            </p:txBody>
          </p:sp>
          <p:sp>
            <p:nvSpPr>
              <p:cNvPr id="125" name="平行四边形 124"/>
              <p:cNvSpPr/>
              <p:nvPr/>
            </p:nvSpPr>
            <p:spPr>
              <a:xfrm>
                <a:off x="2599" y="3812"/>
                <a:ext cx="5600" cy="2894"/>
              </a:xfrm>
              <a:prstGeom prst="parallelogram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6375" y="5636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文本框 126"/>
              <p:cNvSpPr txBox="1"/>
              <p:nvPr/>
            </p:nvSpPr>
            <p:spPr>
              <a:xfrm>
                <a:off x="6315" y="5636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2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8" name="直接连接符 127"/>
              <p:cNvCxnSpPr/>
              <p:nvPr/>
            </p:nvCxnSpPr>
            <p:spPr>
              <a:xfrm flipH="1">
                <a:off x="3783" y="3811"/>
                <a:ext cx="650" cy="292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/>
              <p:cNvCxnSpPr/>
              <p:nvPr/>
            </p:nvCxnSpPr>
            <p:spPr>
              <a:xfrm flipH="1">
                <a:off x="4952" y="3812"/>
                <a:ext cx="650" cy="292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/>
              <p:cNvCxnSpPr/>
              <p:nvPr/>
            </p:nvCxnSpPr>
            <p:spPr>
              <a:xfrm flipH="1">
                <a:off x="6081" y="3812"/>
                <a:ext cx="650" cy="292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连接符 130"/>
              <p:cNvCxnSpPr/>
              <p:nvPr/>
            </p:nvCxnSpPr>
            <p:spPr>
              <a:xfrm>
                <a:off x="3139" y="4458"/>
                <a:ext cx="4843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/>
              <p:cNvCxnSpPr/>
              <p:nvPr/>
            </p:nvCxnSpPr>
            <p:spPr>
              <a:xfrm>
                <a:off x="2901" y="5327"/>
                <a:ext cx="4843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/>
              <p:cNvCxnSpPr/>
              <p:nvPr/>
            </p:nvCxnSpPr>
            <p:spPr>
              <a:xfrm>
                <a:off x="2734" y="6239"/>
                <a:ext cx="4843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4" name="矩形 133"/>
              <p:cNvSpPr/>
              <p:nvPr/>
            </p:nvSpPr>
            <p:spPr>
              <a:xfrm>
                <a:off x="3153" y="4517"/>
                <a:ext cx="1594" cy="1623"/>
              </a:xfrm>
              <a:prstGeom prst="rect">
                <a:avLst/>
              </a:prstGeom>
              <a:solidFill>
                <a:srgbClr val="00B050">
                  <a:alpha val="39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文本框 134"/>
              <p:cNvSpPr txBox="1"/>
              <p:nvPr/>
            </p:nvSpPr>
            <p:spPr>
              <a:xfrm>
                <a:off x="4100" y="5387"/>
                <a:ext cx="89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R</a:t>
                </a:r>
                <a:endParaRPr lang="en-US" altLang="zh-CN"/>
              </a:p>
            </p:txBody>
          </p:sp>
          <p:sp>
            <p:nvSpPr>
              <p:cNvPr id="136" name="椭圆 135"/>
              <p:cNvSpPr/>
              <p:nvPr/>
            </p:nvSpPr>
            <p:spPr>
              <a:xfrm>
                <a:off x="6731" y="4292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7" name="文本框 136"/>
              <p:cNvSpPr txBox="1"/>
              <p:nvPr/>
            </p:nvSpPr>
            <p:spPr>
              <a:xfrm>
                <a:off x="6671" y="4292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3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8" name="直接箭头连接符 137"/>
              <p:cNvCxnSpPr>
                <a:stCxn id="124" idx="2"/>
                <a:endCxn id="147" idx="0"/>
              </p:cNvCxnSpPr>
              <p:nvPr/>
            </p:nvCxnSpPr>
            <p:spPr>
              <a:xfrm flipH="1">
                <a:off x="3977" y="3478"/>
                <a:ext cx="1747" cy="148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箭头连接符 138"/>
              <p:cNvCxnSpPr>
                <a:stCxn id="124" idx="2"/>
                <a:endCxn id="127" idx="0"/>
              </p:cNvCxnSpPr>
              <p:nvPr/>
            </p:nvCxnSpPr>
            <p:spPr>
              <a:xfrm>
                <a:off x="5724" y="3478"/>
                <a:ext cx="977" cy="2158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/>
              <p:cNvCxnSpPr>
                <a:endCxn id="137" idx="0"/>
              </p:cNvCxnSpPr>
              <p:nvPr/>
            </p:nvCxnSpPr>
            <p:spPr>
              <a:xfrm flipH="1">
                <a:off x="7057" y="2891"/>
                <a:ext cx="925" cy="140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椭圆 140"/>
              <p:cNvSpPr/>
              <p:nvPr/>
            </p:nvSpPr>
            <p:spPr>
              <a:xfrm>
                <a:off x="1500" y="2546"/>
                <a:ext cx="572" cy="5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1500" y="2523"/>
                <a:ext cx="71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</a:t>
                </a:r>
                <a:r>
                  <a:rPr lang="en-US" altLang="zh-CN" baseline="-25000"/>
                  <a:t>4</a:t>
                </a:r>
                <a:endParaRPr lang="en-US" altLang="zh-CN" baseline="-25000"/>
              </a:p>
            </p:txBody>
          </p:sp>
          <p:sp>
            <p:nvSpPr>
              <p:cNvPr id="143" name="椭圆 142"/>
              <p:cNvSpPr/>
              <p:nvPr/>
            </p:nvSpPr>
            <p:spPr>
              <a:xfrm>
                <a:off x="3149" y="5440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3089" y="5440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4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5" name="直接箭头连接符 144"/>
              <p:cNvCxnSpPr>
                <a:endCxn id="144" idx="0"/>
              </p:cNvCxnSpPr>
              <p:nvPr/>
            </p:nvCxnSpPr>
            <p:spPr>
              <a:xfrm>
                <a:off x="1924" y="3103"/>
                <a:ext cx="1551" cy="233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6" name="椭圆 145"/>
              <p:cNvSpPr/>
              <p:nvPr/>
            </p:nvSpPr>
            <p:spPr>
              <a:xfrm>
                <a:off x="3651" y="4965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3591" y="4965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1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8" name="直接箭头连接符 147"/>
              <p:cNvCxnSpPr>
                <a:stCxn id="119" idx="1"/>
              </p:cNvCxnSpPr>
              <p:nvPr/>
            </p:nvCxnSpPr>
            <p:spPr>
              <a:xfrm flipH="1">
                <a:off x="2072" y="2608"/>
                <a:ext cx="1007" cy="181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箭头连接符 148"/>
              <p:cNvCxnSpPr>
                <a:endCxn id="124" idx="1"/>
              </p:cNvCxnSpPr>
              <p:nvPr/>
            </p:nvCxnSpPr>
            <p:spPr>
              <a:xfrm>
                <a:off x="3651" y="2621"/>
                <a:ext cx="1716" cy="567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箭头连接符 149"/>
              <p:cNvCxnSpPr>
                <a:endCxn id="121" idx="1"/>
              </p:cNvCxnSpPr>
              <p:nvPr/>
            </p:nvCxnSpPr>
            <p:spPr>
              <a:xfrm flipV="1">
                <a:off x="5971" y="2639"/>
                <a:ext cx="1606" cy="495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7" grpId="0"/>
      <p:bldP spid="42" grpId="0"/>
      <p:bldP spid="44" grpId="0"/>
      <p:bldP spid="45" grpId="0"/>
      <p:bldP spid="6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055480" y="683638"/>
            <a:ext cx="265366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Preliminaries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96345" y="6320155"/>
            <a:ext cx="74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5/</a:t>
            </a:r>
            <a:r>
              <a:rPr lang="en-US" b="1"/>
              <a:t>23</a:t>
            </a:r>
            <a:endParaRPr lang="en-US" b="1"/>
          </a:p>
        </p:txBody>
      </p:sp>
      <p:sp>
        <p:nvSpPr>
          <p:cNvPr id="8" name="椭圆 7"/>
          <p:cNvSpPr/>
          <p:nvPr/>
        </p:nvSpPr>
        <p:spPr>
          <a:xfrm>
            <a:off x="1955165" y="1486535"/>
            <a:ext cx="363220" cy="37338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955165" y="1471930"/>
            <a:ext cx="452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r>
              <a:rPr lang="en-US" altLang="zh-CN" baseline="-25000"/>
              <a:t>1</a:t>
            </a:r>
            <a:endParaRPr lang="en-US" altLang="zh-CN" baseline="-25000"/>
          </a:p>
        </p:txBody>
      </p:sp>
      <p:sp>
        <p:nvSpPr>
          <p:cNvPr id="15" name="椭圆 14"/>
          <p:cNvSpPr/>
          <p:nvPr/>
        </p:nvSpPr>
        <p:spPr>
          <a:xfrm>
            <a:off x="4843145" y="1486535"/>
            <a:ext cx="363220" cy="37338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811395" y="1491615"/>
            <a:ext cx="452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r>
              <a:rPr lang="en-US" altLang="zh-CN" baseline="-25000"/>
              <a:t>3</a:t>
            </a:r>
            <a:endParaRPr lang="en-US" altLang="zh-CN" baseline="-25000"/>
          </a:p>
        </p:txBody>
      </p:sp>
      <p:sp>
        <p:nvSpPr>
          <p:cNvPr id="4" name="文本框 3"/>
          <p:cNvSpPr txBox="1"/>
          <p:nvPr/>
        </p:nvSpPr>
        <p:spPr>
          <a:xfrm>
            <a:off x="1055370" y="4720590"/>
            <a:ext cx="939990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GeoSocial Graph:  directed property graph                 </a:t>
            </a:r>
            <a:endParaRPr lang="en-US" altLang="zh-CN" sz="2400" b="1"/>
          </a:p>
          <a:p>
            <a:endParaRPr lang="en-US" altLang="zh-CN" sz="2400" b="1"/>
          </a:p>
          <a:p>
            <a:r>
              <a:rPr lang="en-US" altLang="zh-CN" sz="2400" b="1"/>
              <a:t>         where                           exists .               may be a geometrical point, rectangle, or a polygon. </a:t>
            </a:r>
            <a:endParaRPr lang="en-US" altLang="zh-CN" sz="2400" b="1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39965" y="4794885"/>
          <a:ext cx="1479550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876300" imgH="228600" progId="Equation.KSEE3">
                  <p:embed/>
                </p:oleObj>
              </mc:Choice>
              <mc:Fallback>
                <p:oleObj name="" r:id="rId1" imgW="876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39965" y="4794885"/>
                        <a:ext cx="1479550" cy="38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12520" y="5539105"/>
          <a:ext cx="729615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431800" imgH="228600" progId="Equation.KSEE3">
                  <p:embed/>
                </p:oleObj>
              </mc:Choice>
              <mc:Fallback>
                <p:oleObj name="" r:id="rId3" imgW="4318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12520" y="5539105"/>
                        <a:ext cx="729615" cy="386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5110" y="5494655"/>
          <a:ext cx="219900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5" imgW="1130300" imgH="228600" progId="Equation.KSEE3">
                  <p:embed/>
                </p:oleObj>
              </mc:Choice>
              <mc:Fallback>
                <p:oleObj name="" r:id="rId5" imgW="1130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85110" y="5494655"/>
                        <a:ext cx="2199005" cy="444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53785" y="5529580"/>
          <a:ext cx="1186180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7" imgW="609600" imgH="203200" progId="Equation.KSEE3">
                  <p:embed/>
                </p:oleObj>
              </mc:Choice>
              <mc:Fallback>
                <p:oleObj name="" r:id="rId7" imgW="6096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53785" y="5529580"/>
                        <a:ext cx="1186180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6" name="图片 4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48630" y="1497330"/>
            <a:ext cx="6092190" cy="2081530"/>
          </a:xfrm>
          <a:prstGeom prst="rect">
            <a:avLst/>
          </a:prstGeom>
        </p:spPr>
      </p:pic>
      <p:grpSp>
        <p:nvGrpSpPr>
          <p:cNvPr id="51" name="组合 50"/>
          <p:cNvGrpSpPr/>
          <p:nvPr/>
        </p:nvGrpSpPr>
        <p:grpSpPr>
          <a:xfrm>
            <a:off x="952500" y="1602105"/>
            <a:ext cx="4253865" cy="2675255"/>
            <a:chOff x="1500" y="2523"/>
            <a:chExt cx="6699" cy="4213"/>
          </a:xfrm>
        </p:grpSpPr>
        <p:sp>
          <p:nvSpPr>
            <p:cNvPr id="12" name="椭圆 11"/>
            <p:cNvSpPr/>
            <p:nvPr/>
          </p:nvSpPr>
          <p:spPr>
            <a:xfrm>
              <a:off x="5399" y="2898"/>
              <a:ext cx="572" cy="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67" y="2898"/>
              <a:ext cx="7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r>
                <a:rPr lang="en-US" altLang="zh-CN" baseline="-25000"/>
                <a:t>2</a:t>
              </a:r>
              <a:endParaRPr lang="en-US" altLang="zh-CN" baseline="-25000"/>
            </a:p>
          </p:txBody>
        </p:sp>
        <p:sp>
          <p:nvSpPr>
            <p:cNvPr id="19" name="平行四边形 18"/>
            <p:cNvSpPr/>
            <p:nvPr/>
          </p:nvSpPr>
          <p:spPr>
            <a:xfrm>
              <a:off x="2599" y="3812"/>
              <a:ext cx="5600" cy="2894"/>
            </a:xfrm>
            <a:prstGeom prst="parallelogram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375" y="5636"/>
              <a:ext cx="572" cy="5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315" y="5636"/>
              <a:ext cx="771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S</a:t>
              </a:r>
              <a:r>
                <a:rPr lang="en-US" altLang="zh-CN" baseline="-25000">
                  <a:solidFill>
                    <a:srgbClr val="FF0000"/>
                  </a:solidFill>
                </a:rPr>
                <a:t>2</a:t>
              </a:r>
              <a:endParaRPr lang="en-US" altLang="zh-CN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 flipH="1">
              <a:off x="3783" y="3811"/>
              <a:ext cx="650" cy="292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4952" y="3812"/>
              <a:ext cx="650" cy="292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 flipH="1">
              <a:off x="6081" y="3812"/>
              <a:ext cx="650" cy="2924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3139" y="4458"/>
              <a:ext cx="4843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>
              <a:off x="2901" y="5327"/>
              <a:ext cx="4843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2734" y="6239"/>
              <a:ext cx="4843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/>
            <p:cNvSpPr/>
            <p:nvPr/>
          </p:nvSpPr>
          <p:spPr>
            <a:xfrm>
              <a:off x="3153" y="4517"/>
              <a:ext cx="1594" cy="1623"/>
            </a:xfrm>
            <a:prstGeom prst="rect">
              <a:avLst/>
            </a:prstGeom>
            <a:solidFill>
              <a:srgbClr val="00B050">
                <a:alpha val="39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4100" y="5387"/>
              <a:ext cx="89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R</a:t>
              </a:r>
              <a:endParaRPr lang="en-US" altLang="zh-CN"/>
            </a:p>
          </p:txBody>
        </p:sp>
        <p:sp>
          <p:nvSpPr>
            <p:cNvPr id="35" name="椭圆 34"/>
            <p:cNvSpPr/>
            <p:nvPr/>
          </p:nvSpPr>
          <p:spPr>
            <a:xfrm>
              <a:off x="6731" y="4292"/>
              <a:ext cx="572" cy="5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6671" y="4292"/>
              <a:ext cx="771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S</a:t>
              </a:r>
              <a:r>
                <a:rPr lang="en-US" altLang="zh-CN" baseline="-25000">
                  <a:solidFill>
                    <a:srgbClr val="FF0000"/>
                  </a:solidFill>
                </a:rPr>
                <a:t>3</a:t>
              </a:r>
              <a:endParaRPr lang="en-US" altLang="zh-CN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39" name="直接箭头连接符 38"/>
            <p:cNvCxnSpPr>
              <a:stCxn id="13" idx="2"/>
              <a:endCxn id="21" idx="0"/>
            </p:cNvCxnSpPr>
            <p:nvPr/>
          </p:nvCxnSpPr>
          <p:spPr>
            <a:xfrm flipH="1">
              <a:off x="3977" y="3478"/>
              <a:ext cx="1747" cy="148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stCxn id="13" idx="2"/>
              <a:endCxn id="23" idx="0"/>
            </p:cNvCxnSpPr>
            <p:nvPr/>
          </p:nvCxnSpPr>
          <p:spPr>
            <a:xfrm>
              <a:off x="5724" y="3478"/>
              <a:ext cx="977" cy="2158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endCxn id="36" idx="0"/>
            </p:cNvCxnSpPr>
            <p:nvPr/>
          </p:nvCxnSpPr>
          <p:spPr>
            <a:xfrm flipH="1">
              <a:off x="7057" y="2891"/>
              <a:ext cx="925" cy="1401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椭圆 51"/>
            <p:cNvSpPr/>
            <p:nvPr/>
          </p:nvSpPr>
          <p:spPr>
            <a:xfrm>
              <a:off x="1500" y="2546"/>
              <a:ext cx="572" cy="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1500" y="2523"/>
              <a:ext cx="7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r>
                <a:rPr lang="en-US" altLang="zh-CN" baseline="-25000"/>
                <a:t>4</a:t>
              </a:r>
              <a:endParaRPr lang="en-US" altLang="zh-CN" baseline="-25000"/>
            </a:p>
          </p:txBody>
        </p:sp>
        <p:sp>
          <p:nvSpPr>
            <p:cNvPr id="55" name="椭圆 54"/>
            <p:cNvSpPr/>
            <p:nvPr/>
          </p:nvSpPr>
          <p:spPr>
            <a:xfrm>
              <a:off x="3149" y="5440"/>
              <a:ext cx="572" cy="5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3089" y="5440"/>
              <a:ext cx="771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S</a:t>
              </a:r>
              <a:r>
                <a:rPr lang="en-US" altLang="zh-CN" baseline="-25000">
                  <a:solidFill>
                    <a:srgbClr val="FF0000"/>
                  </a:solidFill>
                </a:rPr>
                <a:t>4</a:t>
              </a:r>
              <a:endParaRPr lang="en-US" altLang="zh-CN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57" name="直接箭头连接符 56"/>
            <p:cNvCxnSpPr>
              <a:endCxn id="56" idx="0"/>
            </p:cNvCxnSpPr>
            <p:nvPr/>
          </p:nvCxnSpPr>
          <p:spPr>
            <a:xfrm>
              <a:off x="1924" y="3103"/>
              <a:ext cx="1551" cy="2337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3651" y="4965"/>
              <a:ext cx="572" cy="58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591" y="4965"/>
              <a:ext cx="771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FF0000"/>
                  </a:solidFill>
                </a:rPr>
                <a:t>S</a:t>
              </a:r>
              <a:r>
                <a:rPr lang="en-US" altLang="zh-CN" baseline="-25000">
                  <a:solidFill>
                    <a:srgbClr val="FF0000"/>
                  </a:solidFill>
                </a:rPr>
                <a:t>1</a:t>
              </a:r>
              <a:endParaRPr lang="en-US" altLang="zh-CN" baseline="-25000">
                <a:solidFill>
                  <a:srgbClr val="FF0000"/>
                </a:solidFill>
              </a:endParaRPr>
            </a:p>
          </p:txBody>
        </p:sp>
        <p:cxnSp>
          <p:nvCxnSpPr>
            <p:cNvPr id="48" name="直接箭头连接符 47"/>
            <p:cNvCxnSpPr>
              <a:endCxn id="11" idx="1"/>
            </p:cNvCxnSpPr>
            <p:nvPr/>
          </p:nvCxnSpPr>
          <p:spPr>
            <a:xfrm flipV="1">
              <a:off x="2072" y="2608"/>
              <a:ext cx="1007" cy="101"/>
            </a:xfrm>
            <a:prstGeom prst="straightConnector1">
              <a:avLst/>
            </a:prstGeom>
            <a:ln w="25400">
              <a:solidFill>
                <a:srgbClr val="323F4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>
              <a:endCxn id="13" idx="1"/>
            </p:cNvCxnSpPr>
            <p:nvPr/>
          </p:nvCxnSpPr>
          <p:spPr>
            <a:xfrm>
              <a:off x="3651" y="2621"/>
              <a:ext cx="1716" cy="567"/>
            </a:xfrm>
            <a:prstGeom prst="straightConnector1">
              <a:avLst/>
            </a:prstGeom>
            <a:ln w="25400">
              <a:solidFill>
                <a:srgbClr val="323F4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>
              <a:endCxn id="16" idx="1"/>
            </p:cNvCxnSpPr>
            <p:nvPr/>
          </p:nvCxnSpPr>
          <p:spPr>
            <a:xfrm flipV="1">
              <a:off x="5971" y="2639"/>
              <a:ext cx="1606" cy="495"/>
            </a:xfrm>
            <a:prstGeom prst="straightConnector1">
              <a:avLst/>
            </a:prstGeom>
            <a:ln w="25400">
              <a:solidFill>
                <a:srgbClr val="323F4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任意多边形 34"/>
          <p:cNvSpPr/>
          <p:nvPr/>
        </p:nvSpPr>
        <p:spPr>
          <a:xfrm>
            <a:off x="3845560" y="1790065"/>
            <a:ext cx="540258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3766185" y="1710055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3919855" y="2804160"/>
            <a:ext cx="542544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070985" y="3820160"/>
            <a:ext cx="545084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3891280" y="2724150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4023360" y="3744595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5445125" y="1888490"/>
            <a:ext cx="270192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rPr>
              <a:t>Introduction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3845560" y="1888490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1</a:t>
            </a:r>
            <a:endParaRPr kumimoji="0" lang="zh-CN" alt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45125" y="2902585"/>
            <a:ext cx="262382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eaLnBrk="0" hangingPunct="0"/>
            <a:r>
              <a:rPr lang="en-US" altLang="zh-CN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Exist Approach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524500" y="3923030"/>
            <a:ext cx="302069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Our Approach 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478790" y="523875"/>
            <a:ext cx="5045710" cy="903605"/>
          </a:xfrm>
          <a:prstGeom prst="rect">
            <a:avLst/>
          </a:prstGeom>
          <a:ln>
            <a:noFill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4400" b="1" dirty="0" smtClean="0">
                <a:solidFill>
                  <a:srgbClr val="323F4F"/>
                </a:solidFill>
                <a:latin typeface="+mn-ea"/>
              </a:rPr>
              <a:t>OUTLINE</a:t>
            </a:r>
            <a:endParaRPr lang="en-US" altLang="zh-CN" sz="4400" b="1" dirty="0" smtClean="0">
              <a:solidFill>
                <a:srgbClr val="323F4F"/>
              </a:solidFill>
              <a:latin typeface="+mn-ea"/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4202430" y="4912360"/>
            <a:ext cx="5461635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4123055" y="4832350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725035" y="4994275"/>
            <a:ext cx="602170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2400" b="1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  <a:sym typeface="+mn-ea"/>
              </a:rPr>
              <a:t>Initialization &amp; Maintenance 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4202430" y="5010785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4</a:t>
            </a:r>
            <a:endParaRPr kumimoji="0" lang="zh-CN" alt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988435" y="2902585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2</a:t>
            </a: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119880" y="3923030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3</a:t>
            </a:r>
            <a:endParaRPr kumimoji="0" lang="en-US" altLang="zh-CN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1" name="任意多边形 20"/>
          <p:cNvSpPr/>
          <p:nvPr/>
        </p:nvSpPr>
        <p:spPr>
          <a:xfrm>
            <a:off x="4418965" y="5904230"/>
            <a:ext cx="5344160" cy="657225"/>
          </a:xfrm>
          <a:custGeom>
            <a:avLst/>
            <a:gdLst>
              <a:gd name="connsiteX0" fmla="*/ 145596 w 3888921"/>
              <a:gd name="connsiteY0" fmla="*/ 0 h 582384"/>
              <a:gd name="connsiteX1" fmla="*/ 209472 w 3888921"/>
              <a:gd name="connsiteY1" fmla="*/ 0 h 582384"/>
              <a:gd name="connsiteX2" fmla="*/ 224391 w 3888921"/>
              <a:gd name="connsiteY2" fmla="*/ 0 h 582384"/>
              <a:gd name="connsiteX3" fmla="*/ 277956 w 3888921"/>
              <a:gd name="connsiteY3" fmla="*/ 0 h 582384"/>
              <a:gd name="connsiteX4" fmla="*/ 288267 w 3888921"/>
              <a:gd name="connsiteY4" fmla="*/ 0 h 582384"/>
              <a:gd name="connsiteX5" fmla="*/ 312846 w 3888921"/>
              <a:gd name="connsiteY5" fmla="*/ 0 h 582384"/>
              <a:gd name="connsiteX6" fmla="*/ 356751 w 3888921"/>
              <a:gd name="connsiteY6" fmla="*/ 0 h 582384"/>
              <a:gd name="connsiteX7" fmla="*/ 376723 w 3888921"/>
              <a:gd name="connsiteY7" fmla="*/ 0 h 582384"/>
              <a:gd name="connsiteX8" fmla="*/ 391641 w 3888921"/>
              <a:gd name="connsiteY8" fmla="*/ 0 h 582384"/>
              <a:gd name="connsiteX9" fmla="*/ 436790 w 3888921"/>
              <a:gd name="connsiteY9" fmla="*/ 0 h 582384"/>
              <a:gd name="connsiteX10" fmla="*/ 445206 w 3888921"/>
              <a:gd name="connsiteY10" fmla="*/ 0 h 582384"/>
              <a:gd name="connsiteX11" fmla="*/ 455517 w 3888921"/>
              <a:gd name="connsiteY11" fmla="*/ 0 h 582384"/>
              <a:gd name="connsiteX12" fmla="*/ 500666 w 3888921"/>
              <a:gd name="connsiteY12" fmla="*/ 0 h 582384"/>
              <a:gd name="connsiteX13" fmla="*/ 515584 w 3888921"/>
              <a:gd name="connsiteY13" fmla="*/ 0 h 582384"/>
              <a:gd name="connsiteX14" fmla="*/ 524001 w 3888921"/>
              <a:gd name="connsiteY14" fmla="*/ 0 h 582384"/>
              <a:gd name="connsiteX15" fmla="*/ 569150 w 3888921"/>
              <a:gd name="connsiteY15" fmla="*/ 0 h 582384"/>
              <a:gd name="connsiteX16" fmla="*/ 579460 w 3888921"/>
              <a:gd name="connsiteY16" fmla="*/ 0 h 582384"/>
              <a:gd name="connsiteX17" fmla="*/ 604040 w 3888921"/>
              <a:gd name="connsiteY17" fmla="*/ 0 h 582384"/>
              <a:gd name="connsiteX18" fmla="*/ 647944 w 3888921"/>
              <a:gd name="connsiteY18" fmla="*/ 0 h 582384"/>
              <a:gd name="connsiteX19" fmla="*/ 667916 w 3888921"/>
              <a:gd name="connsiteY19" fmla="*/ 0 h 582384"/>
              <a:gd name="connsiteX20" fmla="*/ 682835 w 3888921"/>
              <a:gd name="connsiteY20" fmla="*/ 0 h 582384"/>
              <a:gd name="connsiteX21" fmla="*/ 736400 w 3888921"/>
              <a:gd name="connsiteY21" fmla="*/ 0 h 582384"/>
              <a:gd name="connsiteX22" fmla="*/ 746711 w 3888921"/>
              <a:gd name="connsiteY22" fmla="*/ 0 h 582384"/>
              <a:gd name="connsiteX23" fmla="*/ 780924 w 3888921"/>
              <a:gd name="connsiteY23" fmla="*/ 0 h 582384"/>
              <a:gd name="connsiteX24" fmla="*/ 815195 w 3888921"/>
              <a:gd name="connsiteY24" fmla="*/ 0 h 582384"/>
              <a:gd name="connsiteX25" fmla="*/ 844800 w 3888921"/>
              <a:gd name="connsiteY25" fmla="*/ 0 h 582384"/>
              <a:gd name="connsiteX26" fmla="*/ 859719 w 3888921"/>
              <a:gd name="connsiteY26" fmla="*/ 0 h 582384"/>
              <a:gd name="connsiteX27" fmla="*/ 913284 w 3888921"/>
              <a:gd name="connsiteY27" fmla="*/ 0 h 582384"/>
              <a:gd name="connsiteX28" fmla="*/ 923595 w 3888921"/>
              <a:gd name="connsiteY28" fmla="*/ 0 h 582384"/>
              <a:gd name="connsiteX29" fmla="*/ 948174 w 3888921"/>
              <a:gd name="connsiteY29" fmla="*/ 0 h 582384"/>
              <a:gd name="connsiteX30" fmla="*/ 992079 w 3888921"/>
              <a:gd name="connsiteY30" fmla="*/ 0 h 582384"/>
              <a:gd name="connsiteX31" fmla="*/ 1012050 w 3888921"/>
              <a:gd name="connsiteY31" fmla="*/ 0 h 582384"/>
              <a:gd name="connsiteX32" fmla="*/ 1026969 w 3888921"/>
              <a:gd name="connsiteY32" fmla="*/ 0 h 582384"/>
              <a:gd name="connsiteX33" fmla="*/ 1042662 w 3888921"/>
              <a:gd name="connsiteY33" fmla="*/ 0 h 582384"/>
              <a:gd name="connsiteX34" fmla="*/ 1072118 w 3888921"/>
              <a:gd name="connsiteY34" fmla="*/ 0 h 582384"/>
              <a:gd name="connsiteX35" fmla="*/ 1080534 w 3888921"/>
              <a:gd name="connsiteY35" fmla="*/ 0 h 582384"/>
              <a:gd name="connsiteX36" fmla="*/ 1090845 w 3888921"/>
              <a:gd name="connsiteY36" fmla="*/ 0 h 582384"/>
              <a:gd name="connsiteX37" fmla="*/ 1106538 w 3888921"/>
              <a:gd name="connsiteY37" fmla="*/ 0 h 582384"/>
              <a:gd name="connsiteX38" fmla="*/ 1121457 w 3888921"/>
              <a:gd name="connsiteY38" fmla="*/ 0 h 582384"/>
              <a:gd name="connsiteX39" fmla="*/ 1135994 w 3888921"/>
              <a:gd name="connsiteY39" fmla="*/ 0 h 582384"/>
              <a:gd name="connsiteX40" fmla="*/ 1150912 w 3888921"/>
              <a:gd name="connsiteY40" fmla="*/ 0 h 582384"/>
              <a:gd name="connsiteX41" fmla="*/ 1159329 w 3888921"/>
              <a:gd name="connsiteY41" fmla="*/ 0 h 582384"/>
              <a:gd name="connsiteX42" fmla="*/ 1175022 w 3888921"/>
              <a:gd name="connsiteY42" fmla="*/ 0 h 582384"/>
              <a:gd name="connsiteX43" fmla="*/ 1185333 w 3888921"/>
              <a:gd name="connsiteY43" fmla="*/ 0 h 582384"/>
              <a:gd name="connsiteX44" fmla="*/ 1204478 w 3888921"/>
              <a:gd name="connsiteY44" fmla="*/ 0 h 582384"/>
              <a:gd name="connsiteX45" fmla="*/ 1209912 w 3888921"/>
              <a:gd name="connsiteY45" fmla="*/ 0 h 582384"/>
              <a:gd name="connsiteX46" fmla="*/ 1214789 w 3888921"/>
              <a:gd name="connsiteY46" fmla="*/ 0 h 582384"/>
              <a:gd name="connsiteX47" fmla="*/ 1239368 w 3888921"/>
              <a:gd name="connsiteY47" fmla="*/ 0 h 582384"/>
              <a:gd name="connsiteX48" fmla="*/ 1253817 w 3888921"/>
              <a:gd name="connsiteY48" fmla="*/ 0 h 582384"/>
              <a:gd name="connsiteX49" fmla="*/ 1273788 w 3888921"/>
              <a:gd name="connsiteY49" fmla="*/ 0 h 582384"/>
              <a:gd name="connsiteX50" fmla="*/ 1283272 w 3888921"/>
              <a:gd name="connsiteY50" fmla="*/ 0 h 582384"/>
              <a:gd name="connsiteX51" fmla="*/ 1288707 w 3888921"/>
              <a:gd name="connsiteY51" fmla="*/ 0 h 582384"/>
              <a:gd name="connsiteX52" fmla="*/ 1303244 w 3888921"/>
              <a:gd name="connsiteY52" fmla="*/ 0 h 582384"/>
              <a:gd name="connsiteX53" fmla="*/ 1318163 w 3888921"/>
              <a:gd name="connsiteY53" fmla="*/ 0 h 582384"/>
              <a:gd name="connsiteX54" fmla="*/ 1333856 w 3888921"/>
              <a:gd name="connsiteY54" fmla="*/ 0 h 582384"/>
              <a:gd name="connsiteX55" fmla="*/ 1342272 w 3888921"/>
              <a:gd name="connsiteY55" fmla="*/ 0 h 582384"/>
              <a:gd name="connsiteX56" fmla="*/ 1352583 w 3888921"/>
              <a:gd name="connsiteY56" fmla="*/ 0 h 582384"/>
              <a:gd name="connsiteX57" fmla="*/ 1371728 w 3888921"/>
              <a:gd name="connsiteY57" fmla="*/ 0 h 582384"/>
              <a:gd name="connsiteX58" fmla="*/ 1382039 w 3888921"/>
              <a:gd name="connsiteY58" fmla="*/ 0 h 582384"/>
              <a:gd name="connsiteX59" fmla="*/ 1397732 w 3888921"/>
              <a:gd name="connsiteY59" fmla="*/ 0 h 582384"/>
              <a:gd name="connsiteX60" fmla="*/ 1412650 w 3888921"/>
              <a:gd name="connsiteY60" fmla="*/ 0 h 582384"/>
              <a:gd name="connsiteX61" fmla="*/ 1421067 w 3888921"/>
              <a:gd name="connsiteY61" fmla="*/ 0 h 582384"/>
              <a:gd name="connsiteX62" fmla="*/ 1450523 w 3888921"/>
              <a:gd name="connsiteY62" fmla="*/ 0 h 582384"/>
              <a:gd name="connsiteX63" fmla="*/ 1466215 w 3888921"/>
              <a:gd name="connsiteY63" fmla="*/ 0 h 582384"/>
              <a:gd name="connsiteX64" fmla="*/ 1476526 w 3888921"/>
              <a:gd name="connsiteY64" fmla="*/ 0 h 582384"/>
              <a:gd name="connsiteX65" fmla="*/ 1501106 w 3888921"/>
              <a:gd name="connsiteY65" fmla="*/ 0 h 582384"/>
              <a:gd name="connsiteX66" fmla="*/ 1545010 w 3888921"/>
              <a:gd name="connsiteY66" fmla="*/ 0 h 582384"/>
              <a:gd name="connsiteX67" fmla="*/ 1564982 w 3888921"/>
              <a:gd name="connsiteY67" fmla="*/ 0 h 582384"/>
              <a:gd name="connsiteX68" fmla="*/ 1579901 w 3888921"/>
              <a:gd name="connsiteY68" fmla="*/ 0 h 582384"/>
              <a:gd name="connsiteX69" fmla="*/ 1633466 w 3888921"/>
              <a:gd name="connsiteY69" fmla="*/ 0 h 582384"/>
              <a:gd name="connsiteX70" fmla="*/ 1643777 w 3888921"/>
              <a:gd name="connsiteY70" fmla="*/ 0 h 582384"/>
              <a:gd name="connsiteX71" fmla="*/ 1677990 w 3888921"/>
              <a:gd name="connsiteY71" fmla="*/ 0 h 582384"/>
              <a:gd name="connsiteX72" fmla="*/ 1712261 w 3888921"/>
              <a:gd name="connsiteY72" fmla="*/ 0 h 582384"/>
              <a:gd name="connsiteX73" fmla="*/ 1741866 w 3888921"/>
              <a:gd name="connsiteY73" fmla="*/ 0 h 582384"/>
              <a:gd name="connsiteX74" fmla="*/ 1756785 w 3888921"/>
              <a:gd name="connsiteY74" fmla="*/ 0 h 582384"/>
              <a:gd name="connsiteX75" fmla="*/ 1810350 w 3888921"/>
              <a:gd name="connsiteY75" fmla="*/ 0 h 582384"/>
              <a:gd name="connsiteX76" fmla="*/ 1820661 w 3888921"/>
              <a:gd name="connsiteY76" fmla="*/ 0 h 582384"/>
              <a:gd name="connsiteX77" fmla="*/ 1845240 w 3888921"/>
              <a:gd name="connsiteY77" fmla="*/ 0 h 582384"/>
              <a:gd name="connsiteX78" fmla="*/ 1889145 w 3888921"/>
              <a:gd name="connsiteY78" fmla="*/ 0 h 582384"/>
              <a:gd name="connsiteX79" fmla="*/ 1909116 w 3888921"/>
              <a:gd name="connsiteY79" fmla="*/ 0 h 582384"/>
              <a:gd name="connsiteX80" fmla="*/ 1924035 w 3888921"/>
              <a:gd name="connsiteY80" fmla="*/ 0 h 582384"/>
              <a:gd name="connsiteX81" fmla="*/ 1969183 w 3888921"/>
              <a:gd name="connsiteY81" fmla="*/ 0 h 582384"/>
              <a:gd name="connsiteX82" fmla="*/ 1977600 w 3888921"/>
              <a:gd name="connsiteY82" fmla="*/ 0 h 582384"/>
              <a:gd name="connsiteX83" fmla="*/ 1987911 w 3888921"/>
              <a:gd name="connsiteY83" fmla="*/ 0 h 582384"/>
              <a:gd name="connsiteX84" fmla="*/ 2033059 w 3888921"/>
              <a:gd name="connsiteY84" fmla="*/ 0 h 582384"/>
              <a:gd name="connsiteX85" fmla="*/ 2047978 w 3888921"/>
              <a:gd name="connsiteY85" fmla="*/ 0 h 582384"/>
              <a:gd name="connsiteX86" fmla="*/ 2056395 w 3888921"/>
              <a:gd name="connsiteY86" fmla="*/ 0 h 582384"/>
              <a:gd name="connsiteX87" fmla="*/ 2078052 w 3888921"/>
              <a:gd name="connsiteY87" fmla="*/ 0 h 582384"/>
              <a:gd name="connsiteX88" fmla="*/ 2101544 w 3888921"/>
              <a:gd name="connsiteY88" fmla="*/ 0 h 582384"/>
              <a:gd name="connsiteX89" fmla="*/ 2111854 w 3888921"/>
              <a:gd name="connsiteY89" fmla="*/ 0 h 582384"/>
              <a:gd name="connsiteX90" fmla="*/ 2136434 w 3888921"/>
              <a:gd name="connsiteY90" fmla="*/ 0 h 582384"/>
              <a:gd name="connsiteX91" fmla="*/ 2141928 w 3888921"/>
              <a:gd name="connsiteY91" fmla="*/ 0 h 582384"/>
              <a:gd name="connsiteX92" fmla="*/ 2156847 w 3888921"/>
              <a:gd name="connsiteY92" fmla="*/ 0 h 582384"/>
              <a:gd name="connsiteX93" fmla="*/ 2180338 w 3888921"/>
              <a:gd name="connsiteY93" fmla="*/ 0 h 582384"/>
              <a:gd name="connsiteX94" fmla="*/ 2200310 w 3888921"/>
              <a:gd name="connsiteY94" fmla="*/ 0 h 582384"/>
              <a:gd name="connsiteX95" fmla="*/ 2210412 w 3888921"/>
              <a:gd name="connsiteY95" fmla="*/ 0 h 582384"/>
              <a:gd name="connsiteX96" fmla="*/ 2215228 w 3888921"/>
              <a:gd name="connsiteY96" fmla="*/ 0 h 582384"/>
              <a:gd name="connsiteX97" fmla="*/ 2220723 w 3888921"/>
              <a:gd name="connsiteY97" fmla="*/ 0 h 582384"/>
              <a:gd name="connsiteX98" fmla="*/ 2245302 w 3888921"/>
              <a:gd name="connsiteY98" fmla="*/ 0 h 582384"/>
              <a:gd name="connsiteX99" fmla="*/ 2268794 w 3888921"/>
              <a:gd name="connsiteY99" fmla="*/ 0 h 582384"/>
              <a:gd name="connsiteX100" fmla="*/ 2279104 w 3888921"/>
              <a:gd name="connsiteY100" fmla="*/ 0 h 582384"/>
              <a:gd name="connsiteX101" fmla="*/ 2289207 w 3888921"/>
              <a:gd name="connsiteY101" fmla="*/ 0 h 582384"/>
              <a:gd name="connsiteX102" fmla="*/ 2309179 w 3888921"/>
              <a:gd name="connsiteY102" fmla="*/ 0 h 582384"/>
              <a:gd name="connsiteX103" fmla="*/ 2324097 w 3888921"/>
              <a:gd name="connsiteY103" fmla="*/ 0 h 582384"/>
              <a:gd name="connsiteX104" fmla="*/ 2347589 w 3888921"/>
              <a:gd name="connsiteY104" fmla="*/ 0 h 582384"/>
              <a:gd name="connsiteX105" fmla="*/ 2369246 w 3888921"/>
              <a:gd name="connsiteY105" fmla="*/ 0 h 582384"/>
              <a:gd name="connsiteX106" fmla="*/ 2377662 w 3888921"/>
              <a:gd name="connsiteY106" fmla="*/ 0 h 582384"/>
              <a:gd name="connsiteX107" fmla="*/ 2387973 w 3888921"/>
              <a:gd name="connsiteY107" fmla="*/ 0 h 582384"/>
              <a:gd name="connsiteX108" fmla="*/ 2433122 w 3888921"/>
              <a:gd name="connsiteY108" fmla="*/ 0 h 582384"/>
              <a:gd name="connsiteX109" fmla="*/ 2448040 w 3888921"/>
              <a:gd name="connsiteY109" fmla="*/ 0 h 582384"/>
              <a:gd name="connsiteX110" fmla="*/ 2456457 w 3888921"/>
              <a:gd name="connsiteY110" fmla="*/ 0 h 582384"/>
              <a:gd name="connsiteX111" fmla="*/ 2501605 w 3888921"/>
              <a:gd name="connsiteY111" fmla="*/ 0 h 582384"/>
              <a:gd name="connsiteX112" fmla="*/ 2511917 w 3888921"/>
              <a:gd name="connsiteY112" fmla="*/ 0 h 582384"/>
              <a:gd name="connsiteX113" fmla="*/ 2536496 w 3888921"/>
              <a:gd name="connsiteY113" fmla="*/ 0 h 582384"/>
              <a:gd name="connsiteX114" fmla="*/ 2580400 w 3888921"/>
              <a:gd name="connsiteY114" fmla="*/ 0 h 582384"/>
              <a:gd name="connsiteX115" fmla="*/ 2600372 w 3888921"/>
              <a:gd name="connsiteY115" fmla="*/ 0 h 582384"/>
              <a:gd name="connsiteX116" fmla="*/ 2615291 w 3888921"/>
              <a:gd name="connsiteY116" fmla="*/ 0 h 582384"/>
              <a:gd name="connsiteX117" fmla="*/ 2668856 w 3888921"/>
              <a:gd name="connsiteY117" fmla="*/ 0 h 582384"/>
              <a:gd name="connsiteX118" fmla="*/ 2679167 w 3888921"/>
              <a:gd name="connsiteY118" fmla="*/ 0 h 582384"/>
              <a:gd name="connsiteX119" fmla="*/ 2713380 w 3888921"/>
              <a:gd name="connsiteY119" fmla="*/ 0 h 582384"/>
              <a:gd name="connsiteX120" fmla="*/ 2747650 w 3888921"/>
              <a:gd name="connsiteY120" fmla="*/ 0 h 582384"/>
              <a:gd name="connsiteX121" fmla="*/ 2777256 w 3888921"/>
              <a:gd name="connsiteY121" fmla="*/ 0 h 582384"/>
              <a:gd name="connsiteX122" fmla="*/ 2792175 w 3888921"/>
              <a:gd name="connsiteY122" fmla="*/ 0 h 582384"/>
              <a:gd name="connsiteX123" fmla="*/ 2845740 w 3888921"/>
              <a:gd name="connsiteY123" fmla="*/ 0 h 582384"/>
              <a:gd name="connsiteX124" fmla="*/ 2856051 w 3888921"/>
              <a:gd name="connsiteY124" fmla="*/ 0 h 582384"/>
              <a:gd name="connsiteX125" fmla="*/ 2858976 w 3888921"/>
              <a:gd name="connsiteY125" fmla="*/ 0 h 582384"/>
              <a:gd name="connsiteX126" fmla="*/ 2880630 w 3888921"/>
              <a:gd name="connsiteY126" fmla="*/ 0 h 582384"/>
              <a:gd name="connsiteX127" fmla="*/ 2922852 w 3888921"/>
              <a:gd name="connsiteY127" fmla="*/ 0 h 582384"/>
              <a:gd name="connsiteX128" fmla="*/ 2924535 w 3888921"/>
              <a:gd name="connsiteY128" fmla="*/ 0 h 582384"/>
              <a:gd name="connsiteX129" fmla="*/ 2937771 w 3888921"/>
              <a:gd name="connsiteY129" fmla="*/ 0 h 582384"/>
              <a:gd name="connsiteX130" fmla="*/ 2944506 w 3888921"/>
              <a:gd name="connsiteY130" fmla="*/ 0 h 582384"/>
              <a:gd name="connsiteX131" fmla="*/ 2959425 w 3888921"/>
              <a:gd name="connsiteY131" fmla="*/ 0 h 582384"/>
              <a:gd name="connsiteX132" fmla="*/ 2975118 w 3888921"/>
              <a:gd name="connsiteY132" fmla="*/ 0 h 582384"/>
              <a:gd name="connsiteX133" fmla="*/ 2991336 w 3888921"/>
              <a:gd name="connsiteY133" fmla="*/ 0 h 582384"/>
              <a:gd name="connsiteX134" fmla="*/ 3001647 w 3888921"/>
              <a:gd name="connsiteY134" fmla="*/ 0 h 582384"/>
              <a:gd name="connsiteX135" fmla="*/ 3004574 w 3888921"/>
              <a:gd name="connsiteY135" fmla="*/ 0 h 582384"/>
              <a:gd name="connsiteX136" fmla="*/ 3012990 w 3888921"/>
              <a:gd name="connsiteY136" fmla="*/ 0 h 582384"/>
              <a:gd name="connsiteX137" fmla="*/ 3023301 w 3888921"/>
              <a:gd name="connsiteY137" fmla="*/ 0 h 582384"/>
              <a:gd name="connsiteX138" fmla="*/ 3026226 w 3888921"/>
              <a:gd name="connsiteY138" fmla="*/ 0 h 582384"/>
              <a:gd name="connsiteX139" fmla="*/ 3038994 w 3888921"/>
              <a:gd name="connsiteY139" fmla="*/ 0 h 582384"/>
              <a:gd name="connsiteX140" fmla="*/ 3053913 w 3888921"/>
              <a:gd name="connsiteY140" fmla="*/ 0 h 582384"/>
              <a:gd name="connsiteX141" fmla="*/ 3068450 w 3888921"/>
              <a:gd name="connsiteY141" fmla="*/ 0 h 582384"/>
              <a:gd name="connsiteX142" fmla="*/ 3070131 w 3888921"/>
              <a:gd name="connsiteY142" fmla="*/ 0 h 582384"/>
              <a:gd name="connsiteX143" fmla="*/ 3083368 w 3888921"/>
              <a:gd name="connsiteY143" fmla="*/ 0 h 582384"/>
              <a:gd name="connsiteX144" fmla="*/ 3090102 w 3888921"/>
              <a:gd name="connsiteY144" fmla="*/ 0 h 582384"/>
              <a:gd name="connsiteX145" fmla="*/ 3091785 w 3888921"/>
              <a:gd name="connsiteY145" fmla="*/ 0 h 582384"/>
              <a:gd name="connsiteX146" fmla="*/ 3105021 w 3888921"/>
              <a:gd name="connsiteY146" fmla="*/ 0 h 582384"/>
              <a:gd name="connsiteX147" fmla="*/ 3107478 w 3888921"/>
              <a:gd name="connsiteY147" fmla="*/ 0 h 582384"/>
              <a:gd name="connsiteX148" fmla="*/ 3117789 w 3888921"/>
              <a:gd name="connsiteY148" fmla="*/ 0 h 582384"/>
              <a:gd name="connsiteX149" fmla="*/ 3136934 w 3888921"/>
              <a:gd name="connsiteY149" fmla="*/ 0 h 582384"/>
              <a:gd name="connsiteX150" fmla="*/ 3142368 w 3888921"/>
              <a:gd name="connsiteY150" fmla="*/ 0 h 582384"/>
              <a:gd name="connsiteX151" fmla="*/ 3147244 w 3888921"/>
              <a:gd name="connsiteY151" fmla="*/ 0 h 582384"/>
              <a:gd name="connsiteX152" fmla="*/ 3150170 w 3888921"/>
              <a:gd name="connsiteY152" fmla="*/ 0 h 582384"/>
              <a:gd name="connsiteX153" fmla="*/ 3158586 w 3888921"/>
              <a:gd name="connsiteY153" fmla="*/ 0 h 582384"/>
              <a:gd name="connsiteX154" fmla="*/ 3168897 w 3888921"/>
              <a:gd name="connsiteY154" fmla="*/ 0 h 582384"/>
              <a:gd name="connsiteX155" fmla="*/ 3171824 w 3888921"/>
              <a:gd name="connsiteY155" fmla="*/ 0 h 582384"/>
              <a:gd name="connsiteX156" fmla="*/ 3186273 w 3888921"/>
              <a:gd name="connsiteY156" fmla="*/ 0 h 582384"/>
              <a:gd name="connsiteX157" fmla="*/ 3206244 w 3888921"/>
              <a:gd name="connsiteY157" fmla="*/ 0 h 582384"/>
              <a:gd name="connsiteX158" fmla="*/ 3214046 w 3888921"/>
              <a:gd name="connsiteY158" fmla="*/ 0 h 582384"/>
              <a:gd name="connsiteX159" fmla="*/ 3215728 w 3888921"/>
              <a:gd name="connsiteY159" fmla="*/ 0 h 582384"/>
              <a:gd name="connsiteX160" fmla="*/ 3221163 w 3888921"/>
              <a:gd name="connsiteY160" fmla="*/ 0 h 582384"/>
              <a:gd name="connsiteX161" fmla="*/ 3228964 w 3888921"/>
              <a:gd name="connsiteY161" fmla="*/ 0 h 582384"/>
              <a:gd name="connsiteX162" fmla="*/ 3235700 w 3888921"/>
              <a:gd name="connsiteY162" fmla="*/ 0 h 582384"/>
              <a:gd name="connsiteX163" fmla="*/ 3237381 w 3888921"/>
              <a:gd name="connsiteY163" fmla="*/ 0 h 582384"/>
              <a:gd name="connsiteX164" fmla="*/ 3250618 w 3888921"/>
              <a:gd name="connsiteY164" fmla="*/ 0 h 582384"/>
              <a:gd name="connsiteX165" fmla="*/ 3266311 w 3888921"/>
              <a:gd name="connsiteY165" fmla="*/ 0 h 582384"/>
              <a:gd name="connsiteX166" fmla="*/ 3274728 w 3888921"/>
              <a:gd name="connsiteY166" fmla="*/ 0 h 582384"/>
              <a:gd name="connsiteX167" fmla="*/ 3282529 w 3888921"/>
              <a:gd name="connsiteY167" fmla="*/ 0 h 582384"/>
              <a:gd name="connsiteX168" fmla="*/ 3285039 w 3888921"/>
              <a:gd name="connsiteY168" fmla="*/ 0 h 582384"/>
              <a:gd name="connsiteX169" fmla="*/ 3292840 w 3888921"/>
              <a:gd name="connsiteY169" fmla="*/ 0 h 582384"/>
              <a:gd name="connsiteX170" fmla="*/ 3304184 w 3888921"/>
              <a:gd name="connsiteY170" fmla="*/ 0 h 582384"/>
              <a:gd name="connsiteX171" fmla="*/ 3314495 w 3888921"/>
              <a:gd name="connsiteY171" fmla="*/ 0 h 582384"/>
              <a:gd name="connsiteX172" fmla="*/ 3317420 w 3888921"/>
              <a:gd name="connsiteY172" fmla="*/ 0 h 582384"/>
              <a:gd name="connsiteX173" fmla="*/ 3330188 w 3888921"/>
              <a:gd name="connsiteY173" fmla="*/ 0 h 582384"/>
              <a:gd name="connsiteX174" fmla="*/ 3345106 w 3888921"/>
              <a:gd name="connsiteY174" fmla="*/ 0 h 582384"/>
              <a:gd name="connsiteX175" fmla="*/ 3353523 w 3888921"/>
              <a:gd name="connsiteY175" fmla="*/ 0 h 582384"/>
              <a:gd name="connsiteX176" fmla="*/ 3361324 w 3888921"/>
              <a:gd name="connsiteY176" fmla="*/ 0 h 582384"/>
              <a:gd name="connsiteX177" fmla="*/ 3381296 w 3888921"/>
              <a:gd name="connsiteY177" fmla="*/ 0 h 582384"/>
              <a:gd name="connsiteX178" fmla="*/ 3382978 w 3888921"/>
              <a:gd name="connsiteY178" fmla="*/ 0 h 582384"/>
              <a:gd name="connsiteX179" fmla="*/ 3396214 w 3888921"/>
              <a:gd name="connsiteY179" fmla="*/ 0 h 582384"/>
              <a:gd name="connsiteX180" fmla="*/ 3398671 w 3888921"/>
              <a:gd name="connsiteY180" fmla="*/ 0 h 582384"/>
              <a:gd name="connsiteX181" fmla="*/ 3408982 w 3888921"/>
              <a:gd name="connsiteY181" fmla="*/ 0 h 582384"/>
              <a:gd name="connsiteX182" fmla="*/ 3433561 w 3888921"/>
              <a:gd name="connsiteY182" fmla="*/ 0 h 582384"/>
              <a:gd name="connsiteX183" fmla="*/ 3449780 w 3888921"/>
              <a:gd name="connsiteY183" fmla="*/ 0 h 582384"/>
              <a:gd name="connsiteX184" fmla="*/ 3460090 w 3888921"/>
              <a:gd name="connsiteY184" fmla="*/ 0 h 582384"/>
              <a:gd name="connsiteX185" fmla="*/ 3477466 w 3888921"/>
              <a:gd name="connsiteY185" fmla="*/ 0 h 582384"/>
              <a:gd name="connsiteX186" fmla="*/ 3494304 w 3888921"/>
              <a:gd name="connsiteY186" fmla="*/ 0 h 582384"/>
              <a:gd name="connsiteX187" fmla="*/ 3497437 w 3888921"/>
              <a:gd name="connsiteY187" fmla="*/ 0 h 582384"/>
              <a:gd name="connsiteX188" fmla="*/ 3512356 w 3888921"/>
              <a:gd name="connsiteY188" fmla="*/ 0 h 582384"/>
              <a:gd name="connsiteX189" fmla="*/ 3528574 w 3888921"/>
              <a:gd name="connsiteY189" fmla="*/ 0 h 582384"/>
              <a:gd name="connsiteX190" fmla="*/ 3558180 w 3888921"/>
              <a:gd name="connsiteY190" fmla="*/ 0 h 582384"/>
              <a:gd name="connsiteX191" fmla="*/ 3565921 w 3888921"/>
              <a:gd name="connsiteY191" fmla="*/ 0 h 582384"/>
              <a:gd name="connsiteX192" fmla="*/ 3573099 w 3888921"/>
              <a:gd name="connsiteY192" fmla="*/ 0 h 582384"/>
              <a:gd name="connsiteX193" fmla="*/ 3576232 w 3888921"/>
              <a:gd name="connsiteY193" fmla="*/ 0 h 582384"/>
              <a:gd name="connsiteX194" fmla="*/ 3610446 w 3888921"/>
              <a:gd name="connsiteY194" fmla="*/ 0 h 582384"/>
              <a:gd name="connsiteX195" fmla="*/ 3626664 w 3888921"/>
              <a:gd name="connsiteY195" fmla="*/ 0 h 582384"/>
              <a:gd name="connsiteX196" fmla="*/ 3636975 w 3888921"/>
              <a:gd name="connsiteY196" fmla="*/ 0 h 582384"/>
              <a:gd name="connsiteX197" fmla="*/ 3644716 w 3888921"/>
              <a:gd name="connsiteY197" fmla="*/ 0 h 582384"/>
              <a:gd name="connsiteX198" fmla="*/ 3661554 w 3888921"/>
              <a:gd name="connsiteY198" fmla="*/ 0 h 582384"/>
              <a:gd name="connsiteX199" fmla="*/ 3674322 w 3888921"/>
              <a:gd name="connsiteY199" fmla="*/ 0 h 582384"/>
              <a:gd name="connsiteX200" fmla="*/ 3689241 w 3888921"/>
              <a:gd name="connsiteY200" fmla="*/ 0 h 582384"/>
              <a:gd name="connsiteX201" fmla="*/ 3705459 w 3888921"/>
              <a:gd name="connsiteY201" fmla="*/ 0 h 582384"/>
              <a:gd name="connsiteX202" fmla="*/ 3725430 w 3888921"/>
              <a:gd name="connsiteY202" fmla="*/ 0 h 582384"/>
              <a:gd name="connsiteX203" fmla="*/ 3740349 w 3888921"/>
              <a:gd name="connsiteY203" fmla="*/ 0 h 582384"/>
              <a:gd name="connsiteX204" fmla="*/ 3742806 w 3888921"/>
              <a:gd name="connsiteY204" fmla="*/ 0 h 582384"/>
              <a:gd name="connsiteX205" fmla="*/ 3753117 w 3888921"/>
              <a:gd name="connsiteY205" fmla="*/ 0 h 582384"/>
              <a:gd name="connsiteX206" fmla="*/ 3756042 w 3888921"/>
              <a:gd name="connsiteY206" fmla="*/ 0 h 582384"/>
              <a:gd name="connsiteX207" fmla="*/ 3777696 w 3888921"/>
              <a:gd name="connsiteY207" fmla="*/ 0 h 582384"/>
              <a:gd name="connsiteX208" fmla="*/ 3785497 w 3888921"/>
              <a:gd name="connsiteY208" fmla="*/ 0 h 582384"/>
              <a:gd name="connsiteX209" fmla="*/ 3793914 w 3888921"/>
              <a:gd name="connsiteY209" fmla="*/ 0 h 582384"/>
              <a:gd name="connsiteX210" fmla="*/ 3804225 w 3888921"/>
              <a:gd name="connsiteY210" fmla="*/ 0 h 582384"/>
              <a:gd name="connsiteX211" fmla="*/ 3819918 w 3888921"/>
              <a:gd name="connsiteY211" fmla="*/ 0 h 582384"/>
              <a:gd name="connsiteX212" fmla="*/ 3821601 w 3888921"/>
              <a:gd name="connsiteY212" fmla="*/ 0 h 582384"/>
              <a:gd name="connsiteX213" fmla="*/ 3834837 w 3888921"/>
              <a:gd name="connsiteY213" fmla="*/ 0 h 582384"/>
              <a:gd name="connsiteX214" fmla="*/ 3841572 w 3888921"/>
              <a:gd name="connsiteY214" fmla="*/ 0 h 582384"/>
              <a:gd name="connsiteX215" fmla="*/ 3849373 w 3888921"/>
              <a:gd name="connsiteY215" fmla="*/ 0 h 582384"/>
              <a:gd name="connsiteX216" fmla="*/ 3856491 w 3888921"/>
              <a:gd name="connsiteY216" fmla="*/ 0 h 582384"/>
              <a:gd name="connsiteX217" fmla="*/ 3864292 w 3888921"/>
              <a:gd name="connsiteY217" fmla="*/ 0 h 582384"/>
              <a:gd name="connsiteX218" fmla="*/ 3872709 w 3888921"/>
              <a:gd name="connsiteY218" fmla="*/ 0 h 582384"/>
              <a:gd name="connsiteX219" fmla="*/ 3888402 w 3888921"/>
              <a:gd name="connsiteY219" fmla="*/ 0 h 582384"/>
              <a:gd name="connsiteX220" fmla="*/ 3888921 w 3888921"/>
              <a:gd name="connsiteY220" fmla="*/ 0 h 582384"/>
              <a:gd name="connsiteX221" fmla="*/ 3743325 w 3888921"/>
              <a:gd name="connsiteY221" fmla="*/ 582384 h 582384"/>
              <a:gd name="connsiteX222" fmla="*/ 3742806 w 3888921"/>
              <a:gd name="connsiteY222" fmla="*/ 582384 h 582384"/>
              <a:gd name="connsiteX223" fmla="*/ 3727113 w 3888921"/>
              <a:gd name="connsiteY223" fmla="*/ 582384 h 582384"/>
              <a:gd name="connsiteX224" fmla="*/ 3718696 w 3888921"/>
              <a:gd name="connsiteY224" fmla="*/ 582384 h 582384"/>
              <a:gd name="connsiteX225" fmla="*/ 3710895 w 3888921"/>
              <a:gd name="connsiteY225" fmla="*/ 582384 h 582384"/>
              <a:gd name="connsiteX226" fmla="*/ 3703777 w 3888921"/>
              <a:gd name="connsiteY226" fmla="*/ 582384 h 582384"/>
              <a:gd name="connsiteX227" fmla="*/ 3695976 w 3888921"/>
              <a:gd name="connsiteY227" fmla="*/ 582384 h 582384"/>
              <a:gd name="connsiteX228" fmla="*/ 3689241 w 3888921"/>
              <a:gd name="connsiteY228" fmla="*/ 582384 h 582384"/>
              <a:gd name="connsiteX229" fmla="*/ 3676005 w 3888921"/>
              <a:gd name="connsiteY229" fmla="*/ 582384 h 582384"/>
              <a:gd name="connsiteX230" fmla="*/ 3674322 w 3888921"/>
              <a:gd name="connsiteY230" fmla="*/ 582384 h 582384"/>
              <a:gd name="connsiteX231" fmla="*/ 3658629 w 3888921"/>
              <a:gd name="connsiteY231" fmla="*/ 582384 h 582384"/>
              <a:gd name="connsiteX232" fmla="*/ 3648318 w 3888921"/>
              <a:gd name="connsiteY232" fmla="*/ 582384 h 582384"/>
              <a:gd name="connsiteX233" fmla="*/ 3639901 w 3888921"/>
              <a:gd name="connsiteY233" fmla="*/ 582384 h 582384"/>
              <a:gd name="connsiteX234" fmla="*/ 3632100 w 3888921"/>
              <a:gd name="connsiteY234" fmla="*/ 582384 h 582384"/>
              <a:gd name="connsiteX235" fmla="*/ 3610446 w 3888921"/>
              <a:gd name="connsiteY235" fmla="*/ 582384 h 582384"/>
              <a:gd name="connsiteX236" fmla="*/ 3607521 w 3888921"/>
              <a:gd name="connsiteY236" fmla="*/ 582384 h 582384"/>
              <a:gd name="connsiteX237" fmla="*/ 3597210 w 3888921"/>
              <a:gd name="connsiteY237" fmla="*/ 582384 h 582384"/>
              <a:gd name="connsiteX238" fmla="*/ 3594753 w 3888921"/>
              <a:gd name="connsiteY238" fmla="*/ 582384 h 582384"/>
              <a:gd name="connsiteX239" fmla="*/ 3579834 w 3888921"/>
              <a:gd name="connsiteY239" fmla="*/ 582384 h 582384"/>
              <a:gd name="connsiteX240" fmla="*/ 3559863 w 3888921"/>
              <a:gd name="connsiteY240" fmla="*/ 582384 h 582384"/>
              <a:gd name="connsiteX241" fmla="*/ 3543645 w 3888921"/>
              <a:gd name="connsiteY241" fmla="*/ 582384 h 582384"/>
              <a:gd name="connsiteX242" fmla="*/ 3528726 w 3888921"/>
              <a:gd name="connsiteY242" fmla="*/ 582384 h 582384"/>
              <a:gd name="connsiteX243" fmla="*/ 3515958 w 3888921"/>
              <a:gd name="connsiteY243" fmla="*/ 582384 h 582384"/>
              <a:gd name="connsiteX244" fmla="*/ 3499120 w 3888921"/>
              <a:gd name="connsiteY244" fmla="*/ 582384 h 582384"/>
              <a:gd name="connsiteX245" fmla="*/ 3491379 w 3888921"/>
              <a:gd name="connsiteY245" fmla="*/ 582384 h 582384"/>
              <a:gd name="connsiteX246" fmla="*/ 3481068 w 3888921"/>
              <a:gd name="connsiteY246" fmla="*/ 582384 h 582384"/>
              <a:gd name="connsiteX247" fmla="*/ 3464850 w 3888921"/>
              <a:gd name="connsiteY247" fmla="*/ 582384 h 582384"/>
              <a:gd name="connsiteX248" fmla="*/ 3430636 w 3888921"/>
              <a:gd name="connsiteY248" fmla="*/ 582384 h 582384"/>
              <a:gd name="connsiteX249" fmla="*/ 3427503 w 3888921"/>
              <a:gd name="connsiteY249" fmla="*/ 582384 h 582384"/>
              <a:gd name="connsiteX250" fmla="*/ 3420325 w 3888921"/>
              <a:gd name="connsiteY250" fmla="*/ 582384 h 582384"/>
              <a:gd name="connsiteX251" fmla="*/ 3412584 w 3888921"/>
              <a:gd name="connsiteY251" fmla="*/ 582384 h 582384"/>
              <a:gd name="connsiteX252" fmla="*/ 3382978 w 3888921"/>
              <a:gd name="connsiteY252" fmla="*/ 582384 h 582384"/>
              <a:gd name="connsiteX253" fmla="*/ 3366760 w 3888921"/>
              <a:gd name="connsiteY253" fmla="*/ 582384 h 582384"/>
              <a:gd name="connsiteX254" fmla="*/ 3351842 w 3888921"/>
              <a:gd name="connsiteY254" fmla="*/ 582384 h 582384"/>
              <a:gd name="connsiteX255" fmla="*/ 3348708 w 3888921"/>
              <a:gd name="connsiteY255" fmla="*/ 582384 h 582384"/>
              <a:gd name="connsiteX256" fmla="*/ 3331870 w 3888921"/>
              <a:gd name="connsiteY256" fmla="*/ 582384 h 582384"/>
              <a:gd name="connsiteX257" fmla="*/ 3314495 w 3888921"/>
              <a:gd name="connsiteY257" fmla="*/ 582384 h 582384"/>
              <a:gd name="connsiteX258" fmla="*/ 3304184 w 3888921"/>
              <a:gd name="connsiteY258" fmla="*/ 582384 h 582384"/>
              <a:gd name="connsiteX259" fmla="*/ 3287966 w 3888921"/>
              <a:gd name="connsiteY259" fmla="*/ 582384 h 582384"/>
              <a:gd name="connsiteX260" fmla="*/ 3263386 w 3888921"/>
              <a:gd name="connsiteY260" fmla="*/ 582384 h 582384"/>
              <a:gd name="connsiteX261" fmla="*/ 3253075 w 3888921"/>
              <a:gd name="connsiteY261" fmla="*/ 582384 h 582384"/>
              <a:gd name="connsiteX262" fmla="*/ 3250618 w 3888921"/>
              <a:gd name="connsiteY262" fmla="*/ 582384 h 582384"/>
              <a:gd name="connsiteX263" fmla="*/ 3237383 w 3888921"/>
              <a:gd name="connsiteY263" fmla="*/ 582384 h 582384"/>
              <a:gd name="connsiteX264" fmla="*/ 3235700 w 3888921"/>
              <a:gd name="connsiteY264" fmla="*/ 582384 h 582384"/>
              <a:gd name="connsiteX265" fmla="*/ 3215728 w 3888921"/>
              <a:gd name="connsiteY265" fmla="*/ 582384 h 582384"/>
              <a:gd name="connsiteX266" fmla="*/ 3207927 w 3888921"/>
              <a:gd name="connsiteY266" fmla="*/ 582384 h 582384"/>
              <a:gd name="connsiteX267" fmla="*/ 3199510 w 3888921"/>
              <a:gd name="connsiteY267" fmla="*/ 582384 h 582384"/>
              <a:gd name="connsiteX268" fmla="*/ 3184592 w 3888921"/>
              <a:gd name="connsiteY268" fmla="*/ 582384 h 582384"/>
              <a:gd name="connsiteX269" fmla="*/ 3171824 w 3888921"/>
              <a:gd name="connsiteY269" fmla="*/ 582384 h 582384"/>
              <a:gd name="connsiteX270" fmla="*/ 3168898 w 3888921"/>
              <a:gd name="connsiteY270" fmla="*/ 582384 h 582384"/>
              <a:gd name="connsiteX271" fmla="*/ 3158588 w 3888921"/>
              <a:gd name="connsiteY271" fmla="*/ 582384 h 582384"/>
              <a:gd name="connsiteX272" fmla="*/ 3147244 w 3888921"/>
              <a:gd name="connsiteY272" fmla="*/ 582384 h 582384"/>
              <a:gd name="connsiteX273" fmla="*/ 3139443 w 3888921"/>
              <a:gd name="connsiteY273" fmla="*/ 582384 h 582384"/>
              <a:gd name="connsiteX274" fmla="*/ 3136934 w 3888921"/>
              <a:gd name="connsiteY274" fmla="*/ 582384 h 582384"/>
              <a:gd name="connsiteX275" fmla="*/ 3129132 w 3888921"/>
              <a:gd name="connsiteY275" fmla="*/ 582384 h 582384"/>
              <a:gd name="connsiteX276" fmla="*/ 3120716 w 3888921"/>
              <a:gd name="connsiteY276" fmla="*/ 582384 h 582384"/>
              <a:gd name="connsiteX277" fmla="*/ 3105023 w 3888921"/>
              <a:gd name="connsiteY277" fmla="*/ 582384 h 582384"/>
              <a:gd name="connsiteX278" fmla="*/ 3091785 w 3888921"/>
              <a:gd name="connsiteY278" fmla="*/ 582384 h 582384"/>
              <a:gd name="connsiteX279" fmla="*/ 3090104 w 3888921"/>
              <a:gd name="connsiteY279" fmla="*/ 582384 h 582384"/>
              <a:gd name="connsiteX280" fmla="*/ 3083368 w 3888921"/>
              <a:gd name="connsiteY280" fmla="*/ 582384 h 582384"/>
              <a:gd name="connsiteX281" fmla="*/ 3075567 w 3888921"/>
              <a:gd name="connsiteY281" fmla="*/ 582384 h 582384"/>
              <a:gd name="connsiteX282" fmla="*/ 3070132 w 3888921"/>
              <a:gd name="connsiteY282" fmla="*/ 582384 h 582384"/>
              <a:gd name="connsiteX283" fmla="*/ 3068450 w 3888921"/>
              <a:gd name="connsiteY283" fmla="*/ 582384 h 582384"/>
              <a:gd name="connsiteX284" fmla="*/ 3060648 w 3888921"/>
              <a:gd name="connsiteY284" fmla="*/ 582384 h 582384"/>
              <a:gd name="connsiteX285" fmla="*/ 3040677 w 3888921"/>
              <a:gd name="connsiteY285" fmla="*/ 582384 h 582384"/>
              <a:gd name="connsiteX286" fmla="*/ 3026228 w 3888921"/>
              <a:gd name="connsiteY286" fmla="*/ 582384 h 582384"/>
              <a:gd name="connsiteX287" fmla="*/ 3023301 w 3888921"/>
              <a:gd name="connsiteY287" fmla="*/ 582384 h 582384"/>
              <a:gd name="connsiteX288" fmla="*/ 3012990 w 3888921"/>
              <a:gd name="connsiteY288" fmla="*/ 582384 h 582384"/>
              <a:gd name="connsiteX289" fmla="*/ 3004574 w 3888921"/>
              <a:gd name="connsiteY289" fmla="*/ 582384 h 582384"/>
              <a:gd name="connsiteX290" fmla="*/ 3001648 w 3888921"/>
              <a:gd name="connsiteY290" fmla="*/ 582384 h 582384"/>
              <a:gd name="connsiteX291" fmla="*/ 2996772 w 3888921"/>
              <a:gd name="connsiteY291" fmla="*/ 582384 h 582384"/>
              <a:gd name="connsiteX292" fmla="*/ 2991338 w 3888921"/>
              <a:gd name="connsiteY292" fmla="*/ 582384 h 582384"/>
              <a:gd name="connsiteX293" fmla="*/ 2972193 w 3888921"/>
              <a:gd name="connsiteY293" fmla="*/ 582384 h 582384"/>
              <a:gd name="connsiteX294" fmla="*/ 2961882 w 3888921"/>
              <a:gd name="connsiteY294" fmla="*/ 582384 h 582384"/>
              <a:gd name="connsiteX295" fmla="*/ 2959425 w 3888921"/>
              <a:gd name="connsiteY295" fmla="*/ 582384 h 582384"/>
              <a:gd name="connsiteX296" fmla="*/ 2946189 w 3888921"/>
              <a:gd name="connsiteY296" fmla="*/ 582384 h 582384"/>
              <a:gd name="connsiteX297" fmla="*/ 2944506 w 3888921"/>
              <a:gd name="connsiteY297" fmla="*/ 582384 h 582384"/>
              <a:gd name="connsiteX298" fmla="*/ 2937772 w 3888921"/>
              <a:gd name="connsiteY298" fmla="*/ 582384 h 582384"/>
              <a:gd name="connsiteX299" fmla="*/ 2924535 w 3888921"/>
              <a:gd name="connsiteY299" fmla="*/ 582384 h 582384"/>
              <a:gd name="connsiteX300" fmla="*/ 2922853 w 3888921"/>
              <a:gd name="connsiteY300" fmla="*/ 582384 h 582384"/>
              <a:gd name="connsiteX301" fmla="*/ 2908317 w 3888921"/>
              <a:gd name="connsiteY301" fmla="*/ 582384 h 582384"/>
              <a:gd name="connsiteX302" fmla="*/ 2893398 w 3888921"/>
              <a:gd name="connsiteY302" fmla="*/ 582384 h 582384"/>
              <a:gd name="connsiteX303" fmla="*/ 2880630 w 3888921"/>
              <a:gd name="connsiteY303" fmla="*/ 582384 h 582384"/>
              <a:gd name="connsiteX304" fmla="*/ 2877705 w 3888921"/>
              <a:gd name="connsiteY304" fmla="*/ 582384 h 582384"/>
              <a:gd name="connsiteX305" fmla="*/ 2867394 w 3888921"/>
              <a:gd name="connsiteY305" fmla="*/ 582384 h 582384"/>
              <a:gd name="connsiteX306" fmla="*/ 2858977 w 3888921"/>
              <a:gd name="connsiteY306" fmla="*/ 582384 h 582384"/>
              <a:gd name="connsiteX307" fmla="*/ 2856051 w 3888921"/>
              <a:gd name="connsiteY307" fmla="*/ 582384 h 582384"/>
              <a:gd name="connsiteX308" fmla="*/ 2845740 w 3888921"/>
              <a:gd name="connsiteY308" fmla="*/ 582384 h 582384"/>
              <a:gd name="connsiteX309" fmla="*/ 2829522 w 3888921"/>
              <a:gd name="connsiteY309" fmla="*/ 582384 h 582384"/>
              <a:gd name="connsiteX310" fmla="*/ 2813829 w 3888921"/>
              <a:gd name="connsiteY310" fmla="*/ 582384 h 582384"/>
              <a:gd name="connsiteX311" fmla="*/ 2798910 w 3888921"/>
              <a:gd name="connsiteY311" fmla="*/ 582384 h 582384"/>
              <a:gd name="connsiteX312" fmla="*/ 2792175 w 3888921"/>
              <a:gd name="connsiteY312" fmla="*/ 582384 h 582384"/>
              <a:gd name="connsiteX313" fmla="*/ 2778939 w 3888921"/>
              <a:gd name="connsiteY313" fmla="*/ 582384 h 582384"/>
              <a:gd name="connsiteX314" fmla="*/ 2777256 w 3888921"/>
              <a:gd name="connsiteY314" fmla="*/ 582384 h 582384"/>
              <a:gd name="connsiteX315" fmla="*/ 2735034 w 3888921"/>
              <a:gd name="connsiteY315" fmla="*/ 582384 h 582384"/>
              <a:gd name="connsiteX316" fmla="*/ 2713380 w 3888921"/>
              <a:gd name="connsiteY316" fmla="*/ 582384 h 582384"/>
              <a:gd name="connsiteX317" fmla="*/ 2710455 w 3888921"/>
              <a:gd name="connsiteY317" fmla="*/ 582384 h 582384"/>
              <a:gd name="connsiteX318" fmla="*/ 2700144 w 3888921"/>
              <a:gd name="connsiteY318" fmla="*/ 582384 h 582384"/>
              <a:gd name="connsiteX319" fmla="*/ 2646579 w 3888921"/>
              <a:gd name="connsiteY319" fmla="*/ 582384 h 582384"/>
              <a:gd name="connsiteX320" fmla="*/ 2631660 w 3888921"/>
              <a:gd name="connsiteY320" fmla="*/ 582384 h 582384"/>
              <a:gd name="connsiteX321" fmla="*/ 2602055 w 3888921"/>
              <a:gd name="connsiteY321" fmla="*/ 582384 h 582384"/>
              <a:gd name="connsiteX322" fmla="*/ 2567784 w 3888921"/>
              <a:gd name="connsiteY322" fmla="*/ 582384 h 582384"/>
              <a:gd name="connsiteX323" fmla="*/ 2533571 w 3888921"/>
              <a:gd name="connsiteY323" fmla="*/ 582384 h 582384"/>
              <a:gd name="connsiteX324" fmla="*/ 2523260 w 3888921"/>
              <a:gd name="connsiteY324" fmla="*/ 582384 h 582384"/>
              <a:gd name="connsiteX325" fmla="*/ 2469695 w 3888921"/>
              <a:gd name="connsiteY325" fmla="*/ 582384 h 582384"/>
              <a:gd name="connsiteX326" fmla="*/ 2454776 w 3888921"/>
              <a:gd name="connsiteY326" fmla="*/ 582384 h 582384"/>
              <a:gd name="connsiteX327" fmla="*/ 2434804 w 3888921"/>
              <a:gd name="connsiteY327" fmla="*/ 582384 h 582384"/>
              <a:gd name="connsiteX328" fmla="*/ 2390900 w 3888921"/>
              <a:gd name="connsiteY328" fmla="*/ 582384 h 582384"/>
              <a:gd name="connsiteX329" fmla="*/ 2366320 w 3888921"/>
              <a:gd name="connsiteY329" fmla="*/ 582384 h 582384"/>
              <a:gd name="connsiteX330" fmla="*/ 2356010 w 3888921"/>
              <a:gd name="connsiteY330" fmla="*/ 582384 h 582384"/>
              <a:gd name="connsiteX331" fmla="*/ 2310861 w 3888921"/>
              <a:gd name="connsiteY331" fmla="*/ 582384 h 582384"/>
              <a:gd name="connsiteX332" fmla="*/ 2302444 w 3888921"/>
              <a:gd name="connsiteY332" fmla="*/ 582384 h 582384"/>
              <a:gd name="connsiteX333" fmla="*/ 2287526 w 3888921"/>
              <a:gd name="connsiteY333" fmla="*/ 582384 h 582384"/>
              <a:gd name="connsiteX334" fmla="*/ 2242377 w 3888921"/>
              <a:gd name="connsiteY334" fmla="*/ 582384 h 582384"/>
              <a:gd name="connsiteX335" fmla="*/ 2232066 w 3888921"/>
              <a:gd name="connsiteY335" fmla="*/ 582384 h 582384"/>
              <a:gd name="connsiteX336" fmla="*/ 2223650 w 3888921"/>
              <a:gd name="connsiteY336" fmla="*/ 582384 h 582384"/>
              <a:gd name="connsiteX337" fmla="*/ 2201992 w 3888921"/>
              <a:gd name="connsiteY337" fmla="*/ 582384 h 582384"/>
              <a:gd name="connsiteX338" fmla="*/ 2178501 w 3888921"/>
              <a:gd name="connsiteY338" fmla="*/ 582384 h 582384"/>
              <a:gd name="connsiteX339" fmla="*/ 2163583 w 3888921"/>
              <a:gd name="connsiteY339" fmla="*/ 582384 h 582384"/>
              <a:gd name="connsiteX340" fmla="*/ 2143611 w 3888921"/>
              <a:gd name="connsiteY340" fmla="*/ 582384 h 582384"/>
              <a:gd name="connsiteX341" fmla="*/ 2133509 w 3888921"/>
              <a:gd name="connsiteY341" fmla="*/ 582384 h 582384"/>
              <a:gd name="connsiteX342" fmla="*/ 2123198 w 3888921"/>
              <a:gd name="connsiteY342" fmla="*/ 582384 h 582384"/>
              <a:gd name="connsiteX343" fmla="*/ 2099706 w 3888921"/>
              <a:gd name="connsiteY343" fmla="*/ 582384 h 582384"/>
              <a:gd name="connsiteX344" fmla="*/ 2075127 w 3888921"/>
              <a:gd name="connsiteY344" fmla="*/ 582384 h 582384"/>
              <a:gd name="connsiteX345" fmla="*/ 2069633 w 3888921"/>
              <a:gd name="connsiteY345" fmla="*/ 582384 h 582384"/>
              <a:gd name="connsiteX346" fmla="*/ 2064816 w 3888921"/>
              <a:gd name="connsiteY346" fmla="*/ 582384 h 582384"/>
              <a:gd name="connsiteX347" fmla="*/ 2054714 w 3888921"/>
              <a:gd name="connsiteY347" fmla="*/ 582384 h 582384"/>
              <a:gd name="connsiteX348" fmla="*/ 2034742 w 3888921"/>
              <a:gd name="connsiteY348" fmla="*/ 582384 h 582384"/>
              <a:gd name="connsiteX349" fmla="*/ 2011251 w 3888921"/>
              <a:gd name="connsiteY349" fmla="*/ 582384 h 582384"/>
              <a:gd name="connsiteX350" fmla="*/ 1996332 w 3888921"/>
              <a:gd name="connsiteY350" fmla="*/ 582384 h 582384"/>
              <a:gd name="connsiteX351" fmla="*/ 1990838 w 3888921"/>
              <a:gd name="connsiteY351" fmla="*/ 582384 h 582384"/>
              <a:gd name="connsiteX352" fmla="*/ 1966258 w 3888921"/>
              <a:gd name="connsiteY352" fmla="*/ 582384 h 582384"/>
              <a:gd name="connsiteX353" fmla="*/ 1955948 w 3888921"/>
              <a:gd name="connsiteY353" fmla="*/ 582384 h 582384"/>
              <a:gd name="connsiteX354" fmla="*/ 1932456 w 3888921"/>
              <a:gd name="connsiteY354" fmla="*/ 582384 h 582384"/>
              <a:gd name="connsiteX355" fmla="*/ 1910799 w 3888921"/>
              <a:gd name="connsiteY355" fmla="*/ 582384 h 582384"/>
              <a:gd name="connsiteX356" fmla="*/ 1902382 w 3888921"/>
              <a:gd name="connsiteY356" fmla="*/ 582384 h 582384"/>
              <a:gd name="connsiteX357" fmla="*/ 1887464 w 3888921"/>
              <a:gd name="connsiteY357" fmla="*/ 582384 h 582384"/>
              <a:gd name="connsiteX358" fmla="*/ 1842315 w 3888921"/>
              <a:gd name="connsiteY358" fmla="*/ 582384 h 582384"/>
              <a:gd name="connsiteX359" fmla="*/ 1832004 w 3888921"/>
              <a:gd name="connsiteY359" fmla="*/ 582384 h 582384"/>
              <a:gd name="connsiteX360" fmla="*/ 1823588 w 3888921"/>
              <a:gd name="connsiteY360" fmla="*/ 582384 h 582384"/>
              <a:gd name="connsiteX361" fmla="*/ 1778439 w 3888921"/>
              <a:gd name="connsiteY361" fmla="*/ 582384 h 582384"/>
              <a:gd name="connsiteX362" fmla="*/ 1763520 w 3888921"/>
              <a:gd name="connsiteY362" fmla="*/ 582384 h 582384"/>
              <a:gd name="connsiteX363" fmla="*/ 1743549 w 3888921"/>
              <a:gd name="connsiteY363" fmla="*/ 582384 h 582384"/>
              <a:gd name="connsiteX364" fmla="*/ 1699644 w 3888921"/>
              <a:gd name="connsiteY364" fmla="*/ 582384 h 582384"/>
              <a:gd name="connsiteX365" fmla="*/ 1675065 w 3888921"/>
              <a:gd name="connsiteY365" fmla="*/ 582384 h 582384"/>
              <a:gd name="connsiteX366" fmla="*/ 1664754 w 3888921"/>
              <a:gd name="connsiteY366" fmla="*/ 582384 h 582384"/>
              <a:gd name="connsiteX367" fmla="*/ 1611189 w 3888921"/>
              <a:gd name="connsiteY367" fmla="*/ 582384 h 582384"/>
              <a:gd name="connsiteX368" fmla="*/ 1596270 w 3888921"/>
              <a:gd name="connsiteY368" fmla="*/ 582384 h 582384"/>
              <a:gd name="connsiteX369" fmla="*/ 1566665 w 3888921"/>
              <a:gd name="connsiteY369" fmla="*/ 582384 h 582384"/>
              <a:gd name="connsiteX370" fmla="*/ 1532394 w 3888921"/>
              <a:gd name="connsiteY370" fmla="*/ 582384 h 582384"/>
              <a:gd name="connsiteX371" fmla="*/ 1498181 w 3888921"/>
              <a:gd name="connsiteY371" fmla="*/ 582384 h 582384"/>
              <a:gd name="connsiteX372" fmla="*/ 1487870 w 3888921"/>
              <a:gd name="connsiteY372" fmla="*/ 582384 h 582384"/>
              <a:gd name="connsiteX373" fmla="*/ 1434304 w 3888921"/>
              <a:gd name="connsiteY373" fmla="*/ 582384 h 582384"/>
              <a:gd name="connsiteX374" fmla="*/ 1419386 w 3888921"/>
              <a:gd name="connsiteY374" fmla="*/ 582384 h 582384"/>
              <a:gd name="connsiteX375" fmla="*/ 1399414 w 3888921"/>
              <a:gd name="connsiteY375" fmla="*/ 582384 h 582384"/>
              <a:gd name="connsiteX376" fmla="*/ 1355510 w 3888921"/>
              <a:gd name="connsiteY376" fmla="*/ 582384 h 582384"/>
              <a:gd name="connsiteX377" fmla="*/ 1330930 w 3888921"/>
              <a:gd name="connsiteY377" fmla="*/ 582384 h 582384"/>
              <a:gd name="connsiteX378" fmla="*/ 1320620 w 3888921"/>
              <a:gd name="connsiteY378" fmla="*/ 582384 h 582384"/>
              <a:gd name="connsiteX379" fmla="*/ 1304927 w 3888921"/>
              <a:gd name="connsiteY379" fmla="*/ 582384 h 582384"/>
              <a:gd name="connsiteX380" fmla="*/ 1275471 w 3888921"/>
              <a:gd name="connsiteY380" fmla="*/ 582384 h 582384"/>
              <a:gd name="connsiteX381" fmla="*/ 1267054 w 3888921"/>
              <a:gd name="connsiteY381" fmla="*/ 582384 h 582384"/>
              <a:gd name="connsiteX382" fmla="*/ 1252135 w 3888921"/>
              <a:gd name="connsiteY382" fmla="*/ 582384 h 582384"/>
              <a:gd name="connsiteX383" fmla="*/ 1236443 w 3888921"/>
              <a:gd name="connsiteY383" fmla="*/ 582384 h 582384"/>
              <a:gd name="connsiteX384" fmla="*/ 1226132 w 3888921"/>
              <a:gd name="connsiteY384" fmla="*/ 582384 h 582384"/>
              <a:gd name="connsiteX385" fmla="*/ 1206987 w 3888921"/>
              <a:gd name="connsiteY385" fmla="*/ 582384 h 582384"/>
              <a:gd name="connsiteX386" fmla="*/ 1196676 w 3888921"/>
              <a:gd name="connsiteY386" fmla="*/ 582384 h 582384"/>
              <a:gd name="connsiteX387" fmla="*/ 1188259 w 3888921"/>
              <a:gd name="connsiteY387" fmla="*/ 582384 h 582384"/>
              <a:gd name="connsiteX388" fmla="*/ 1172567 w 3888921"/>
              <a:gd name="connsiteY388" fmla="*/ 582384 h 582384"/>
              <a:gd name="connsiteX389" fmla="*/ 1157648 w 3888921"/>
              <a:gd name="connsiteY389" fmla="*/ 582384 h 582384"/>
              <a:gd name="connsiteX390" fmla="*/ 1143111 w 3888921"/>
              <a:gd name="connsiteY390" fmla="*/ 582384 h 582384"/>
              <a:gd name="connsiteX391" fmla="*/ 1137676 w 3888921"/>
              <a:gd name="connsiteY391" fmla="*/ 582384 h 582384"/>
              <a:gd name="connsiteX392" fmla="*/ 1128192 w 3888921"/>
              <a:gd name="connsiteY392" fmla="*/ 582384 h 582384"/>
              <a:gd name="connsiteX393" fmla="*/ 1108221 w 3888921"/>
              <a:gd name="connsiteY393" fmla="*/ 582384 h 582384"/>
              <a:gd name="connsiteX394" fmla="*/ 1093772 w 3888921"/>
              <a:gd name="connsiteY394" fmla="*/ 582384 h 582384"/>
              <a:gd name="connsiteX395" fmla="*/ 1069192 w 3888921"/>
              <a:gd name="connsiteY395" fmla="*/ 582384 h 582384"/>
              <a:gd name="connsiteX396" fmla="*/ 1064316 w 3888921"/>
              <a:gd name="connsiteY396" fmla="*/ 582384 h 582384"/>
              <a:gd name="connsiteX397" fmla="*/ 1058882 w 3888921"/>
              <a:gd name="connsiteY397" fmla="*/ 582384 h 582384"/>
              <a:gd name="connsiteX398" fmla="*/ 1039737 w 3888921"/>
              <a:gd name="connsiteY398" fmla="*/ 582384 h 582384"/>
              <a:gd name="connsiteX399" fmla="*/ 1029426 w 3888921"/>
              <a:gd name="connsiteY399" fmla="*/ 582384 h 582384"/>
              <a:gd name="connsiteX400" fmla="*/ 1013733 w 3888921"/>
              <a:gd name="connsiteY400" fmla="*/ 582384 h 582384"/>
              <a:gd name="connsiteX401" fmla="*/ 1005316 w 3888921"/>
              <a:gd name="connsiteY401" fmla="*/ 582384 h 582384"/>
              <a:gd name="connsiteX402" fmla="*/ 990398 w 3888921"/>
              <a:gd name="connsiteY402" fmla="*/ 582384 h 582384"/>
              <a:gd name="connsiteX403" fmla="*/ 975861 w 3888921"/>
              <a:gd name="connsiteY403" fmla="*/ 582384 h 582384"/>
              <a:gd name="connsiteX404" fmla="*/ 960942 w 3888921"/>
              <a:gd name="connsiteY404" fmla="*/ 582384 h 582384"/>
              <a:gd name="connsiteX405" fmla="*/ 945249 w 3888921"/>
              <a:gd name="connsiteY405" fmla="*/ 582384 h 582384"/>
              <a:gd name="connsiteX406" fmla="*/ 934938 w 3888921"/>
              <a:gd name="connsiteY406" fmla="*/ 582384 h 582384"/>
              <a:gd name="connsiteX407" fmla="*/ 926522 w 3888921"/>
              <a:gd name="connsiteY407" fmla="*/ 582384 h 582384"/>
              <a:gd name="connsiteX408" fmla="*/ 897066 w 3888921"/>
              <a:gd name="connsiteY408" fmla="*/ 582384 h 582384"/>
              <a:gd name="connsiteX409" fmla="*/ 881373 w 3888921"/>
              <a:gd name="connsiteY409" fmla="*/ 582384 h 582384"/>
              <a:gd name="connsiteX410" fmla="*/ 866455 w 3888921"/>
              <a:gd name="connsiteY410" fmla="*/ 582384 h 582384"/>
              <a:gd name="connsiteX411" fmla="*/ 846483 w 3888921"/>
              <a:gd name="connsiteY411" fmla="*/ 582384 h 582384"/>
              <a:gd name="connsiteX412" fmla="*/ 802579 w 3888921"/>
              <a:gd name="connsiteY412" fmla="*/ 582384 h 582384"/>
              <a:gd name="connsiteX413" fmla="*/ 777999 w 3888921"/>
              <a:gd name="connsiteY413" fmla="*/ 582384 h 582384"/>
              <a:gd name="connsiteX414" fmla="*/ 767688 w 3888921"/>
              <a:gd name="connsiteY414" fmla="*/ 582384 h 582384"/>
              <a:gd name="connsiteX415" fmla="*/ 714123 w 3888921"/>
              <a:gd name="connsiteY415" fmla="*/ 582384 h 582384"/>
              <a:gd name="connsiteX416" fmla="*/ 699204 w 3888921"/>
              <a:gd name="connsiteY416" fmla="*/ 582384 h 582384"/>
              <a:gd name="connsiteX417" fmla="*/ 669599 w 3888921"/>
              <a:gd name="connsiteY417" fmla="*/ 582384 h 582384"/>
              <a:gd name="connsiteX418" fmla="*/ 635328 w 3888921"/>
              <a:gd name="connsiteY418" fmla="*/ 582384 h 582384"/>
              <a:gd name="connsiteX419" fmla="*/ 601115 w 3888921"/>
              <a:gd name="connsiteY419" fmla="*/ 582384 h 582384"/>
              <a:gd name="connsiteX420" fmla="*/ 590804 w 3888921"/>
              <a:gd name="connsiteY420" fmla="*/ 582384 h 582384"/>
              <a:gd name="connsiteX421" fmla="*/ 537239 w 3888921"/>
              <a:gd name="connsiteY421" fmla="*/ 582384 h 582384"/>
              <a:gd name="connsiteX422" fmla="*/ 522320 w 3888921"/>
              <a:gd name="connsiteY422" fmla="*/ 582384 h 582384"/>
              <a:gd name="connsiteX423" fmla="*/ 502348 w 3888921"/>
              <a:gd name="connsiteY423" fmla="*/ 582384 h 582384"/>
              <a:gd name="connsiteX424" fmla="*/ 458444 w 3888921"/>
              <a:gd name="connsiteY424" fmla="*/ 582384 h 582384"/>
              <a:gd name="connsiteX425" fmla="*/ 433864 w 3888921"/>
              <a:gd name="connsiteY425" fmla="*/ 582384 h 582384"/>
              <a:gd name="connsiteX426" fmla="*/ 423554 w 3888921"/>
              <a:gd name="connsiteY426" fmla="*/ 582384 h 582384"/>
              <a:gd name="connsiteX427" fmla="*/ 378405 w 3888921"/>
              <a:gd name="connsiteY427" fmla="*/ 582384 h 582384"/>
              <a:gd name="connsiteX428" fmla="*/ 369989 w 3888921"/>
              <a:gd name="connsiteY428" fmla="*/ 582384 h 582384"/>
              <a:gd name="connsiteX429" fmla="*/ 355070 w 3888921"/>
              <a:gd name="connsiteY429" fmla="*/ 582384 h 582384"/>
              <a:gd name="connsiteX430" fmla="*/ 309921 w 3888921"/>
              <a:gd name="connsiteY430" fmla="*/ 582384 h 582384"/>
              <a:gd name="connsiteX431" fmla="*/ 299611 w 3888921"/>
              <a:gd name="connsiteY431" fmla="*/ 582384 h 582384"/>
              <a:gd name="connsiteX432" fmla="*/ 291194 w 3888921"/>
              <a:gd name="connsiteY432" fmla="*/ 582384 h 582384"/>
              <a:gd name="connsiteX433" fmla="*/ 246045 w 3888921"/>
              <a:gd name="connsiteY433" fmla="*/ 582384 h 582384"/>
              <a:gd name="connsiteX434" fmla="*/ 231126 w 3888921"/>
              <a:gd name="connsiteY434" fmla="*/ 582384 h 582384"/>
              <a:gd name="connsiteX435" fmla="*/ 211155 w 3888921"/>
              <a:gd name="connsiteY435" fmla="*/ 582384 h 582384"/>
              <a:gd name="connsiteX436" fmla="*/ 167250 w 3888921"/>
              <a:gd name="connsiteY436" fmla="*/ 582384 h 582384"/>
              <a:gd name="connsiteX437" fmla="*/ 142671 w 3888921"/>
              <a:gd name="connsiteY437" fmla="*/ 582384 h 582384"/>
              <a:gd name="connsiteX438" fmla="*/ 132360 w 3888921"/>
              <a:gd name="connsiteY438" fmla="*/ 582384 h 582384"/>
              <a:gd name="connsiteX439" fmla="*/ 78795 w 3888921"/>
              <a:gd name="connsiteY439" fmla="*/ 582384 h 582384"/>
              <a:gd name="connsiteX440" fmla="*/ 63876 w 3888921"/>
              <a:gd name="connsiteY440" fmla="*/ 582384 h 582384"/>
              <a:gd name="connsiteX441" fmla="*/ 0 w 3888921"/>
              <a:gd name="connsiteY441" fmla="*/ 582384 h 582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3888921" h="582384">
                <a:moveTo>
                  <a:pt x="145596" y="0"/>
                </a:moveTo>
                <a:lnTo>
                  <a:pt x="209472" y="0"/>
                </a:lnTo>
                <a:lnTo>
                  <a:pt x="224391" y="0"/>
                </a:lnTo>
                <a:lnTo>
                  <a:pt x="277956" y="0"/>
                </a:lnTo>
                <a:lnTo>
                  <a:pt x="288267" y="0"/>
                </a:lnTo>
                <a:lnTo>
                  <a:pt x="312846" y="0"/>
                </a:lnTo>
                <a:lnTo>
                  <a:pt x="356751" y="0"/>
                </a:lnTo>
                <a:lnTo>
                  <a:pt x="376723" y="0"/>
                </a:lnTo>
                <a:lnTo>
                  <a:pt x="391641" y="0"/>
                </a:lnTo>
                <a:lnTo>
                  <a:pt x="436790" y="0"/>
                </a:lnTo>
                <a:lnTo>
                  <a:pt x="445206" y="0"/>
                </a:lnTo>
                <a:lnTo>
                  <a:pt x="455517" y="0"/>
                </a:lnTo>
                <a:lnTo>
                  <a:pt x="500666" y="0"/>
                </a:lnTo>
                <a:lnTo>
                  <a:pt x="515584" y="0"/>
                </a:lnTo>
                <a:lnTo>
                  <a:pt x="524001" y="0"/>
                </a:lnTo>
                <a:lnTo>
                  <a:pt x="569150" y="0"/>
                </a:lnTo>
                <a:lnTo>
                  <a:pt x="579460" y="0"/>
                </a:lnTo>
                <a:lnTo>
                  <a:pt x="604040" y="0"/>
                </a:lnTo>
                <a:lnTo>
                  <a:pt x="647944" y="0"/>
                </a:lnTo>
                <a:lnTo>
                  <a:pt x="667916" y="0"/>
                </a:lnTo>
                <a:lnTo>
                  <a:pt x="682835" y="0"/>
                </a:lnTo>
                <a:lnTo>
                  <a:pt x="736400" y="0"/>
                </a:lnTo>
                <a:lnTo>
                  <a:pt x="746711" y="0"/>
                </a:lnTo>
                <a:lnTo>
                  <a:pt x="780924" y="0"/>
                </a:lnTo>
                <a:lnTo>
                  <a:pt x="815195" y="0"/>
                </a:lnTo>
                <a:lnTo>
                  <a:pt x="844800" y="0"/>
                </a:lnTo>
                <a:lnTo>
                  <a:pt x="859719" y="0"/>
                </a:lnTo>
                <a:lnTo>
                  <a:pt x="913284" y="0"/>
                </a:lnTo>
                <a:lnTo>
                  <a:pt x="923595" y="0"/>
                </a:lnTo>
                <a:lnTo>
                  <a:pt x="948174" y="0"/>
                </a:lnTo>
                <a:lnTo>
                  <a:pt x="992079" y="0"/>
                </a:lnTo>
                <a:lnTo>
                  <a:pt x="1012050" y="0"/>
                </a:lnTo>
                <a:lnTo>
                  <a:pt x="1026969" y="0"/>
                </a:lnTo>
                <a:lnTo>
                  <a:pt x="1042662" y="0"/>
                </a:lnTo>
                <a:lnTo>
                  <a:pt x="1072118" y="0"/>
                </a:lnTo>
                <a:lnTo>
                  <a:pt x="1080534" y="0"/>
                </a:lnTo>
                <a:lnTo>
                  <a:pt x="1090845" y="0"/>
                </a:lnTo>
                <a:lnTo>
                  <a:pt x="1106538" y="0"/>
                </a:lnTo>
                <a:lnTo>
                  <a:pt x="1121457" y="0"/>
                </a:lnTo>
                <a:lnTo>
                  <a:pt x="1135994" y="0"/>
                </a:lnTo>
                <a:lnTo>
                  <a:pt x="1150912" y="0"/>
                </a:lnTo>
                <a:lnTo>
                  <a:pt x="1159329" y="0"/>
                </a:lnTo>
                <a:lnTo>
                  <a:pt x="1175022" y="0"/>
                </a:lnTo>
                <a:lnTo>
                  <a:pt x="1185333" y="0"/>
                </a:lnTo>
                <a:lnTo>
                  <a:pt x="1204478" y="0"/>
                </a:lnTo>
                <a:lnTo>
                  <a:pt x="1209912" y="0"/>
                </a:lnTo>
                <a:lnTo>
                  <a:pt x="1214789" y="0"/>
                </a:lnTo>
                <a:lnTo>
                  <a:pt x="1239368" y="0"/>
                </a:lnTo>
                <a:lnTo>
                  <a:pt x="1253817" y="0"/>
                </a:lnTo>
                <a:lnTo>
                  <a:pt x="1273788" y="0"/>
                </a:lnTo>
                <a:lnTo>
                  <a:pt x="1283272" y="0"/>
                </a:lnTo>
                <a:lnTo>
                  <a:pt x="1288707" y="0"/>
                </a:lnTo>
                <a:lnTo>
                  <a:pt x="1303244" y="0"/>
                </a:lnTo>
                <a:lnTo>
                  <a:pt x="1318163" y="0"/>
                </a:lnTo>
                <a:lnTo>
                  <a:pt x="1333856" y="0"/>
                </a:lnTo>
                <a:lnTo>
                  <a:pt x="1342272" y="0"/>
                </a:lnTo>
                <a:lnTo>
                  <a:pt x="1352583" y="0"/>
                </a:lnTo>
                <a:lnTo>
                  <a:pt x="1371728" y="0"/>
                </a:lnTo>
                <a:lnTo>
                  <a:pt x="1382039" y="0"/>
                </a:lnTo>
                <a:lnTo>
                  <a:pt x="1397732" y="0"/>
                </a:lnTo>
                <a:lnTo>
                  <a:pt x="1412650" y="0"/>
                </a:lnTo>
                <a:lnTo>
                  <a:pt x="1421067" y="0"/>
                </a:lnTo>
                <a:lnTo>
                  <a:pt x="1450523" y="0"/>
                </a:lnTo>
                <a:lnTo>
                  <a:pt x="1466215" y="0"/>
                </a:lnTo>
                <a:lnTo>
                  <a:pt x="1476526" y="0"/>
                </a:lnTo>
                <a:lnTo>
                  <a:pt x="1501106" y="0"/>
                </a:lnTo>
                <a:lnTo>
                  <a:pt x="1545010" y="0"/>
                </a:lnTo>
                <a:lnTo>
                  <a:pt x="1564982" y="0"/>
                </a:lnTo>
                <a:lnTo>
                  <a:pt x="1579901" y="0"/>
                </a:lnTo>
                <a:lnTo>
                  <a:pt x="1633466" y="0"/>
                </a:lnTo>
                <a:lnTo>
                  <a:pt x="1643777" y="0"/>
                </a:lnTo>
                <a:lnTo>
                  <a:pt x="1677990" y="0"/>
                </a:lnTo>
                <a:lnTo>
                  <a:pt x="1712261" y="0"/>
                </a:lnTo>
                <a:lnTo>
                  <a:pt x="1741866" y="0"/>
                </a:lnTo>
                <a:lnTo>
                  <a:pt x="1756785" y="0"/>
                </a:lnTo>
                <a:lnTo>
                  <a:pt x="1810350" y="0"/>
                </a:lnTo>
                <a:lnTo>
                  <a:pt x="1820661" y="0"/>
                </a:lnTo>
                <a:lnTo>
                  <a:pt x="1845240" y="0"/>
                </a:lnTo>
                <a:lnTo>
                  <a:pt x="1889145" y="0"/>
                </a:lnTo>
                <a:lnTo>
                  <a:pt x="1909116" y="0"/>
                </a:lnTo>
                <a:lnTo>
                  <a:pt x="1924035" y="0"/>
                </a:lnTo>
                <a:lnTo>
                  <a:pt x="1969183" y="0"/>
                </a:lnTo>
                <a:lnTo>
                  <a:pt x="1977600" y="0"/>
                </a:lnTo>
                <a:lnTo>
                  <a:pt x="1987911" y="0"/>
                </a:lnTo>
                <a:lnTo>
                  <a:pt x="2033059" y="0"/>
                </a:lnTo>
                <a:lnTo>
                  <a:pt x="2047978" y="0"/>
                </a:lnTo>
                <a:lnTo>
                  <a:pt x="2056395" y="0"/>
                </a:lnTo>
                <a:lnTo>
                  <a:pt x="2078052" y="0"/>
                </a:lnTo>
                <a:lnTo>
                  <a:pt x="2101544" y="0"/>
                </a:lnTo>
                <a:lnTo>
                  <a:pt x="2111854" y="0"/>
                </a:lnTo>
                <a:lnTo>
                  <a:pt x="2136434" y="0"/>
                </a:lnTo>
                <a:lnTo>
                  <a:pt x="2141928" y="0"/>
                </a:lnTo>
                <a:lnTo>
                  <a:pt x="2156847" y="0"/>
                </a:lnTo>
                <a:lnTo>
                  <a:pt x="2180338" y="0"/>
                </a:lnTo>
                <a:lnTo>
                  <a:pt x="2200310" y="0"/>
                </a:lnTo>
                <a:lnTo>
                  <a:pt x="2210412" y="0"/>
                </a:lnTo>
                <a:lnTo>
                  <a:pt x="2215228" y="0"/>
                </a:lnTo>
                <a:lnTo>
                  <a:pt x="2220723" y="0"/>
                </a:lnTo>
                <a:lnTo>
                  <a:pt x="2245302" y="0"/>
                </a:lnTo>
                <a:lnTo>
                  <a:pt x="2268794" y="0"/>
                </a:lnTo>
                <a:lnTo>
                  <a:pt x="2279104" y="0"/>
                </a:lnTo>
                <a:lnTo>
                  <a:pt x="2289207" y="0"/>
                </a:lnTo>
                <a:lnTo>
                  <a:pt x="2309179" y="0"/>
                </a:lnTo>
                <a:lnTo>
                  <a:pt x="2324097" y="0"/>
                </a:lnTo>
                <a:lnTo>
                  <a:pt x="2347589" y="0"/>
                </a:lnTo>
                <a:lnTo>
                  <a:pt x="2369246" y="0"/>
                </a:lnTo>
                <a:lnTo>
                  <a:pt x="2377662" y="0"/>
                </a:lnTo>
                <a:lnTo>
                  <a:pt x="2387973" y="0"/>
                </a:lnTo>
                <a:lnTo>
                  <a:pt x="2433122" y="0"/>
                </a:lnTo>
                <a:lnTo>
                  <a:pt x="2448040" y="0"/>
                </a:lnTo>
                <a:lnTo>
                  <a:pt x="2456457" y="0"/>
                </a:lnTo>
                <a:lnTo>
                  <a:pt x="2501605" y="0"/>
                </a:lnTo>
                <a:lnTo>
                  <a:pt x="2511917" y="0"/>
                </a:lnTo>
                <a:lnTo>
                  <a:pt x="2536496" y="0"/>
                </a:lnTo>
                <a:lnTo>
                  <a:pt x="2580400" y="0"/>
                </a:lnTo>
                <a:lnTo>
                  <a:pt x="2600372" y="0"/>
                </a:lnTo>
                <a:lnTo>
                  <a:pt x="2615291" y="0"/>
                </a:lnTo>
                <a:lnTo>
                  <a:pt x="2668856" y="0"/>
                </a:lnTo>
                <a:lnTo>
                  <a:pt x="2679167" y="0"/>
                </a:lnTo>
                <a:lnTo>
                  <a:pt x="2713380" y="0"/>
                </a:lnTo>
                <a:lnTo>
                  <a:pt x="2747650" y="0"/>
                </a:lnTo>
                <a:lnTo>
                  <a:pt x="2777256" y="0"/>
                </a:lnTo>
                <a:lnTo>
                  <a:pt x="2792175" y="0"/>
                </a:lnTo>
                <a:lnTo>
                  <a:pt x="2845740" y="0"/>
                </a:lnTo>
                <a:lnTo>
                  <a:pt x="2856051" y="0"/>
                </a:lnTo>
                <a:lnTo>
                  <a:pt x="2858976" y="0"/>
                </a:lnTo>
                <a:lnTo>
                  <a:pt x="2880630" y="0"/>
                </a:lnTo>
                <a:lnTo>
                  <a:pt x="2922852" y="0"/>
                </a:lnTo>
                <a:lnTo>
                  <a:pt x="2924535" y="0"/>
                </a:lnTo>
                <a:lnTo>
                  <a:pt x="2937771" y="0"/>
                </a:lnTo>
                <a:lnTo>
                  <a:pt x="2944506" y="0"/>
                </a:lnTo>
                <a:lnTo>
                  <a:pt x="2959425" y="0"/>
                </a:lnTo>
                <a:lnTo>
                  <a:pt x="2975118" y="0"/>
                </a:lnTo>
                <a:lnTo>
                  <a:pt x="2991336" y="0"/>
                </a:lnTo>
                <a:lnTo>
                  <a:pt x="3001647" y="0"/>
                </a:lnTo>
                <a:lnTo>
                  <a:pt x="3004574" y="0"/>
                </a:lnTo>
                <a:lnTo>
                  <a:pt x="3012990" y="0"/>
                </a:lnTo>
                <a:lnTo>
                  <a:pt x="3023301" y="0"/>
                </a:lnTo>
                <a:lnTo>
                  <a:pt x="3026226" y="0"/>
                </a:lnTo>
                <a:lnTo>
                  <a:pt x="3038994" y="0"/>
                </a:lnTo>
                <a:lnTo>
                  <a:pt x="3053913" y="0"/>
                </a:lnTo>
                <a:lnTo>
                  <a:pt x="3068450" y="0"/>
                </a:lnTo>
                <a:lnTo>
                  <a:pt x="3070131" y="0"/>
                </a:lnTo>
                <a:lnTo>
                  <a:pt x="3083368" y="0"/>
                </a:lnTo>
                <a:lnTo>
                  <a:pt x="3090102" y="0"/>
                </a:lnTo>
                <a:lnTo>
                  <a:pt x="3091785" y="0"/>
                </a:lnTo>
                <a:lnTo>
                  <a:pt x="3105021" y="0"/>
                </a:lnTo>
                <a:lnTo>
                  <a:pt x="3107478" y="0"/>
                </a:lnTo>
                <a:lnTo>
                  <a:pt x="3117789" y="0"/>
                </a:lnTo>
                <a:lnTo>
                  <a:pt x="3136934" y="0"/>
                </a:lnTo>
                <a:lnTo>
                  <a:pt x="3142368" y="0"/>
                </a:lnTo>
                <a:lnTo>
                  <a:pt x="3147244" y="0"/>
                </a:lnTo>
                <a:lnTo>
                  <a:pt x="3150170" y="0"/>
                </a:lnTo>
                <a:lnTo>
                  <a:pt x="3158586" y="0"/>
                </a:lnTo>
                <a:lnTo>
                  <a:pt x="3168897" y="0"/>
                </a:lnTo>
                <a:lnTo>
                  <a:pt x="3171824" y="0"/>
                </a:lnTo>
                <a:lnTo>
                  <a:pt x="3186273" y="0"/>
                </a:lnTo>
                <a:lnTo>
                  <a:pt x="3206244" y="0"/>
                </a:lnTo>
                <a:lnTo>
                  <a:pt x="3214046" y="0"/>
                </a:lnTo>
                <a:lnTo>
                  <a:pt x="3215728" y="0"/>
                </a:lnTo>
                <a:lnTo>
                  <a:pt x="3221163" y="0"/>
                </a:lnTo>
                <a:lnTo>
                  <a:pt x="3228964" y="0"/>
                </a:lnTo>
                <a:lnTo>
                  <a:pt x="3235700" y="0"/>
                </a:lnTo>
                <a:lnTo>
                  <a:pt x="3237381" y="0"/>
                </a:lnTo>
                <a:lnTo>
                  <a:pt x="3250618" y="0"/>
                </a:lnTo>
                <a:lnTo>
                  <a:pt x="3266311" y="0"/>
                </a:lnTo>
                <a:lnTo>
                  <a:pt x="3274728" y="0"/>
                </a:lnTo>
                <a:lnTo>
                  <a:pt x="3282529" y="0"/>
                </a:lnTo>
                <a:lnTo>
                  <a:pt x="3285039" y="0"/>
                </a:lnTo>
                <a:lnTo>
                  <a:pt x="3292840" y="0"/>
                </a:lnTo>
                <a:lnTo>
                  <a:pt x="3304184" y="0"/>
                </a:lnTo>
                <a:lnTo>
                  <a:pt x="3314495" y="0"/>
                </a:lnTo>
                <a:lnTo>
                  <a:pt x="3317420" y="0"/>
                </a:lnTo>
                <a:lnTo>
                  <a:pt x="3330188" y="0"/>
                </a:lnTo>
                <a:lnTo>
                  <a:pt x="3345106" y="0"/>
                </a:lnTo>
                <a:lnTo>
                  <a:pt x="3353523" y="0"/>
                </a:lnTo>
                <a:lnTo>
                  <a:pt x="3361324" y="0"/>
                </a:lnTo>
                <a:lnTo>
                  <a:pt x="3381296" y="0"/>
                </a:lnTo>
                <a:lnTo>
                  <a:pt x="3382978" y="0"/>
                </a:lnTo>
                <a:lnTo>
                  <a:pt x="3396214" y="0"/>
                </a:lnTo>
                <a:lnTo>
                  <a:pt x="3398671" y="0"/>
                </a:lnTo>
                <a:lnTo>
                  <a:pt x="3408982" y="0"/>
                </a:lnTo>
                <a:lnTo>
                  <a:pt x="3433561" y="0"/>
                </a:lnTo>
                <a:lnTo>
                  <a:pt x="3449780" y="0"/>
                </a:lnTo>
                <a:lnTo>
                  <a:pt x="3460090" y="0"/>
                </a:lnTo>
                <a:lnTo>
                  <a:pt x="3477466" y="0"/>
                </a:lnTo>
                <a:lnTo>
                  <a:pt x="3494304" y="0"/>
                </a:lnTo>
                <a:lnTo>
                  <a:pt x="3497437" y="0"/>
                </a:lnTo>
                <a:lnTo>
                  <a:pt x="3512356" y="0"/>
                </a:lnTo>
                <a:lnTo>
                  <a:pt x="3528574" y="0"/>
                </a:lnTo>
                <a:lnTo>
                  <a:pt x="3558180" y="0"/>
                </a:lnTo>
                <a:lnTo>
                  <a:pt x="3565921" y="0"/>
                </a:lnTo>
                <a:lnTo>
                  <a:pt x="3573099" y="0"/>
                </a:lnTo>
                <a:lnTo>
                  <a:pt x="3576232" y="0"/>
                </a:lnTo>
                <a:lnTo>
                  <a:pt x="3610446" y="0"/>
                </a:lnTo>
                <a:lnTo>
                  <a:pt x="3626664" y="0"/>
                </a:lnTo>
                <a:lnTo>
                  <a:pt x="3636975" y="0"/>
                </a:lnTo>
                <a:lnTo>
                  <a:pt x="3644716" y="0"/>
                </a:lnTo>
                <a:lnTo>
                  <a:pt x="3661554" y="0"/>
                </a:lnTo>
                <a:lnTo>
                  <a:pt x="3674322" y="0"/>
                </a:lnTo>
                <a:lnTo>
                  <a:pt x="3689241" y="0"/>
                </a:lnTo>
                <a:lnTo>
                  <a:pt x="3705459" y="0"/>
                </a:lnTo>
                <a:lnTo>
                  <a:pt x="3725430" y="0"/>
                </a:lnTo>
                <a:lnTo>
                  <a:pt x="3740349" y="0"/>
                </a:lnTo>
                <a:lnTo>
                  <a:pt x="3742806" y="0"/>
                </a:lnTo>
                <a:lnTo>
                  <a:pt x="3753117" y="0"/>
                </a:lnTo>
                <a:lnTo>
                  <a:pt x="3756042" y="0"/>
                </a:lnTo>
                <a:lnTo>
                  <a:pt x="3777696" y="0"/>
                </a:lnTo>
                <a:lnTo>
                  <a:pt x="3785497" y="0"/>
                </a:lnTo>
                <a:lnTo>
                  <a:pt x="3793914" y="0"/>
                </a:lnTo>
                <a:lnTo>
                  <a:pt x="3804225" y="0"/>
                </a:lnTo>
                <a:lnTo>
                  <a:pt x="3819918" y="0"/>
                </a:lnTo>
                <a:lnTo>
                  <a:pt x="3821601" y="0"/>
                </a:lnTo>
                <a:lnTo>
                  <a:pt x="3834837" y="0"/>
                </a:lnTo>
                <a:lnTo>
                  <a:pt x="3841572" y="0"/>
                </a:lnTo>
                <a:lnTo>
                  <a:pt x="3849373" y="0"/>
                </a:lnTo>
                <a:lnTo>
                  <a:pt x="3856491" y="0"/>
                </a:lnTo>
                <a:lnTo>
                  <a:pt x="3864292" y="0"/>
                </a:lnTo>
                <a:lnTo>
                  <a:pt x="3872709" y="0"/>
                </a:lnTo>
                <a:lnTo>
                  <a:pt x="3888402" y="0"/>
                </a:lnTo>
                <a:lnTo>
                  <a:pt x="3888921" y="0"/>
                </a:lnTo>
                <a:lnTo>
                  <a:pt x="3743325" y="582384"/>
                </a:lnTo>
                <a:lnTo>
                  <a:pt x="3742806" y="582384"/>
                </a:lnTo>
                <a:lnTo>
                  <a:pt x="3727113" y="582384"/>
                </a:lnTo>
                <a:lnTo>
                  <a:pt x="3718696" y="582384"/>
                </a:lnTo>
                <a:lnTo>
                  <a:pt x="3710895" y="582384"/>
                </a:lnTo>
                <a:lnTo>
                  <a:pt x="3703777" y="582384"/>
                </a:lnTo>
                <a:lnTo>
                  <a:pt x="3695976" y="582384"/>
                </a:lnTo>
                <a:lnTo>
                  <a:pt x="3689241" y="582384"/>
                </a:lnTo>
                <a:lnTo>
                  <a:pt x="3676005" y="582384"/>
                </a:lnTo>
                <a:lnTo>
                  <a:pt x="3674322" y="582384"/>
                </a:lnTo>
                <a:lnTo>
                  <a:pt x="3658629" y="582384"/>
                </a:lnTo>
                <a:lnTo>
                  <a:pt x="3648318" y="582384"/>
                </a:lnTo>
                <a:lnTo>
                  <a:pt x="3639901" y="582384"/>
                </a:lnTo>
                <a:lnTo>
                  <a:pt x="3632100" y="582384"/>
                </a:lnTo>
                <a:lnTo>
                  <a:pt x="3610446" y="582384"/>
                </a:lnTo>
                <a:lnTo>
                  <a:pt x="3607521" y="582384"/>
                </a:lnTo>
                <a:lnTo>
                  <a:pt x="3597210" y="582384"/>
                </a:lnTo>
                <a:lnTo>
                  <a:pt x="3594753" y="582384"/>
                </a:lnTo>
                <a:lnTo>
                  <a:pt x="3579834" y="582384"/>
                </a:lnTo>
                <a:lnTo>
                  <a:pt x="3559863" y="582384"/>
                </a:lnTo>
                <a:lnTo>
                  <a:pt x="3543645" y="582384"/>
                </a:lnTo>
                <a:lnTo>
                  <a:pt x="3528726" y="582384"/>
                </a:lnTo>
                <a:lnTo>
                  <a:pt x="3515958" y="582384"/>
                </a:lnTo>
                <a:lnTo>
                  <a:pt x="3499120" y="582384"/>
                </a:lnTo>
                <a:lnTo>
                  <a:pt x="3491379" y="582384"/>
                </a:lnTo>
                <a:lnTo>
                  <a:pt x="3481068" y="582384"/>
                </a:lnTo>
                <a:lnTo>
                  <a:pt x="3464850" y="582384"/>
                </a:lnTo>
                <a:lnTo>
                  <a:pt x="3430636" y="582384"/>
                </a:lnTo>
                <a:lnTo>
                  <a:pt x="3427503" y="582384"/>
                </a:lnTo>
                <a:lnTo>
                  <a:pt x="3420325" y="582384"/>
                </a:lnTo>
                <a:lnTo>
                  <a:pt x="3412584" y="582384"/>
                </a:lnTo>
                <a:lnTo>
                  <a:pt x="3382978" y="582384"/>
                </a:lnTo>
                <a:lnTo>
                  <a:pt x="3366760" y="582384"/>
                </a:lnTo>
                <a:lnTo>
                  <a:pt x="3351842" y="582384"/>
                </a:lnTo>
                <a:lnTo>
                  <a:pt x="3348708" y="582384"/>
                </a:lnTo>
                <a:lnTo>
                  <a:pt x="3331870" y="582384"/>
                </a:lnTo>
                <a:lnTo>
                  <a:pt x="3314495" y="582384"/>
                </a:lnTo>
                <a:lnTo>
                  <a:pt x="3304184" y="582384"/>
                </a:lnTo>
                <a:lnTo>
                  <a:pt x="3287966" y="582384"/>
                </a:lnTo>
                <a:lnTo>
                  <a:pt x="3263386" y="582384"/>
                </a:lnTo>
                <a:lnTo>
                  <a:pt x="3253075" y="582384"/>
                </a:lnTo>
                <a:lnTo>
                  <a:pt x="3250618" y="582384"/>
                </a:lnTo>
                <a:lnTo>
                  <a:pt x="3237383" y="582384"/>
                </a:lnTo>
                <a:lnTo>
                  <a:pt x="3235700" y="582384"/>
                </a:lnTo>
                <a:lnTo>
                  <a:pt x="3215728" y="582384"/>
                </a:lnTo>
                <a:lnTo>
                  <a:pt x="3207927" y="582384"/>
                </a:lnTo>
                <a:lnTo>
                  <a:pt x="3199510" y="582384"/>
                </a:lnTo>
                <a:lnTo>
                  <a:pt x="3184592" y="582384"/>
                </a:lnTo>
                <a:lnTo>
                  <a:pt x="3171824" y="582384"/>
                </a:lnTo>
                <a:lnTo>
                  <a:pt x="3168898" y="582384"/>
                </a:lnTo>
                <a:lnTo>
                  <a:pt x="3158588" y="582384"/>
                </a:lnTo>
                <a:lnTo>
                  <a:pt x="3147244" y="582384"/>
                </a:lnTo>
                <a:lnTo>
                  <a:pt x="3139443" y="582384"/>
                </a:lnTo>
                <a:lnTo>
                  <a:pt x="3136934" y="582384"/>
                </a:lnTo>
                <a:lnTo>
                  <a:pt x="3129132" y="582384"/>
                </a:lnTo>
                <a:lnTo>
                  <a:pt x="3120716" y="582384"/>
                </a:lnTo>
                <a:lnTo>
                  <a:pt x="3105023" y="582384"/>
                </a:lnTo>
                <a:lnTo>
                  <a:pt x="3091785" y="582384"/>
                </a:lnTo>
                <a:lnTo>
                  <a:pt x="3090104" y="582384"/>
                </a:lnTo>
                <a:lnTo>
                  <a:pt x="3083368" y="582384"/>
                </a:lnTo>
                <a:lnTo>
                  <a:pt x="3075567" y="582384"/>
                </a:lnTo>
                <a:lnTo>
                  <a:pt x="3070132" y="582384"/>
                </a:lnTo>
                <a:lnTo>
                  <a:pt x="3068450" y="582384"/>
                </a:lnTo>
                <a:lnTo>
                  <a:pt x="3060648" y="582384"/>
                </a:lnTo>
                <a:lnTo>
                  <a:pt x="3040677" y="582384"/>
                </a:lnTo>
                <a:lnTo>
                  <a:pt x="3026228" y="582384"/>
                </a:lnTo>
                <a:lnTo>
                  <a:pt x="3023301" y="582384"/>
                </a:lnTo>
                <a:lnTo>
                  <a:pt x="3012990" y="582384"/>
                </a:lnTo>
                <a:lnTo>
                  <a:pt x="3004574" y="582384"/>
                </a:lnTo>
                <a:lnTo>
                  <a:pt x="3001648" y="582384"/>
                </a:lnTo>
                <a:lnTo>
                  <a:pt x="2996772" y="582384"/>
                </a:lnTo>
                <a:lnTo>
                  <a:pt x="2991338" y="582384"/>
                </a:lnTo>
                <a:lnTo>
                  <a:pt x="2972193" y="582384"/>
                </a:lnTo>
                <a:lnTo>
                  <a:pt x="2961882" y="582384"/>
                </a:lnTo>
                <a:lnTo>
                  <a:pt x="2959425" y="582384"/>
                </a:lnTo>
                <a:lnTo>
                  <a:pt x="2946189" y="582384"/>
                </a:lnTo>
                <a:lnTo>
                  <a:pt x="2944506" y="582384"/>
                </a:lnTo>
                <a:lnTo>
                  <a:pt x="2937772" y="582384"/>
                </a:lnTo>
                <a:lnTo>
                  <a:pt x="2924535" y="582384"/>
                </a:lnTo>
                <a:lnTo>
                  <a:pt x="2922853" y="582384"/>
                </a:lnTo>
                <a:lnTo>
                  <a:pt x="2908317" y="582384"/>
                </a:lnTo>
                <a:lnTo>
                  <a:pt x="2893398" y="582384"/>
                </a:lnTo>
                <a:lnTo>
                  <a:pt x="2880630" y="582384"/>
                </a:lnTo>
                <a:lnTo>
                  <a:pt x="2877705" y="582384"/>
                </a:lnTo>
                <a:lnTo>
                  <a:pt x="2867394" y="582384"/>
                </a:lnTo>
                <a:lnTo>
                  <a:pt x="2858977" y="582384"/>
                </a:lnTo>
                <a:lnTo>
                  <a:pt x="2856051" y="582384"/>
                </a:lnTo>
                <a:lnTo>
                  <a:pt x="2845740" y="582384"/>
                </a:lnTo>
                <a:lnTo>
                  <a:pt x="2829522" y="582384"/>
                </a:lnTo>
                <a:lnTo>
                  <a:pt x="2813829" y="582384"/>
                </a:lnTo>
                <a:lnTo>
                  <a:pt x="2798910" y="582384"/>
                </a:lnTo>
                <a:lnTo>
                  <a:pt x="2792175" y="582384"/>
                </a:lnTo>
                <a:lnTo>
                  <a:pt x="2778939" y="582384"/>
                </a:lnTo>
                <a:lnTo>
                  <a:pt x="2777256" y="582384"/>
                </a:lnTo>
                <a:lnTo>
                  <a:pt x="2735034" y="582384"/>
                </a:lnTo>
                <a:lnTo>
                  <a:pt x="2713380" y="582384"/>
                </a:lnTo>
                <a:lnTo>
                  <a:pt x="2710455" y="582384"/>
                </a:lnTo>
                <a:lnTo>
                  <a:pt x="2700144" y="582384"/>
                </a:lnTo>
                <a:lnTo>
                  <a:pt x="2646579" y="582384"/>
                </a:lnTo>
                <a:lnTo>
                  <a:pt x="2631660" y="582384"/>
                </a:lnTo>
                <a:lnTo>
                  <a:pt x="2602055" y="582384"/>
                </a:lnTo>
                <a:lnTo>
                  <a:pt x="2567784" y="582384"/>
                </a:lnTo>
                <a:lnTo>
                  <a:pt x="2533571" y="582384"/>
                </a:lnTo>
                <a:lnTo>
                  <a:pt x="2523260" y="582384"/>
                </a:lnTo>
                <a:lnTo>
                  <a:pt x="2469695" y="582384"/>
                </a:lnTo>
                <a:lnTo>
                  <a:pt x="2454776" y="582384"/>
                </a:lnTo>
                <a:lnTo>
                  <a:pt x="2434804" y="582384"/>
                </a:lnTo>
                <a:lnTo>
                  <a:pt x="2390900" y="582384"/>
                </a:lnTo>
                <a:lnTo>
                  <a:pt x="2366320" y="582384"/>
                </a:lnTo>
                <a:lnTo>
                  <a:pt x="2356010" y="582384"/>
                </a:lnTo>
                <a:lnTo>
                  <a:pt x="2310861" y="582384"/>
                </a:lnTo>
                <a:lnTo>
                  <a:pt x="2302444" y="582384"/>
                </a:lnTo>
                <a:lnTo>
                  <a:pt x="2287526" y="582384"/>
                </a:lnTo>
                <a:lnTo>
                  <a:pt x="2242377" y="582384"/>
                </a:lnTo>
                <a:lnTo>
                  <a:pt x="2232066" y="582384"/>
                </a:lnTo>
                <a:lnTo>
                  <a:pt x="2223650" y="582384"/>
                </a:lnTo>
                <a:lnTo>
                  <a:pt x="2201992" y="582384"/>
                </a:lnTo>
                <a:lnTo>
                  <a:pt x="2178501" y="582384"/>
                </a:lnTo>
                <a:lnTo>
                  <a:pt x="2163583" y="582384"/>
                </a:lnTo>
                <a:lnTo>
                  <a:pt x="2143611" y="582384"/>
                </a:lnTo>
                <a:lnTo>
                  <a:pt x="2133509" y="582384"/>
                </a:lnTo>
                <a:lnTo>
                  <a:pt x="2123198" y="582384"/>
                </a:lnTo>
                <a:lnTo>
                  <a:pt x="2099706" y="582384"/>
                </a:lnTo>
                <a:lnTo>
                  <a:pt x="2075127" y="582384"/>
                </a:lnTo>
                <a:lnTo>
                  <a:pt x="2069633" y="582384"/>
                </a:lnTo>
                <a:lnTo>
                  <a:pt x="2064816" y="582384"/>
                </a:lnTo>
                <a:lnTo>
                  <a:pt x="2054714" y="582384"/>
                </a:lnTo>
                <a:lnTo>
                  <a:pt x="2034742" y="582384"/>
                </a:lnTo>
                <a:lnTo>
                  <a:pt x="2011251" y="582384"/>
                </a:lnTo>
                <a:lnTo>
                  <a:pt x="1996332" y="582384"/>
                </a:lnTo>
                <a:lnTo>
                  <a:pt x="1990838" y="582384"/>
                </a:lnTo>
                <a:lnTo>
                  <a:pt x="1966258" y="582384"/>
                </a:lnTo>
                <a:lnTo>
                  <a:pt x="1955948" y="582384"/>
                </a:lnTo>
                <a:lnTo>
                  <a:pt x="1932456" y="582384"/>
                </a:lnTo>
                <a:lnTo>
                  <a:pt x="1910799" y="582384"/>
                </a:lnTo>
                <a:lnTo>
                  <a:pt x="1902382" y="582384"/>
                </a:lnTo>
                <a:lnTo>
                  <a:pt x="1887464" y="582384"/>
                </a:lnTo>
                <a:lnTo>
                  <a:pt x="1842315" y="582384"/>
                </a:lnTo>
                <a:lnTo>
                  <a:pt x="1832004" y="582384"/>
                </a:lnTo>
                <a:lnTo>
                  <a:pt x="1823588" y="582384"/>
                </a:lnTo>
                <a:lnTo>
                  <a:pt x="1778439" y="582384"/>
                </a:lnTo>
                <a:lnTo>
                  <a:pt x="1763520" y="582384"/>
                </a:lnTo>
                <a:lnTo>
                  <a:pt x="1743549" y="582384"/>
                </a:lnTo>
                <a:lnTo>
                  <a:pt x="1699644" y="582384"/>
                </a:lnTo>
                <a:lnTo>
                  <a:pt x="1675065" y="582384"/>
                </a:lnTo>
                <a:lnTo>
                  <a:pt x="1664754" y="582384"/>
                </a:lnTo>
                <a:lnTo>
                  <a:pt x="1611189" y="582384"/>
                </a:lnTo>
                <a:lnTo>
                  <a:pt x="1596270" y="582384"/>
                </a:lnTo>
                <a:lnTo>
                  <a:pt x="1566665" y="582384"/>
                </a:lnTo>
                <a:lnTo>
                  <a:pt x="1532394" y="582384"/>
                </a:lnTo>
                <a:lnTo>
                  <a:pt x="1498181" y="582384"/>
                </a:lnTo>
                <a:lnTo>
                  <a:pt x="1487870" y="582384"/>
                </a:lnTo>
                <a:lnTo>
                  <a:pt x="1434304" y="582384"/>
                </a:lnTo>
                <a:lnTo>
                  <a:pt x="1419386" y="582384"/>
                </a:lnTo>
                <a:lnTo>
                  <a:pt x="1399414" y="582384"/>
                </a:lnTo>
                <a:lnTo>
                  <a:pt x="1355510" y="582384"/>
                </a:lnTo>
                <a:lnTo>
                  <a:pt x="1330930" y="582384"/>
                </a:lnTo>
                <a:lnTo>
                  <a:pt x="1320620" y="582384"/>
                </a:lnTo>
                <a:lnTo>
                  <a:pt x="1304927" y="582384"/>
                </a:lnTo>
                <a:lnTo>
                  <a:pt x="1275471" y="582384"/>
                </a:lnTo>
                <a:lnTo>
                  <a:pt x="1267054" y="582384"/>
                </a:lnTo>
                <a:lnTo>
                  <a:pt x="1252135" y="582384"/>
                </a:lnTo>
                <a:lnTo>
                  <a:pt x="1236443" y="582384"/>
                </a:lnTo>
                <a:lnTo>
                  <a:pt x="1226132" y="582384"/>
                </a:lnTo>
                <a:lnTo>
                  <a:pt x="1206987" y="582384"/>
                </a:lnTo>
                <a:lnTo>
                  <a:pt x="1196676" y="582384"/>
                </a:lnTo>
                <a:lnTo>
                  <a:pt x="1188259" y="582384"/>
                </a:lnTo>
                <a:lnTo>
                  <a:pt x="1172567" y="582384"/>
                </a:lnTo>
                <a:lnTo>
                  <a:pt x="1157648" y="582384"/>
                </a:lnTo>
                <a:lnTo>
                  <a:pt x="1143111" y="582384"/>
                </a:lnTo>
                <a:lnTo>
                  <a:pt x="1137676" y="582384"/>
                </a:lnTo>
                <a:lnTo>
                  <a:pt x="1128192" y="582384"/>
                </a:lnTo>
                <a:lnTo>
                  <a:pt x="1108221" y="582384"/>
                </a:lnTo>
                <a:lnTo>
                  <a:pt x="1093772" y="582384"/>
                </a:lnTo>
                <a:lnTo>
                  <a:pt x="1069192" y="582384"/>
                </a:lnTo>
                <a:lnTo>
                  <a:pt x="1064316" y="582384"/>
                </a:lnTo>
                <a:lnTo>
                  <a:pt x="1058882" y="582384"/>
                </a:lnTo>
                <a:lnTo>
                  <a:pt x="1039737" y="582384"/>
                </a:lnTo>
                <a:lnTo>
                  <a:pt x="1029426" y="582384"/>
                </a:lnTo>
                <a:lnTo>
                  <a:pt x="1013733" y="582384"/>
                </a:lnTo>
                <a:lnTo>
                  <a:pt x="1005316" y="582384"/>
                </a:lnTo>
                <a:lnTo>
                  <a:pt x="990398" y="582384"/>
                </a:lnTo>
                <a:lnTo>
                  <a:pt x="975861" y="582384"/>
                </a:lnTo>
                <a:lnTo>
                  <a:pt x="960942" y="582384"/>
                </a:lnTo>
                <a:lnTo>
                  <a:pt x="945249" y="582384"/>
                </a:lnTo>
                <a:lnTo>
                  <a:pt x="934938" y="582384"/>
                </a:lnTo>
                <a:lnTo>
                  <a:pt x="926522" y="582384"/>
                </a:lnTo>
                <a:lnTo>
                  <a:pt x="897066" y="582384"/>
                </a:lnTo>
                <a:lnTo>
                  <a:pt x="881373" y="582384"/>
                </a:lnTo>
                <a:lnTo>
                  <a:pt x="866455" y="582384"/>
                </a:lnTo>
                <a:lnTo>
                  <a:pt x="846483" y="582384"/>
                </a:lnTo>
                <a:lnTo>
                  <a:pt x="802579" y="582384"/>
                </a:lnTo>
                <a:lnTo>
                  <a:pt x="777999" y="582384"/>
                </a:lnTo>
                <a:lnTo>
                  <a:pt x="767688" y="582384"/>
                </a:lnTo>
                <a:lnTo>
                  <a:pt x="714123" y="582384"/>
                </a:lnTo>
                <a:lnTo>
                  <a:pt x="699204" y="582384"/>
                </a:lnTo>
                <a:lnTo>
                  <a:pt x="669599" y="582384"/>
                </a:lnTo>
                <a:lnTo>
                  <a:pt x="635328" y="582384"/>
                </a:lnTo>
                <a:lnTo>
                  <a:pt x="601115" y="582384"/>
                </a:lnTo>
                <a:lnTo>
                  <a:pt x="590804" y="582384"/>
                </a:lnTo>
                <a:lnTo>
                  <a:pt x="537239" y="582384"/>
                </a:lnTo>
                <a:lnTo>
                  <a:pt x="522320" y="582384"/>
                </a:lnTo>
                <a:lnTo>
                  <a:pt x="502348" y="582384"/>
                </a:lnTo>
                <a:lnTo>
                  <a:pt x="458444" y="582384"/>
                </a:lnTo>
                <a:lnTo>
                  <a:pt x="433864" y="582384"/>
                </a:lnTo>
                <a:lnTo>
                  <a:pt x="423554" y="582384"/>
                </a:lnTo>
                <a:lnTo>
                  <a:pt x="378405" y="582384"/>
                </a:lnTo>
                <a:lnTo>
                  <a:pt x="369989" y="582384"/>
                </a:lnTo>
                <a:lnTo>
                  <a:pt x="355070" y="582384"/>
                </a:lnTo>
                <a:lnTo>
                  <a:pt x="309921" y="582384"/>
                </a:lnTo>
                <a:lnTo>
                  <a:pt x="299611" y="582384"/>
                </a:lnTo>
                <a:lnTo>
                  <a:pt x="291194" y="582384"/>
                </a:lnTo>
                <a:lnTo>
                  <a:pt x="246045" y="582384"/>
                </a:lnTo>
                <a:lnTo>
                  <a:pt x="231126" y="582384"/>
                </a:lnTo>
                <a:lnTo>
                  <a:pt x="211155" y="582384"/>
                </a:lnTo>
                <a:lnTo>
                  <a:pt x="167250" y="582384"/>
                </a:lnTo>
                <a:lnTo>
                  <a:pt x="142671" y="582384"/>
                </a:lnTo>
                <a:lnTo>
                  <a:pt x="132360" y="582384"/>
                </a:lnTo>
                <a:lnTo>
                  <a:pt x="78795" y="582384"/>
                </a:lnTo>
                <a:lnTo>
                  <a:pt x="63876" y="582384"/>
                </a:lnTo>
                <a:lnTo>
                  <a:pt x="0" y="58238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4339590" y="5824220"/>
            <a:ext cx="527685" cy="817245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183505" y="6002655"/>
            <a:ext cx="5188585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ea"/>
                <a:ea typeface="+mj-ea"/>
                <a:cs typeface="经典综艺体简" panose="02010609000101010101" pitchFamily="49" charset="-122"/>
              </a:rPr>
              <a:t>Conclusion &amp; Future Work</a:t>
            </a: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418965" y="6002655"/>
            <a:ext cx="238760" cy="4603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entury Gothic" panose="020B0502020202020204" pitchFamily="34" charset="0"/>
                <a:ea typeface="+mj-ea"/>
                <a:cs typeface="经典综艺体简" panose="02010609000101010101" pitchFamily="49" charset="-122"/>
              </a:rPr>
              <a:t>5</a:t>
            </a:r>
            <a:endParaRPr kumimoji="0" lang="en-US" sz="2400" b="1" i="1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entury Gothic" panose="020B0502020202020204" pitchFamily="34" charset="0"/>
              <a:ea typeface="+mj-ea"/>
              <a:cs typeface="经典综艺体简" panose="02010609000101010101" pitchFamily="49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15132" y="683638"/>
            <a:ext cx="313436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Exist Approach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96345" y="6320155"/>
            <a:ext cx="74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6/</a:t>
            </a:r>
            <a:r>
              <a:rPr lang="en-US" b="1"/>
              <a:t>23</a:t>
            </a:r>
            <a:endParaRPr lang="en-US" b="1"/>
          </a:p>
        </p:txBody>
      </p:sp>
      <p:sp>
        <p:nvSpPr>
          <p:cNvPr id="60" name="文本框 59"/>
          <p:cNvSpPr txBox="1"/>
          <p:nvPr/>
        </p:nvSpPr>
        <p:spPr>
          <a:xfrm>
            <a:off x="952500" y="4799330"/>
            <a:ext cx="4436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RangeReach( P</a:t>
            </a:r>
            <a:r>
              <a:rPr lang="en-US" altLang="zh-CN" sz="2000" b="1" baseline="-25000"/>
              <a:t>1 </a:t>
            </a:r>
            <a:r>
              <a:rPr lang="en-US" altLang="zh-CN" sz="2000" b="1"/>
              <a:t>, R )</a:t>
            </a:r>
            <a:endParaRPr lang="en-US" altLang="zh-CN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952500" y="5198110"/>
            <a:ext cx="44367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Input:</a:t>
            </a:r>
            <a:endParaRPr lang="en-US" altLang="zh-CN" sz="2000" b="1"/>
          </a:p>
          <a:p>
            <a:r>
              <a:rPr lang="en-US" altLang="zh-CN" sz="2000" b="1"/>
              <a:t>Graph Vertex   :  P</a:t>
            </a:r>
            <a:r>
              <a:rPr lang="en-US" altLang="zh-CN" sz="2000" b="1" baseline="-25000"/>
              <a:t>1</a:t>
            </a:r>
            <a:endParaRPr lang="en-US" altLang="zh-CN" sz="2000" b="1"/>
          </a:p>
          <a:p>
            <a:r>
              <a:rPr lang="en-US" altLang="zh-CN" sz="2000" b="1"/>
              <a:t>Spatial Range  :  R </a:t>
            </a:r>
            <a:endParaRPr lang="en-US" altLang="zh-CN" sz="2000" b="1"/>
          </a:p>
        </p:txBody>
      </p:sp>
      <p:sp>
        <p:nvSpPr>
          <p:cNvPr id="48" name="文本框 47"/>
          <p:cNvSpPr txBox="1"/>
          <p:nvPr/>
        </p:nvSpPr>
        <p:spPr>
          <a:xfrm>
            <a:off x="6075680" y="1585595"/>
            <a:ext cx="4018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grpSp>
        <p:nvGrpSpPr>
          <p:cNvPr id="112" name="组合 111"/>
          <p:cNvGrpSpPr/>
          <p:nvPr/>
        </p:nvGrpSpPr>
        <p:grpSpPr>
          <a:xfrm>
            <a:off x="952500" y="1471930"/>
            <a:ext cx="4311015" cy="2804795"/>
            <a:chOff x="1500" y="2318"/>
            <a:chExt cx="6789" cy="4417"/>
          </a:xfrm>
        </p:grpSpPr>
        <p:sp>
          <p:nvSpPr>
            <p:cNvPr id="113" name="椭圆 112"/>
            <p:cNvSpPr/>
            <p:nvPr/>
          </p:nvSpPr>
          <p:spPr>
            <a:xfrm>
              <a:off x="3079" y="2341"/>
              <a:ext cx="572" cy="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3079" y="2318"/>
              <a:ext cx="7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r>
                <a:rPr lang="en-US" altLang="zh-CN" baseline="-25000"/>
                <a:t>1</a:t>
              </a:r>
              <a:endParaRPr lang="en-US" altLang="zh-CN" baseline="-25000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7627" y="2341"/>
              <a:ext cx="572" cy="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7577" y="2349"/>
              <a:ext cx="7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r>
                <a:rPr lang="en-US" altLang="zh-CN" baseline="-25000"/>
                <a:t>3</a:t>
              </a:r>
              <a:endParaRPr lang="en-US" altLang="zh-CN" baseline="-25000"/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1500" y="2523"/>
              <a:ext cx="6699" cy="4213"/>
              <a:chOff x="1500" y="2523"/>
              <a:chExt cx="6699" cy="4213"/>
            </a:xfrm>
          </p:grpSpPr>
          <p:sp>
            <p:nvSpPr>
              <p:cNvPr id="118" name="椭圆 117"/>
              <p:cNvSpPr/>
              <p:nvPr/>
            </p:nvSpPr>
            <p:spPr>
              <a:xfrm>
                <a:off x="5399" y="2898"/>
                <a:ext cx="572" cy="5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5367" y="2898"/>
                <a:ext cx="7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</a:t>
                </a:r>
                <a:r>
                  <a:rPr lang="en-US" altLang="zh-CN" baseline="-25000"/>
                  <a:t>2</a:t>
                </a:r>
                <a:endParaRPr lang="en-US" altLang="zh-CN" baseline="-25000"/>
              </a:p>
            </p:txBody>
          </p:sp>
          <p:sp>
            <p:nvSpPr>
              <p:cNvPr id="120" name="平行四边形 119"/>
              <p:cNvSpPr/>
              <p:nvPr/>
            </p:nvSpPr>
            <p:spPr>
              <a:xfrm>
                <a:off x="2599" y="3812"/>
                <a:ext cx="5600" cy="2894"/>
              </a:xfrm>
              <a:prstGeom prst="parallelogram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6375" y="5636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6315" y="5636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2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3" name="直接连接符 122"/>
              <p:cNvCxnSpPr/>
              <p:nvPr/>
            </p:nvCxnSpPr>
            <p:spPr>
              <a:xfrm flipH="1">
                <a:off x="3783" y="3811"/>
                <a:ext cx="650" cy="292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 flipH="1">
                <a:off x="4952" y="3812"/>
                <a:ext cx="650" cy="292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 flipH="1">
                <a:off x="6081" y="3812"/>
                <a:ext cx="650" cy="292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>
                <a:off x="3139" y="4458"/>
                <a:ext cx="4843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2901" y="5327"/>
                <a:ext cx="4843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2734" y="6239"/>
                <a:ext cx="4843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矩形 128"/>
              <p:cNvSpPr/>
              <p:nvPr/>
            </p:nvSpPr>
            <p:spPr>
              <a:xfrm>
                <a:off x="3153" y="4517"/>
                <a:ext cx="1594" cy="1623"/>
              </a:xfrm>
              <a:prstGeom prst="rect">
                <a:avLst/>
              </a:prstGeom>
              <a:solidFill>
                <a:srgbClr val="00B050">
                  <a:alpha val="39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4100" y="5387"/>
                <a:ext cx="89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R</a:t>
                </a:r>
                <a:endParaRPr lang="en-US" altLang="zh-CN"/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6731" y="4292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6671" y="4292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3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3" name="直接箭头连接符 132"/>
              <p:cNvCxnSpPr>
                <a:stCxn id="119" idx="2"/>
                <a:endCxn id="142" idx="0"/>
              </p:cNvCxnSpPr>
              <p:nvPr/>
            </p:nvCxnSpPr>
            <p:spPr>
              <a:xfrm flipH="1">
                <a:off x="3977" y="3478"/>
                <a:ext cx="1747" cy="148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箭头连接符 133"/>
              <p:cNvCxnSpPr>
                <a:stCxn id="119" idx="2"/>
                <a:endCxn id="122" idx="0"/>
              </p:cNvCxnSpPr>
              <p:nvPr/>
            </p:nvCxnSpPr>
            <p:spPr>
              <a:xfrm>
                <a:off x="5724" y="3478"/>
                <a:ext cx="977" cy="2158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/>
              <p:cNvCxnSpPr>
                <a:endCxn id="132" idx="0"/>
              </p:cNvCxnSpPr>
              <p:nvPr/>
            </p:nvCxnSpPr>
            <p:spPr>
              <a:xfrm flipH="1">
                <a:off x="7057" y="2891"/>
                <a:ext cx="925" cy="140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/>
              <p:cNvSpPr/>
              <p:nvPr/>
            </p:nvSpPr>
            <p:spPr>
              <a:xfrm>
                <a:off x="1500" y="2546"/>
                <a:ext cx="572" cy="5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7" name="文本框 136"/>
              <p:cNvSpPr txBox="1"/>
              <p:nvPr/>
            </p:nvSpPr>
            <p:spPr>
              <a:xfrm>
                <a:off x="1500" y="2523"/>
                <a:ext cx="71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</a:t>
                </a:r>
                <a:r>
                  <a:rPr lang="en-US" altLang="zh-CN" baseline="-25000"/>
                  <a:t>4</a:t>
                </a:r>
                <a:endParaRPr lang="en-US" altLang="zh-CN" baseline="-25000"/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3149" y="5440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9" name="文本框 138"/>
              <p:cNvSpPr txBox="1"/>
              <p:nvPr/>
            </p:nvSpPr>
            <p:spPr>
              <a:xfrm>
                <a:off x="3089" y="5440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4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0" name="直接箭头连接符 139"/>
              <p:cNvCxnSpPr>
                <a:endCxn id="139" idx="0"/>
              </p:cNvCxnSpPr>
              <p:nvPr/>
            </p:nvCxnSpPr>
            <p:spPr>
              <a:xfrm>
                <a:off x="1924" y="3103"/>
                <a:ext cx="1551" cy="233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椭圆 140"/>
              <p:cNvSpPr/>
              <p:nvPr/>
            </p:nvSpPr>
            <p:spPr>
              <a:xfrm>
                <a:off x="3651" y="4965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3591" y="4965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1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3" name="直接箭头连接符 142"/>
              <p:cNvCxnSpPr>
                <a:endCxn id="114" idx="1"/>
              </p:cNvCxnSpPr>
              <p:nvPr/>
            </p:nvCxnSpPr>
            <p:spPr>
              <a:xfrm flipV="1">
                <a:off x="2072" y="2608"/>
                <a:ext cx="1007" cy="101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/>
              <p:cNvCxnSpPr>
                <a:endCxn id="119" idx="1"/>
              </p:cNvCxnSpPr>
              <p:nvPr/>
            </p:nvCxnSpPr>
            <p:spPr>
              <a:xfrm>
                <a:off x="3651" y="2621"/>
                <a:ext cx="1716" cy="567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/>
              <p:cNvCxnSpPr>
                <a:endCxn id="116" idx="1"/>
              </p:cNvCxnSpPr>
              <p:nvPr/>
            </p:nvCxnSpPr>
            <p:spPr>
              <a:xfrm flipV="1">
                <a:off x="5971" y="2639"/>
                <a:ext cx="1606" cy="495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/>
          <p:cNvSpPr txBox="1"/>
          <p:nvPr/>
        </p:nvSpPr>
        <p:spPr>
          <a:xfrm>
            <a:off x="5201285" y="895350"/>
            <a:ext cx="59226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Approach I</a:t>
            </a:r>
            <a:r>
              <a:rPr lang="zh-CN" altLang="en-US" sz="2800" b="1">
                <a:solidFill>
                  <a:srgbClr val="FF0000"/>
                </a:solidFill>
              </a:rPr>
              <a:t>：</a:t>
            </a:r>
            <a:r>
              <a:rPr lang="en-US" altLang="zh-CN" sz="2800" b="1">
                <a:solidFill>
                  <a:srgbClr val="FF0000"/>
                </a:solidFill>
              </a:rPr>
              <a:t>Graph Traversal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33365" y="1953895"/>
            <a:ext cx="69145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 b="1"/>
              <a:t> using a classical graph traversal</a:t>
            </a:r>
            <a:endParaRPr sz="2800" b="1"/>
          </a:p>
          <a:p>
            <a:r>
              <a:rPr sz="2800" b="1"/>
              <a:t> DFS  or BFS </a:t>
            </a:r>
            <a:endParaRPr sz="2800" b="1"/>
          </a:p>
        </p:txBody>
      </p:sp>
      <p:sp>
        <p:nvSpPr>
          <p:cNvPr id="8" name="文本框 7"/>
          <p:cNvSpPr txBox="1"/>
          <p:nvPr/>
        </p:nvSpPr>
        <p:spPr>
          <a:xfrm>
            <a:off x="5201285" y="3267075"/>
            <a:ext cx="691451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Analysis</a:t>
            </a:r>
            <a:r>
              <a:rPr lang="zh-CN" altLang="en-US" sz="2800" b="1"/>
              <a:t>： </a:t>
            </a:r>
            <a:r>
              <a:rPr lang="en-US" altLang="zh-CN" sz="2800" b="1"/>
              <a:t>No storage or maintenance </a:t>
            </a:r>
            <a:endParaRPr lang="en-US" altLang="zh-CN" sz="2800" b="1"/>
          </a:p>
          <a:p>
            <a:r>
              <a:rPr lang="en-US" altLang="zh-CN" sz="2800" b="1"/>
              <a:t>and no pre-computed data structure.</a:t>
            </a:r>
            <a:endParaRPr lang="en-US" altLang="zh-CN" sz="2800" b="1"/>
          </a:p>
          <a:p>
            <a:endParaRPr lang="en-US" altLang="zh-CN" sz="2800" b="1"/>
          </a:p>
          <a:p>
            <a:r>
              <a:rPr lang="zh-CN" altLang="en-US" sz="2800" b="1"/>
              <a:t>Problem ： High query response time</a:t>
            </a:r>
            <a:endParaRPr lang="zh-CN" altLang="en-US" sz="2800" b="1"/>
          </a:p>
        </p:txBody>
      </p:sp>
      <p:sp>
        <p:nvSpPr>
          <p:cNvPr id="13" name="椭圆 12"/>
          <p:cNvSpPr/>
          <p:nvPr/>
        </p:nvSpPr>
        <p:spPr>
          <a:xfrm>
            <a:off x="1910715" y="1471930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364230" y="1837690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791710" y="1471930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210050" y="2725420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83990" y="3573145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262505" y="3161030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2" grpId="0"/>
      <p:bldP spid="3" grpId="0"/>
      <p:bldP spid="4" grpId="0"/>
      <p:bldP spid="8" grpId="0"/>
      <p:bldP spid="13" grpId="0" bldLvl="0" animBg="1"/>
      <p:bldP spid="13" grpId="1" bldLvl="0" animBg="1"/>
      <p:bldP spid="5" grpId="0" bldLvl="0" animBg="1"/>
      <p:bldP spid="5" grpId="1" bldLvl="0" animBg="1"/>
      <p:bldP spid="6" grpId="0" bldLvl="0" animBg="1"/>
      <p:bldP spid="6" grpId="1" bldLvl="0" animBg="1"/>
      <p:bldP spid="7" grpId="0" bldLvl="0" animBg="1"/>
      <p:bldP spid="7" grpId="1" bldLvl="0" animBg="1"/>
      <p:bldP spid="9" grpId="0" bldLvl="0" animBg="1"/>
      <p:bldP spid="9" grpId="1" bldLvl="0" animBg="1"/>
      <p:bldP spid="11" grpId="0" bldLvl="0" animBg="1"/>
      <p:bldP spid="11" grpId="1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15132" y="683638"/>
            <a:ext cx="313436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Exist Approach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96345" y="6320155"/>
            <a:ext cx="74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7/</a:t>
            </a:r>
            <a:r>
              <a:rPr lang="en-US" b="1"/>
              <a:t>23</a:t>
            </a:r>
            <a:endParaRPr lang="en-US" b="1"/>
          </a:p>
        </p:txBody>
      </p:sp>
      <p:sp>
        <p:nvSpPr>
          <p:cNvPr id="60" name="文本框 59"/>
          <p:cNvSpPr txBox="1"/>
          <p:nvPr/>
        </p:nvSpPr>
        <p:spPr>
          <a:xfrm>
            <a:off x="5800725" y="3654425"/>
            <a:ext cx="4436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P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:{P</a:t>
            </a:r>
            <a:r>
              <a:rPr lang="en-US" altLang="zh-CN" sz="2000" b="1" baseline="-25000">
                <a:sym typeface="+mn-ea"/>
              </a:rPr>
              <a:t>2</a:t>
            </a:r>
            <a:r>
              <a:rPr lang="en-US" altLang="zh-CN" sz="2000" b="1"/>
              <a:t>,P</a:t>
            </a:r>
            <a:r>
              <a:rPr lang="en-US" altLang="zh-CN" sz="2000" b="1" baseline="-25000"/>
              <a:t>3</a:t>
            </a:r>
            <a:r>
              <a:rPr lang="en-US" altLang="zh-CN" sz="2000" b="1"/>
              <a:t>,S</a:t>
            </a:r>
            <a:r>
              <a:rPr lang="en-US" altLang="zh-CN" sz="2000" b="1" baseline="-25000"/>
              <a:t>3</a:t>
            </a:r>
            <a:r>
              <a:rPr lang="en-US" altLang="zh-CN" sz="2000" b="1"/>
              <a:t>,S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,S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}</a:t>
            </a:r>
            <a:endParaRPr lang="en-US" altLang="zh-CN" sz="2000" b="1" baseline="-25000"/>
          </a:p>
        </p:txBody>
      </p:sp>
      <p:sp>
        <p:nvSpPr>
          <p:cNvPr id="2" name="文本框 1"/>
          <p:cNvSpPr txBox="1"/>
          <p:nvPr/>
        </p:nvSpPr>
        <p:spPr>
          <a:xfrm>
            <a:off x="952500" y="5198110"/>
            <a:ext cx="44367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Input:</a:t>
            </a:r>
            <a:endParaRPr lang="en-US" altLang="zh-CN" sz="2000" b="1"/>
          </a:p>
          <a:p>
            <a:r>
              <a:rPr lang="en-US" altLang="zh-CN" sz="2000" b="1"/>
              <a:t>Graph Vertex   :  P</a:t>
            </a:r>
            <a:r>
              <a:rPr lang="en-US" altLang="zh-CN" sz="2000" b="1" baseline="-25000"/>
              <a:t>1</a:t>
            </a:r>
            <a:endParaRPr lang="en-US" altLang="zh-CN" sz="2000" b="1"/>
          </a:p>
          <a:p>
            <a:r>
              <a:rPr lang="en-US" altLang="zh-CN" sz="2000" b="1"/>
              <a:t>Spatial Range  :  R </a:t>
            </a:r>
            <a:endParaRPr lang="en-US" altLang="zh-CN" sz="2000" b="1"/>
          </a:p>
        </p:txBody>
      </p:sp>
      <p:sp>
        <p:nvSpPr>
          <p:cNvPr id="48" name="文本框 47"/>
          <p:cNvSpPr txBox="1"/>
          <p:nvPr/>
        </p:nvSpPr>
        <p:spPr>
          <a:xfrm>
            <a:off x="6075680" y="1585595"/>
            <a:ext cx="4018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grpSp>
        <p:nvGrpSpPr>
          <p:cNvPr id="112" name="组合 111"/>
          <p:cNvGrpSpPr/>
          <p:nvPr/>
        </p:nvGrpSpPr>
        <p:grpSpPr>
          <a:xfrm>
            <a:off x="952500" y="1471930"/>
            <a:ext cx="4311015" cy="2804795"/>
            <a:chOff x="1500" y="2318"/>
            <a:chExt cx="6789" cy="4417"/>
          </a:xfrm>
        </p:grpSpPr>
        <p:sp>
          <p:nvSpPr>
            <p:cNvPr id="113" name="椭圆 112"/>
            <p:cNvSpPr/>
            <p:nvPr/>
          </p:nvSpPr>
          <p:spPr>
            <a:xfrm>
              <a:off x="3079" y="2341"/>
              <a:ext cx="572" cy="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3079" y="2318"/>
              <a:ext cx="7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r>
                <a:rPr lang="en-US" altLang="zh-CN" baseline="-25000"/>
                <a:t>1</a:t>
              </a:r>
              <a:endParaRPr lang="en-US" altLang="zh-CN" baseline="-25000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7627" y="2341"/>
              <a:ext cx="572" cy="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7577" y="2349"/>
              <a:ext cx="7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r>
                <a:rPr lang="en-US" altLang="zh-CN" baseline="-25000"/>
                <a:t>3</a:t>
              </a:r>
              <a:endParaRPr lang="en-US" altLang="zh-CN" baseline="-25000"/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1500" y="2523"/>
              <a:ext cx="6699" cy="4213"/>
              <a:chOff x="1500" y="2523"/>
              <a:chExt cx="6699" cy="4213"/>
            </a:xfrm>
          </p:grpSpPr>
          <p:sp>
            <p:nvSpPr>
              <p:cNvPr id="118" name="椭圆 117"/>
              <p:cNvSpPr/>
              <p:nvPr/>
            </p:nvSpPr>
            <p:spPr>
              <a:xfrm>
                <a:off x="5399" y="2898"/>
                <a:ext cx="572" cy="5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5367" y="2898"/>
                <a:ext cx="7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</a:t>
                </a:r>
                <a:r>
                  <a:rPr lang="en-US" altLang="zh-CN" baseline="-25000"/>
                  <a:t>2</a:t>
                </a:r>
                <a:endParaRPr lang="en-US" altLang="zh-CN" baseline="-25000"/>
              </a:p>
            </p:txBody>
          </p:sp>
          <p:sp>
            <p:nvSpPr>
              <p:cNvPr id="120" name="平行四边形 119"/>
              <p:cNvSpPr/>
              <p:nvPr/>
            </p:nvSpPr>
            <p:spPr>
              <a:xfrm>
                <a:off x="2599" y="3812"/>
                <a:ext cx="5600" cy="2894"/>
              </a:xfrm>
              <a:prstGeom prst="parallelogram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6375" y="5636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6315" y="5636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2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3" name="直接连接符 122"/>
              <p:cNvCxnSpPr/>
              <p:nvPr/>
            </p:nvCxnSpPr>
            <p:spPr>
              <a:xfrm flipH="1">
                <a:off x="3783" y="3811"/>
                <a:ext cx="650" cy="292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 flipH="1">
                <a:off x="4952" y="3812"/>
                <a:ext cx="650" cy="292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 flipH="1">
                <a:off x="6081" y="3812"/>
                <a:ext cx="650" cy="292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>
                <a:off x="3139" y="4458"/>
                <a:ext cx="4843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2901" y="5327"/>
                <a:ext cx="4843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2734" y="6239"/>
                <a:ext cx="4843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矩形 128"/>
              <p:cNvSpPr/>
              <p:nvPr/>
            </p:nvSpPr>
            <p:spPr>
              <a:xfrm>
                <a:off x="3153" y="4517"/>
                <a:ext cx="1594" cy="1623"/>
              </a:xfrm>
              <a:prstGeom prst="rect">
                <a:avLst/>
              </a:prstGeom>
              <a:solidFill>
                <a:srgbClr val="00B050">
                  <a:alpha val="39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4100" y="5387"/>
                <a:ext cx="89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R</a:t>
                </a:r>
                <a:endParaRPr lang="en-US" altLang="zh-CN"/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6731" y="4292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6671" y="4292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3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3" name="直接箭头连接符 132"/>
              <p:cNvCxnSpPr>
                <a:stCxn id="119" idx="2"/>
                <a:endCxn id="142" idx="0"/>
              </p:cNvCxnSpPr>
              <p:nvPr/>
            </p:nvCxnSpPr>
            <p:spPr>
              <a:xfrm flipH="1">
                <a:off x="3977" y="3478"/>
                <a:ext cx="1747" cy="148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箭头连接符 133"/>
              <p:cNvCxnSpPr>
                <a:stCxn id="119" idx="2"/>
                <a:endCxn id="122" idx="0"/>
              </p:cNvCxnSpPr>
              <p:nvPr/>
            </p:nvCxnSpPr>
            <p:spPr>
              <a:xfrm>
                <a:off x="5724" y="3478"/>
                <a:ext cx="977" cy="2158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/>
              <p:cNvCxnSpPr>
                <a:endCxn id="132" idx="0"/>
              </p:cNvCxnSpPr>
              <p:nvPr/>
            </p:nvCxnSpPr>
            <p:spPr>
              <a:xfrm flipH="1">
                <a:off x="7057" y="2891"/>
                <a:ext cx="925" cy="140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/>
              <p:cNvSpPr/>
              <p:nvPr/>
            </p:nvSpPr>
            <p:spPr>
              <a:xfrm>
                <a:off x="1500" y="2546"/>
                <a:ext cx="572" cy="5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7" name="文本框 136"/>
              <p:cNvSpPr txBox="1"/>
              <p:nvPr/>
            </p:nvSpPr>
            <p:spPr>
              <a:xfrm>
                <a:off x="1500" y="2523"/>
                <a:ext cx="71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</a:t>
                </a:r>
                <a:r>
                  <a:rPr lang="en-US" altLang="zh-CN" baseline="-25000"/>
                  <a:t>4</a:t>
                </a:r>
                <a:endParaRPr lang="en-US" altLang="zh-CN" baseline="-25000"/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3149" y="5440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9" name="文本框 138"/>
              <p:cNvSpPr txBox="1"/>
              <p:nvPr/>
            </p:nvSpPr>
            <p:spPr>
              <a:xfrm>
                <a:off x="3089" y="5440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4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0" name="直接箭头连接符 139"/>
              <p:cNvCxnSpPr>
                <a:endCxn id="139" idx="0"/>
              </p:cNvCxnSpPr>
              <p:nvPr/>
            </p:nvCxnSpPr>
            <p:spPr>
              <a:xfrm>
                <a:off x="1924" y="3103"/>
                <a:ext cx="1551" cy="233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椭圆 140"/>
              <p:cNvSpPr/>
              <p:nvPr/>
            </p:nvSpPr>
            <p:spPr>
              <a:xfrm>
                <a:off x="3651" y="4965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3591" y="4965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1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3" name="直接箭头连接符 142"/>
              <p:cNvCxnSpPr>
                <a:endCxn id="114" idx="1"/>
              </p:cNvCxnSpPr>
              <p:nvPr/>
            </p:nvCxnSpPr>
            <p:spPr>
              <a:xfrm flipV="1">
                <a:off x="2072" y="2608"/>
                <a:ext cx="1007" cy="101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/>
              <p:cNvCxnSpPr>
                <a:endCxn id="119" idx="1"/>
              </p:cNvCxnSpPr>
              <p:nvPr/>
            </p:nvCxnSpPr>
            <p:spPr>
              <a:xfrm>
                <a:off x="3651" y="2621"/>
                <a:ext cx="1716" cy="567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/>
              <p:cNvCxnSpPr>
                <a:endCxn id="116" idx="1"/>
              </p:cNvCxnSpPr>
              <p:nvPr/>
            </p:nvCxnSpPr>
            <p:spPr>
              <a:xfrm flipV="1">
                <a:off x="5971" y="2639"/>
                <a:ext cx="1606" cy="495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/>
          <p:cNvSpPr txBox="1"/>
          <p:nvPr/>
        </p:nvSpPr>
        <p:spPr>
          <a:xfrm>
            <a:off x="5201285" y="895350"/>
            <a:ext cx="6471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Approach II</a:t>
            </a:r>
            <a:r>
              <a:rPr lang="zh-CN" altLang="en-US" sz="2800" b="1">
                <a:solidFill>
                  <a:srgbClr val="FF0000"/>
                </a:solidFill>
              </a:rPr>
              <a:t>：</a:t>
            </a:r>
            <a:r>
              <a:rPr lang="en-US" altLang="zh-CN" sz="2800" b="1">
                <a:solidFill>
                  <a:srgbClr val="FF0000"/>
                </a:solidFill>
              </a:rPr>
              <a:t> Transitive Closure (TC)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63515" y="2024380"/>
            <a:ext cx="691451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800" b="1"/>
              <a:t>  precomputes the transitive closure of the graph and stores it</a:t>
            </a:r>
            <a:endParaRPr lang="en-US" sz="2800" b="1"/>
          </a:p>
        </p:txBody>
      </p:sp>
      <p:sp>
        <p:nvSpPr>
          <p:cNvPr id="5" name="文本框 4"/>
          <p:cNvSpPr txBox="1"/>
          <p:nvPr/>
        </p:nvSpPr>
        <p:spPr>
          <a:xfrm>
            <a:off x="5800725" y="4258310"/>
            <a:ext cx="4436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P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:{P</a:t>
            </a:r>
            <a:r>
              <a:rPr lang="en-US" altLang="zh-CN" sz="2000" b="1" baseline="-25000"/>
              <a:t>3</a:t>
            </a:r>
            <a:r>
              <a:rPr lang="en-US" altLang="zh-CN" sz="2000" b="1"/>
              <a:t>,S</a:t>
            </a:r>
            <a:r>
              <a:rPr lang="en-US" altLang="zh-CN" sz="2000" b="1" baseline="-25000"/>
              <a:t>3</a:t>
            </a:r>
            <a:r>
              <a:rPr lang="en-US" altLang="zh-CN" sz="2000" b="1"/>
              <a:t>,S</a:t>
            </a:r>
            <a:r>
              <a:rPr lang="en-US" altLang="zh-CN" sz="2000" b="1" baseline="-25000"/>
              <a:t>2</a:t>
            </a:r>
            <a:r>
              <a:rPr lang="en-US" altLang="zh-CN" sz="2000" b="1"/>
              <a:t>,S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}</a:t>
            </a:r>
            <a:endParaRPr lang="en-US" altLang="zh-CN" sz="2000" b="1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5800725" y="4799330"/>
            <a:ext cx="4436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P</a:t>
            </a:r>
            <a:r>
              <a:rPr lang="en-US" altLang="zh-CN" sz="2000" b="1" baseline="-25000"/>
              <a:t>3</a:t>
            </a:r>
            <a:r>
              <a:rPr lang="en-US" altLang="zh-CN" sz="2000" b="1"/>
              <a:t>:{S</a:t>
            </a:r>
            <a:r>
              <a:rPr lang="en-US" altLang="zh-CN" sz="2000" b="1" baseline="-25000"/>
              <a:t>3</a:t>
            </a:r>
            <a:r>
              <a:rPr lang="en-US" altLang="zh-CN" sz="2000" b="1"/>
              <a:t>}</a:t>
            </a:r>
            <a:endParaRPr lang="en-US" altLang="zh-CN" sz="2000" b="1" baseline="-25000"/>
          </a:p>
        </p:txBody>
      </p:sp>
      <p:sp>
        <p:nvSpPr>
          <p:cNvPr id="7" name="文本框 6"/>
          <p:cNvSpPr txBox="1"/>
          <p:nvPr/>
        </p:nvSpPr>
        <p:spPr>
          <a:xfrm>
            <a:off x="5800725" y="5387975"/>
            <a:ext cx="4436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P</a:t>
            </a:r>
            <a:r>
              <a:rPr lang="en-US" altLang="zh-CN" sz="2000" b="1" baseline="-25000"/>
              <a:t>4</a:t>
            </a:r>
            <a:r>
              <a:rPr lang="en-US" altLang="zh-CN" sz="2000" b="1"/>
              <a:t>:{S</a:t>
            </a:r>
            <a:r>
              <a:rPr lang="en-US" altLang="zh-CN" sz="2000" b="1" baseline="-25000"/>
              <a:t>4</a:t>
            </a:r>
            <a:r>
              <a:rPr lang="en-US" altLang="zh-CN" sz="2000" b="1"/>
              <a:t>,P</a:t>
            </a:r>
            <a:r>
              <a:rPr lang="en-US" altLang="zh-CN" sz="2000" b="1" baseline="-25000"/>
              <a:t>1</a:t>
            </a:r>
            <a:r>
              <a:rPr lang="en-US" altLang="zh-CN" sz="2000" b="1"/>
              <a:t>,</a:t>
            </a:r>
            <a:r>
              <a:rPr lang="en-US" altLang="zh-CN" sz="2000" b="1">
                <a:sym typeface="+mn-ea"/>
              </a:rPr>
              <a:t>P</a:t>
            </a:r>
            <a:r>
              <a:rPr lang="en-US" altLang="zh-CN" sz="2000" b="1" baseline="-25000">
                <a:sym typeface="+mn-ea"/>
              </a:rPr>
              <a:t>2</a:t>
            </a:r>
            <a:r>
              <a:rPr lang="en-US" altLang="zh-CN" sz="2000" b="1">
                <a:sym typeface="+mn-ea"/>
              </a:rPr>
              <a:t>,P</a:t>
            </a:r>
            <a:r>
              <a:rPr lang="en-US" altLang="zh-CN" sz="2000" b="1" baseline="-25000">
                <a:sym typeface="+mn-ea"/>
              </a:rPr>
              <a:t>3</a:t>
            </a:r>
            <a:r>
              <a:rPr lang="en-US" altLang="zh-CN" sz="2000" b="1">
                <a:sym typeface="+mn-ea"/>
              </a:rPr>
              <a:t>,S</a:t>
            </a:r>
            <a:r>
              <a:rPr lang="en-US" altLang="zh-CN" sz="2000" b="1" baseline="-25000">
                <a:sym typeface="+mn-ea"/>
              </a:rPr>
              <a:t>3</a:t>
            </a:r>
            <a:r>
              <a:rPr lang="en-US" altLang="zh-CN" sz="2000" b="1">
                <a:sym typeface="+mn-ea"/>
              </a:rPr>
              <a:t>,S</a:t>
            </a:r>
            <a:r>
              <a:rPr lang="en-US" altLang="zh-CN" sz="2000" b="1" baseline="-25000">
                <a:sym typeface="+mn-ea"/>
              </a:rPr>
              <a:t>2</a:t>
            </a:r>
            <a:r>
              <a:rPr lang="en-US" altLang="zh-CN" sz="2000" b="1">
                <a:sym typeface="+mn-ea"/>
              </a:rPr>
              <a:t>,S</a:t>
            </a:r>
            <a:r>
              <a:rPr lang="en-US" altLang="zh-CN" sz="2000" b="1" baseline="-25000">
                <a:sym typeface="+mn-ea"/>
              </a:rPr>
              <a:t>1</a:t>
            </a:r>
            <a:r>
              <a:rPr lang="en-US" altLang="zh-CN" sz="2000" b="1"/>
              <a:t>}</a:t>
            </a:r>
            <a:endParaRPr lang="en-US" altLang="zh-CN" sz="2000" b="1" baseline="-25000"/>
          </a:p>
        </p:txBody>
      </p:sp>
      <p:sp>
        <p:nvSpPr>
          <p:cNvPr id="13" name="椭圆 12"/>
          <p:cNvSpPr/>
          <p:nvPr/>
        </p:nvSpPr>
        <p:spPr>
          <a:xfrm>
            <a:off x="1910715" y="1471930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369945" y="1837055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811395" y="1471930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210050" y="2707005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3989705" y="3573145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262505" y="3147060"/>
            <a:ext cx="491490" cy="374015"/>
          </a:xfrm>
          <a:prstGeom prst="ellipse">
            <a:avLst/>
          </a:prstGeom>
          <a:solidFill>
            <a:srgbClr val="FF0000">
              <a:alpha val="31000"/>
            </a:srgbClr>
          </a:solidFill>
          <a:ln>
            <a:solidFill>
              <a:srgbClr val="FF94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3" grpId="0" bldLvl="0" animBg="1"/>
      <p:bldP spid="13" grpId="1" bldLvl="0" animBg="1"/>
      <p:bldP spid="9" grpId="0" bldLvl="0" animBg="1"/>
      <p:bldP spid="9" grpId="1" bldLvl="0" animBg="1"/>
      <p:bldP spid="11" grpId="0" bldLvl="0" animBg="1"/>
      <p:bldP spid="11" grpId="1" bldLvl="0" animBg="1"/>
      <p:bldP spid="12" grpId="0" bldLvl="0" animBg="1"/>
      <p:bldP spid="12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60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>
          <a:xfrm>
            <a:off x="-134021" y="2"/>
            <a:ext cx="5032666" cy="419100"/>
          </a:xfrm>
          <a:custGeom>
            <a:avLst/>
            <a:gdLst>
              <a:gd name="connsiteX0" fmla="*/ 104775 w 5032666"/>
              <a:gd name="connsiteY0" fmla="*/ 0 h 419100"/>
              <a:gd name="connsiteX1" fmla="*/ 150742 w 5032666"/>
              <a:gd name="connsiteY1" fmla="*/ 0 h 419100"/>
              <a:gd name="connsiteX2" fmla="*/ 161478 w 5032666"/>
              <a:gd name="connsiteY2" fmla="*/ 0 h 419100"/>
              <a:gd name="connsiteX3" fmla="*/ 200025 w 5032666"/>
              <a:gd name="connsiteY3" fmla="*/ 0 h 419100"/>
              <a:gd name="connsiteX4" fmla="*/ 207445 w 5032666"/>
              <a:gd name="connsiteY4" fmla="*/ 0 h 419100"/>
              <a:gd name="connsiteX5" fmla="*/ 225133 w 5032666"/>
              <a:gd name="connsiteY5" fmla="*/ 0 h 419100"/>
              <a:gd name="connsiteX6" fmla="*/ 256728 w 5032666"/>
              <a:gd name="connsiteY6" fmla="*/ 0 h 419100"/>
              <a:gd name="connsiteX7" fmla="*/ 271100 w 5032666"/>
              <a:gd name="connsiteY7" fmla="*/ 0 h 419100"/>
              <a:gd name="connsiteX8" fmla="*/ 281836 w 5032666"/>
              <a:gd name="connsiteY8" fmla="*/ 0 h 419100"/>
              <a:gd name="connsiteX9" fmla="*/ 314326 w 5032666"/>
              <a:gd name="connsiteY9" fmla="*/ 0 h 419100"/>
              <a:gd name="connsiteX10" fmla="*/ 320383 w 5032666"/>
              <a:gd name="connsiteY10" fmla="*/ 0 h 419100"/>
              <a:gd name="connsiteX11" fmla="*/ 327803 w 5032666"/>
              <a:gd name="connsiteY11" fmla="*/ 0 h 419100"/>
              <a:gd name="connsiteX12" fmla="*/ 360293 w 5032666"/>
              <a:gd name="connsiteY12" fmla="*/ 0 h 419100"/>
              <a:gd name="connsiteX13" fmla="*/ 371029 w 5032666"/>
              <a:gd name="connsiteY13" fmla="*/ 0 h 419100"/>
              <a:gd name="connsiteX14" fmla="*/ 377086 w 5032666"/>
              <a:gd name="connsiteY14" fmla="*/ 0 h 419100"/>
              <a:gd name="connsiteX15" fmla="*/ 409576 w 5032666"/>
              <a:gd name="connsiteY15" fmla="*/ 0 h 419100"/>
              <a:gd name="connsiteX16" fmla="*/ 416996 w 5032666"/>
              <a:gd name="connsiteY16" fmla="*/ 0 h 419100"/>
              <a:gd name="connsiteX17" fmla="*/ 434684 w 5032666"/>
              <a:gd name="connsiteY17" fmla="*/ 0 h 419100"/>
              <a:gd name="connsiteX18" fmla="*/ 466279 w 5032666"/>
              <a:gd name="connsiteY18" fmla="*/ 0 h 419100"/>
              <a:gd name="connsiteX19" fmla="*/ 480651 w 5032666"/>
              <a:gd name="connsiteY19" fmla="*/ 0 h 419100"/>
              <a:gd name="connsiteX20" fmla="*/ 491387 w 5032666"/>
              <a:gd name="connsiteY20" fmla="*/ 0 h 419100"/>
              <a:gd name="connsiteX21" fmla="*/ 529934 w 5032666"/>
              <a:gd name="connsiteY21" fmla="*/ 0 h 419100"/>
              <a:gd name="connsiteX22" fmla="*/ 537354 w 5032666"/>
              <a:gd name="connsiteY22" fmla="*/ 0 h 419100"/>
              <a:gd name="connsiteX23" fmla="*/ 561975 w 5032666"/>
              <a:gd name="connsiteY23" fmla="*/ 0 h 419100"/>
              <a:gd name="connsiteX24" fmla="*/ 586637 w 5032666"/>
              <a:gd name="connsiteY24" fmla="*/ 0 h 419100"/>
              <a:gd name="connsiteX25" fmla="*/ 607942 w 5032666"/>
              <a:gd name="connsiteY25" fmla="*/ 0 h 419100"/>
              <a:gd name="connsiteX26" fmla="*/ 618678 w 5032666"/>
              <a:gd name="connsiteY26" fmla="*/ 0 h 419100"/>
              <a:gd name="connsiteX27" fmla="*/ 657225 w 5032666"/>
              <a:gd name="connsiteY27" fmla="*/ 0 h 419100"/>
              <a:gd name="connsiteX28" fmla="*/ 664645 w 5032666"/>
              <a:gd name="connsiteY28" fmla="*/ 0 h 419100"/>
              <a:gd name="connsiteX29" fmla="*/ 682333 w 5032666"/>
              <a:gd name="connsiteY29" fmla="*/ 0 h 419100"/>
              <a:gd name="connsiteX30" fmla="*/ 713928 w 5032666"/>
              <a:gd name="connsiteY30" fmla="*/ 0 h 419100"/>
              <a:gd name="connsiteX31" fmla="*/ 728300 w 5032666"/>
              <a:gd name="connsiteY31" fmla="*/ 0 h 419100"/>
              <a:gd name="connsiteX32" fmla="*/ 739036 w 5032666"/>
              <a:gd name="connsiteY32" fmla="*/ 0 h 419100"/>
              <a:gd name="connsiteX33" fmla="*/ 750329 w 5032666"/>
              <a:gd name="connsiteY33" fmla="*/ 0 h 419100"/>
              <a:gd name="connsiteX34" fmla="*/ 771526 w 5032666"/>
              <a:gd name="connsiteY34" fmla="*/ 0 h 419100"/>
              <a:gd name="connsiteX35" fmla="*/ 777583 w 5032666"/>
              <a:gd name="connsiteY35" fmla="*/ 0 h 419100"/>
              <a:gd name="connsiteX36" fmla="*/ 785003 w 5032666"/>
              <a:gd name="connsiteY36" fmla="*/ 0 h 419100"/>
              <a:gd name="connsiteX37" fmla="*/ 796296 w 5032666"/>
              <a:gd name="connsiteY37" fmla="*/ 0 h 419100"/>
              <a:gd name="connsiteX38" fmla="*/ 807032 w 5032666"/>
              <a:gd name="connsiteY38" fmla="*/ 0 h 419100"/>
              <a:gd name="connsiteX39" fmla="*/ 817493 w 5032666"/>
              <a:gd name="connsiteY39" fmla="*/ 0 h 419100"/>
              <a:gd name="connsiteX40" fmla="*/ 828229 w 5032666"/>
              <a:gd name="connsiteY40" fmla="*/ 0 h 419100"/>
              <a:gd name="connsiteX41" fmla="*/ 834286 w 5032666"/>
              <a:gd name="connsiteY41" fmla="*/ 0 h 419100"/>
              <a:gd name="connsiteX42" fmla="*/ 845579 w 5032666"/>
              <a:gd name="connsiteY42" fmla="*/ 0 h 419100"/>
              <a:gd name="connsiteX43" fmla="*/ 852999 w 5032666"/>
              <a:gd name="connsiteY43" fmla="*/ 0 h 419100"/>
              <a:gd name="connsiteX44" fmla="*/ 866776 w 5032666"/>
              <a:gd name="connsiteY44" fmla="*/ 0 h 419100"/>
              <a:gd name="connsiteX45" fmla="*/ 870687 w 5032666"/>
              <a:gd name="connsiteY45" fmla="*/ 0 h 419100"/>
              <a:gd name="connsiteX46" fmla="*/ 874196 w 5032666"/>
              <a:gd name="connsiteY46" fmla="*/ 0 h 419100"/>
              <a:gd name="connsiteX47" fmla="*/ 891884 w 5032666"/>
              <a:gd name="connsiteY47" fmla="*/ 0 h 419100"/>
              <a:gd name="connsiteX48" fmla="*/ 902282 w 5032666"/>
              <a:gd name="connsiteY48" fmla="*/ 0 h 419100"/>
              <a:gd name="connsiteX49" fmla="*/ 916654 w 5032666"/>
              <a:gd name="connsiteY49" fmla="*/ 0 h 419100"/>
              <a:gd name="connsiteX50" fmla="*/ 923479 w 5032666"/>
              <a:gd name="connsiteY50" fmla="*/ 0 h 419100"/>
              <a:gd name="connsiteX51" fmla="*/ 927390 w 5032666"/>
              <a:gd name="connsiteY51" fmla="*/ 0 h 419100"/>
              <a:gd name="connsiteX52" fmla="*/ 937851 w 5032666"/>
              <a:gd name="connsiteY52" fmla="*/ 0 h 419100"/>
              <a:gd name="connsiteX53" fmla="*/ 948587 w 5032666"/>
              <a:gd name="connsiteY53" fmla="*/ 0 h 419100"/>
              <a:gd name="connsiteX54" fmla="*/ 959880 w 5032666"/>
              <a:gd name="connsiteY54" fmla="*/ 0 h 419100"/>
              <a:gd name="connsiteX55" fmla="*/ 965937 w 5032666"/>
              <a:gd name="connsiteY55" fmla="*/ 0 h 419100"/>
              <a:gd name="connsiteX56" fmla="*/ 973357 w 5032666"/>
              <a:gd name="connsiteY56" fmla="*/ 0 h 419100"/>
              <a:gd name="connsiteX57" fmla="*/ 987134 w 5032666"/>
              <a:gd name="connsiteY57" fmla="*/ 0 h 419100"/>
              <a:gd name="connsiteX58" fmla="*/ 994554 w 5032666"/>
              <a:gd name="connsiteY58" fmla="*/ 0 h 419100"/>
              <a:gd name="connsiteX59" fmla="*/ 1005847 w 5032666"/>
              <a:gd name="connsiteY59" fmla="*/ 0 h 419100"/>
              <a:gd name="connsiteX60" fmla="*/ 1016583 w 5032666"/>
              <a:gd name="connsiteY60" fmla="*/ 0 h 419100"/>
              <a:gd name="connsiteX61" fmla="*/ 1022640 w 5032666"/>
              <a:gd name="connsiteY61" fmla="*/ 0 h 419100"/>
              <a:gd name="connsiteX62" fmla="*/ 1043837 w 5032666"/>
              <a:gd name="connsiteY62" fmla="*/ 0 h 419100"/>
              <a:gd name="connsiteX63" fmla="*/ 1055130 w 5032666"/>
              <a:gd name="connsiteY63" fmla="*/ 0 h 419100"/>
              <a:gd name="connsiteX64" fmla="*/ 1062550 w 5032666"/>
              <a:gd name="connsiteY64" fmla="*/ 0 h 419100"/>
              <a:gd name="connsiteX65" fmla="*/ 1080238 w 5032666"/>
              <a:gd name="connsiteY65" fmla="*/ 0 h 419100"/>
              <a:gd name="connsiteX66" fmla="*/ 1111833 w 5032666"/>
              <a:gd name="connsiteY66" fmla="*/ 0 h 419100"/>
              <a:gd name="connsiteX67" fmla="*/ 1126205 w 5032666"/>
              <a:gd name="connsiteY67" fmla="*/ 0 h 419100"/>
              <a:gd name="connsiteX68" fmla="*/ 1136941 w 5032666"/>
              <a:gd name="connsiteY68" fmla="*/ 0 h 419100"/>
              <a:gd name="connsiteX69" fmla="*/ 1175488 w 5032666"/>
              <a:gd name="connsiteY69" fmla="*/ 0 h 419100"/>
              <a:gd name="connsiteX70" fmla="*/ 1182908 w 5032666"/>
              <a:gd name="connsiteY70" fmla="*/ 0 h 419100"/>
              <a:gd name="connsiteX71" fmla="*/ 1207529 w 5032666"/>
              <a:gd name="connsiteY71" fmla="*/ 0 h 419100"/>
              <a:gd name="connsiteX72" fmla="*/ 1232191 w 5032666"/>
              <a:gd name="connsiteY72" fmla="*/ 0 h 419100"/>
              <a:gd name="connsiteX73" fmla="*/ 1253496 w 5032666"/>
              <a:gd name="connsiteY73" fmla="*/ 0 h 419100"/>
              <a:gd name="connsiteX74" fmla="*/ 1264232 w 5032666"/>
              <a:gd name="connsiteY74" fmla="*/ 0 h 419100"/>
              <a:gd name="connsiteX75" fmla="*/ 1302779 w 5032666"/>
              <a:gd name="connsiteY75" fmla="*/ 0 h 419100"/>
              <a:gd name="connsiteX76" fmla="*/ 1310199 w 5032666"/>
              <a:gd name="connsiteY76" fmla="*/ 0 h 419100"/>
              <a:gd name="connsiteX77" fmla="*/ 1327887 w 5032666"/>
              <a:gd name="connsiteY77" fmla="*/ 0 h 419100"/>
              <a:gd name="connsiteX78" fmla="*/ 1359482 w 5032666"/>
              <a:gd name="connsiteY78" fmla="*/ 0 h 419100"/>
              <a:gd name="connsiteX79" fmla="*/ 1373854 w 5032666"/>
              <a:gd name="connsiteY79" fmla="*/ 0 h 419100"/>
              <a:gd name="connsiteX80" fmla="*/ 1384590 w 5032666"/>
              <a:gd name="connsiteY80" fmla="*/ 0 h 419100"/>
              <a:gd name="connsiteX81" fmla="*/ 1417080 w 5032666"/>
              <a:gd name="connsiteY81" fmla="*/ 0 h 419100"/>
              <a:gd name="connsiteX82" fmla="*/ 1423137 w 5032666"/>
              <a:gd name="connsiteY82" fmla="*/ 0 h 419100"/>
              <a:gd name="connsiteX83" fmla="*/ 1430557 w 5032666"/>
              <a:gd name="connsiteY83" fmla="*/ 0 h 419100"/>
              <a:gd name="connsiteX84" fmla="*/ 1463047 w 5032666"/>
              <a:gd name="connsiteY84" fmla="*/ 0 h 419100"/>
              <a:gd name="connsiteX85" fmla="*/ 1473783 w 5032666"/>
              <a:gd name="connsiteY85" fmla="*/ 0 h 419100"/>
              <a:gd name="connsiteX86" fmla="*/ 1479840 w 5032666"/>
              <a:gd name="connsiteY86" fmla="*/ 0 h 419100"/>
              <a:gd name="connsiteX87" fmla="*/ 1495425 w 5032666"/>
              <a:gd name="connsiteY87" fmla="*/ 0 h 419100"/>
              <a:gd name="connsiteX88" fmla="*/ 1512330 w 5032666"/>
              <a:gd name="connsiteY88" fmla="*/ 0 h 419100"/>
              <a:gd name="connsiteX89" fmla="*/ 1519750 w 5032666"/>
              <a:gd name="connsiteY89" fmla="*/ 0 h 419100"/>
              <a:gd name="connsiteX90" fmla="*/ 1537438 w 5032666"/>
              <a:gd name="connsiteY90" fmla="*/ 0 h 419100"/>
              <a:gd name="connsiteX91" fmla="*/ 1541392 w 5032666"/>
              <a:gd name="connsiteY91" fmla="*/ 0 h 419100"/>
              <a:gd name="connsiteX92" fmla="*/ 1552128 w 5032666"/>
              <a:gd name="connsiteY92" fmla="*/ 0 h 419100"/>
              <a:gd name="connsiteX93" fmla="*/ 1569033 w 5032666"/>
              <a:gd name="connsiteY93" fmla="*/ 0 h 419100"/>
              <a:gd name="connsiteX94" fmla="*/ 1583405 w 5032666"/>
              <a:gd name="connsiteY94" fmla="*/ 0 h 419100"/>
              <a:gd name="connsiteX95" fmla="*/ 1590675 w 5032666"/>
              <a:gd name="connsiteY95" fmla="*/ 0 h 419100"/>
              <a:gd name="connsiteX96" fmla="*/ 1594141 w 5032666"/>
              <a:gd name="connsiteY96" fmla="*/ 0 h 419100"/>
              <a:gd name="connsiteX97" fmla="*/ 1598095 w 5032666"/>
              <a:gd name="connsiteY97" fmla="*/ 0 h 419100"/>
              <a:gd name="connsiteX98" fmla="*/ 1615783 w 5032666"/>
              <a:gd name="connsiteY98" fmla="*/ 0 h 419100"/>
              <a:gd name="connsiteX99" fmla="*/ 1632688 w 5032666"/>
              <a:gd name="connsiteY99" fmla="*/ 0 h 419100"/>
              <a:gd name="connsiteX100" fmla="*/ 1640108 w 5032666"/>
              <a:gd name="connsiteY100" fmla="*/ 0 h 419100"/>
              <a:gd name="connsiteX101" fmla="*/ 1647378 w 5032666"/>
              <a:gd name="connsiteY101" fmla="*/ 0 h 419100"/>
              <a:gd name="connsiteX102" fmla="*/ 1661750 w 5032666"/>
              <a:gd name="connsiteY102" fmla="*/ 0 h 419100"/>
              <a:gd name="connsiteX103" fmla="*/ 1672486 w 5032666"/>
              <a:gd name="connsiteY103" fmla="*/ 0 h 419100"/>
              <a:gd name="connsiteX104" fmla="*/ 1689391 w 5032666"/>
              <a:gd name="connsiteY104" fmla="*/ 0 h 419100"/>
              <a:gd name="connsiteX105" fmla="*/ 1704976 w 5032666"/>
              <a:gd name="connsiteY105" fmla="*/ 0 h 419100"/>
              <a:gd name="connsiteX106" fmla="*/ 1711033 w 5032666"/>
              <a:gd name="connsiteY106" fmla="*/ 0 h 419100"/>
              <a:gd name="connsiteX107" fmla="*/ 1718453 w 5032666"/>
              <a:gd name="connsiteY107" fmla="*/ 0 h 419100"/>
              <a:gd name="connsiteX108" fmla="*/ 1750943 w 5032666"/>
              <a:gd name="connsiteY108" fmla="*/ 0 h 419100"/>
              <a:gd name="connsiteX109" fmla="*/ 1761679 w 5032666"/>
              <a:gd name="connsiteY109" fmla="*/ 0 h 419100"/>
              <a:gd name="connsiteX110" fmla="*/ 1767736 w 5032666"/>
              <a:gd name="connsiteY110" fmla="*/ 0 h 419100"/>
              <a:gd name="connsiteX111" fmla="*/ 1800226 w 5032666"/>
              <a:gd name="connsiteY111" fmla="*/ 0 h 419100"/>
              <a:gd name="connsiteX112" fmla="*/ 1807646 w 5032666"/>
              <a:gd name="connsiteY112" fmla="*/ 0 h 419100"/>
              <a:gd name="connsiteX113" fmla="*/ 1825334 w 5032666"/>
              <a:gd name="connsiteY113" fmla="*/ 0 h 419100"/>
              <a:gd name="connsiteX114" fmla="*/ 1856929 w 5032666"/>
              <a:gd name="connsiteY114" fmla="*/ 0 h 419100"/>
              <a:gd name="connsiteX115" fmla="*/ 1871301 w 5032666"/>
              <a:gd name="connsiteY115" fmla="*/ 0 h 419100"/>
              <a:gd name="connsiteX116" fmla="*/ 1882037 w 5032666"/>
              <a:gd name="connsiteY116" fmla="*/ 0 h 419100"/>
              <a:gd name="connsiteX117" fmla="*/ 1920584 w 5032666"/>
              <a:gd name="connsiteY117" fmla="*/ 0 h 419100"/>
              <a:gd name="connsiteX118" fmla="*/ 1928004 w 5032666"/>
              <a:gd name="connsiteY118" fmla="*/ 0 h 419100"/>
              <a:gd name="connsiteX119" fmla="*/ 1952625 w 5032666"/>
              <a:gd name="connsiteY119" fmla="*/ 0 h 419100"/>
              <a:gd name="connsiteX120" fmla="*/ 1977287 w 5032666"/>
              <a:gd name="connsiteY120" fmla="*/ 0 h 419100"/>
              <a:gd name="connsiteX121" fmla="*/ 1998592 w 5032666"/>
              <a:gd name="connsiteY121" fmla="*/ 0 h 419100"/>
              <a:gd name="connsiteX122" fmla="*/ 2009328 w 5032666"/>
              <a:gd name="connsiteY122" fmla="*/ 0 h 419100"/>
              <a:gd name="connsiteX123" fmla="*/ 2047875 w 5032666"/>
              <a:gd name="connsiteY123" fmla="*/ 0 h 419100"/>
              <a:gd name="connsiteX124" fmla="*/ 2055295 w 5032666"/>
              <a:gd name="connsiteY124" fmla="*/ 0 h 419100"/>
              <a:gd name="connsiteX125" fmla="*/ 2057400 w 5032666"/>
              <a:gd name="connsiteY125" fmla="*/ 0 h 419100"/>
              <a:gd name="connsiteX126" fmla="*/ 2072983 w 5032666"/>
              <a:gd name="connsiteY126" fmla="*/ 0 h 419100"/>
              <a:gd name="connsiteX127" fmla="*/ 2103367 w 5032666"/>
              <a:gd name="connsiteY127" fmla="*/ 0 h 419100"/>
              <a:gd name="connsiteX128" fmla="*/ 2104578 w 5032666"/>
              <a:gd name="connsiteY128" fmla="*/ 0 h 419100"/>
              <a:gd name="connsiteX129" fmla="*/ 2114103 w 5032666"/>
              <a:gd name="connsiteY129" fmla="*/ 0 h 419100"/>
              <a:gd name="connsiteX130" fmla="*/ 2118950 w 5032666"/>
              <a:gd name="connsiteY130" fmla="*/ 0 h 419100"/>
              <a:gd name="connsiteX131" fmla="*/ 2129686 w 5032666"/>
              <a:gd name="connsiteY131" fmla="*/ 0 h 419100"/>
              <a:gd name="connsiteX132" fmla="*/ 2140979 w 5032666"/>
              <a:gd name="connsiteY132" fmla="*/ 0 h 419100"/>
              <a:gd name="connsiteX133" fmla="*/ 2152650 w 5032666"/>
              <a:gd name="connsiteY133" fmla="*/ 0 h 419100"/>
              <a:gd name="connsiteX134" fmla="*/ 2160070 w 5032666"/>
              <a:gd name="connsiteY134" fmla="*/ 0 h 419100"/>
              <a:gd name="connsiteX135" fmla="*/ 2162176 w 5032666"/>
              <a:gd name="connsiteY135" fmla="*/ 0 h 419100"/>
              <a:gd name="connsiteX136" fmla="*/ 2168233 w 5032666"/>
              <a:gd name="connsiteY136" fmla="*/ 0 h 419100"/>
              <a:gd name="connsiteX137" fmla="*/ 2175653 w 5032666"/>
              <a:gd name="connsiteY137" fmla="*/ 0 h 419100"/>
              <a:gd name="connsiteX138" fmla="*/ 2177758 w 5032666"/>
              <a:gd name="connsiteY138" fmla="*/ 0 h 419100"/>
              <a:gd name="connsiteX139" fmla="*/ 2186946 w 5032666"/>
              <a:gd name="connsiteY139" fmla="*/ 0 h 419100"/>
              <a:gd name="connsiteX140" fmla="*/ 2197682 w 5032666"/>
              <a:gd name="connsiteY140" fmla="*/ 0 h 419100"/>
              <a:gd name="connsiteX141" fmla="*/ 2208143 w 5032666"/>
              <a:gd name="connsiteY141" fmla="*/ 0 h 419100"/>
              <a:gd name="connsiteX142" fmla="*/ 2209353 w 5032666"/>
              <a:gd name="connsiteY142" fmla="*/ 0 h 419100"/>
              <a:gd name="connsiteX143" fmla="*/ 2218879 w 5032666"/>
              <a:gd name="connsiteY143" fmla="*/ 0 h 419100"/>
              <a:gd name="connsiteX144" fmla="*/ 2223725 w 5032666"/>
              <a:gd name="connsiteY144" fmla="*/ 0 h 419100"/>
              <a:gd name="connsiteX145" fmla="*/ 2224936 w 5032666"/>
              <a:gd name="connsiteY145" fmla="*/ 0 h 419100"/>
              <a:gd name="connsiteX146" fmla="*/ 2234461 w 5032666"/>
              <a:gd name="connsiteY146" fmla="*/ 0 h 419100"/>
              <a:gd name="connsiteX147" fmla="*/ 2236229 w 5032666"/>
              <a:gd name="connsiteY147" fmla="*/ 0 h 419100"/>
              <a:gd name="connsiteX148" fmla="*/ 2243649 w 5032666"/>
              <a:gd name="connsiteY148" fmla="*/ 0 h 419100"/>
              <a:gd name="connsiteX149" fmla="*/ 2257426 w 5032666"/>
              <a:gd name="connsiteY149" fmla="*/ 0 h 419100"/>
              <a:gd name="connsiteX150" fmla="*/ 2261337 w 5032666"/>
              <a:gd name="connsiteY150" fmla="*/ 0 h 419100"/>
              <a:gd name="connsiteX151" fmla="*/ 2264846 w 5032666"/>
              <a:gd name="connsiteY151" fmla="*/ 0 h 419100"/>
              <a:gd name="connsiteX152" fmla="*/ 2266951 w 5032666"/>
              <a:gd name="connsiteY152" fmla="*/ 0 h 419100"/>
              <a:gd name="connsiteX153" fmla="*/ 2273008 w 5032666"/>
              <a:gd name="connsiteY153" fmla="*/ 0 h 419100"/>
              <a:gd name="connsiteX154" fmla="*/ 2280428 w 5032666"/>
              <a:gd name="connsiteY154" fmla="*/ 0 h 419100"/>
              <a:gd name="connsiteX155" fmla="*/ 2282534 w 5032666"/>
              <a:gd name="connsiteY155" fmla="*/ 0 h 419100"/>
              <a:gd name="connsiteX156" fmla="*/ 2292932 w 5032666"/>
              <a:gd name="connsiteY156" fmla="*/ 0 h 419100"/>
              <a:gd name="connsiteX157" fmla="*/ 2307304 w 5032666"/>
              <a:gd name="connsiteY157" fmla="*/ 0 h 419100"/>
              <a:gd name="connsiteX158" fmla="*/ 2312918 w 5032666"/>
              <a:gd name="connsiteY158" fmla="*/ 0 h 419100"/>
              <a:gd name="connsiteX159" fmla="*/ 2314129 w 5032666"/>
              <a:gd name="connsiteY159" fmla="*/ 0 h 419100"/>
              <a:gd name="connsiteX160" fmla="*/ 2318040 w 5032666"/>
              <a:gd name="connsiteY160" fmla="*/ 0 h 419100"/>
              <a:gd name="connsiteX161" fmla="*/ 2323654 w 5032666"/>
              <a:gd name="connsiteY161" fmla="*/ 0 h 419100"/>
              <a:gd name="connsiteX162" fmla="*/ 2328501 w 5032666"/>
              <a:gd name="connsiteY162" fmla="*/ 0 h 419100"/>
              <a:gd name="connsiteX163" fmla="*/ 2329711 w 5032666"/>
              <a:gd name="connsiteY163" fmla="*/ 0 h 419100"/>
              <a:gd name="connsiteX164" fmla="*/ 2339237 w 5032666"/>
              <a:gd name="connsiteY164" fmla="*/ 0 h 419100"/>
              <a:gd name="connsiteX165" fmla="*/ 2350530 w 5032666"/>
              <a:gd name="connsiteY165" fmla="*/ 0 h 419100"/>
              <a:gd name="connsiteX166" fmla="*/ 2356587 w 5032666"/>
              <a:gd name="connsiteY166" fmla="*/ 0 h 419100"/>
              <a:gd name="connsiteX167" fmla="*/ 2362201 w 5032666"/>
              <a:gd name="connsiteY167" fmla="*/ 0 h 419100"/>
              <a:gd name="connsiteX168" fmla="*/ 2364007 w 5032666"/>
              <a:gd name="connsiteY168" fmla="*/ 0 h 419100"/>
              <a:gd name="connsiteX169" fmla="*/ 2369621 w 5032666"/>
              <a:gd name="connsiteY169" fmla="*/ 0 h 419100"/>
              <a:gd name="connsiteX170" fmla="*/ 2377784 w 5032666"/>
              <a:gd name="connsiteY170" fmla="*/ 0 h 419100"/>
              <a:gd name="connsiteX171" fmla="*/ 2385204 w 5032666"/>
              <a:gd name="connsiteY171" fmla="*/ 0 h 419100"/>
              <a:gd name="connsiteX172" fmla="*/ 2387309 w 5032666"/>
              <a:gd name="connsiteY172" fmla="*/ 0 h 419100"/>
              <a:gd name="connsiteX173" fmla="*/ 2396497 w 5032666"/>
              <a:gd name="connsiteY173" fmla="*/ 0 h 419100"/>
              <a:gd name="connsiteX174" fmla="*/ 2407233 w 5032666"/>
              <a:gd name="connsiteY174" fmla="*/ 0 h 419100"/>
              <a:gd name="connsiteX175" fmla="*/ 2413290 w 5032666"/>
              <a:gd name="connsiteY175" fmla="*/ 0 h 419100"/>
              <a:gd name="connsiteX176" fmla="*/ 2418904 w 5032666"/>
              <a:gd name="connsiteY176" fmla="*/ 0 h 419100"/>
              <a:gd name="connsiteX177" fmla="*/ 2433276 w 5032666"/>
              <a:gd name="connsiteY177" fmla="*/ 0 h 419100"/>
              <a:gd name="connsiteX178" fmla="*/ 2434487 w 5032666"/>
              <a:gd name="connsiteY178" fmla="*/ 0 h 419100"/>
              <a:gd name="connsiteX179" fmla="*/ 2444012 w 5032666"/>
              <a:gd name="connsiteY179" fmla="*/ 0 h 419100"/>
              <a:gd name="connsiteX180" fmla="*/ 2445780 w 5032666"/>
              <a:gd name="connsiteY180" fmla="*/ 0 h 419100"/>
              <a:gd name="connsiteX181" fmla="*/ 2453200 w 5032666"/>
              <a:gd name="connsiteY181" fmla="*/ 0 h 419100"/>
              <a:gd name="connsiteX182" fmla="*/ 2470888 w 5032666"/>
              <a:gd name="connsiteY182" fmla="*/ 0 h 419100"/>
              <a:gd name="connsiteX183" fmla="*/ 2482559 w 5032666"/>
              <a:gd name="connsiteY183" fmla="*/ 0 h 419100"/>
              <a:gd name="connsiteX184" fmla="*/ 2489979 w 5032666"/>
              <a:gd name="connsiteY184" fmla="*/ 0 h 419100"/>
              <a:gd name="connsiteX185" fmla="*/ 2502483 w 5032666"/>
              <a:gd name="connsiteY185" fmla="*/ 0 h 419100"/>
              <a:gd name="connsiteX186" fmla="*/ 2514600 w 5032666"/>
              <a:gd name="connsiteY186" fmla="*/ 0 h 419100"/>
              <a:gd name="connsiteX187" fmla="*/ 2516855 w 5032666"/>
              <a:gd name="connsiteY187" fmla="*/ 0 h 419100"/>
              <a:gd name="connsiteX188" fmla="*/ 2527591 w 5032666"/>
              <a:gd name="connsiteY188" fmla="*/ 0 h 419100"/>
              <a:gd name="connsiteX189" fmla="*/ 2539262 w 5032666"/>
              <a:gd name="connsiteY189" fmla="*/ 0 h 419100"/>
              <a:gd name="connsiteX190" fmla="*/ 2560567 w 5032666"/>
              <a:gd name="connsiteY190" fmla="*/ 0 h 419100"/>
              <a:gd name="connsiteX191" fmla="*/ 2566138 w 5032666"/>
              <a:gd name="connsiteY191" fmla="*/ 0 h 419100"/>
              <a:gd name="connsiteX192" fmla="*/ 2571303 w 5032666"/>
              <a:gd name="connsiteY192" fmla="*/ 0 h 419100"/>
              <a:gd name="connsiteX193" fmla="*/ 2573558 w 5032666"/>
              <a:gd name="connsiteY193" fmla="*/ 0 h 419100"/>
              <a:gd name="connsiteX194" fmla="*/ 2598179 w 5032666"/>
              <a:gd name="connsiteY194" fmla="*/ 0 h 419100"/>
              <a:gd name="connsiteX195" fmla="*/ 2609850 w 5032666"/>
              <a:gd name="connsiteY195" fmla="*/ 0 h 419100"/>
              <a:gd name="connsiteX196" fmla="*/ 2617270 w 5032666"/>
              <a:gd name="connsiteY196" fmla="*/ 0 h 419100"/>
              <a:gd name="connsiteX197" fmla="*/ 2622841 w 5032666"/>
              <a:gd name="connsiteY197" fmla="*/ 0 h 419100"/>
              <a:gd name="connsiteX198" fmla="*/ 2634958 w 5032666"/>
              <a:gd name="connsiteY198" fmla="*/ 0 h 419100"/>
              <a:gd name="connsiteX199" fmla="*/ 2644146 w 5032666"/>
              <a:gd name="connsiteY199" fmla="*/ 0 h 419100"/>
              <a:gd name="connsiteX200" fmla="*/ 2654882 w 5032666"/>
              <a:gd name="connsiteY200" fmla="*/ 0 h 419100"/>
              <a:gd name="connsiteX201" fmla="*/ 2666553 w 5032666"/>
              <a:gd name="connsiteY201" fmla="*/ 0 h 419100"/>
              <a:gd name="connsiteX202" fmla="*/ 2680925 w 5032666"/>
              <a:gd name="connsiteY202" fmla="*/ 0 h 419100"/>
              <a:gd name="connsiteX203" fmla="*/ 2691661 w 5032666"/>
              <a:gd name="connsiteY203" fmla="*/ 0 h 419100"/>
              <a:gd name="connsiteX204" fmla="*/ 2693429 w 5032666"/>
              <a:gd name="connsiteY204" fmla="*/ 0 h 419100"/>
              <a:gd name="connsiteX205" fmla="*/ 2700849 w 5032666"/>
              <a:gd name="connsiteY205" fmla="*/ 0 h 419100"/>
              <a:gd name="connsiteX206" fmla="*/ 2702954 w 5032666"/>
              <a:gd name="connsiteY206" fmla="*/ 0 h 419100"/>
              <a:gd name="connsiteX207" fmla="*/ 2718537 w 5032666"/>
              <a:gd name="connsiteY207" fmla="*/ 0 h 419100"/>
              <a:gd name="connsiteX208" fmla="*/ 2724151 w 5032666"/>
              <a:gd name="connsiteY208" fmla="*/ 0 h 419100"/>
              <a:gd name="connsiteX209" fmla="*/ 2730208 w 5032666"/>
              <a:gd name="connsiteY209" fmla="*/ 0 h 419100"/>
              <a:gd name="connsiteX210" fmla="*/ 2737628 w 5032666"/>
              <a:gd name="connsiteY210" fmla="*/ 0 h 419100"/>
              <a:gd name="connsiteX211" fmla="*/ 2748921 w 5032666"/>
              <a:gd name="connsiteY211" fmla="*/ 0 h 419100"/>
              <a:gd name="connsiteX212" fmla="*/ 2750132 w 5032666"/>
              <a:gd name="connsiteY212" fmla="*/ 0 h 419100"/>
              <a:gd name="connsiteX213" fmla="*/ 2759657 w 5032666"/>
              <a:gd name="connsiteY213" fmla="*/ 0 h 419100"/>
              <a:gd name="connsiteX214" fmla="*/ 2764504 w 5032666"/>
              <a:gd name="connsiteY214" fmla="*/ 0 h 419100"/>
              <a:gd name="connsiteX215" fmla="*/ 2770118 w 5032666"/>
              <a:gd name="connsiteY215" fmla="*/ 0 h 419100"/>
              <a:gd name="connsiteX216" fmla="*/ 2775240 w 5032666"/>
              <a:gd name="connsiteY216" fmla="*/ 0 h 419100"/>
              <a:gd name="connsiteX217" fmla="*/ 2780854 w 5032666"/>
              <a:gd name="connsiteY217" fmla="*/ 0 h 419100"/>
              <a:gd name="connsiteX218" fmla="*/ 2786911 w 5032666"/>
              <a:gd name="connsiteY218" fmla="*/ 0 h 419100"/>
              <a:gd name="connsiteX219" fmla="*/ 2798204 w 5032666"/>
              <a:gd name="connsiteY219" fmla="*/ 0 h 419100"/>
              <a:gd name="connsiteX220" fmla="*/ 2805624 w 5032666"/>
              <a:gd name="connsiteY220" fmla="*/ 0 h 419100"/>
              <a:gd name="connsiteX221" fmla="*/ 2807730 w 5032666"/>
              <a:gd name="connsiteY221" fmla="*/ 0 h 419100"/>
              <a:gd name="connsiteX222" fmla="*/ 2813787 w 5032666"/>
              <a:gd name="connsiteY222" fmla="*/ 0 h 419100"/>
              <a:gd name="connsiteX223" fmla="*/ 2819401 w 5032666"/>
              <a:gd name="connsiteY223" fmla="*/ 0 h 419100"/>
              <a:gd name="connsiteX224" fmla="*/ 2821207 w 5032666"/>
              <a:gd name="connsiteY224" fmla="*/ 0 h 419100"/>
              <a:gd name="connsiteX225" fmla="*/ 2823312 w 5032666"/>
              <a:gd name="connsiteY225" fmla="*/ 0 h 419100"/>
              <a:gd name="connsiteX226" fmla="*/ 2826821 w 5032666"/>
              <a:gd name="connsiteY226" fmla="*/ 0 h 419100"/>
              <a:gd name="connsiteX227" fmla="*/ 2844509 w 5032666"/>
              <a:gd name="connsiteY227" fmla="*/ 0 h 419100"/>
              <a:gd name="connsiteX228" fmla="*/ 2853697 w 5032666"/>
              <a:gd name="connsiteY228" fmla="*/ 0 h 419100"/>
              <a:gd name="connsiteX229" fmla="*/ 2854907 w 5032666"/>
              <a:gd name="connsiteY229" fmla="*/ 0 h 419100"/>
              <a:gd name="connsiteX230" fmla="*/ 2864433 w 5032666"/>
              <a:gd name="connsiteY230" fmla="*/ 0 h 419100"/>
              <a:gd name="connsiteX231" fmla="*/ 2869279 w 5032666"/>
              <a:gd name="connsiteY231" fmla="*/ 0 h 419100"/>
              <a:gd name="connsiteX232" fmla="*/ 2870490 w 5032666"/>
              <a:gd name="connsiteY232" fmla="*/ 0 h 419100"/>
              <a:gd name="connsiteX233" fmla="*/ 2876104 w 5032666"/>
              <a:gd name="connsiteY233" fmla="*/ 0 h 419100"/>
              <a:gd name="connsiteX234" fmla="*/ 2880015 w 5032666"/>
              <a:gd name="connsiteY234" fmla="*/ 0 h 419100"/>
              <a:gd name="connsiteX235" fmla="*/ 2890476 w 5032666"/>
              <a:gd name="connsiteY235" fmla="*/ 0 h 419100"/>
              <a:gd name="connsiteX236" fmla="*/ 2901212 w 5032666"/>
              <a:gd name="connsiteY236" fmla="*/ 0 h 419100"/>
              <a:gd name="connsiteX237" fmla="*/ 2902980 w 5032666"/>
              <a:gd name="connsiteY237" fmla="*/ 0 h 419100"/>
              <a:gd name="connsiteX238" fmla="*/ 2910400 w 5032666"/>
              <a:gd name="connsiteY238" fmla="*/ 0 h 419100"/>
              <a:gd name="connsiteX239" fmla="*/ 2912505 w 5032666"/>
              <a:gd name="connsiteY239" fmla="*/ 0 h 419100"/>
              <a:gd name="connsiteX240" fmla="*/ 2918562 w 5032666"/>
              <a:gd name="connsiteY240" fmla="*/ 0 h 419100"/>
              <a:gd name="connsiteX241" fmla="*/ 2925982 w 5032666"/>
              <a:gd name="connsiteY241" fmla="*/ 0 h 419100"/>
              <a:gd name="connsiteX242" fmla="*/ 2928088 w 5032666"/>
              <a:gd name="connsiteY242" fmla="*/ 0 h 419100"/>
              <a:gd name="connsiteX243" fmla="*/ 2939759 w 5032666"/>
              <a:gd name="connsiteY243" fmla="*/ 0 h 419100"/>
              <a:gd name="connsiteX244" fmla="*/ 2947179 w 5032666"/>
              <a:gd name="connsiteY244" fmla="*/ 0 h 419100"/>
              <a:gd name="connsiteX245" fmla="*/ 2958472 w 5032666"/>
              <a:gd name="connsiteY245" fmla="*/ 0 h 419100"/>
              <a:gd name="connsiteX246" fmla="*/ 2959683 w 5032666"/>
              <a:gd name="connsiteY246" fmla="*/ 0 h 419100"/>
              <a:gd name="connsiteX247" fmla="*/ 2969208 w 5032666"/>
              <a:gd name="connsiteY247" fmla="*/ 0 h 419100"/>
              <a:gd name="connsiteX248" fmla="*/ 2974055 w 5032666"/>
              <a:gd name="connsiteY248" fmla="*/ 0 h 419100"/>
              <a:gd name="connsiteX249" fmla="*/ 2975265 w 5032666"/>
              <a:gd name="connsiteY249" fmla="*/ 0 h 419100"/>
              <a:gd name="connsiteX250" fmla="*/ 2984791 w 5032666"/>
              <a:gd name="connsiteY250" fmla="*/ 0 h 419100"/>
              <a:gd name="connsiteX251" fmla="*/ 2996462 w 5032666"/>
              <a:gd name="connsiteY251" fmla="*/ 0 h 419100"/>
              <a:gd name="connsiteX252" fmla="*/ 3007755 w 5032666"/>
              <a:gd name="connsiteY252" fmla="*/ 0 h 419100"/>
              <a:gd name="connsiteX253" fmla="*/ 3015175 w 5032666"/>
              <a:gd name="connsiteY253" fmla="*/ 0 h 419100"/>
              <a:gd name="connsiteX254" fmla="*/ 3023338 w 5032666"/>
              <a:gd name="connsiteY254" fmla="*/ 0 h 419100"/>
              <a:gd name="connsiteX255" fmla="*/ 3030758 w 5032666"/>
              <a:gd name="connsiteY255" fmla="*/ 0 h 419100"/>
              <a:gd name="connsiteX256" fmla="*/ 3032863 w 5032666"/>
              <a:gd name="connsiteY256" fmla="*/ 0 h 419100"/>
              <a:gd name="connsiteX257" fmla="*/ 3064458 w 5032666"/>
              <a:gd name="connsiteY257" fmla="*/ 0 h 419100"/>
              <a:gd name="connsiteX258" fmla="*/ 3078830 w 5032666"/>
              <a:gd name="connsiteY258" fmla="*/ 0 h 419100"/>
              <a:gd name="connsiteX259" fmla="*/ 3080041 w 5032666"/>
              <a:gd name="connsiteY259" fmla="*/ 0 h 419100"/>
              <a:gd name="connsiteX260" fmla="*/ 3089566 w 5032666"/>
              <a:gd name="connsiteY260" fmla="*/ 0 h 419100"/>
              <a:gd name="connsiteX261" fmla="*/ 3128113 w 5032666"/>
              <a:gd name="connsiteY261" fmla="*/ 0 h 419100"/>
              <a:gd name="connsiteX262" fmla="*/ 3135533 w 5032666"/>
              <a:gd name="connsiteY262" fmla="*/ 0 h 419100"/>
              <a:gd name="connsiteX263" fmla="*/ 3160154 w 5032666"/>
              <a:gd name="connsiteY263" fmla="*/ 0 h 419100"/>
              <a:gd name="connsiteX264" fmla="*/ 3184816 w 5032666"/>
              <a:gd name="connsiteY264" fmla="*/ 0 h 419100"/>
              <a:gd name="connsiteX265" fmla="*/ 3206121 w 5032666"/>
              <a:gd name="connsiteY265" fmla="*/ 0 h 419100"/>
              <a:gd name="connsiteX266" fmla="*/ 3216857 w 5032666"/>
              <a:gd name="connsiteY266" fmla="*/ 0 h 419100"/>
              <a:gd name="connsiteX267" fmla="*/ 3255404 w 5032666"/>
              <a:gd name="connsiteY267" fmla="*/ 0 h 419100"/>
              <a:gd name="connsiteX268" fmla="*/ 3262824 w 5032666"/>
              <a:gd name="connsiteY268" fmla="*/ 0 h 419100"/>
              <a:gd name="connsiteX269" fmla="*/ 3280512 w 5032666"/>
              <a:gd name="connsiteY269" fmla="*/ 0 h 419100"/>
              <a:gd name="connsiteX270" fmla="*/ 3312107 w 5032666"/>
              <a:gd name="connsiteY270" fmla="*/ 0 h 419100"/>
              <a:gd name="connsiteX271" fmla="*/ 3326479 w 5032666"/>
              <a:gd name="connsiteY271" fmla="*/ 0 h 419100"/>
              <a:gd name="connsiteX272" fmla="*/ 3337215 w 5032666"/>
              <a:gd name="connsiteY272" fmla="*/ 0 h 419100"/>
              <a:gd name="connsiteX273" fmla="*/ 3369705 w 5032666"/>
              <a:gd name="connsiteY273" fmla="*/ 0 h 419100"/>
              <a:gd name="connsiteX274" fmla="*/ 3375762 w 5032666"/>
              <a:gd name="connsiteY274" fmla="*/ 0 h 419100"/>
              <a:gd name="connsiteX275" fmla="*/ 3383182 w 5032666"/>
              <a:gd name="connsiteY275" fmla="*/ 0 h 419100"/>
              <a:gd name="connsiteX276" fmla="*/ 3415672 w 5032666"/>
              <a:gd name="connsiteY276" fmla="*/ 0 h 419100"/>
              <a:gd name="connsiteX277" fmla="*/ 3426408 w 5032666"/>
              <a:gd name="connsiteY277" fmla="*/ 0 h 419100"/>
              <a:gd name="connsiteX278" fmla="*/ 3432465 w 5032666"/>
              <a:gd name="connsiteY278" fmla="*/ 0 h 419100"/>
              <a:gd name="connsiteX279" fmla="*/ 3448050 w 5032666"/>
              <a:gd name="connsiteY279" fmla="*/ 0 h 419100"/>
              <a:gd name="connsiteX280" fmla="*/ 3464955 w 5032666"/>
              <a:gd name="connsiteY280" fmla="*/ 0 h 419100"/>
              <a:gd name="connsiteX281" fmla="*/ 3472375 w 5032666"/>
              <a:gd name="connsiteY281" fmla="*/ 0 h 419100"/>
              <a:gd name="connsiteX282" fmla="*/ 3490063 w 5032666"/>
              <a:gd name="connsiteY282" fmla="*/ 0 h 419100"/>
              <a:gd name="connsiteX283" fmla="*/ 3494017 w 5032666"/>
              <a:gd name="connsiteY283" fmla="*/ 0 h 419100"/>
              <a:gd name="connsiteX284" fmla="*/ 3504753 w 5032666"/>
              <a:gd name="connsiteY284" fmla="*/ 0 h 419100"/>
              <a:gd name="connsiteX285" fmla="*/ 3521658 w 5032666"/>
              <a:gd name="connsiteY285" fmla="*/ 0 h 419100"/>
              <a:gd name="connsiteX286" fmla="*/ 3536030 w 5032666"/>
              <a:gd name="connsiteY286" fmla="*/ 0 h 419100"/>
              <a:gd name="connsiteX287" fmla="*/ 3543300 w 5032666"/>
              <a:gd name="connsiteY287" fmla="*/ 0 h 419100"/>
              <a:gd name="connsiteX288" fmla="*/ 3546766 w 5032666"/>
              <a:gd name="connsiteY288" fmla="*/ 0 h 419100"/>
              <a:gd name="connsiteX289" fmla="*/ 3550720 w 5032666"/>
              <a:gd name="connsiteY289" fmla="*/ 0 h 419100"/>
              <a:gd name="connsiteX290" fmla="*/ 3568408 w 5032666"/>
              <a:gd name="connsiteY290" fmla="*/ 0 h 419100"/>
              <a:gd name="connsiteX291" fmla="*/ 3585313 w 5032666"/>
              <a:gd name="connsiteY291" fmla="*/ 0 h 419100"/>
              <a:gd name="connsiteX292" fmla="*/ 3592733 w 5032666"/>
              <a:gd name="connsiteY292" fmla="*/ 0 h 419100"/>
              <a:gd name="connsiteX293" fmla="*/ 3600003 w 5032666"/>
              <a:gd name="connsiteY293" fmla="*/ 0 h 419100"/>
              <a:gd name="connsiteX294" fmla="*/ 3614375 w 5032666"/>
              <a:gd name="connsiteY294" fmla="*/ 0 h 419100"/>
              <a:gd name="connsiteX295" fmla="*/ 3625111 w 5032666"/>
              <a:gd name="connsiteY295" fmla="*/ 0 h 419100"/>
              <a:gd name="connsiteX296" fmla="*/ 3642016 w 5032666"/>
              <a:gd name="connsiteY296" fmla="*/ 0 h 419100"/>
              <a:gd name="connsiteX297" fmla="*/ 3657601 w 5032666"/>
              <a:gd name="connsiteY297" fmla="*/ 0 h 419100"/>
              <a:gd name="connsiteX298" fmla="*/ 3663658 w 5032666"/>
              <a:gd name="connsiteY298" fmla="*/ 0 h 419100"/>
              <a:gd name="connsiteX299" fmla="*/ 3671078 w 5032666"/>
              <a:gd name="connsiteY299" fmla="*/ 0 h 419100"/>
              <a:gd name="connsiteX300" fmla="*/ 3703568 w 5032666"/>
              <a:gd name="connsiteY300" fmla="*/ 0 h 419100"/>
              <a:gd name="connsiteX301" fmla="*/ 3714304 w 5032666"/>
              <a:gd name="connsiteY301" fmla="*/ 0 h 419100"/>
              <a:gd name="connsiteX302" fmla="*/ 3720361 w 5032666"/>
              <a:gd name="connsiteY302" fmla="*/ 0 h 419100"/>
              <a:gd name="connsiteX303" fmla="*/ 3752851 w 5032666"/>
              <a:gd name="connsiteY303" fmla="*/ 0 h 419100"/>
              <a:gd name="connsiteX304" fmla="*/ 3760271 w 5032666"/>
              <a:gd name="connsiteY304" fmla="*/ 0 h 419100"/>
              <a:gd name="connsiteX305" fmla="*/ 3777959 w 5032666"/>
              <a:gd name="connsiteY305" fmla="*/ 0 h 419100"/>
              <a:gd name="connsiteX306" fmla="*/ 3809554 w 5032666"/>
              <a:gd name="connsiteY306" fmla="*/ 0 h 419100"/>
              <a:gd name="connsiteX307" fmla="*/ 3823926 w 5032666"/>
              <a:gd name="connsiteY307" fmla="*/ 0 h 419100"/>
              <a:gd name="connsiteX308" fmla="*/ 3834662 w 5032666"/>
              <a:gd name="connsiteY308" fmla="*/ 0 h 419100"/>
              <a:gd name="connsiteX309" fmla="*/ 3873209 w 5032666"/>
              <a:gd name="connsiteY309" fmla="*/ 0 h 419100"/>
              <a:gd name="connsiteX310" fmla="*/ 3880629 w 5032666"/>
              <a:gd name="connsiteY310" fmla="*/ 0 h 419100"/>
              <a:gd name="connsiteX311" fmla="*/ 3905250 w 5032666"/>
              <a:gd name="connsiteY311" fmla="*/ 0 h 419100"/>
              <a:gd name="connsiteX312" fmla="*/ 3929912 w 5032666"/>
              <a:gd name="connsiteY312" fmla="*/ 0 h 419100"/>
              <a:gd name="connsiteX313" fmla="*/ 3951217 w 5032666"/>
              <a:gd name="connsiteY313" fmla="*/ 0 h 419100"/>
              <a:gd name="connsiteX314" fmla="*/ 3961953 w 5032666"/>
              <a:gd name="connsiteY314" fmla="*/ 0 h 419100"/>
              <a:gd name="connsiteX315" fmla="*/ 4000500 w 5032666"/>
              <a:gd name="connsiteY315" fmla="*/ 0 h 419100"/>
              <a:gd name="connsiteX316" fmla="*/ 4007920 w 5032666"/>
              <a:gd name="connsiteY316" fmla="*/ 0 h 419100"/>
              <a:gd name="connsiteX317" fmla="*/ 4025608 w 5032666"/>
              <a:gd name="connsiteY317" fmla="*/ 0 h 419100"/>
              <a:gd name="connsiteX318" fmla="*/ 4057203 w 5032666"/>
              <a:gd name="connsiteY318" fmla="*/ 0 h 419100"/>
              <a:gd name="connsiteX319" fmla="*/ 4071575 w 5032666"/>
              <a:gd name="connsiteY319" fmla="*/ 0 h 419100"/>
              <a:gd name="connsiteX320" fmla="*/ 4082311 w 5032666"/>
              <a:gd name="connsiteY320" fmla="*/ 0 h 419100"/>
              <a:gd name="connsiteX321" fmla="*/ 4093604 w 5032666"/>
              <a:gd name="connsiteY321" fmla="*/ 0 h 419100"/>
              <a:gd name="connsiteX322" fmla="*/ 4114801 w 5032666"/>
              <a:gd name="connsiteY322" fmla="*/ 0 h 419100"/>
              <a:gd name="connsiteX323" fmla="*/ 4120858 w 5032666"/>
              <a:gd name="connsiteY323" fmla="*/ 0 h 419100"/>
              <a:gd name="connsiteX324" fmla="*/ 4128278 w 5032666"/>
              <a:gd name="connsiteY324" fmla="*/ 0 h 419100"/>
              <a:gd name="connsiteX325" fmla="*/ 4139571 w 5032666"/>
              <a:gd name="connsiteY325" fmla="*/ 0 h 419100"/>
              <a:gd name="connsiteX326" fmla="*/ 4150307 w 5032666"/>
              <a:gd name="connsiteY326" fmla="*/ 0 h 419100"/>
              <a:gd name="connsiteX327" fmla="*/ 4160768 w 5032666"/>
              <a:gd name="connsiteY327" fmla="*/ 0 h 419100"/>
              <a:gd name="connsiteX328" fmla="*/ 4171504 w 5032666"/>
              <a:gd name="connsiteY328" fmla="*/ 0 h 419100"/>
              <a:gd name="connsiteX329" fmla="*/ 4177561 w 5032666"/>
              <a:gd name="connsiteY329" fmla="*/ 0 h 419100"/>
              <a:gd name="connsiteX330" fmla="*/ 4188854 w 5032666"/>
              <a:gd name="connsiteY330" fmla="*/ 0 h 419100"/>
              <a:gd name="connsiteX331" fmla="*/ 4196274 w 5032666"/>
              <a:gd name="connsiteY331" fmla="*/ 0 h 419100"/>
              <a:gd name="connsiteX332" fmla="*/ 4210051 w 5032666"/>
              <a:gd name="connsiteY332" fmla="*/ 0 h 419100"/>
              <a:gd name="connsiteX333" fmla="*/ 4213962 w 5032666"/>
              <a:gd name="connsiteY333" fmla="*/ 0 h 419100"/>
              <a:gd name="connsiteX334" fmla="*/ 4217471 w 5032666"/>
              <a:gd name="connsiteY334" fmla="*/ 0 h 419100"/>
              <a:gd name="connsiteX335" fmla="*/ 4235159 w 5032666"/>
              <a:gd name="connsiteY335" fmla="*/ 0 h 419100"/>
              <a:gd name="connsiteX336" fmla="*/ 4245557 w 5032666"/>
              <a:gd name="connsiteY336" fmla="*/ 0 h 419100"/>
              <a:gd name="connsiteX337" fmla="*/ 4259929 w 5032666"/>
              <a:gd name="connsiteY337" fmla="*/ 0 h 419100"/>
              <a:gd name="connsiteX338" fmla="*/ 4266754 w 5032666"/>
              <a:gd name="connsiteY338" fmla="*/ 0 h 419100"/>
              <a:gd name="connsiteX339" fmla="*/ 4270665 w 5032666"/>
              <a:gd name="connsiteY339" fmla="*/ 0 h 419100"/>
              <a:gd name="connsiteX340" fmla="*/ 4281126 w 5032666"/>
              <a:gd name="connsiteY340" fmla="*/ 0 h 419100"/>
              <a:gd name="connsiteX341" fmla="*/ 4291862 w 5032666"/>
              <a:gd name="connsiteY341" fmla="*/ 0 h 419100"/>
              <a:gd name="connsiteX342" fmla="*/ 4303155 w 5032666"/>
              <a:gd name="connsiteY342" fmla="*/ 0 h 419100"/>
              <a:gd name="connsiteX343" fmla="*/ 4309212 w 5032666"/>
              <a:gd name="connsiteY343" fmla="*/ 0 h 419100"/>
              <a:gd name="connsiteX344" fmla="*/ 4316632 w 5032666"/>
              <a:gd name="connsiteY344" fmla="*/ 0 h 419100"/>
              <a:gd name="connsiteX345" fmla="*/ 4330409 w 5032666"/>
              <a:gd name="connsiteY345" fmla="*/ 0 h 419100"/>
              <a:gd name="connsiteX346" fmla="*/ 4337829 w 5032666"/>
              <a:gd name="connsiteY346" fmla="*/ 0 h 419100"/>
              <a:gd name="connsiteX347" fmla="*/ 4349122 w 5032666"/>
              <a:gd name="connsiteY347" fmla="*/ 0 h 419100"/>
              <a:gd name="connsiteX348" fmla="*/ 4359858 w 5032666"/>
              <a:gd name="connsiteY348" fmla="*/ 0 h 419100"/>
              <a:gd name="connsiteX349" fmla="*/ 4365915 w 5032666"/>
              <a:gd name="connsiteY349" fmla="*/ 0 h 419100"/>
              <a:gd name="connsiteX350" fmla="*/ 4387112 w 5032666"/>
              <a:gd name="connsiteY350" fmla="*/ 0 h 419100"/>
              <a:gd name="connsiteX351" fmla="*/ 4398405 w 5032666"/>
              <a:gd name="connsiteY351" fmla="*/ 0 h 419100"/>
              <a:gd name="connsiteX352" fmla="*/ 4405825 w 5032666"/>
              <a:gd name="connsiteY352" fmla="*/ 0 h 419100"/>
              <a:gd name="connsiteX353" fmla="*/ 4423513 w 5032666"/>
              <a:gd name="connsiteY353" fmla="*/ 0 h 419100"/>
              <a:gd name="connsiteX354" fmla="*/ 4455108 w 5032666"/>
              <a:gd name="connsiteY354" fmla="*/ 0 h 419100"/>
              <a:gd name="connsiteX355" fmla="*/ 4469480 w 5032666"/>
              <a:gd name="connsiteY355" fmla="*/ 0 h 419100"/>
              <a:gd name="connsiteX356" fmla="*/ 4480216 w 5032666"/>
              <a:gd name="connsiteY356" fmla="*/ 0 h 419100"/>
              <a:gd name="connsiteX357" fmla="*/ 4518763 w 5032666"/>
              <a:gd name="connsiteY357" fmla="*/ 0 h 419100"/>
              <a:gd name="connsiteX358" fmla="*/ 4526183 w 5032666"/>
              <a:gd name="connsiteY358" fmla="*/ 0 h 419100"/>
              <a:gd name="connsiteX359" fmla="*/ 4550804 w 5032666"/>
              <a:gd name="connsiteY359" fmla="*/ 0 h 419100"/>
              <a:gd name="connsiteX360" fmla="*/ 4575466 w 5032666"/>
              <a:gd name="connsiteY360" fmla="*/ 0 h 419100"/>
              <a:gd name="connsiteX361" fmla="*/ 4596771 w 5032666"/>
              <a:gd name="connsiteY361" fmla="*/ 0 h 419100"/>
              <a:gd name="connsiteX362" fmla="*/ 4607507 w 5032666"/>
              <a:gd name="connsiteY362" fmla="*/ 0 h 419100"/>
              <a:gd name="connsiteX363" fmla="*/ 4646054 w 5032666"/>
              <a:gd name="connsiteY363" fmla="*/ 0 h 419100"/>
              <a:gd name="connsiteX364" fmla="*/ 4653474 w 5032666"/>
              <a:gd name="connsiteY364" fmla="*/ 0 h 419100"/>
              <a:gd name="connsiteX365" fmla="*/ 4671162 w 5032666"/>
              <a:gd name="connsiteY365" fmla="*/ 0 h 419100"/>
              <a:gd name="connsiteX366" fmla="*/ 4702757 w 5032666"/>
              <a:gd name="connsiteY366" fmla="*/ 0 h 419100"/>
              <a:gd name="connsiteX367" fmla="*/ 4717129 w 5032666"/>
              <a:gd name="connsiteY367" fmla="*/ 0 h 419100"/>
              <a:gd name="connsiteX368" fmla="*/ 4727865 w 5032666"/>
              <a:gd name="connsiteY368" fmla="*/ 0 h 419100"/>
              <a:gd name="connsiteX369" fmla="*/ 4760355 w 5032666"/>
              <a:gd name="connsiteY369" fmla="*/ 0 h 419100"/>
              <a:gd name="connsiteX370" fmla="*/ 4766412 w 5032666"/>
              <a:gd name="connsiteY370" fmla="*/ 0 h 419100"/>
              <a:gd name="connsiteX371" fmla="*/ 4773832 w 5032666"/>
              <a:gd name="connsiteY371" fmla="*/ 0 h 419100"/>
              <a:gd name="connsiteX372" fmla="*/ 4806322 w 5032666"/>
              <a:gd name="connsiteY372" fmla="*/ 0 h 419100"/>
              <a:gd name="connsiteX373" fmla="*/ 4817058 w 5032666"/>
              <a:gd name="connsiteY373" fmla="*/ 0 h 419100"/>
              <a:gd name="connsiteX374" fmla="*/ 4823115 w 5032666"/>
              <a:gd name="connsiteY374" fmla="*/ 0 h 419100"/>
              <a:gd name="connsiteX375" fmla="*/ 4855605 w 5032666"/>
              <a:gd name="connsiteY375" fmla="*/ 0 h 419100"/>
              <a:gd name="connsiteX376" fmla="*/ 4863025 w 5032666"/>
              <a:gd name="connsiteY376" fmla="*/ 0 h 419100"/>
              <a:gd name="connsiteX377" fmla="*/ 4880713 w 5032666"/>
              <a:gd name="connsiteY377" fmla="*/ 0 h 419100"/>
              <a:gd name="connsiteX378" fmla="*/ 4912308 w 5032666"/>
              <a:gd name="connsiteY378" fmla="*/ 0 h 419100"/>
              <a:gd name="connsiteX379" fmla="*/ 4926680 w 5032666"/>
              <a:gd name="connsiteY379" fmla="*/ 0 h 419100"/>
              <a:gd name="connsiteX380" fmla="*/ 4937416 w 5032666"/>
              <a:gd name="connsiteY380" fmla="*/ 0 h 419100"/>
              <a:gd name="connsiteX381" fmla="*/ 4975963 w 5032666"/>
              <a:gd name="connsiteY381" fmla="*/ 0 h 419100"/>
              <a:gd name="connsiteX382" fmla="*/ 4983383 w 5032666"/>
              <a:gd name="connsiteY382" fmla="*/ 0 h 419100"/>
              <a:gd name="connsiteX383" fmla="*/ 5032666 w 5032666"/>
              <a:gd name="connsiteY383" fmla="*/ 0 h 419100"/>
              <a:gd name="connsiteX384" fmla="*/ 4927891 w 5032666"/>
              <a:gd name="connsiteY384" fmla="*/ 419100 h 419100"/>
              <a:gd name="connsiteX385" fmla="*/ 4878608 w 5032666"/>
              <a:gd name="connsiteY385" fmla="*/ 419100 h 419100"/>
              <a:gd name="connsiteX386" fmla="*/ 4871188 w 5032666"/>
              <a:gd name="connsiteY386" fmla="*/ 419100 h 419100"/>
              <a:gd name="connsiteX387" fmla="*/ 4832641 w 5032666"/>
              <a:gd name="connsiteY387" fmla="*/ 419100 h 419100"/>
              <a:gd name="connsiteX388" fmla="*/ 4821905 w 5032666"/>
              <a:gd name="connsiteY388" fmla="*/ 419100 h 419100"/>
              <a:gd name="connsiteX389" fmla="*/ 4807533 w 5032666"/>
              <a:gd name="connsiteY389" fmla="*/ 419100 h 419100"/>
              <a:gd name="connsiteX390" fmla="*/ 4775938 w 5032666"/>
              <a:gd name="connsiteY390" fmla="*/ 419100 h 419100"/>
              <a:gd name="connsiteX391" fmla="*/ 4758250 w 5032666"/>
              <a:gd name="connsiteY391" fmla="*/ 419100 h 419100"/>
              <a:gd name="connsiteX392" fmla="*/ 4750830 w 5032666"/>
              <a:gd name="connsiteY392" fmla="*/ 419100 h 419100"/>
              <a:gd name="connsiteX393" fmla="*/ 4718340 w 5032666"/>
              <a:gd name="connsiteY393" fmla="*/ 419100 h 419100"/>
              <a:gd name="connsiteX394" fmla="*/ 4712283 w 5032666"/>
              <a:gd name="connsiteY394" fmla="*/ 419100 h 419100"/>
              <a:gd name="connsiteX395" fmla="*/ 4701547 w 5032666"/>
              <a:gd name="connsiteY395" fmla="*/ 419100 h 419100"/>
              <a:gd name="connsiteX396" fmla="*/ 4669057 w 5032666"/>
              <a:gd name="connsiteY396" fmla="*/ 419100 h 419100"/>
              <a:gd name="connsiteX397" fmla="*/ 4661637 w 5032666"/>
              <a:gd name="connsiteY397" fmla="*/ 419100 h 419100"/>
              <a:gd name="connsiteX398" fmla="*/ 4655580 w 5032666"/>
              <a:gd name="connsiteY398" fmla="*/ 419100 h 419100"/>
              <a:gd name="connsiteX399" fmla="*/ 4623090 w 5032666"/>
              <a:gd name="connsiteY399" fmla="*/ 419100 h 419100"/>
              <a:gd name="connsiteX400" fmla="*/ 4612354 w 5032666"/>
              <a:gd name="connsiteY400" fmla="*/ 419100 h 419100"/>
              <a:gd name="connsiteX401" fmla="*/ 4597982 w 5032666"/>
              <a:gd name="connsiteY401" fmla="*/ 419100 h 419100"/>
              <a:gd name="connsiteX402" fmla="*/ 4566387 w 5032666"/>
              <a:gd name="connsiteY402" fmla="*/ 419100 h 419100"/>
              <a:gd name="connsiteX403" fmla="*/ 4548699 w 5032666"/>
              <a:gd name="connsiteY403" fmla="*/ 419100 h 419100"/>
              <a:gd name="connsiteX404" fmla="*/ 4541279 w 5032666"/>
              <a:gd name="connsiteY404" fmla="*/ 419100 h 419100"/>
              <a:gd name="connsiteX405" fmla="*/ 4502732 w 5032666"/>
              <a:gd name="connsiteY405" fmla="*/ 419100 h 419100"/>
              <a:gd name="connsiteX406" fmla="*/ 4491996 w 5032666"/>
              <a:gd name="connsiteY406" fmla="*/ 419100 h 419100"/>
              <a:gd name="connsiteX407" fmla="*/ 4470691 w 5032666"/>
              <a:gd name="connsiteY407" fmla="*/ 419100 h 419100"/>
              <a:gd name="connsiteX408" fmla="*/ 4446029 w 5032666"/>
              <a:gd name="connsiteY408" fmla="*/ 419100 h 419100"/>
              <a:gd name="connsiteX409" fmla="*/ 4421408 w 5032666"/>
              <a:gd name="connsiteY409" fmla="*/ 419100 h 419100"/>
              <a:gd name="connsiteX410" fmla="*/ 4413988 w 5032666"/>
              <a:gd name="connsiteY410" fmla="*/ 419100 h 419100"/>
              <a:gd name="connsiteX411" fmla="*/ 4375441 w 5032666"/>
              <a:gd name="connsiteY411" fmla="*/ 419100 h 419100"/>
              <a:gd name="connsiteX412" fmla="*/ 4364705 w 5032666"/>
              <a:gd name="connsiteY412" fmla="*/ 419100 h 419100"/>
              <a:gd name="connsiteX413" fmla="*/ 4350333 w 5032666"/>
              <a:gd name="connsiteY413" fmla="*/ 419100 h 419100"/>
              <a:gd name="connsiteX414" fmla="*/ 4318738 w 5032666"/>
              <a:gd name="connsiteY414" fmla="*/ 419100 h 419100"/>
              <a:gd name="connsiteX415" fmla="*/ 4301050 w 5032666"/>
              <a:gd name="connsiteY415" fmla="*/ 419100 h 419100"/>
              <a:gd name="connsiteX416" fmla="*/ 4293630 w 5032666"/>
              <a:gd name="connsiteY416" fmla="*/ 419100 h 419100"/>
              <a:gd name="connsiteX417" fmla="*/ 4282337 w 5032666"/>
              <a:gd name="connsiteY417" fmla="*/ 419100 h 419100"/>
              <a:gd name="connsiteX418" fmla="*/ 4261140 w 5032666"/>
              <a:gd name="connsiteY418" fmla="*/ 419100 h 419100"/>
              <a:gd name="connsiteX419" fmla="*/ 4255083 w 5032666"/>
              <a:gd name="connsiteY419" fmla="*/ 419100 h 419100"/>
              <a:gd name="connsiteX420" fmla="*/ 4244347 w 5032666"/>
              <a:gd name="connsiteY420" fmla="*/ 419100 h 419100"/>
              <a:gd name="connsiteX421" fmla="*/ 4233054 w 5032666"/>
              <a:gd name="connsiteY421" fmla="*/ 419100 h 419100"/>
              <a:gd name="connsiteX422" fmla="*/ 4225634 w 5032666"/>
              <a:gd name="connsiteY422" fmla="*/ 419100 h 419100"/>
              <a:gd name="connsiteX423" fmla="*/ 4211857 w 5032666"/>
              <a:gd name="connsiteY423" fmla="*/ 419100 h 419100"/>
              <a:gd name="connsiteX424" fmla="*/ 4204437 w 5032666"/>
              <a:gd name="connsiteY424" fmla="*/ 419100 h 419100"/>
              <a:gd name="connsiteX425" fmla="*/ 4198380 w 5032666"/>
              <a:gd name="connsiteY425" fmla="*/ 419100 h 419100"/>
              <a:gd name="connsiteX426" fmla="*/ 4187087 w 5032666"/>
              <a:gd name="connsiteY426" fmla="*/ 419100 h 419100"/>
              <a:gd name="connsiteX427" fmla="*/ 4176351 w 5032666"/>
              <a:gd name="connsiteY427" fmla="*/ 419100 h 419100"/>
              <a:gd name="connsiteX428" fmla="*/ 4165890 w 5032666"/>
              <a:gd name="connsiteY428" fmla="*/ 419100 h 419100"/>
              <a:gd name="connsiteX429" fmla="*/ 4161979 w 5032666"/>
              <a:gd name="connsiteY429" fmla="*/ 419100 h 419100"/>
              <a:gd name="connsiteX430" fmla="*/ 4155154 w 5032666"/>
              <a:gd name="connsiteY430" fmla="*/ 419100 h 419100"/>
              <a:gd name="connsiteX431" fmla="*/ 4140782 w 5032666"/>
              <a:gd name="connsiteY431" fmla="*/ 419100 h 419100"/>
              <a:gd name="connsiteX432" fmla="*/ 4130384 w 5032666"/>
              <a:gd name="connsiteY432" fmla="*/ 419100 h 419100"/>
              <a:gd name="connsiteX433" fmla="*/ 4112696 w 5032666"/>
              <a:gd name="connsiteY433" fmla="*/ 419100 h 419100"/>
              <a:gd name="connsiteX434" fmla="*/ 4109187 w 5032666"/>
              <a:gd name="connsiteY434" fmla="*/ 419100 h 419100"/>
              <a:gd name="connsiteX435" fmla="*/ 4105276 w 5032666"/>
              <a:gd name="connsiteY435" fmla="*/ 419100 h 419100"/>
              <a:gd name="connsiteX436" fmla="*/ 4091499 w 5032666"/>
              <a:gd name="connsiteY436" fmla="*/ 419100 h 419100"/>
              <a:gd name="connsiteX437" fmla="*/ 4084079 w 5032666"/>
              <a:gd name="connsiteY437" fmla="*/ 419100 h 419100"/>
              <a:gd name="connsiteX438" fmla="*/ 4072786 w 5032666"/>
              <a:gd name="connsiteY438" fmla="*/ 419100 h 419100"/>
              <a:gd name="connsiteX439" fmla="*/ 4066729 w 5032666"/>
              <a:gd name="connsiteY439" fmla="*/ 419100 h 419100"/>
              <a:gd name="connsiteX440" fmla="*/ 4055993 w 5032666"/>
              <a:gd name="connsiteY440" fmla="*/ 419100 h 419100"/>
              <a:gd name="connsiteX441" fmla="*/ 4045532 w 5032666"/>
              <a:gd name="connsiteY441" fmla="*/ 419100 h 419100"/>
              <a:gd name="connsiteX442" fmla="*/ 4034796 w 5032666"/>
              <a:gd name="connsiteY442" fmla="*/ 419100 h 419100"/>
              <a:gd name="connsiteX443" fmla="*/ 4023503 w 5032666"/>
              <a:gd name="connsiteY443" fmla="*/ 419100 h 419100"/>
              <a:gd name="connsiteX444" fmla="*/ 4016083 w 5032666"/>
              <a:gd name="connsiteY444" fmla="*/ 419100 h 419100"/>
              <a:gd name="connsiteX445" fmla="*/ 4010026 w 5032666"/>
              <a:gd name="connsiteY445" fmla="*/ 419100 h 419100"/>
              <a:gd name="connsiteX446" fmla="*/ 3988829 w 5032666"/>
              <a:gd name="connsiteY446" fmla="*/ 419100 h 419100"/>
              <a:gd name="connsiteX447" fmla="*/ 3977536 w 5032666"/>
              <a:gd name="connsiteY447" fmla="*/ 419100 h 419100"/>
              <a:gd name="connsiteX448" fmla="*/ 3966800 w 5032666"/>
              <a:gd name="connsiteY448" fmla="*/ 419100 h 419100"/>
              <a:gd name="connsiteX449" fmla="*/ 3952428 w 5032666"/>
              <a:gd name="connsiteY449" fmla="*/ 419100 h 419100"/>
              <a:gd name="connsiteX450" fmla="*/ 3920833 w 5032666"/>
              <a:gd name="connsiteY450" fmla="*/ 419100 h 419100"/>
              <a:gd name="connsiteX451" fmla="*/ 3903145 w 5032666"/>
              <a:gd name="connsiteY451" fmla="*/ 419100 h 419100"/>
              <a:gd name="connsiteX452" fmla="*/ 3895725 w 5032666"/>
              <a:gd name="connsiteY452" fmla="*/ 419100 h 419100"/>
              <a:gd name="connsiteX453" fmla="*/ 3857178 w 5032666"/>
              <a:gd name="connsiteY453" fmla="*/ 419100 h 419100"/>
              <a:gd name="connsiteX454" fmla="*/ 3846442 w 5032666"/>
              <a:gd name="connsiteY454" fmla="*/ 419100 h 419100"/>
              <a:gd name="connsiteX455" fmla="*/ 3825137 w 5032666"/>
              <a:gd name="connsiteY455" fmla="*/ 419100 h 419100"/>
              <a:gd name="connsiteX456" fmla="*/ 3800475 w 5032666"/>
              <a:gd name="connsiteY456" fmla="*/ 419100 h 419100"/>
              <a:gd name="connsiteX457" fmla="*/ 3775854 w 5032666"/>
              <a:gd name="connsiteY457" fmla="*/ 419100 h 419100"/>
              <a:gd name="connsiteX458" fmla="*/ 3768434 w 5032666"/>
              <a:gd name="connsiteY458" fmla="*/ 419100 h 419100"/>
              <a:gd name="connsiteX459" fmla="*/ 3729887 w 5032666"/>
              <a:gd name="connsiteY459" fmla="*/ 419100 h 419100"/>
              <a:gd name="connsiteX460" fmla="*/ 3719151 w 5032666"/>
              <a:gd name="connsiteY460" fmla="*/ 419100 h 419100"/>
              <a:gd name="connsiteX461" fmla="*/ 3704779 w 5032666"/>
              <a:gd name="connsiteY461" fmla="*/ 419100 h 419100"/>
              <a:gd name="connsiteX462" fmla="*/ 3673184 w 5032666"/>
              <a:gd name="connsiteY462" fmla="*/ 419100 h 419100"/>
              <a:gd name="connsiteX463" fmla="*/ 3655496 w 5032666"/>
              <a:gd name="connsiteY463" fmla="*/ 419100 h 419100"/>
              <a:gd name="connsiteX464" fmla="*/ 3648076 w 5032666"/>
              <a:gd name="connsiteY464" fmla="*/ 419100 h 419100"/>
              <a:gd name="connsiteX465" fmla="*/ 3615586 w 5032666"/>
              <a:gd name="connsiteY465" fmla="*/ 419100 h 419100"/>
              <a:gd name="connsiteX466" fmla="*/ 3609529 w 5032666"/>
              <a:gd name="connsiteY466" fmla="*/ 419100 h 419100"/>
              <a:gd name="connsiteX467" fmla="*/ 3598793 w 5032666"/>
              <a:gd name="connsiteY467" fmla="*/ 419100 h 419100"/>
              <a:gd name="connsiteX468" fmla="*/ 3566303 w 5032666"/>
              <a:gd name="connsiteY468" fmla="*/ 419100 h 419100"/>
              <a:gd name="connsiteX469" fmla="*/ 3558883 w 5032666"/>
              <a:gd name="connsiteY469" fmla="*/ 419100 h 419100"/>
              <a:gd name="connsiteX470" fmla="*/ 3552826 w 5032666"/>
              <a:gd name="connsiteY470" fmla="*/ 419100 h 419100"/>
              <a:gd name="connsiteX471" fmla="*/ 3537241 w 5032666"/>
              <a:gd name="connsiteY471" fmla="*/ 419100 h 419100"/>
              <a:gd name="connsiteX472" fmla="*/ 3520336 w 5032666"/>
              <a:gd name="connsiteY472" fmla="*/ 419100 h 419100"/>
              <a:gd name="connsiteX473" fmla="*/ 3509600 w 5032666"/>
              <a:gd name="connsiteY473" fmla="*/ 419100 h 419100"/>
              <a:gd name="connsiteX474" fmla="*/ 3495228 w 5032666"/>
              <a:gd name="connsiteY474" fmla="*/ 419100 h 419100"/>
              <a:gd name="connsiteX475" fmla="*/ 3487958 w 5032666"/>
              <a:gd name="connsiteY475" fmla="*/ 419100 h 419100"/>
              <a:gd name="connsiteX476" fmla="*/ 3480538 w 5032666"/>
              <a:gd name="connsiteY476" fmla="*/ 419100 h 419100"/>
              <a:gd name="connsiteX477" fmla="*/ 3463633 w 5032666"/>
              <a:gd name="connsiteY477" fmla="*/ 419100 h 419100"/>
              <a:gd name="connsiteX478" fmla="*/ 3445945 w 5032666"/>
              <a:gd name="connsiteY478" fmla="*/ 419100 h 419100"/>
              <a:gd name="connsiteX479" fmla="*/ 3441991 w 5032666"/>
              <a:gd name="connsiteY479" fmla="*/ 419100 h 419100"/>
              <a:gd name="connsiteX480" fmla="*/ 3438525 w 5032666"/>
              <a:gd name="connsiteY480" fmla="*/ 419100 h 419100"/>
              <a:gd name="connsiteX481" fmla="*/ 3431255 w 5032666"/>
              <a:gd name="connsiteY481" fmla="*/ 419100 h 419100"/>
              <a:gd name="connsiteX482" fmla="*/ 3416883 w 5032666"/>
              <a:gd name="connsiteY482" fmla="*/ 419100 h 419100"/>
              <a:gd name="connsiteX483" fmla="*/ 3399978 w 5032666"/>
              <a:gd name="connsiteY483" fmla="*/ 419100 h 419100"/>
              <a:gd name="connsiteX484" fmla="*/ 3389242 w 5032666"/>
              <a:gd name="connsiteY484" fmla="*/ 419100 h 419100"/>
              <a:gd name="connsiteX485" fmla="*/ 3385288 w 5032666"/>
              <a:gd name="connsiteY485" fmla="*/ 419100 h 419100"/>
              <a:gd name="connsiteX486" fmla="*/ 3367600 w 5032666"/>
              <a:gd name="connsiteY486" fmla="*/ 419100 h 419100"/>
              <a:gd name="connsiteX487" fmla="*/ 3360180 w 5032666"/>
              <a:gd name="connsiteY487" fmla="*/ 419100 h 419100"/>
              <a:gd name="connsiteX488" fmla="*/ 3343275 w 5032666"/>
              <a:gd name="connsiteY488" fmla="*/ 419100 h 419100"/>
              <a:gd name="connsiteX489" fmla="*/ 3327690 w 5032666"/>
              <a:gd name="connsiteY489" fmla="*/ 419100 h 419100"/>
              <a:gd name="connsiteX490" fmla="*/ 3321633 w 5032666"/>
              <a:gd name="connsiteY490" fmla="*/ 419100 h 419100"/>
              <a:gd name="connsiteX491" fmla="*/ 3310897 w 5032666"/>
              <a:gd name="connsiteY491" fmla="*/ 419100 h 419100"/>
              <a:gd name="connsiteX492" fmla="*/ 3278407 w 5032666"/>
              <a:gd name="connsiteY492" fmla="*/ 419100 h 419100"/>
              <a:gd name="connsiteX493" fmla="*/ 3270987 w 5032666"/>
              <a:gd name="connsiteY493" fmla="*/ 419100 h 419100"/>
              <a:gd name="connsiteX494" fmla="*/ 3264930 w 5032666"/>
              <a:gd name="connsiteY494" fmla="*/ 419100 h 419100"/>
              <a:gd name="connsiteX495" fmla="*/ 3232440 w 5032666"/>
              <a:gd name="connsiteY495" fmla="*/ 419100 h 419100"/>
              <a:gd name="connsiteX496" fmla="*/ 3221704 w 5032666"/>
              <a:gd name="connsiteY496" fmla="*/ 419100 h 419100"/>
              <a:gd name="connsiteX497" fmla="*/ 3207332 w 5032666"/>
              <a:gd name="connsiteY497" fmla="*/ 419100 h 419100"/>
              <a:gd name="connsiteX498" fmla="*/ 3175737 w 5032666"/>
              <a:gd name="connsiteY498" fmla="*/ 419100 h 419100"/>
              <a:gd name="connsiteX499" fmla="*/ 3158049 w 5032666"/>
              <a:gd name="connsiteY499" fmla="*/ 419100 h 419100"/>
              <a:gd name="connsiteX500" fmla="*/ 3150629 w 5032666"/>
              <a:gd name="connsiteY500" fmla="*/ 419100 h 419100"/>
              <a:gd name="connsiteX501" fmla="*/ 3112082 w 5032666"/>
              <a:gd name="connsiteY501" fmla="*/ 419100 h 419100"/>
              <a:gd name="connsiteX502" fmla="*/ 3101346 w 5032666"/>
              <a:gd name="connsiteY502" fmla="*/ 419100 h 419100"/>
              <a:gd name="connsiteX503" fmla="*/ 3080041 w 5032666"/>
              <a:gd name="connsiteY503" fmla="*/ 419100 h 419100"/>
              <a:gd name="connsiteX504" fmla="*/ 3055379 w 5032666"/>
              <a:gd name="connsiteY504" fmla="*/ 419100 h 419100"/>
              <a:gd name="connsiteX505" fmla="*/ 3030758 w 5032666"/>
              <a:gd name="connsiteY505" fmla="*/ 419100 h 419100"/>
              <a:gd name="connsiteX506" fmla="*/ 3023338 w 5032666"/>
              <a:gd name="connsiteY506" fmla="*/ 419100 h 419100"/>
              <a:gd name="connsiteX507" fmla="*/ 2984791 w 5032666"/>
              <a:gd name="connsiteY507" fmla="*/ 419100 h 419100"/>
              <a:gd name="connsiteX508" fmla="*/ 2975266 w 5032666"/>
              <a:gd name="connsiteY508" fmla="*/ 419100 h 419100"/>
              <a:gd name="connsiteX509" fmla="*/ 2974055 w 5032666"/>
              <a:gd name="connsiteY509" fmla="*/ 419100 h 419100"/>
              <a:gd name="connsiteX510" fmla="*/ 2959683 w 5032666"/>
              <a:gd name="connsiteY510" fmla="*/ 419100 h 419100"/>
              <a:gd name="connsiteX511" fmla="*/ 2928088 w 5032666"/>
              <a:gd name="connsiteY511" fmla="*/ 419100 h 419100"/>
              <a:gd name="connsiteX512" fmla="*/ 2925983 w 5032666"/>
              <a:gd name="connsiteY512" fmla="*/ 419100 h 419100"/>
              <a:gd name="connsiteX513" fmla="*/ 2918563 w 5032666"/>
              <a:gd name="connsiteY513" fmla="*/ 419100 h 419100"/>
              <a:gd name="connsiteX514" fmla="*/ 2910400 w 5032666"/>
              <a:gd name="connsiteY514" fmla="*/ 419100 h 419100"/>
              <a:gd name="connsiteX515" fmla="*/ 2902980 w 5032666"/>
              <a:gd name="connsiteY515" fmla="*/ 419100 h 419100"/>
              <a:gd name="connsiteX516" fmla="*/ 2891687 w 5032666"/>
              <a:gd name="connsiteY516" fmla="*/ 419100 h 419100"/>
              <a:gd name="connsiteX517" fmla="*/ 2880016 w 5032666"/>
              <a:gd name="connsiteY517" fmla="*/ 419100 h 419100"/>
              <a:gd name="connsiteX518" fmla="*/ 2870490 w 5032666"/>
              <a:gd name="connsiteY518" fmla="*/ 419100 h 419100"/>
              <a:gd name="connsiteX519" fmla="*/ 2869280 w 5032666"/>
              <a:gd name="connsiteY519" fmla="*/ 419100 h 419100"/>
              <a:gd name="connsiteX520" fmla="*/ 2864433 w 5032666"/>
              <a:gd name="connsiteY520" fmla="*/ 419100 h 419100"/>
              <a:gd name="connsiteX521" fmla="*/ 2854908 w 5032666"/>
              <a:gd name="connsiteY521" fmla="*/ 419100 h 419100"/>
              <a:gd name="connsiteX522" fmla="*/ 2853697 w 5032666"/>
              <a:gd name="connsiteY522" fmla="*/ 419100 h 419100"/>
              <a:gd name="connsiteX523" fmla="*/ 2842404 w 5032666"/>
              <a:gd name="connsiteY523" fmla="*/ 419100 h 419100"/>
              <a:gd name="connsiteX524" fmla="*/ 2834984 w 5032666"/>
              <a:gd name="connsiteY524" fmla="*/ 419100 h 419100"/>
              <a:gd name="connsiteX525" fmla="*/ 2823313 w 5032666"/>
              <a:gd name="connsiteY525" fmla="*/ 419100 h 419100"/>
              <a:gd name="connsiteX526" fmla="*/ 2821207 w 5032666"/>
              <a:gd name="connsiteY526" fmla="*/ 419100 h 419100"/>
              <a:gd name="connsiteX527" fmla="*/ 2813787 w 5032666"/>
              <a:gd name="connsiteY527" fmla="*/ 419100 h 419100"/>
              <a:gd name="connsiteX528" fmla="*/ 2807730 w 5032666"/>
              <a:gd name="connsiteY528" fmla="*/ 419100 h 419100"/>
              <a:gd name="connsiteX529" fmla="*/ 2805625 w 5032666"/>
              <a:gd name="connsiteY529" fmla="*/ 419100 h 419100"/>
              <a:gd name="connsiteX530" fmla="*/ 2798205 w 5032666"/>
              <a:gd name="connsiteY530" fmla="*/ 419100 h 419100"/>
              <a:gd name="connsiteX531" fmla="*/ 2796437 w 5032666"/>
              <a:gd name="connsiteY531" fmla="*/ 419100 h 419100"/>
              <a:gd name="connsiteX532" fmla="*/ 2785701 w 5032666"/>
              <a:gd name="connsiteY532" fmla="*/ 419100 h 419100"/>
              <a:gd name="connsiteX533" fmla="*/ 2775240 w 5032666"/>
              <a:gd name="connsiteY533" fmla="*/ 419100 h 419100"/>
              <a:gd name="connsiteX534" fmla="*/ 2771329 w 5032666"/>
              <a:gd name="connsiteY534" fmla="*/ 419100 h 419100"/>
              <a:gd name="connsiteX535" fmla="*/ 2765715 w 5032666"/>
              <a:gd name="connsiteY535" fmla="*/ 419100 h 419100"/>
              <a:gd name="connsiteX536" fmla="*/ 2764504 w 5032666"/>
              <a:gd name="connsiteY536" fmla="*/ 419100 h 419100"/>
              <a:gd name="connsiteX537" fmla="*/ 2759658 w 5032666"/>
              <a:gd name="connsiteY537" fmla="*/ 419100 h 419100"/>
              <a:gd name="connsiteX538" fmla="*/ 2750132 w 5032666"/>
              <a:gd name="connsiteY538" fmla="*/ 419100 h 419100"/>
              <a:gd name="connsiteX539" fmla="*/ 2748922 w 5032666"/>
              <a:gd name="connsiteY539" fmla="*/ 419100 h 419100"/>
              <a:gd name="connsiteX540" fmla="*/ 2739734 w 5032666"/>
              <a:gd name="connsiteY540" fmla="*/ 419100 h 419100"/>
              <a:gd name="connsiteX541" fmla="*/ 2722046 w 5032666"/>
              <a:gd name="connsiteY541" fmla="*/ 419100 h 419100"/>
              <a:gd name="connsiteX542" fmla="*/ 2718537 w 5032666"/>
              <a:gd name="connsiteY542" fmla="*/ 419100 h 419100"/>
              <a:gd name="connsiteX543" fmla="*/ 2716432 w 5032666"/>
              <a:gd name="connsiteY543" fmla="*/ 419100 h 419100"/>
              <a:gd name="connsiteX544" fmla="*/ 2714626 w 5032666"/>
              <a:gd name="connsiteY544" fmla="*/ 419100 h 419100"/>
              <a:gd name="connsiteX545" fmla="*/ 2709012 w 5032666"/>
              <a:gd name="connsiteY545" fmla="*/ 419100 h 419100"/>
              <a:gd name="connsiteX546" fmla="*/ 2702955 w 5032666"/>
              <a:gd name="connsiteY546" fmla="*/ 419100 h 419100"/>
              <a:gd name="connsiteX547" fmla="*/ 2700849 w 5032666"/>
              <a:gd name="connsiteY547" fmla="*/ 419100 h 419100"/>
              <a:gd name="connsiteX548" fmla="*/ 2693429 w 5032666"/>
              <a:gd name="connsiteY548" fmla="*/ 419100 h 419100"/>
              <a:gd name="connsiteX549" fmla="*/ 2682136 w 5032666"/>
              <a:gd name="connsiteY549" fmla="*/ 419100 h 419100"/>
              <a:gd name="connsiteX550" fmla="*/ 2676079 w 5032666"/>
              <a:gd name="connsiteY550" fmla="*/ 419100 h 419100"/>
              <a:gd name="connsiteX551" fmla="*/ 2670465 w 5032666"/>
              <a:gd name="connsiteY551" fmla="*/ 419100 h 419100"/>
              <a:gd name="connsiteX552" fmla="*/ 2665343 w 5032666"/>
              <a:gd name="connsiteY552" fmla="*/ 419100 h 419100"/>
              <a:gd name="connsiteX553" fmla="*/ 2659729 w 5032666"/>
              <a:gd name="connsiteY553" fmla="*/ 419100 h 419100"/>
              <a:gd name="connsiteX554" fmla="*/ 2654882 w 5032666"/>
              <a:gd name="connsiteY554" fmla="*/ 419100 h 419100"/>
              <a:gd name="connsiteX555" fmla="*/ 2645357 w 5032666"/>
              <a:gd name="connsiteY555" fmla="*/ 419100 h 419100"/>
              <a:gd name="connsiteX556" fmla="*/ 2644146 w 5032666"/>
              <a:gd name="connsiteY556" fmla="*/ 419100 h 419100"/>
              <a:gd name="connsiteX557" fmla="*/ 2632853 w 5032666"/>
              <a:gd name="connsiteY557" fmla="*/ 419100 h 419100"/>
              <a:gd name="connsiteX558" fmla="*/ 2625433 w 5032666"/>
              <a:gd name="connsiteY558" fmla="*/ 419100 h 419100"/>
              <a:gd name="connsiteX559" fmla="*/ 2619376 w 5032666"/>
              <a:gd name="connsiteY559" fmla="*/ 419100 h 419100"/>
              <a:gd name="connsiteX560" fmla="*/ 2613762 w 5032666"/>
              <a:gd name="connsiteY560" fmla="*/ 419100 h 419100"/>
              <a:gd name="connsiteX561" fmla="*/ 2598179 w 5032666"/>
              <a:gd name="connsiteY561" fmla="*/ 419100 h 419100"/>
              <a:gd name="connsiteX562" fmla="*/ 2596074 w 5032666"/>
              <a:gd name="connsiteY562" fmla="*/ 419100 h 419100"/>
              <a:gd name="connsiteX563" fmla="*/ 2588654 w 5032666"/>
              <a:gd name="connsiteY563" fmla="*/ 419100 h 419100"/>
              <a:gd name="connsiteX564" fmla="*/ 2586886 w 5032666"/>
              <a:gd name="connsiteY564" fmla="*/ 419100 h 419100"/>
              <a:gd name="connsiteX565" fmla="*/ 2576150 w 5032666"/>
              <a:gd name="connsiteY565" fmla="*/ 419100 h 419100"/>
              <a:gd name="connsiteX566" fmla="*/ 2561778 w 5032666"/>
              <a:gd name="connsiteY566" fmla="*/ 419100 h 419100"/>
              <a:gd name="connsiteX567" fmla="*/ 2550107 w 5032666"/>
              <a:gd name="connsiteY567" fmla="*/ 419100 h 419100"/>
              <a:gd name="connsiteX568" fmla="*/ 2539371 w 5032666"/>
              <a:gd name="connsiteY568" fmla="*/ 419100 h 419100"/>
              <a:gd name="connsiteX569" fmla="*/ 2530183 w 5032666"/>
              <a:gd name="connsiteY569" fmla="*/ 419100 h 419100"/>
              <a:gd name="connsiteX570" fmla="*/ 2518066 w 5032666"/>
              <a:gd name="connsiteY570" fmla="*/ 419100 h 419100"/>
              <a:gd name="connsiteX571" fmla="*/ 2512495 w 5032666"/>
              <a:gd name="connsiteY571" fmla="*/ 419100 h 419100"/>
              <a:gd name="connsiteX572" fmla="*/ 2505075 w 5032666"/>
              <a:gd name="connsiteY572" fmla="*/ 419100 h 419100"/>
              <a:gd name="connsiteX573" fmla="*/ 2493404 w 5032666"/>
              <a:gd name="connsiteY573" fmla="*/ 419100 h 419100"/>
              <a:gd name="connsiteX574" fmla="*/ 2468783 w 5032666"/>
              <a:gd name="connsiteY574" fmla="*/ 419100 h 419100"/>
              <a:gd name="connsiteX575" fmla="*/ 2466528 w 5032666"/>
              <a:gd name="connsiteY575" fmla="*/ 419100 h 419100"/>
              <a:gd name="connsiteX576" fmla="*/ 2461363 w 5032666"/>
              <a:gd name="connsiteY576" fmla="*/ 419100 h 419100"/>
              <a:gd name="connsiteX577" fmla="*/ 2455792 w 5032666"/>
              <a:gd name="connsiteY577" fmla="*/ 419100 h 419100"/>
              <a:gd name="connsiteX578" fmla="*/ 2434487 w 5032666"/>
              <a:gd name="connsiteY578" fmla="*/ 419100 h 419100"/>
              <a:gd name="connsiteX579" fmla="*/ 2422816 w 5032666"/>
              <a:gd name="connsiteY579" fmla="*/ 419100 h 419100"/>
              <a:gd name="connsiteX580" fmla="*/ 2412080 w 5032666"/>
              <a:gd name="connsiteY580" fmla="*/ 419100 h 419100"/>
              <a:gd name="connsiteX581" fmla="*/ 2409825 w 5032666"/>
              <a:gd name="connsiteY581" fmla="*/ 419100 h 419100"/>
              <a:gd name="connsiteX582" fmla="*/ 2397708 w 5032666"/>
              <a:gd name="connsiteY582" fmla="*/ 419100 h 419100"/>
              <a:gd name="connsiteX583" fmla="*/ 2385204 w 5032666"/>
              <a:gd name="connsiteY583" fmla="*/ 419100 h 419100"/>
              <a:gd name="connsiteX584" fmla="*/ 2377784 w 5032666"/>
              <a:gd name="connsiteY584" fmla="*/ 419100 h 419100"/>
              <a:gd name="connsiteX585" fmla="*/ 2366113 w 5032666"/>
              <a:gd name="connsiteY585" fmla="*/ 419100 h 419100"/>
              <a:gd name="connsiteX586" fmla="*/ 2348425 w 5032666"/>
              <a:gd name="connsiteY586" fmla="*/ 419100 h 419100"/>
              <a:gd name="connsiteX587" fmla="*/ 2341005 w 5032666"/>
              <a:gd name="connsiteY587" fmla="*/ 419100 h 419100"/>
              <a:gd name="connsiteX588" fmla="*/ 2339237 w 5032666"/>
              <a:gd name="connsiteY588" fmla="*/ 419100 h 419100"/>
              <a:gd name="connsiteX589" fmla="*/ 2329712 w 5032666"/>
              <a:gd name="connsiteY589" fmla="*/ 419100 h 419100"/>
              <a:gd name="connsiteX590" fmla="*/ 2328501 w 5032666"/>
              <a:gd name="connsiteY590" fmla="*/ 419100 h 419100"/>
              <a:gd name="connsiteX591" fmla="*/ 2314129 w 5032666"/>
              <a:gd name="connsiteY591" fmla="*/ 419100 h 419100"/>
              <a:gd name="connsiteX592" fmla="*/ 2308515 w 5032666"/>
              <a:gd name="connsiteY592" fmla="*/ 419100 h 419100"/>
              <a:gd name="connsiteX593" fmla="*/ 2302458 w 5032666"/>
              <a:gd name="connsiteY593" fmla="*/ 419100 h 419100"/>
              <a:gd name="connsiteX594" fmla="*/ 2291722 w 5032666"/>
              <a:gd name="connsiteY594" fmla="*/ 419100 h 419100"/>
              <a:gd name="connsiteX595" fmla="*/ 2282534 w 5032666"/>
              <a:gd name="connsiteY595" fmla="*/ 419100 h 419100"/>
              <a:gd name="connsiteX596" fmla="*/ 2280429 w 5032666"/>
              <a:gd name="connsiteY596" fmla="*/ 419100 h 419100"/>
              <a:gd name="connsiteX597" fmla="*/ 2273009 w 5032666"/>
              <a:gd name="connsiteY597" fmla="*/ 419100 h 419100"/>
              <a:gd name="connsiteX598" fmla="*/ 2264846 w 5032666"/>
              <a:gd name="connsiteY598" fmla="*/ 419100 h 419100"/>
              <a:gd name="connsiteX599" fmla="*/ 2259232 w 5032666"/>
              <a:gd name="connsiteY599" fmla="*/ 419100 h 419100"/>
              <a:gd name="connsiteX600" fmla="*/ 2257426 w 5032666"/>
              <a:gd name="connsiteY600" fmla="*/ 419100 h 419100"/>
              <a:gd name="connsiteX601" fmla="*/ 2251812 w 5032666"/>
              <a:gd name="connsiteY601" fmla="*/ 419100 h 419100"/>
              <a:gd name="connsiteX602" fmla="*/ 2245755 w 5032666"/>
              <a:gd name="connsiteY602" fmla="*/ 419100 h 419100"/>
              <a:gd name="connsiteX603" fmla="*/ 2234462 w 5032666"/>
              <a:gd name="connsiteY603" fmla="*/ 419100 h 419100"/>
              <a:gd name="connsiteX604" fmla="*/ 2224936 w 5032666"/>
              <a:gd name="connsiteY604" fmla="*/ 419100 h 419100"/>
              <a:gd name="connsiteX605" fmla="*/ 2223726 w 5032666"/>
              <a:gd name="connsiteY605" fmla="*/ 419100 h 419100"/>
              <a:gd name="connsiteX606" fmla="*/ 2218879 w 5032666"/>
              <a:gd name="connsiteY606" fmla="*/ 419100 h 419100"/>
              <a:gd name="connsiteX607" fmla="*/ 2213265 w 5032666"/>
              <a:gd name="connsiteY607" fmla="*/ 419100 h 419100"/>
              <a:gd name="connsiteX608" fmla="*/ 2209354 w 5032666"/>
              <a:gd name="connsiteY608" fmla="*/ 419100 h 419100"/>
              <a:gd name="connsiteX609" fmla="*/ 2208143 w 5032666"/>
              <a:gd name="connsiteY609" fmla="*/ 419100 h 419100"/>
              <a:gd name="connsiteX610" fmla="*/ 2202529 w 5032666"/>
              <a:gd name="connsiteY610" fmla="*/ 419100 h 419100"/>
              <a:gd name="connsiteX611" fmla="*/ 2188157 w 5032666"/>
              <a:gd name="connsiteY611" fmla="*/ 419100 h 419100"/>
              <a:gd name="connsiteX612" fmla="*/ 2177759 w 5032666"/>
              <a:gd name="connsiteY612" fmla="*/ 419100 h 419100"/>
              <a:gd name="connsiteX613" fmla="*/ 2175653 w 5032666"/>
              <a:gd name="connsiteY613" fmla="*/ 419100 h 419100"/>
              <a:gd name="connsiteX614" fmla="*/ 2168233 w 5032666"/>
              <a:gd name="connsiteY614" fmla="*/ 419100 h 419100"/>
              <a:gd name="connsiteX615" fmla="*/ 2162176 w 5032666"/>
              <a:gd name="connsiteY615" fmla="*/ 419100 h 419100"/>
              <a:gd name="connsiteX616" fmla="*/ 2160071 w 5032666"/>
              <a:gd name="connsiteY616" fmla="*/ 419100 h 419100"/>
              <a:gd name="connsiteX617" fmla="*/ 2156562 w 5032666"/>
              <a:gd name="connsiteY617" fmla="*/ 419100 h 419100"/>
              <a:gd name="connsiteX618" fmla="*/ 2152651 w 5032666"/>
              <a:gd name="connsiteY618" fmla="*/ 419100 h 419100"/>
              <a:gd name="connsiteX619" fmla="*/ 2138874 w 5032666"/>
              <a:gd name="connsiteY619" fmla="*/ 419100 h 419100"/>
              <a:gd name="connsiteX620" fmla="*/ 2131454 w 5032666"/>
              <a:gd name="connsiteY620" fmla="*/ 419100 h 419100"/>
              <a:gd name="connsiteX621" fmla="*/ 2129686 w 5032666"/>
              <a:gd name="connsiteY621" fmla="*/ 419100 h 419100"/>
              <a:gd name="connsiteX622" fmla="*/ 2120161 w 5032666"/>
              <a:gd name="connsiteY622" fmla="*/ 419100 h 419100"/>
              <a:gd name="connsiteX623" fmla="*/ 2118950 w 5032666"/>
              <a:gd name="connsiteY623" fmla="*/ 419100 h 419100"/>
              <a:gd name="connsiteX624" fmla="*/ 2114104 w 5032666"/>
              <a:gd name="connsiteY624" fmla="*/ 419100 h 419100"/>
              <a:gd name="connsiteX625" fmla="*/ 2104578 w 5032666"/>
              <a:gd name="connsiteY625" fmla="*/ 419100 h 419100"/>
              <a:gd name="connsiteX626" fmla="*/ 2103368 w 5032666"/>
              <a:gd name="connsiteY626" fmla="*/ 419100 h 419100"/>
              <a:gd name="connsiteX627" fmla="*/ 2092907 w 5032666"/>
              <a:gd name="connsiteY627" fmla="*/ 419100 h 419100"/>
              <a:gd name="connsiteX628" fmla="*/ 2082171 w 5032666"/>
              <a:gd name="connsiteY628" fmla="*/ 419100 h 419100"/>
              <a:gd name="connsiteX629" fmla="*/ 2072983 w 5032666"/>
              <a:gd name="connsiteY629" fmla="*/ 419100 h 419100"/>
              <a:gd name="connsiteX630" fmla="*/ 2070878 w 5032666"/>
              <a:gd name="connsiteY630" fmla="*/ 419100 h 419100"/>
              <a:gd name="connsiteX631" fmla="*/ 2063458 w 5032666"/>
              <a:gd name="connsiteY631" fmla="*/ 419100 h 419100"/>
              <a:gd name="connsiteX632" fmla="*/ 2057401 w 5032666"/>
              <a:gd name="connsiteY632" fmla="*/ 419100 h 419100"/>
              <a:gd name="connsiteX633" fmla="*/ 2055295 w 5032666"/>
              <a:gd name="connsiteY633" fmla="*/ 419100 h 419100"/>
              <a:gd name="connsiteX634" fmla="*/ 2047875 w 5032666"/>
              <a:gd name="connsiteY634" fmla="*/ 419100 h 419100"/>
              <a:gd name="connsiteX635" fmla="*/ 2036204 w 5032666"/>
              <a:gd name="connsiteY635" fmla="*/ 419100 h 419100"/>
              <a:gd name="connsiteX636" fmla="*/ 2024911 w 5032666"/>
              <a:gd name="connsiteY636" fmla="*/ 419100 h 419100"/>
              <a:gd name="connsiteX637" fmla="*/ 2014175 w 5032666"/>
              <a:gd name="connsiteY637" fmla="*/ 419100 h 419100"/>
              <a:gd name="connsiteX638" fmla="*/ 2009328 w 5032666"/>
              <a:gd name="connsiteY638" fmla="*/ 419100 h 419100"/>
              <a:gd name="connsiteX639" fmla="*/ 1999803 w 5032666"/>
              <a:gd name="connsiteY639" fmla="*/ 419100 h 419100"/>
              <a:gd name="connsiteX640" fmla="*/ 1998592 w 5032666"/>
              <a:gd name="connsiteY640" fmla="*/ 419100 h 419100"/>
              <a:gd name="connsiteX641" fmla="*/ 1968208 w 5032666"/>
              <a:gd name="connsiteY641" fmla="*/ 419100 h 419100"/>
              <a:gd name="connsiteX642" fmla="*/ 1952625 w 5032666"/>
              <a:gd name="connsiteY642" fmla="*/ 419100 h 419100"/>
              <a:gd name="connsiteX643" fmla="*/ 1950520 w 5032666"/>
              <a:gd name="connsiteY643" fmla="*/ 419100 h 419100"/>
              <a:gd name="connsiteX644" fmla="*/ 1943100 w 5032666"/>
              <a:gd name="connsiteY644" fmla="*/ 419100 h 419100"/>
              <a:gd name="connsiteX645" fmla="*/ 1904553 w 5032666"/>
              <a:gd name="connsiteY645" fmla="*/ 419100 h 419100"/>
              <a:gd name="connsiteX646" fmla="*/ 1893817 w 5032666"/>
              <a:gd name="connsiteY646" fmla="*/ 419100 h 419100"/>
              <a:gd name="connsiteX647" fmla="*/ 1872512 w 5032666"/>
              <a:gd name="connsiteY647" fmla="*/ 419100 h 419100"/>
              <a:gd name="connsiteX648" fmla="*/ 1847850 w 5032666"/>
              <a:gd name="connsiteY648" fmla="*/ 419100 h 419100"/>
              <a:gd name="connsiteX649" fmla="*/ 1823229 w 5032666"/>
              <a:gd name="connsiteY649" fmla="*/ 419100 h 419100"/>
              <a:gd name="connsiteX650" fmla="*/ 1815809 w 5032666"/>
              <a:gd name="connsiteY650" fmla="*/ 419100 h 419100"/>
              <a:gd name="connsiteX651" fmla="*/ 1777262 w 5032666"/>
              <a:gd name="connsiteY651" fmla="*/ 419100 h 419100"/>
              <a:gd name="connsiteX652" fmla="*/ 1766526 w 5032666"/>
              <a:gd name="connsiteY652" fmla="*/ 419100 h 419100"/>
              <a:gd name="connsiteX653" fmla="*/ 1752154 w 5032666"/>
              <a:gd name="connsiteY653" fmla="*/ 419100 h 419100"/>
              <a:gd name="connsiteX654" fmla="*/ 1720559 w 5032666"/>
              <a:gd name="connsiteY654" fmla="*/ 419100 h 419100"/>
              <a:gd name="connsiteX655" fmla="*/ 1702871 w 5032666"/>
              <a:gd name="connsiteY655" fmla="*/ 419100 h 419100"/>
              <a:gd name="connsiteX656" fmla="*/ 1695451 w 5032666"/>
              <a:gd name="connsiteY656" fmla="*/ 419100 h 419100"/>
              <a:gd name="connsiteX657" fmla="*/ 1662961 w 5032666"/>
              <a:gd name="connsiteY657" fmla="*/ 419100 h 419100"/>
              <a:gd name="connsiteX658" fmla="*/ 1656904 w 5032666"/>
              <a:gd name="connsiteY658" fmla="*/ 419100 h 419100"/>
              <a:gd name="connsiteX659" fmla="*/ 1646168 w 5032666"/>
              <a:gd name="connsiteY659" fmla="*/ 419100 h 419100"/>
              <a:gd name="connsiteX660" fmla="*/ 1613678 w 5032666"/>
              <a:gd name="connsiteY660" fmla="*/ 419100 h 419100"/>
              <a:gd name="connsiteX661" fmla="*/ 1606258 w 5032666"/>
              <a:gd name="connsiteY661" fmla="*/ 419100 h 419100"/>
              <a:gd name="connsiteX662" fmla="*/ 1600201 w 5032666"/>
              <a:gd name="connsiteY662" fmla="*/ 419100 h 419100"/>
              <a:gd name="connsiteX663" fmla="*/ 1584616 w 5032666"/>
              <a:gd name="connsiteY663" fmla="*/ 419100 h 419100"/>
              <a:gd name="connsiteX664" fmla="*/ 1567711 w 5032666"/>
              <a:gd name="connsiteY664" fmla="*/ 419100 h 419100"/>
              <a:gd name="connsiteX665" fmla="*/ 1556975 w 5032666"/>
              <a:gd name="connsiteY665" fmla="*/ 419100 h 419100"/>
              <a:gd name="connsiteX666" fmla="*/ 1542603 w 5032666"/>
              <a:gd name="connsiteY666" fmla="*/ 419100 h 419100"/>
              <a:gd name="connsiteX667" fmla="*/ 1535333 w 5032666"/>
              <a:gd name="connsiteY667" fmla="*/ 419100 h 419100"/>
              <a:gd name="connsiteX668" fmla="*/ 1527913 w 5032666"/>
              <a:gd name="connsiteY668" fmla="*/ 419100 h 419100"/>
              <a:gd name="connsiteX669" fmla="*/ 1511008 w 5032666"/>
              <a:gd name="connsiteY669" fmla="*/ 419100 h 419100"/>
              <a:gd name="connsiteX670" fmla="*/ 1493320 w 5032666"/>
              <a:gd name="connsiteY670" fmla="*/ 419100 h 419100"/>
              <a:gd name="connsiteX671" fmla="*/ 1489366 w 5032666"/>
              <a:gd name="connsiteY671" fmla="*/ 419100 h 419100"/>
              <a:gd name="connsiteX672" fmla="*/ 1485900 w 5032666"/>
              <a:gd name="connsiteY672" fmla="*/ 419100 h 419100"/>
              <a:gd name="connsiteX673" fmla="*/ 1478630 w 5032666"/>
              <a:gd name="connsiteY673" fmla="*/ 419100 h 419100"/>
              <a:gd name="connsiteX674" fmla="*/ 1464258 w 5032666"/>
              <a:gd name="connsiteY674" fmla="*/ 419100 h 419100"/>
              <a:gd name="connsiteX675" fmla="*/ 1447353 w 5032666"/>
              <a:gd name="connsiteY675" fmla="*/ 419100 h 419100"/>
              <a:gd name="connsiteX676" fmla="*/ 1436617 w 5032666"/>
              <a:gd name="connsiteY676" fmla="*/ 419100 h 419100"/>
              <a:gd name="connsiteX677" fmla="*/ 1432663 w 5032666"/>
              <a:gd name="connsiteY677" fmla="*/ 419100 h 419100"/>
              <a:gd name="connsiteX678" fmla="*/ 1414975 w 5032666"/>
              <a:gd name="connsiteY678" fmla="*/ 419100 h 419100"/>
              <a:gd name="connsiteX679" fmla="*/ 1407555 w 5032666"/>
              <a:gd name="connsiteY679" fmla="*/ 419100 h 419100"/>
              <a:gd name="connsiteX680" fmla="*/ 1390650 w 5032666"/>
              <a:gd name="connsiteY680" fmla="*/ 419100 h 419100"/>
              <a:gd name="connsiteX681" fmla="*/ 1375065 w 5032666"/>
              <a:gd name="connsiteY681" fmla="*/ 419100 h 419100"/>
              <a:gd name="connsiteX682" fmla="*/ 1369008 w 5032666"/>
              <a:gd name="connsiteY682" fmla="*/ 419100 h 419100"/>
              <a:gd name="connsiteX683" fmla="*/ 1358272 w 5032666"/>
              <a:gd name="connsiteY683" fmla="*/ 419100 h 419100"/>
              <a:gd name="connsiteX684" fmla="*/ 1325782 w 5032666"/>
              <a:gd name="connsiteY684" fmla="*/ 419100 h 419100"/>
              <a:gd name="connsiteX685" fmla="*/ 1318362 w 5032666"/>
              <a:gd name="connsiteY685" fmla="*/ 419100 h 419100"/>
              <a:gd name="connsiteX686" fmla="*/ 1312305 w 5032666"/>
              <a:gd name="connsiteY686" fmla="*/ 419100 h 419100"/>
              <a:gd name="connsiteX687" fmla="*/ 1279815 w 5032666"/>
              <a:gd name="connsiteY687" fmla="*/ 419100 h 419100"/>
              <a:gd name="connsiteX688" fmla="*/ 1269079 w 5032666"/>
              <a:gd name="connsiteY688" fmla="*/ 419100 h 419100"/>
              <a:gd name="connsiteX689" fmla="*/ 1254707 w 5032666"/>
              <a:gd name="connsiteY689" fmla="*/ 419100 h 419100"/>
              <a:gd name="connsiteX690" fmla="*/ 1223112 w 5032666"/>
              <a:gd name="connsiteY690" fmla="*/ 419100 h 419100"/>
              <a:gd name="connsiteX691" fmla="*/ 1205424 w 5032666"/>
              <a:gd name="connsiteY691" fmla="*/ 419100 h 419100"/>
              <a:gd name="connsiteX692" fmla="*/ 1198004 w 5032666"/>
              <a:gd name="connsiteY692" fmla="*/ 419100 h 419100"/>
              <a:gd name="connsiteX693" fmla="*/ 1159457 w 5032666"/>
              <a:gd name="connsiteY693" fmla="*/ 419100 h 419100"/>
              <a:gd name="connsiteX694" fmla="*/ 1148721 w 5032666"/>
              <a:gd name="connsiteY694" fmla="*/ 419100 h 419100"/>
              <a:gd name="connsiteX695" fmla="*/ 1127416 w 5032666"/>
              <a:gd name="connsiteY695" fmla="*/ 419100 h 419100"/>
              <a:gd name="connsiteX696" fmla="*/ 1102754 w 5032666"/>
              <a:gd name="connsiteY696" fmla="*/ 419100 h 419100"/>
              <a:gd name="connsiteX697" fmla="*/ 1078133 w 5032666"/>
              <a:gd name="connsiteY697" fmla="*/ 419100 h 419100"/>
              <a:gd name="connsiteX698" fmla="*/ 1070713 w 5032666"/>
              <a:gd name="connsiteY698" fmla="*/ 419100 h 419100"/>
              <a:gd name="connsiteX699" fmla="*/ 1032166 w 5032666"/>
              <a:gd name="connsiteY699" fmla="*/ 419100 h 419100"/>
              <a:gd name="connsiteX700" fmla="*/ 1021430 w 5032666"/>
              <a:gd name="connsiteY700" fmla="*/ 419100 h 419100"/>
              <a:gd name="connsiteX701" fmla="*/ 1007058 w 5032666"/>
              <a:gd name="connsiteY701" fmla="*/ 419100 h 419100"/>
              <a:gd name="connsiteX702" fmla="*/ 975463 w 5032666"/>
              <a:gd name="connsiteY702" fmla="*/ 419100 h 419100"/>
              <a:gd name="connsiteX703" fmla="*/ 957775 w 5032666"/>
              <a:gd name="connsiteY703" fmla="*/ 419100 h 419100"/>
              <a:gd name="connsiteX704" fmla="*/ 950355 w 5032666"/>
              <a:gd name="connsiteY704" fmla="*/ 419100 h 419100"/>
              <a:gd name="connsiteX705" fmla="*/ 939062 w 5032666"/>
              <a:gd name="connsiteY705" fmla="*/ 419100 h 419100"/>
              <a:gd name="connsiteX706" fmla="*/ 917865 w 5032666"/>
              <a:gd name="connsiteY706" fmla="*/ 419100 h 419100"/>
              <a:gd name="connsiteX707" fmla="*/ 911808 w 5032666"/>
              <a:gd name="connsiteY707" fmla="*/ 419100 h 419100"/>
              <a:gd name="connsiteX708" fmla="*/ 901072 w 5032666"/>
              <a:gd name="connsiteY708" fmla="*/ 419100 h 419100"/>
              <a:gd name="connsiteX709" fmla="*/ 889779 w 5032666"/>
              <a:gd name="connsiteY709" fmla="*/ 419100 h 419100"/>
              <a:gd name="connsiteX710" fmla="*/ 882359 w 5032666"/>
              <a:gd name="connsiteY710" fmla="*/ 419100 h 419100"/>
              <a:gd name="connsiteX711" fmla="*/ 868582 w 5032666"/>
              <a:gd name="connsiteY711" fmla="*/ 419100 h 419100"/>
              <a:gd name="connsiteX712" fmla="*/ 861162 w 5032666"/>
              <a:gd name="connsiteY712" fmla="*/ 419100 h 419100"/>
              <a:gd name="connsiteX713" fmla="*/ 855105 w 5032666"/>
              <a:gd name="connsiteY713" fmla="*/ 419100 h 419100"/>
              <a:gd name="connsiteX714" fmla="*/ 843812 w 5032666"/>
              <a:gd name="connsiteY714" fmla="*/ 419100 h 419100"/>
              <a:gd name="connsiteX715" fmla="*/ 833076 w 5032666"/>
              <a:gd name="connsiteY715" fmla="*/ 419100 h 419100"/>
              <a:gd name="connsiteX716" fmla="*/ 822615 w 5032666"/>
              <a:gd name="connsiteY716" fmla="*/ 419100 h 419100"/>
              <a:gd name="connsiteX717" fmla="*/ 818704 w 5032666"/>
              <a:gd name="connsiteY717" fmla="*/ 419100 h 419100"/>
              <a:gd name="connsiteX718" fmla="*/ 811879 w 5032666"/>
              <a:gd name="connsiteY718" fmla="*/ 419100 h 419100"/>
              <a:gd name="connsiteX719" fmla="*/ 797507 w 5032666"/>
              <a:gd name="connsiteY719" fmla="*/ 419100 h 419100"/>
              <a:gd name="connsiteX720" fmla="*/ 787109 w 5032666"/>
              <a:gd name="connsiteY720" fmla="*/ 419100 h 419100"/>
              <a:gd name="connsiteX721" fmla="*/ 769421 w 5032666"/>
              <a:gd name="connsiteY721" fmla="*/ 419100 h 419100"/>
              <a:gd name="connsiteX722" fmla="*/ 765912 w 5032666"/>
              <a:gd name="connsiteY722" fmla="*/ 419100 h 419100"/>
              <a:gd name="connsiteX723" fmla="*/ 762001 w 5032666"/>
              <a:gd name="connsiteY723" fmla="*/ 419100 h 419100"/>
              <a:gd name="connsiteX724" fmla="*/ 748224 w 5032666"/>
              <a:gd name="connsiteY724" fmla="*/ 419100 h 419100"/>
              <a:gd name="connsiteX725" fmla="*/ 740804 w 5032666"/>
              <a:gd name="connsiteY725" fmla="*/ 419100 h 419100"/>
              <a:gd name="connsiteX726" fmla="*/ 729511 w 5032666"/>
              <a:gd name="connsiteY726" fmla="*/ 419100 h 419100"/>
              <a:gd name="connsiteX727" fmla="*/ 723454 w 5032666"/>
              <a:gd name="connsiteY727" fmla="*/ 419100 h 419100"/>
              <a:gd name="connsiteX728" fmla="*/ 712718 w 5032666"/>
              <a:gd name="connsiteY728" fmla="*/ 419100 h 419100"/>
              <a:gd name="connsiteX729" fmla="*/ 702257 w 5032666"/>
              <a:gd name="connsiteY729" fmla="*/ 419100 h 419100"/>
              <a:gd name="connsiteX730" fmla="*/ 691521 w 5032666"/>
              <a:gd name="connsiteY730" fmla="*/ 419100 h 419100"/>
              <a:gd name="connsiteX731" fmla="*/ 680228 w 5032666"/>
              <a:gd name="connsiteY731" fmla="*/ 419100 h 419100"/>
              <a:gd name="connsiteX732" fmla="*/ 672808 w 5032666"/>
              <a:gd name="connsiteY732" fmla="*/ 419100 h 419100"/>
              <a:gd name="connsiteX733" fmla="*/ 666751 w 5032666"/>
              <a:gd name="connsiteY733" fmla="*/ 419100 h 419100"/>
              <a:gd name="connsiteX734" fmla="*/ 645554 w 5032666"/>
              <a:gd name="connsiteY734" fmla="*/ 419100 h 419100"/>
              <a:gd name="connsiteX735" fmla="*/ 634261 w 5032666"/>
              <a:gd name="connsiteY735" fmla="*/ 419100 h 419100"/>
              <a:gd name="connsiteX736" fmla="*/ 623525 w 5032666"/>
              <a:gd name="connsiteY736" fmla="*/ 419100 h 419100"/>
              <a:gd name="connsiteX737" fmla="*/ 609153 w 5032666"/>
              <a:gd name="connsiteY737" fmla="*/ 419100 h 419100"/>
              <a:gd name="connsiteX738" fmla="*/ 577558 w 5032666"/>
              <a:gd name="connsiteY738" fmla="*/ 419100 h 419100"/>
              <a:gd name="connsiteX739" fmla="*/ 559870 w 5032666"/>
              <a:gd name="connsiteY739" fmla="*/ 419100 h 419100"/>
              <a:gd name="connsiteX740" fmla="*/ 552450 w 5032666"/>
              <a:gd name="connsiteY740" fmla="*/ 419100 h 419100"/>
              <a:gd name="connsiteX741" fmla="*/ 513903 w 5032666"/>
              <a:gd name="connsiteY741" fmla="*/ 419100 h 419100"/>
              <a:gd name="connsiteX742" fmla="*/ 503167 w 5032666"/>
              <a:gd name="connsiteY742" fmla="*/ 419100 h 419100"/>
              <a:gd name="connsiteX743" fmla="*/ 481862 w 5032666"/>
              <a:gd name="connsiteY743" fmla="*/ 419100 h 419100"/>
              <a:gd name="connsiteX744" fmla="*/ 457200 w 5032666"/>
              <a:gd name="connsiteY744" fmla="*/ 419100 h 419100"/>
              <a:gd name="connsiteX745" fmla="*/ 432579 w 5032666"/>
              <a:gd name="connsiteY745" fmla="*/ 419100 h 419100"/>
              <a:gd name="connsiteX746" fmla="*/ 425159 w 5032666"/>
              <a:gd name="connsiteY746" fmla="*/ 419100 h 419100"/>
              <a:gd name="connsiteX747" fmla="*/ 386612 w 5032666"/>
              <a:gd name="connsiteY747" fmla="*/ 419100 h 419100"/>
              <a:gd name="connsiteX748" fmla="*/ 375876 w 5032666"/>
              <a:gd name="connsiteY748" fmla="*/ 419100 h 419100"/>
              <a:gd name="connsiteX749" fmla="*/ 361504 w 5032666"/>
              <a:gd name="connsiteY749" fmla="*/ 419100 h 419100"/>
              <a:gd name="connsiteX750" fmla="*/ 329909 w 5032666"/>
              <a:gd name="connsiteY750" fmla="*/ 419100 h 419100"/>
              <a:gd name="connsiteX751" fmla="*/ 312221 w 5032666"/>
              <a:gd name="connsiteY751" fmla="*/ 419100 h 419100"/>
              <a:gd name="connsiteX752" fmla="*/ 304801 w 5032666"/>
              <a:gd name="connsiteY752" fmla="*/ 419100 h 419100"/>
              <a:gd name="connsiteX753" fmla="*/ 272311 w 5032666"/>
              <a:gd name="connsiteY753" fmla="*/ 419100 h 419100"/>
              <a:gd name="connsiteX754" fmla="*/ 266254 w 5032666"/>
              <a:gd name="connsiteY754" fmla="*/ 419100 h 419100"/>
              <a:gd name="connsiteX755" fmla="*/ 255518 w 5032666"/>
              <a:gd name="connsiteY755" fmla="*/ 419100 h 419100"/>
              <a:gd name="connsiteX756" fmla="*/ 223028 w 5032666"/>
              <a:gd name="connsiteY756" fmla="*/ 419100 h 419100"/>
              <a:gd name="connsiteX757" fmla="*/ 215608 w 5032666"/>
              <a:gd name="connsiteY757" fmla="*/ 419100 h 419100"/>
              <a:gd name="connsiteX758" fmla="*/ 209551 w 5032666"/>
              <a:gd name="connsiteY758" fmla="*/ 419100 h 419100"/>
              <a:gd name="connsiteX759" fmla="*/ 177061 w 5032666"/>
              <a:gd name="connsiteY759" fmla="*/ 419100 h 419100"/>
              <a:gd name="connsiteX760" fmla="*/ 166325 w 5032666"/>
              <a:gd name="connsiteY760" fmla="*/ 419100 h 419100"/>
              <a:gd name="connsiteX761" fmla="*/ 151953 w 5032666"/>
              <a:gd name="connsiteY761" fmla="*/ 419100 h 419100"/>
              <a:gd name="connsiteX762" fmla="*/ 120358 w 5032666"/>
              <a:gd name="connsiteY762" fmla="*/ 419100 h 419100"/>
              <a:gd name="connsiteX763" fmla="*/ 102670 w 5032666"/>
              <a:gd name="connsiteY763" fmla="*/ 419100 h 419100"/>
              <a:gd name="connsiteX764" fmla="*/ 95250 w 5032666"/>
              <a:gd name="connsiteY764" fmla="*/ 419100 h 419100"/>
              <a:gd name="connsiteX765" fmla="*/ 56703 w 5032666"/>
              <a:gd name="connsiteY765" fmla="*/ 419100 h 419100"/>
              <a:gd name="connsiteX766" fmla="*/ 45967 w 5032666"/>
              <a:gd name="connsiteY766" fmla="*/ 419100 h 419100"/>
              <a:gd name="connsiteX767" fmla="*/ 0 w 5032666"/>
              <a:gd name="connsiteY767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</a:cxnLst>
            <a:rect l="l" t="t" r="r" b="b"/>
            <a:pathLst>
              <a:path w="5032666" h="419100">
                <a:moveTo>
                  <a:pt x="104775" y="0"/>
                </a:moveTo>
                <a:lnTo>
                  <a:pt x="150742" y="0"/>
                </a:lnTo>
                <a:lnTo>
                  <a:pt x="161478" y="0"/>
                </a:lnTo>
                <a:lnTo>
                  <a:pt x="200025" y="0"/>
                </a:lnTo>
                <a:lnTo>
                  <a:pt x="207445" y="0"/>
                </a:lnTo>
                <a:lnTo>
                  <a:pt x="225133" y="0"/>
                </a:lnTo>
                <a:lnTo>
                  <a:pt x="256728" y="0"/>
                </a:lnTo>
                <a:lnTo>
                  <a:pt x="271100" y="0"/>
                </a:lnTo>
                <a:lnTo>
                  <a:pt x="281836" y="0"/>
                </a:lnTo>
                <a:lnTo>
                  <a:pt x="314326" y="0"/>
                </a:lnTo>
                <a:lnTo>
                  <a:pt x="320383" y="0"/>
                </a:lnTo>
                <a:lnTo>
                  <a:pt x="327803" y="0"/>
                </a:lnTo>
                <a:lnTo>
                  <a:pt x="360293" y="0"/>
                </a:lnTo>
                <a:lnTo>
                  <a:pt x="371029" y="0"/>
                </a:lnTo>
                <a:lnTo>
                  <a:pt x="377086" y="0"/>
                </a:lnTo>
                <a:lnTo>
                  <a:pt x="409576" y="0"/>
                </a:lnTo>
                <a:lnTo>
                  <a:pt x="416996" y="0"/>
                </a:lnTo>
                <a:lnTo>
                  <a:pt x="434684" y="0"/>
                </a:lnTo>
                <a:lnTo>
                  <a:pt x="466279" y="0"/>
                </a:lnTo>
                <a:lnTo>
                  <a:pt x="480651" y="0"/>
                </a:lnTo>
                <a:lnTo>
                  <a:pt x="491387" y="0"/>
                </a:lnTo>
                <a:lnTo>
                  <a:pt x="529934" y="0"/>
                </a:lnTo>
                <a:lnTo>
                  <a:pt x="537354" y="0"/>
                </a:lnTo>
                <a:lnTo>
                  <a:pt x="561975" y="0"/>
                </a:lnTo>
                <a:lnTo>
                  <a:pt x="586637" y="0"/>
                </a:lnTo>
                <a:lnTo>
                  <a:pt x="607942" y="0"/>
                </a:lnTo>
                <a:lnTo>
                  <a:pt x="618678" y="0"/>
                </a:lnTo>
                <a:lnTo>
                  <a:pt x="657225" y="0"/>
                </a:lnTo>
                <a:lnTo>
                  <a:pt x="664645" y="0"/>
                </a:lnTo>
                <a:lnTo>
                  <a:pt x="682333" y="0"/>
                </a:lnTo>
                <a:lnTo>
                  <a:pt x="713928" y="0"/>
                </a:lnTo>
                <a:lnTo>
                  <a:pt x="728300" y="0"/>
                </a:lnTo>
                <a:lnTo>
                  <a:pt x="739036" y="0"/>
                </a:lnTo>
                <a:lnTo>
                  <a:pt x="750329" y="0"/>
                </a:lnTo>
                <a:lnTo>
                  <a:pt x="771526" y="0"/>
                </a:lnTo>
                <a:lnTo>
                  <a:pt x="777583" y="0"/>
                </a:lnTo>
                <a:lnTo>
                  <a:pt x="785003" y="0"/>
                </a:lnTo>
                <a:lnTo>
                  <a:pt x="796296" y="0"/>
                </a:lnTo>
                <a:lnTo>
                  <a:pt x="807032" y="0"/>
                </a:lnTo>
                <a:lnTo>
                  <a:pt x="817493" y="0"/>
                </a:lnTo>
                <a:lnTo>
                  <a:pt x="828229" y="0"/>
                </a:lnTo>
                <a:lnTo>
                  <a:pt x="834286" y="0"/>
                </a:lnTo>
                <a:lnTo>
                  <a:pt x="845579" y="0"/>
                </a:lnTo>
                <a:lnTo>
                  <a:pt x="852999" y="0"/>
                </a:lnTo>
                <a:lnTo>
                  <a:pt x="866776" y="0"/>
                </a:lnTo>
                <a:lnTo>
                  <a:pt x="870687" y="0"/>
                </a:lnTo>
                <a:lnTo>
                  <a:pt x="874196" y="0"/>
                </a:lnTo>
                <a:lnTo>
                  <a:pt x="891884" y="0"/>
                </a:lnTo>
                <a:lnTo>
                  <a:pt x="902282" y="0"/>
                </a:lnTo>
                <a:lnTo>
                  <a:pt x="916654" y="0"/>
                </a:lnTo>
                <a:lnTo>
                  <a:pt x="923479" y="0"/>
                </a:lnTo>
                <a:lnTo>
                  <a:pt x="927390" y="0"/>
                </a:lnTo>
                <a:lnTo>
                  <a:pt x="937851" y="0"/>
                </a:lnTo>
                <a:lnTo>
                  <a:pt x="948587" y="0"/>
                </a:lnTo>
                <a:lnTo>
                  <a:pt x="959880" y="0"/>
                </a:lnTo>
                <a:lnTo>
                  <a:pt x="965937" y="0"/>
                </a:lnTo>
                <a:lnTo>
                  <a:pt x="973357" y="0"/>
                </a:lnTo>
                <a:lnTo>
                  <a:pt x="987134" y="0"/>
                </a:lnTo>
                <a:lnTo>
                  <a:pt x="994554" y="0"/>
                </a:lnTo>
                <a:lnTo>
                  <a:pt x="1005847" y="0"/>
                </a:lnTo>
                <a:lnTo>
                  <a:pt x="1016583" y="0"/>
                </a:lnTo>
                <a:lnTo>
                  <a:pt x="1022640" y="0"/>
                </a:lnTo>
                <a:lnTo>
                  <a:pt x="1043837" y="0"/>
                </a:lnTo>
                <a:lnTo>
                  <a:pt x="1055130" y="0"/>
                </a:lnTo>
                <a:lnTo>
                  <a:pt x="1062550" y="0"/>
                </a:lnTo>
                <a:lnTo>
                  <a:pt x="1080238" y="0"/>
                </a:lnTo>
                <a:lnTo>
                  <a:pt x="1111833" y="0"/>
                </a:lnTo>
                <a:lnTo>
                  <a:pt x="1126205" y="0"/>
                </a:lnTo>
                <a:lnTo>
                  <a:pt x="1136941" y="0"/>
                </a:lnTo>
                <a:lnTo>
                  <a:pt x="1175488" y="0"/>
                </a:lnTo>
                <a:lnTo>
                  <a:pt x="1182908" y="0"/>
                </a:lnTo>
                <a:lnTo>
                  <a:pt x="1207529" y="0"/>
                </a:lnTo>
                <a:lnTo>
                  <a:pt x="1232191" y="0"/>
                </a:lnTo>
                <a:lnTo>
                  <a:pt x="1253496" y="0"/>
                </a:lnTo>
                <a:lnTo>
                  <a:pt x="1264232" y="0"/>
                </a:lnTo>
                <a:lnTo>
                  <a:pt x="1302779" y="0"/>
                </a:lnTo>
                <a:lnTo>
                  <a:pt x="1310199" y="0"/>
                </a:lnTo>
                <a:lnTo>
                  <a:pt x="1327887" y="0"/>
                </a:lnTo>
                <a:lnTo>
                  <a:pt x="1359482" y="0"/>
                </a:lnTo>
                <a:lnTo>
                  <a:pt x="1373854" y="0"/>
                </a:lnTo>
                <a:lnTo>
                  <a:pt x="1384590" y="0"/>
                </a:lnTo>
                <a:lnTo>
                  <a:pt x="1417080" y="0"/>
                </a:lnTo>
                <a:lnTo>
                  <a:pt x="1423137" y="0"/>
                </a:lnTo>
                <a:lnTo>
                  <a:pt x="1430557" y="0"/>
                </a:lnTo>
                <a:lnTo>
                  <a:pt x="1463047" y="0"/>
                </a:lnTo>
                <a:lnTo>
                  <a:pt x="1473783" y="0"/>
                </a:lnTo>
                <a:lnTo>
                  <a:pt x="1479840" y="0"/>
                </a:lnTo>
                <a:lnTo>
                  <a:pt x="1495425" y="0"/>
                </a:lnTo>
                <a:lnTo>
                  <a:pt x="1512330" y="0"/>
                </a:lnTo>
                <a:lnTo>
                  <a:pt x="1519750" y="0"/>
                </a:lnTo>
                <a:lnTo>
                  <a:pt x="1537438" y="0"/>
                </a:lnTo>
                <a:lnTo>
                  <a:pt x="1541392" y="0"/>
                </a:lnTo>
                <a:lnTo>
                  <a:pt x="1552128" y="0"/>
                </a:lnTo>
                <a:lnTo>
                  <a:pt x="1569033" y="0"/>
                </a:lnTo>
                <a:lnTo>
                  <a:pt x="1583405" y="0"/>
                </a:lnTo>
                <a:lnTo>
                  <a:pt x="1590675" y="0"/>
                </a:lnTo>
                <a:lnTo>
                  <a:pt x="1594141" y="0"/>
                </a:lnTo>
                <a:lnTo>
                  <a:pt x="1598095" y="0"/>
                </a:lnTo>
                <a:lnTo>
                  <a:pt x="1615783" y="0"/>
                </a:lnTo>
                <a:lnTo>
                  <a:pt x="1632688" y="0"/>
                </a:lnTo>
                <a:lnTo>
                  <a:pt x="1640108" y="0"/>
                </a:lnTo>
                <a:lnTo>
                  <a:pt x="1647378" y="0"/>
                </a:lnTo>
                <a:lnTo>
                  <a:pt x="1661750" y="0"/>
                </a:lnTo>
                <a:lnTo>
                  <a:pt x="1672486" y="0"/>
                </a:lnTo>
                <a:lnTo>
                  <a:pt x="1689391" y="0"/>
                </a:lnTo>
                <a:lnTo>
                  <a:pt x="1704976" y="0"/>
                </a:lnTo>
                <a:lnTo>
                  <a:pt x="1711033" y="0"/>
                </a:lnTo>
                <a:lnTo>
                  <a:pt x="1718453" y="0"/>
                </a:lnTo>
                <a:lnTo>
                  <a:pt x="1750943" y="0"/>
                </a:lnTo>
                <a:lnTo>
                  <a:pt x="1761679" y="0"/>
                </a:lnTo>
                <a:lnTo>
                  <a:pt x="1767736" y="0"/>
                </a:lnTo>
                <a:lnTo>
                  <a:pt x="1800226" y="0"/>
                </a:lnTo>
                <a:lnTo>
                  <a:pt x="1807646" y="0"/>
                </a:lnTo>
                <a:lnTo>
                  <a:pt x="1825334" y="0"/>
                </a:lnTo>
                <a:lnTo>
                  <a:pt x="1856929" y="0"/>
                </a:lnTo>
                <a:lnTo>
                  <a:pt x="1871301" y="0"/>
                </a:lnTo>
                <a:lnTo>
                  <a:pt x="1882037" y="0"/>
                </a:lnTo>
                <a:lnTo>
                  <a:pt x="1920584" y="0"/>
                </a:lnTo>
                <a:lnTo>
                  <a:pt x="1928004" y="0"/>
                </a:lnTo>
                <a:lnTo>
                  <a:pt x="1952625" y="0"/>
                </a:lnTo>
                <a:lnTo>
                  <a:pt x="1977287" y="0"/>
                </a:lnTo>
                <a:lnTo>
                  <a:pt x="1998592" y="0"/>
                </a:lnTo>
                <a:lnTo>
                  <a:pt x="2009328" y="0"/>
                </a:lnTo>
                <a:lnTo>
                  <a:pt x="2047875" y="0"/>
                </a:lnTo>
                <a:lnTo>
                  <a:pt x="2055295" y="0"/>
                </a:lnTo>
                <a:lnTo>
                  <a:pt x="2057400" y="0"/>
                </a:lnTo>
                <a:lnTo>
                  <a:pt x="2072983" y="0"/>
                </a:lnTo>
                <a:lnTo>
                  <a:pt x="2103367" y="0"/>
                </a:lnTo>
                <a:lnTo>
                  <a:pt x="2104578" y="0"/>
                </a:lnTo>
                <a:lnTo>
                  <a:pt x="2114103" y="0"/>
                </a:lnTo>
                <a:lnTo>
                  <a:pt x="2118950" y="0"/>
                </a:lnTo>
                <a:lnTo>
                  <a:pt x="2129686" y="0"/>
                </a:lnTo>
                <a:lnTo>
                  <a:pt x="2140979" y="0"/>
                </a:lnTo>
                <a:lnTo>
                  <a:pt x="2152650" y="0"/>
                </a:lnTo>
                <a:lnTo>
                  <a:pt x="2160070" y="0"/>
                </a:lnTo>
                <a:lnTo>
                  <a:pt x="2162176" y="0"/>
                </a:lnTo>
                <a:lnTo>
                  <a:pt x="2168233" y="0"/>
                </a:lnTo>
                <a:lnTo>
                  <a:pt x="2175653" y="0"/>
                </a:lnTo>
                <a:lnTo>
                  <a:pt x="2177758" y="0"/>
                </a:lnTo>
                <a:lnTo>
                  <a:pt x="2186946" y="0"/>
                </a:lnTo>
                <a:lnTo>
                  <a:pt x="2197682" y="0"/>
                </a:lnTo>
                <a:lnTo>
                  <a:pt x="2208143" y="0"/>
                </a:lnTo>
                <a:lnTo>
                  <a:pt x="2209353" y="0"/>
                </a:lnTo>
                <a:lnTo>
                  <a:pt x="2218879" y="0"/>
                </a:lnTo>
                <a:lnTo>
                  <a:pt x="2223725" y="0"/>
                </a:lnTo>
                <a:lnTo>
                  <a:pt x="2224936" y="0"/>
                </a:lnTo>
                <a:lnTo>
                  <a:pt x="2234461" y="0"/>
                </a:lnTo>
                <a:lnTo>
                  <a:pt x="2236229" y="0"/>
                </a:lnTo>
                <a:lnTo>
                  <a:pt x="2243649" y="0"/>
                </a:lnTo>
                <a:lnTo>
                  <a:pt x="2257426" y="0"/>
                </a:lnTo>
                <a:lnTo>
                  <a:pt x="2261337" y="0"/>
                </a:lnTo>
                <a:lnTo>
                  <a:pt x="2264846" y="0"/>
                </a:lnTo>
                <a:lnTo>
                  <a:pt x="2266951" y="0"/>
                </a:lnTo>
                <a:lnTo>
                  <a:pt x="2273008" y="0"/>
                </a:lnTo>
                <a:lnTo>
                  <a:pt x="2280428" y="0"/>
                </a:lnTo>
                <a:lnTo>
                  <a:pt x="2282534" y="0"/>
                </a:lnTo>
                <a:lnTo>
                  <a:pt x="2292932" y="0"/>
                </a:lnTo>
                <a:lnTo>
                  <a:pt x="2307304" y="0"/>
                </a:lnTo>
                <a:lnTo>
                  <a:pt x="2312918" y="0"/>
                </a:lnTo>
                <a:lnTo>
                  <a:pt x="2314129" y="0"/>
                </a:lnTo>
                <a:lnTo>
                  <a:pt x="2318040" y="0"/>
                </a:lnTo>
                <a:lnTo>
                  <a:pt x="2323654" y="0"/>
                </a:lnTo>
                <a:lnTo>
                  <a:pt x="2328501" y="0"/>
                </a:lnTo>
                <a:lnTo>
                  <a:pt x="2329711" y="0"/>
                </a:lnTo>
                <a:lnTo>
                  <a:pt x="2339237" y="0"/>
                </a:lnTo>
                <a:lnTo>
                  <a:pt x="2350530" y="0"/>
                </a:lnTo>
                <a:lnTo>
                  <a:pt x="2356587" y="0"/>
                </a:lnTo>
                <a:lnTo>
                  <a:pt x="2362201" y="0"/>
                </a:lnTo>
                <a:lnTo>
                  <a:pt x="2364007" y="0"/>
                </a:lnTo>
                <a:lnTo>
                  <a:pt x="2369621" y="0"/>
                </a:lnTo>
                <a:lnTo>
                  <a:pt x="2377784" y="0"/>
                </a:lnTo>
                <a:lnTo>
                  <a:pt x="2385204" y="0"/>
                </a:lnTo>
                <a:lnTo>
                  <a:pt x="2387309" y="0"/>
                </a:lnTo>
                <a:lnTo>
                  <a:pt x="2396497" y="0"/>
                </a:lnTo>
                <a:lnTo>
                  <a:pt x="2407233" y="0"/>
                </a:lnTo>
                <a:lnTo>
                  <a:pt x="2413290" y="0"/>
                </a:lnTo>
                <a:lnTo>
                  <a:pt x="2418904" y="0"/>
                </a:lnTo>
                <a:lnTo>
                  <a:pt x="2433276" y="0"/>
                </a:lnTo>
                <a:lnTo>
                  <a:pt x="2434487" y="0"/>
                </a:lnTo>
                <a:lnTo>
                  <a:pt x="2444012" y="0"/>
                </a:lnTo>
                <a:lnTo>
                  <a:pt x="2445780" y="0"/>
                </a:lnTo>
                <a:lnTo>
                  <a:pt x="2453200" y="0"/>
                </a:lnTo>
                <a:lnTo>
                  <a:pt x="2470888" y="0"/>
                </a:lnTo>
                <a:lnTo>
                  <a:pt x="2482559" y="0"/>
                </a:lnTo>
                <a:lnTo>
                  <a:pt x="2489979" y="0"/>
                </a:lnTo>
                <a:lnTo>
                  <a:pt x="2502483" y="0"/>
                </a:lnTo>
                <a:lnTo>
                  <a:pt x="2514600" y="0"/>
                </a:lnTo>
                <a:lnTo>
                  <a:pt x="2516855" y="0"/>
                </a:lnTo>
                <a:lnTo>
                  <a:pt x="2527591" y="0"/>
                </a:lnTo>
                <a:lnTo>
                  <a:pt x="2539262" y="0"/>
                </a:lnTo>
                <a:lnTo>
                  <a:pt x="2560567" y="0"/>
                </a:lnTo>
                <a:lnTo>
                  <a:pt x="2566138" y="0"/>
                </a:lnTo>
                <a:lnTo>
                  <a:pt x="2571303" y="0"/>
                </a:lnTo>
                <a:lnTo>
                  <a:pt x="2573558" y="0"/>
                </a:lnTo>
                <a:lnTo>
                  <a:pt x="2598179" y="0"/>
                </a:lnTo>
                <a:lnTo>
                  <a:pt x="2609850" y="0"/>
                </a:lnTo>
                <a:lnTo>
                  <a:pt x="2617270" y="0"/>
                </a:lnTo>
                <a:lnTo>
                  <a:pt x="2622841" y="0"/>
                </a:lnTo>
                <a:lnTo>
                  <a:pt x="2634958" y="0"/>
                </a:lnTo>
                <a:lnTo>
                  <a:pt x="2644146" y="0"/>
                </a:lnTo>
                <a:lnTo>
                  <a:pt x="2654882" y="0"/>
                </a:lnTo>
                <a:lnTo>
                  <a:pt x="2666553" y="0"/>
                </a:lnTo>
                <a:lnTo>
                  <a:pt x="2680925" y="0"/>
                </a:lnTo>
                <a:lnTo>
                  <a:pt x="2691661" y="0"/>
                </a:lnTo>
                <a:lnTo>
                  <a:pt x="2693429" y="0"/>
                </a:lnTo>
                <a:lnTo>
                  <a:pt x="2700849" y="0"/>
                </a:lnTo>
                <a:lnTo>
                  <a:pt x="2702954" y="0"/>
                </a:lnTo>
                <a:lnTo>
                  <a:pt x="2718537" y="0"/>
                </a:lnTo>
                <a:lnTo>
                  <a:pt x="2724151" y="0"/>
                </a:lnTo>
                <a:lnTo>
                  <a:pt x="2730208" y="0"/>
                </a:lnTo>
                <a:lnTo>
                  <a:pt x="2737628" y="0"/>
                </a:lnTo>
                <a:lnTo>
                  <a:pt x="2748921" y="0"/>
                </a:lnTo>
                <a:lnTo>
                  <a:pt x="2750132" y="0"/>
                </a:lnTo>
                <a:lnTo>
                  <a:pt x="2759657" y="0"/>
                </a:lnTo>
                <a:lnTo>
                  <a:pt x="2764504" y="0"/>
                </a:lnTo>
                <a:lnTo>
                  <a:pt x="2770118" y="0"/>
                </a:lnTo>
                <a:lnTo>
                  <a:pt x="2775240" y="0"/>
                </a:lnTo>
                <a:lnTo>
                  <a:pt x="2780854" y="0"/>
                </a:lnTo>
                <a:lnTo>
                  <a:pt x="2786911" y="0"/>
                </a:lnTo>
                <a:lnTo>
                  <a:pt x="2798204" y="0"/>
                </a:lnTo>
                <a:lnTo>
                  <a:pt x="2805624" y="0"/>
                </a:lnTo>
                <a:lnTo>
                  <a:pt x="2807730" y="0"/>
                </a:lnTo>
                <a:lnTo>
                  <a:pt x="2813787" y="0"/>
                </a:lnTo>
                <a:lnTo>
                  <a:pt x="2819401" y="0"/>
                </a:lnTo>
                <a:lnTo>
                  <a:pt x="2821207" y="0"/>
                </a:lnTo>
                <a:lnTo>
                  <a:pt x="2823312" y="0"/>
                </a:lnTo>
                <a:lnTo>
                  <a:pt x="2826821" y="0"/>
                </a:lnTo>
                <a:lnTo>
                  <a:pt x="2844509" y="0"/>
                </a:lnTo>
                <a:lnTo>
                  <a:pt x="2853697" y="0"/>
                </a:lnTo>
                <a:lnTo>
                  <a:pt x="2854907" y="0"/>
                </a:lnTo>
                <a:lnTo>
                  <a:pt x="2864433" y="0"/>
                </a:lnTo>
                <a:lnTo>
                  <a:pt x="2869279" y="0"/>
                </a:lnTo>
                <a:lnTo>
                  <a:pt x="2870490" y="0"/>
                </a:lnTo>
                <a:lnTo>
                  <a:pt x="2876104" y="0"/>
                </a:lnTo>
                <a:lnTo>
                  <a:pt x="2880015" y="0"/>
                </a:lnTo>
                <a:lnTo>
                  <a:pt x="2890476" y="0"/>
                </a:lnTo>
                <a:lnTo>
                  <a:pt x="2901212" y="0"/>
                </a:lnTo>
                <a:lnTo>
                  <a:pt x="2902980" y="0"/>
                </a:lnTo>
                <a:lnTo>
                  <a:pt x="2910400" y="0"/>
                </a:lnTo>
                <a:lnTo>
                  <a:pt x="2912505" y="0"/>
                </a:lnTo>
                <a:lnTo>
                  <a:pt x="2918562" y="0"/>
                </a:lnTo>
                <a:lnTo>
                  <a:pt x="2925982" y="0"/>
                </a:lnTo>
                <a:lnTo>
                  <a:pt x="2928088" y="0"/>
                </a:lnTo>
                <a:lnTo>
                  <a:pt x="2939759" y="0"/>
                </a:lnTo>
                <a:lnTo>
                  <a:pt x="2947179" y="0"/>
                </a:lnTo>
                <a:lnTo>
                  <a:pt x="2958472" y="0"/>
                </a:lnTo>
                <a:lnTo>
                  <a:pt x="2959683" y="0"/>
                </a:lnTo>
                <a:lnTo>
                  <a:pt x="2969208" y="0"/>
                </a:lnTo>
                <a:lnTo>
                  <a:pt x="2974055" y="0"/>
                </a:lnTo>
                <a:lnTo>
                  <a:pt x="2975265" y="0"/>
                </a:lnTo>
                <a:lnTo>
                  <a:pt x="2984791" y="0"/>
                </a:lnTo>
                <a:lnTo>
                  <a:pt x="2996462" y="0"/>
                </a:lnTo>
                <a:lnTo>
                  <a:pt x="3007755" y="0"/>
                </a:lnTo>
                <a:lnTo>
                  <a:pt x="3015175" y="0"/>
                </a:lnTo>
                <a:lnTo>
                  <a:pt x="3023338" y="0"/>
                </a:lnTo>
                <a:lnTo>
                  <a:pt x="3030758" y="0"/>
                </a:lnTo>
                <a:lnTo>
                  <a:pt x="3032863" y="0"/>
                </a:lnTo>
                <a:lnTo>
                  <a:pt x="3064458" y="0"/>
                </a:lnTo>
                <a:lnTo>
                  <a:pt x="3078830" y="0"/>
                </a:lnTo>
                <a:lnTo>
                  <a:pt x="3080041" y="0"/>
                </a:lnTo>
                <a:lnTo>
                  <a:pt x="3089566" y="0"/>
                </a:lnTo>
                <a:lnTo>
                  <a:pt x="3128113" y="0"/>
                </a:lnTo>
                <a:lnTo>
                  <a:pt x="3135533" y="0"/>
                </a:lnTo>
                <a:lnTo>
                  <a:pt x="3160154" y="0"/>
                </a:lnTo>
                <a:lnTo>
                  <a:pt x="3184816" y="0"/>
                </a:lnTo>
                <a:lnTo>
                  <a:pt x="3206121" y="0"/>
                </a:lnTo>
                <a:lnTo>
                  <a:pt x="3216857" y="0"/>
                </a:lnTo>
                <a:lnTo>
                  <a:pt x="3255404" y="0"/>
                </a:lnTo>
                <a:lnTo>
                  <a:pt x="3262824" y="0"/>
                </a:lnTo>
                <a:lnTo>
                  <a:pt x="3280512" y="0"/>
                </a:lnTo>
                <a:lnTo>
                  <a:pt x="3312107" y="0"/>
                </a:lnTo>
                <a:lnTo>
                  <a:pt x="3326479" y="0"/>
                </a:lnTo>
                <a:lnTo>
                  <a:pt x="3337215" y="0"/>
                </a:lnTo>
                <a:lnTo>
                  <a:pt x="3369705" y="0"/>
                </a:lnTo>
                <a:lnTo>
                  <a:pt x="3375762" y="0"/>
                </a:lnTo>
                <a:lnTo>
                  <a:pt x="3383182" y="0"/>
                </a:lnTo>
                <a:lnTo>
                  <a:pt x="3415672" y="0"/>
                </a:lnTo>
                <a:lnTo>
                  <a:pt x="3426408" y="0"/>
                </a:lnTo>
                <a:lnTo>
                  <a:pt x="3432465" y="0"/>
                </a:lnTo>
                <a:lnTo>
                  <a:pt x="3448050" y="0"/>
                </a:lnTo>
                <a:lnTo>
                  <a:pt x="3464955" y="0"/>
                </a:lnTo>
                <a:lnTo>
                  <a:pt x="3472375" y="0"/>
                </a:lnTo>
                <a:lnTo>
                  <a:pt x="3490063" y="0"/>
                </a:lnTo>
                <a:lnTo>
                  <a:pt x="3494017" y="0"/>
                </a:lnTo>
                <a:lnTo>
                  <a:pt x="3504753" y="0"/>
                </a:lnTo>
                <a:lnTo>
                  <a:pt x="3521658" y="0"/>
                </a:lnTo>
                <a:lnTo>
                  <a:pt x="3536030" y="0"/>
                </a:lnTo>
                <a:lnTo>
                  <a:pt x="3543300" y="0"/>
                </a:lnTo>
                <a:lnTo>
                  <a:pt x="3546766" y="0"/>
                </a:lnTo>
                <a:lnTo>
                  <a:pt x="3550720" y="0"/>
                </a:lnTo>
                <a:lnTo>
                  <a:pt x="3568408" y="0"/>
                </a:lnTo>
                <a:lnTo>
                  <a:pt x="3585313" y="0"/>
                </a:lnTo>
                <a:lnTo>
                  <a:pt x="3592733" y="0"/>
                </a:lnTo>
                <a:lnTo>
                  <a:pt x="3600003" y="0"/>
                </a:lnTo>
                <a:lnTo>
                  <a:pt x="3614375" y="0"/>
                </a:lnTo>
                <a:lnTo>
                  <a:pt x="3625111" y="0"/>
                </a:lnTo>
                <a:lnTo>
                  <a:pt x="3642016" y="0"/>
                </a:lnTo>
                <a:lnTo>
                  <a:pt x="3657601" y="0"/>
                </a:lnTo>
                <a:lnTo>
                  <a:pt x="3663658" y="0"/>
                </a:lnTo>
                <a:lnTo>
                  <a:pt x="3671078" y="0"/>
                </a:lnTo>
                <a:lnTo>
                  <a:pt x="3703568" y="0"/>
                </a:lnTo>
                <a:lnTo>
                  <a:pt x="3714304" y="0"/>
                </a:lnTo>
                <a:lnTo>
                  <a:pt x="3720361" y="0"/>
                </a:lnTo>
                <a:lnTo>
                  <a:pt x="3752851" y="0"/>
                </a:lnTo>
                <a:lnTo>
                  <a:pt x="3760271" y="0"/>
                </a:lnTo>
                <a:lnTo>
                  <a:pt x="3777959" y="0"/>
                </a:lnTo>
                <a:lnTo>
                  <a:pt x="3809554" y="0"/>
                </a:lnTo>
                <a:lnTo>
                  <a:pt x="3823926" y="0"/>
                </a:lnTo>
                <a:lnTo>
                  <a:pt x="3834662" y="0"/>
                </a:lnTo>
                <a:lnTo>
                  <a:pt x="3873209" y="0"/>
                </a:lnTo>
                <a:lnTo>
                  <a:pt x="3880629" y="0"/>
                </a:lnTo>
                <a:lnTo>
                  <a:pt x="3905250" y="0"/>
                </a:lnTo>
                <a:lnTo>
                  <a:pt x="3929912" y="0"/>
                </a:lnTo>
                <a:lnTo>
                  <a:pt x="3951217" y="0"/>
                </a:lnTo>
                <a:lnTo>
                  <a:pt x="3961953" y="0"/>
                </a:lnTo>
                <a:lnTo>
                  <a:pt x="4000500" y="0"/>
                </a:lnTo>
                <a:lnTo>
                  <a:pt x="4007920" y="0"/>
                </a:lnTo>
                <a:lnTo>
                  <a:pt x="4025608" y="0"/>
                </a:lnTo>
                <a:lnTo>
                  <a:pt x="4057203" y="0"/>
                </a:lnTo>
                <a:lnTo>
                  <a:pt x="4071575" y="0"/>
                </a:lnTo>
                <a:lnTo>
                  <a:pt x="4082311" y="0"/>
                </a:lnTo>
                <a:lnTo>
                  <a:pt x="4093604" y="0"/>
                </a:lnTo>
                <a:lnTo>
                  <a:pt x="4114801" y="0"/>
                </a:lnTo>
                <a:lnTo>
                  <a:pt x="4120858" y="0"/>
                </a:lnTo>
                <a:lnTo>
                  <a:pt x="4128278" y="0"/>
                </a:lnTo>
                <a:lnTo>
                  <a:pt x="4139571" y="0"/>
                </a:lnTo>
                <a:lnTo>
                  <a:pt x="4150307" y="0"/>
                </a:lnTo>
                <a:lnTo>
                  <a:pt x="4160768" y="0"/>
                </a:lnTo>
                <a:lnTo>
                  <a:pt x="4171504" y="0"/>
                </a:lnTo>
                <a:lnTo>
                  <a:pt x="4177561" y="0"/>
                </a:lnTo>
                <a:lnTo>
                  <a:pt x="4188854" y="0"/>
                </a:lnTo>
                <a:lnTo>
                  <a:pt x="4196274" y="0"/>
                </a:lnTo>
                <a:lnTo>
                  <a:pt x="4210051" y="0"/>
                </a:lnTo>
                <a:lnTo>
                  <a:pt x="4213962" y="0"/>
                </a:lnTo>
                <a:lnTo>
                  <a:pt x="4217471" y="0"/>
                </a:lnTo>
                <a:lnTo>
                  <a:pt x="4235159" y="0"/>
                </a:lnTo>
                <a:lnTo>
                  <a:pt x="4245557" y="0"/>
                </a:lnTo>
                <a:lnTo>
                  <a:pt x="4259929" y="0"/>
                </a:lnTo>
                <a:lnTo>
                  <a:pt x="4266754" y="0"/>
                </a:lnTo>
                <a:lnTo>
                  <a:pt x="4270665" y="0"/>
                </a:lnTo>
                <a:lnTo>
                  <a:pt x="4281126" y="0"/>
                </a:lnTo>
                <a:lnTo>
                  <a:pt x="4291862" y="0"/>
                </a:lnTo>
                <a:lnTo>
                  <a:pt x="4303155" y="0"/>
                </a:lnTo>
                <a:lnTo>
                  <a:pt x="4309212" y="0"/>
                </a:lnTo>
                <a:lnTo>
                  <a:pt x="4316632" y="0"/>
                </a:lnTo>
                <a:lnTo>
                  <a:pt x="4330409" y="0"/>
                </a:lnTo>
                <a:lnTo>
                  <a:pt x="4337829" y="0"/>
                </a:lnTo>
                <a:lnTo>
                  <a:pt x="4349122" y="0"/>
                </a:lnTo>
                <a:lnTo>
                  <a:pt x="4359858" y="0"/>
                </a:lnTo>
                <a:lnTo>
                  <a:pt x="4365915" y="0"/>
                </a:lnTo>
                <a:lnTo>
                  <a:pt x="4387112" y="0"/>
                </a:lnTo>
                <a:lnTo>
                  <a:pt x="4398405" y="0"/>
                </a:lnTo>
                <a:lnTo>
                  <a:pt x="4405825" y="0"/>
                </a:lnTo>
                <a:lnTo>
                  <a:pt x="4423513" y="0"/>
                </a:lnTo>
                <a:lnTo>
                  <a:pt x="4455108" y="0"/>
                </a:lnTo>
                <a:lnTo>
                  <a:pt x="4469480" y="0"/>
                </a:lnTo>
                <a:lnTo>
                  <a:pt x="4480216" y="0"/>
                </a:lnTo>
                <a:lnTo>
                  <a:pt x="4518763" y="0"/>
                </a:lnTo>
                <a:lnTo>
                  <a:pt x="4526183" y="0"/>
                </a:lnTo>
                <a:lnTo>
                  <a:pt x="4550804" y="0"/>
                </a:lnTo>
                <a:lnTo>
                  <a:pt x="4575466" y="0"/>
                </a:lnTo>
                <a:lnTo>
                  <a:pt x="4596771" y="0"/>
                </a:lnTo>
                <a:lnTo>
                  <a:pt x="4607507" y="0"/>
                </a:lnTo>
                <a:lnTo>
                  <a:pt x="4646054" y="0"/>
                </a:lnTo>
                <a:lnTo>
                  <a:pt x="4653474" y="0"/>
                </a:lnTo>
                <a:lnTo>
                  <a:pt x="4671162" y="0"/>
                </a:lnTo>
                <a:lnTo>
                  <a:pt x="4702757" y="0"/>
                </a:lnTo>
                <a:lnTo>
                  <a:pt x="4717129" y="0"/>
                </a:lnTo>
                <a:lnTo>
                  <a:pt x="4727865" y="0"/>
                </a:lnTo>
                <a:lnTo>
                  <a:pt x="4760355" y="0"/>
                </a:lnTo>
                <a:lnTo>
                  <a:pt x="4766412" y="0"/>
                </a:lnTo>
                <a:lnTo>
                  <a:pt x="4773832" y="0"/>
                </a:lnTo>
                <a:lnTo>
                  <a:pt x="4806322" y="0"/>
                </a:lnTo>
                <a:lnTo>
                  <a:pt x="4817058" y="0"/>
                </a:lnTo>
                <a:lnTo>
                  <a:pt x="4823115" y="0"/>
                </a:lnTo>
                <a:lnTo>
                  <a:pt x="4855605" y="0"/>
                </a:lnTo>
                <a:lnTo>
                  <a:pt x="4863025" y="0"/>
                </a:lnTo>
                <a:lnTo>
                  <a:pt x="4880713" y="0"/>
                </a:lnTo>
                <a:lnTo>
                  <a:pt x="4912308" y="0"/>
                </a:lnTo>
                <a:lnTo>
                  <a:pt x="4926680" y="0"/>
                </a:lnTo>
                <a:lnTo>
                  <a:pt x="4937416" y="0"/>
                </a:lnTo>
                <a:lnTo>
                  <a:pt x="4975963" y="0"/>
                </a:lnTo>
                <a:lnTo>
                  <a:pt x="4983383" y="0"/>
                </a:lnTo>
                <a:lnTo>
                  <a:pt x="5032666" y="0"/>
                </a:lnTo>
                <a:lnTo>
                  <a:pt x="4927891" y="419100"/>
                </a:lnTo>
                <a:lnTo>
                  <a:pt x="4878608" y="419100"/>
                </a:lnTo>
                <a:lnTo>
                  <a:pt x="4871188" y="419100"/>
                </a:lnTo>
                <a:lnTo>
                  <a:pt x="4832641" y="419100"/>
                </a:lnTo>
                <a:lnTo>
                  <a:pt x="4821905" y="419100"/>
                </a:lnTo>
                <a:lnTo>
                  <a:pt x="4807533" y="419100"/>
                </a:lnTo>
                <a:lnTo>
                  <a:pt x="4775938" y="419100"/>
                </a:lnTo>
                <a:lnTo>
                  <a:pt x="4758250" y="419100"/>
                </a:lnTo>
                <a:lnTo>
                  <a:pt x="4750830" y="419100"/>
                </a:lnTo>
                <a:lnTo>
                  <a:pt x="4718340" y="419100"/>
                </a:lnTo>
                <a:lnTo>
                  <a:pt x="4712283" y="419100"/>
                </a:lnTo>
                <a:lnTo>
                  <a:pt x="4701547" y="419100"/>
                </a:lnTo>
                <a:lnTo>
                  <a:pt x="4669057" y="419100"/>
                </a:lnTo>
                <a:lnTo>
                  <a:pt x="4661637" y="419100"/>
                </a:lnTo>
                <a:lnTo>
                  <a:pt x="4655580" y="419100"/>
                </a:lnTo>
                <a:lnTo>
                  <a:pt x="4623090" y="419100"/>
                </a:lnTo>
                <a:lnTo>
                  <a:pt x="4612354" y="419100"/>
                </a:lnTo>
                <a:lnTo>
                  <a:pt x="4597982" y="419100"/>
                </a:lnTo>
                <a:lnTo>
                  <a:pt x="4566387" y="419100"/>
                </a:lnTo>
                <a:lnTo>
                  <a:pt x="4548699" y="419100"/>
                </a:lnTo>
                <a:lnTo>
                  <a:pt x="4541279" y="419100"/>
                </a:lnTo>
                <a:lnTo>
                  <a:pt x="4502732" y="419100"/>
                </a:lnTo>
                <a:lnTo>
                  <a:pt x="4491996" y="419100"/>
                </a:lnTo>
                <a:lnTo>
                  <a:pt x="4470691" y="419100"/>
                </a:lnTo>
                <a:lnTo>
                  <a:pt x="4446029" y="419100"/>
                </a:lnTo>
                <a:lnTo>
                  <a:pt x="4421408" y="419100"/>
                </a:lnTo>
                <a:lnTo>
                  <a:pt x="4413988" y="419100"/>
                </a:lnTo>
                <a:lnTo>
                  <a:pt x="4375441" y="419100"/>
                </a:lnTo>
                <a:lnTo>
                  <a:pt x="4364705" y="419100"/>
                </a:lnTo>
                <a:lnTo>
                  <a:pt x="4350333" y="419100"/>
                </a:lnTo>
                <a:lnTo>
                  <a:pt x="4318738" y="419100"/>
                </a:lnTo>
                <a:lnTo>
                  <a:pt x="4301050" y="419100"/>
                </a:lnTo>
                <a:lnTo>
                  <a:pt x="4293630" y="419100"/>
                </a:lnTo>
                <a:lnTo>
                  <a:pt x="4282337" y="419100"/>
                </a:lnTo>
                <a:lnTo>
                  <a:pt x="4261140" y="419100"/>
                </a:lnTo>
                <a:lnTo>
                  <a:pt x="4255083" y="419100"/>
                </a:lnTo>
                <a:lnTo>
                  <a:pt x="4244347" y="419100"/>
                </a:lnTo>
                <a:lnTo>
                  <a:pt x="4233054" y="419100"/>
                </a:lnTo>
                <a:lnTo>
                  <a:pt x="4225634" y="419100"/>
                </a:lnTo>
                <a:lnTo>
                  <a:pt x="4211857" y="419100"/>
                </a:lnTo>
                <a:lnTo>
                  <a:pt x="4204437" y="419100"/>
                </a:lnTo>
                <a:lnTo>
                  <a:pt x="4198380" y="419100"/>
                </a:lnTo>
                <a:lnTo>
                  <a:pt x="4187087" y="419100"/>
                </a:lnTo>
                <a:lnTo>
                  <a:pt x="4176351" y="419100"/>
                </a:lnTo>
                <a:lnTo>
                  <a:pt x="4165890" y="419100"/>
                </a:lnTo>
                <a:lnTo>
                  <a:pt x="4161979" y="419100"/>
                </a:lnTo>
                <a:lnTo>
                  <a:pt x="4155154" y="419100"/>
                </a:lnTo>
                <a:lnTo>
                  <a:pt x="4140782" y="419100"/>
                </a:lnTo>
                <a:lnTo>
                  <a:pt x="4130384" y="419100"/>
                </a:lnTo>
                <a:lnTo>
                  <a:pt x="4112696" y="419100"/>
                </a:lnTo>
                <a:lnTo>
                  <a:pt x="4109187" y="419100"/>
                </a:lnTo>
                <a:lnTo>
                  <a:pt x="4105276" y="419100"/>
                </a:lnTo>
                <a:lnTo>
                  <a:pt x="4091499" y="419100"/>
                </a:lnTo>
                <a:lnTo>
                  <a:pt x="4084079" y="419100"/>
                </a:lnTo>
                <a:lnTo>
                  <a:pt x="4072786" y="419100"/>
                </a:lnTo>
                <a:lnTo>
                  <a:pt x="4066729" y="419100"/>
                </a:lnTo>
                <a:lnTo>
                  <a:pt x="4055993" y="419100"/>
                </a:lnTo>
                <a:lnTo>
                  <a:pt x="4045532" y="419100"/>
                </a:lnTo>
                <a:lnTo>
                  <a:pt x="4034796" y="419100"/>
                </a:lnTo>
                <a:lnTo>
                  <a:pt x="4023503" y="419100"/>
                </a:lnTo>
                <a:lnTo>
                  <a:pt x="4016083" y="419100"/>
                </a:lnTo>
                <a:lnTo>
                  <a:pt x="4010026" y="419100"/>
                </a:lnTo>
                <a:lnTo>
                  <a:pt x="3988829" y="419100"/>
                </a:lnTo>
                <a:lnTo>
                  <a:pt x="3977536" y="419100"/>
                </a:lnTo>
                <a:lnTo>
                  <a:pt x="3966800" y="419100"/>
                </a:lnTo>
                <a:lnTo>
                  <a:pt x="3952428" y="419100"/>
                </a:lnTo>
                <a:lnTo>
                  <a:pt x="3920833" y="419100"/>
                </a:lnTo>
                <a:lnTo>
                  <a:pt x="3903145" y="419100"/>
                </a:lnTo>
                <a:lnTo>
                  <a:pt x="3895725" y="419100"/>
                </a:lnTo>
                <a:lnTo>
                  <a:pt x="3857178" y="419100"/>
                </a:lnTo>
                <a:lnTo>
                  <a:pt x="3846442" y="419100"/>
                </a:lnTo>
                <a:lnTo>
                  <a:pt x="3825137" y="419100"/>
                </a:lnTo>
                <a:lnTo>
                  <a:pt x="3800475" y="419100"/>
                </a:lnTo>
                <a:lnTo>
                  <a:pt x="3775854" y="419100"/>
                </a:lnTo>
                <a:lnTo>
                  <a:pt x="3768434" y="419100"/>
                </a:lnTo>
                <a:lnTo>
                  <a:pt x="3729887" y="419100"/>
                </a:lnTo>
                <a:lnTo>
                  <a:pt x="3719151" y="419100"/>
                </a:lnTo>
                <a:lnTo>
                  <a:pt x="3704779" y="419100"/>
                </a:lnTo>
                <a:lnTo>
                  <a:pt x="3673184" y="419100"/>
                </a:lnTo>
                <a:lnTo>
                  <a:pt x="3655496" y="419100"/>
                </a:lnTo>
                <a:lnTo>
                  <a:pt x="3648076" y="419100"/>
                </a:lnTo>
                <a:lnTo>
                  <a:pt x="3615586" y="419100"/>
                </a:lnTo>
                <a:lnTo>
                  <a:pt x="3609529" y="419100"/>
                </a:lnTo>
                <a:lnTo>
                  <a:pt x="3598793" y="419100"/>
                </a:lnTo>
                <a:lnTo>
                  <a:pt x="3566303" y="419100"/>
                </a:lnTo>
                <a:lnTo>
                  <a:pt x="3558883" y="419100"/>
                </a:lnTo>
                <a:lnTo>
                  <a:pt x="3552826" y="419100"/>
                </a:lnTo>
                <a:lnTo>
                  <a:pt x="3537241" y="419100"/>
                </a:lnTo>
                <a:lnTo>
                  <a:pt x="3520336" y="419100"/>
                </a:lnTo>
                <a:lnTo>
                  <a:pt x="3509600" y="419100"/>
                </a:lnTo>
                <a:lnTo>
                  <a:pt x="3495228" y="419100"/>
                </a:lnTo>
                <a:lnTo>
                  <a:pt x="3487958" y="419100"/>
                </a:lnTo>
                <a:lnTo>
                  <a:pt x="3480538" y="419100"/>
                </a:lnTo>
                <a:lnTo>
                  <a:pt x="3463633" y="419100"/>
                </a:lnTo>
                <a:lnTo>
                  <a:pt x="3445945" y="419100"/>
                </a:lnTo>
                <a:lnTo>
                  <a:pt x="3441991" y="419100"/>
                </a:lnTo>
                <a:lnTo>
                  <a:pt x="3438525" y="419100"/>
                </a:lnTo>
                <a:lnTo>
                  <a:pt x="3431255" y="419100"/>
                </a:lnTo>
                <a:lnTo>
                  <a:pt x="3416883" y="419100"/>
                </a:lnTo>
                <a:lnTo>
                  <a:pt x="3399978" y="419100"/>
                </a:lnTo>
                <a:lnTo>
                  <a:pt x="3389242" y="419100"/>
                </a:lnTo>
                <a:lnTo>
                  <a:pt x="3385288" y="419100"/>
                </a:lnTo>
                <a:lnTo>
                  <a:pt x="3367600" y="419100"/>
                </a:lnTo>
                <a:lnTo>
                  <a:pt x="3360180" y="419100"/>
                </a:lnTo>
                <a:lnTo>
                  <a:pt x="3343275" y="419100"/>
                </a:lnTo>
                <a:lnTo>
                  <a:pt x="3327690" y="419100"/>
                </a:lnTo>
                <a:lnTo>
                  <a:pt x="3321633" y="419100"/>
                </a:lnTo>
                <a:lnTo>
                  <a:pt x="3310897" y="419100"/>
                </a:lnTo>
                <a:lnTo>
                  <a:pt x="3278407" y="419100"/>
                </a:lnTo>
                <a:lnTo>
                  <a:pt x="3270987" y="419100"/>
                </a:lnTo>
                <a:lnTo>
                  <a:pt x="3264930" y="419100"/>
                </a:lnTo>
                <a:lnTo>
                  <a:pt x="3232440" y="419100"/>
                </a:lnTo>
                <a:lnTo>
                  <a:pt x="3221704" y="419100"/>
                </a:lnTo>
                <a:lnTo>
                  <a:pt x="3207332" y="419100"/>
                </a:lnTo>
                <a:lnTo>
                  <a:pt x="3175737" y="419100"/>
                </a:lnTo>
                <a:lnTo>
                  <a:pt x="3158049" y="419100"/>
                </a:lnTo>
                <a:lnTo>
                  <a:pt x="3150629" y="419100"/>
                </a:lnTo>
                <a:lnTo>
                  <a:pt x="3112082" y="419100"/>
                </a:lnTo>
                <a:lnTo>
                  <a:pt x="3101346" y="419100"/>
                </a:lnTo>
                <a:lnTo>
                  <a:pt x="3080041" y="419100"/>
                </a:lnTo>
                <a:lnTo>
                  <a:pt x="3055379" y="419100"/>
                </a:lnTo>
                <a:lnTo>
                  <a:pt x="3030758" y="419100"/>
                </a:lnTo>
                <a:lnTo>
                  <a:pt x="3023338" y="419100"/>
                </a:lnTo>
                <a:lnTo>
                  <a:pt x="2984791" y="419100"/>
                </a:lnTo>
                <a:lnTo>
                  <a:pt x="2975266" y="419100"/>
                </a:lnTo>
                <a:lnTo>
                  <a:pt x="2974055" y="419100"/>
                </a:lnTo>
                <a:lnTo>
                  <a:pt x="2959683" y="419100"/>
                </a:lnTo>
                <a:lnTo>
                  <a:pt x="2928088" y="419100"/>
                </a:lnTo>
                <a:lnTo>
                  <a:pt x="2925983" y="419100"/>
                </a:lnTo>
                <a:lnTo>
                  <a:pt x="2918563" y="419100"/>
                </a:lnTo>
                <a:lnTo>
                  <a:pt x="2910400" y="419100"/>
                </a:lnTo>
                <a:lnTo>
                  <a:pt x="2902980" y="419100"/>
                </a:lnTo>
                <a:lnTo>
                  <a:pt x="2891687" y="419100"/>
                </a:lnTo>
                <a:lnTo>
                  <a:pt x="2880016" y="419100"/>
                </a:lnTo>
                <a:lnTo>
                  <a:pt x="2870490" y="419100"/>
                </a:lnTo>
                <a:lnTo>
                  <a:pt x="2869280" y="419100"/>
                </a:lnTo>
                <a:lnTo>
                  <a:pt x="2864433" y="419100"/>
                </a:lnTo>
                <a:lnTo>
                  <a:pt x="2854908" y="419100"/>
                </a:lnTo>
                <a:lnTo>
                  <a:pt x="2853697" y="419100"/>
                </a:lnTo>
                <a:lnTo>
                  <a:pt x="2842404" y="419100"/>
                </a:lnTo>
                <a:lnTo>
                  <a:pt x="2834984" y="419100"/>
                </a:lnTo>
                <a:lnTo>
                  <a:pt x="2823313" y="419100"/>
                </a:lnTo>
                <a:lnTo>
                  <a:pt x="2821207" y="419100"/>
                </a:lnTo>
                <a:lnTo>
                  <a:pt x="2813787" y="419100"/>
                </a:lnTo>
                <a:lnTo>
                  <a:pt x="2807730" y="419100"/>
                </a:lnTo>
                <a:lnTo>
                  <a:pt x="2805625" y="419100"/>
                </a:lnTo>
                <a:lnTo>
                  <a:pt x="2798205" y="419100"/>
                </a:lnTo>
                <a:lnTo>
                  <a:pt x="2796437" y="419100"/>
                </a:lnTo>
                <a:lnTo>
                  <a:pt x="2785701" y="419100"/>
                </a:lnTo>
                <a:lnTo>
                  <a:pt x="2775240" y="419100"/>
                </a:lnTo>
                <a:lnTo>
                  <a:pt x="2771329" y="419100"/>
                </a:lnTo>
                <a:lnTo>
                  <a:pt x="2765715" y="419100"/>
                </a:lnTo>
                <a:lnTo>
                  <a:pt x="2764504" y="419100"/>
                </a:lnTo>
                <a:lnTo>
                  <a:pt x="2759658" y="419100"/>
                </a:lnTo>
                <a:lnTo>
                  <a:pt x="2750132" y="419100"/>
                </a:lnTo>
                <a:lnTo>
                  <a:pt x="2748922" y="419100"/>
                </a:lnTo>
                <a:lnTo>
                  <a:pt x="2739734" y="419100"/>
                </a:lnTo>
                <a:lnTo>
                  <a:pt x="2722046" y="419100"/>
                </a:lnTo>
                <a:lnTo>
                  <a:pt x="2718537" y="419100"/>
                </a:lnTo>
                <a:lnTo>
                  <a:pt x="2716432" y="419100"/>
                </a:lnTo>
                <a:lnTo>
                  <a:pt x="2714626" y="419100"/>
                </a:lnTo>
                <a:lnTo>
                  <a:pt x="2709012" y="419100"/>
                </a:lnTo>
                <a:lnTo>
                  <a:pt x="2702955" y="419100"/>
                </a:lnTo>
                <a:lnTo>
                  <a:pt x="2700849" y="419100"/>
                </a:lnTo>
                <a:lnTo>
                  <a:pt x="2693429" y="419100"/>
                </a:lnTo>
                <a:lnTo>
                  <a:pt x="2682136" y="419100"/>
                </a:lnTo>
                <a:lnTo>
                  <a:pt x="2676079" y="419100"/>
                </a:lnTo>
                <a:lnTo>
                  <a:pt x="2670465" y="419100"/>
                </a:lnTo>
                <a:lnTo>
                  <a:pt x="2665343" y="419100"/>
                </a:lnTo>
                <a:lnTo>
                  <a:pt x="2659729" y="419100"/>
                </a:lnTo>
                <a:lnTo>
                  <a:pt x="2654882" y="419100"/>
                </a:lnTo>
                <a:lnTo>
                  <a:pt x="2645357" y="419100"/>
                </a:lnTo>
                <a:lnTo>
                  <a:pt x="2644146" y="419100"/>
                </a:lnTo>
                <a:lnTo>
                  <a:pt x="2632853" y="419100"/>
                </a:lnTo>
                <a:lnTo>
                  <a:pt x="2625433" y="419100"/>
                </a:lnTo>
                <a:lnTo>
                  <a:pt x="2619376" y="419100"/>
                </a:lnTo>
                <a:lnTo>
                  <a:pt x="2613762" y="419100"/>
                </a:lnTo>
                <a:lnTo>
                  <a:pt x="2598179" y="419100"/>
                </a:lnTo>
                <a:lnTo>
                  <a:pt x="2596074" y="419100"/>
                </a:lnTo>
                <a:lnTo>
                  <a:pt x="2588654" y="419100"/>
                </a:lnTo>
                <a:lnTo>
                  <a:pt x="2586886" y="419100"/>
                </a:lnTo>
                <a:lnTo>
                  <a:pt x="2576150" y="419100"/>
                </a:lnTo>
                <a:lnTo>
                  <a:pt x="2561778" y="419100"/>
                </a:lnTo>
                <a:lnTo>
                  <a:pt x="2550107" y="419100"/>
                </a:lnTo>
                <a:lnTo>
                  <a:pt x="2539371" y="419100"/>
                </a:lnTo>
                <a:lnTo>
                  <a:pt x="2530183" y="419100"/>
                </a:lnTo>
                <a:lnTo>
                  <a:pt x="2518066" y="419100"/>
                </a:lnTo>
                <a:lnTo>
                  <a:pt x="2512495" y="419100"/>
                </a:lnTo>
                <a:lnTo>
                  <a:pt x="2505075" y="419100"/>
                </a:lnTo>
                <a:lnTo>
                  <a:pt x="2493404" y="419100"/>
                </a:lnTo>
                <a:lnTo>
                  <a:pt x="2468783" y="419100"/>
                </a:lnTo>
                <a:lnTo>
                  <a:pt x="2466528" y="419100"/>
                </a:lnTo>
                <a:lnTo>
                  <a:pt x="2461363" y="419100"/>
                </a:lnTo>
                <a:lnTo>
                  <a:pt x="2455792" y="419100"/>
                </a:lnTo>
                <a:lnTo>
                  <a:pt x="2434487" y="419100"/>
                </a:lnTo>
                <a:lnTo>
                  <a:pt x="2422816" y="419100"/>
                </a:lnTo>
                <a:lnTo>
                  <a:pt x="2412080" y="419100"/>
                </a:lnTo>
                <a:lnTo>
                  <a:pt x="2409825" y="419100"/>
                </a:lnTo>
                <a:lnTo>
                  <a:pt x="2397708" y="419100"/>
                </a:lnTo>
                <a:lnTo>
                  <a:pt x="2385204" y="419100"/>
                </a:lnTo>
                <a:lnTo>
                  <a:pt x="2377784" y="419100"/>
                </a:lnTo>
                <a:lnTo>
                  <a:pt x="2366113" y="419100"/>
                </a:lnTo>
                <a:lnTo>
                  <a:pt x="2348425" y="419100"/>
                </a:lnTo>
                <a:lnTo>
                  <a:pt x="2341005" y="419100"/>
                </a:lnTo>
                <a:lnTo>
                  <a:pt x="2339237" y="419100"/>
                </a:lnTo>
                <a:lnTo>
                  <a:pt x="2329712" y="419100"/>
                </a:lnTo>
                <a:lnTo>
                  <a:pt x="2328501" y="419100"/>
                </a:lnTo>
                <a:lnTo>
                  <a:pt x="2314129" y="419100"/>
                </a:lnTo>
                <a:lnTo>
                  <a:pt x="2308515" y="419100"/>
                </a:lnTo>
                <a:lnTo>
                  <a:pt x="2302458" y="419100"/>
                </a:lnTo>
                <a:lnTo>
                  <a:pt x="2291722" y="419100"/>
                </a:lnTo>
                <a:lnTo>
                  <a:pt x="2282534" y="419100"/>
                </a:lnTo>
                <a:lnTo>
                  <a:pt x="2280429" y="419100"/>
                </a:lnTo>
                <a:lnTo>
                  <a:pt x="2273009" y="419100"/>
                </a:lnTo>
                <a:lnTo>
                  <a:pt x="2264846" y="419100"/>
                </a:lnTo>
                <a:lnTo>
                  <a:pt x="2259232" y="419100"/>
                </a:lnTo>
                <a:lnTo>
                  <a:pt x="2257426" y="419100"/>
                </a:lnTo>
                <a:lnTo>
                  <a:pt x="2251812" y="419100"/>
                </a:lnTo>
                <a:lnTo>
                  <a:pt x="2245755" y="419100"/>
                </a:lnTo>
                <a:lnTo>
                  <a:pt x="2234462" y="419100"/>
                </a:lnTo>
                <a:lnTo>
                  <a:pt x="2224936" y="419100"/>
                </a:lnTo>
                <a:lnTo>
                  <a:pt x="2223726" y="419100"/>
                </a:lnTo>
                <a:lnTo>
                  <a:pt x="2218879" y="419100"/>
                </a:lnTo>
                <a:lnTo>
                  <a:pt x="2213265" y="419100"/>
                </a:lnTo>
                <a:lnTo>
                  <a:pt x="2209354" y="419100"/>
                </a:lnTo>
                <a:lnTo>
                  <a:pt x="2208143" y="419100"/>
                </a:lnTo>
                <a:lnTo>
                  <a:pt x="2202529" y="419100"/>
                </a:lnTo>
                <a:lnTo>
                  <a:pt x="2188157" y="419100"/>
                </a:lnTo>
                <a:lnTo>
                  <a:pt x="2177759" y="419100"/>
                </a:lnTo>
                <a:lnTo>
                  <a:pt x="2175653" y="419100"/>
                </a:lnTo>
                <a:lnTo>
                  <a:pt x="2168233" y="419100"/>
                </a:lnTo>
                <a:lnTo>
                  <a:pt x="2162176" y="419100"/>
                </a:lnTo>
                <a:lnTo>
                  <a:pt x="2160071" y="419100"/>
                </a:lnTo>
                <a:lnTo>
                  <a:pt x="2156562" y="419100"/>
                </a:lnTo>
                <a:lnTo>
                  <a:pt x="2152651" y="419100"/>
                </a:lnTo>
                <a:lnTo>
                  <a:pt x="2138874" y="419100"/>
                </a:lnTo>
                <a:lnTo>
                  <a:pt x="2131454" y="419100"/>
                </a:lnTo>
                <a:lnTo>
                  <a:pt x="2129686" y="419100"/>
                </a:lnTo>
                <a:lnTo>
                  <a:pt x="2120161" y="419100"/>
                </a:lnTo>
                <a:lnTo>
                  <a:pt x="2118950" y="419100"/>
                </a:lnTo>
                <a:lnTo>
                  <a:pt x="2114104" y="419100"/>
                </a:lnTo>
                <a:lnTo>
                  <a:pt x="2104578" y="419100"/>
                </a:lnTo>
                <a:lnTo>
                  <a:pt x="2103368" y="419100"/>
                </a:lnTo>
                <a:lnTo>
                  <a:pt x="2092907" y="419100"/>
                </a:lnTo>
                <a:lnTo>
                  <a:pt x="2082171" y="419100"/>
                </a:lnTo>
                <a:lnTo>
                  <a:pt x="2072983" y="419100"/>
                </a:lnTo>
                <a:lnTo>
                  <a:pt x="2070878" y="419100"/>
                </a:lnTo>
                <a:lnTo>
                  <a:pt x="2063458" y="419100"/>
                </a:lnTo>
                <a:lnTo>
                  <a:pt x="2057401" y="419100"/>
                </a:lnTo>
                <a:lnTo>
                  <a:pt x="2055295" y="419100"/>
                </a:lnTo>
                <a:lnTo>
                  <a:pt x="2047875" y="419100"/>
                </a:lnTo>
                <a:lnTo>
                  <a:pt x="2036204" y="419100"/>
                </a:lnTo>
                <a:lnTo>
                  <a:pt x="2024911" y="419100"/>
                </a:lnTo>
                <a:lnTo>
                  <a:pt x="2014175" y="419100"/>
                </a:lnTo>
                <a:lnTo>
                  <a:pt x="2009328" y="419100"/>
                </a:lnTo>
                <a:lnTo>
                  <a:pt x="1999803" y="419100"/>
                </a:lnTo>
                <a:lnTo>
                  <a:pt x="1998592" y="419100"/>
                </a:lnTo>
                <a:lnTo>
                  <a:pt x="1968208" y="419100"/>
                </a:lnTo>
                <a:lnTo>
                  <a:pt x="1952625" y="419100"/>
                </a:lnTo>
                <a:lnTo>
                  <a:pt x="1950520" y="419100"/>
                </a:lnTo>
                <a:lnTo>
                  <a:pt x="1943100" y="419100"/>
                </a:lnTo>
                <a:lnTo>
                  <a:pt x="1904553" y="419100"/>
                </a:lnTo>
                <a:lnTo>
                  <a:pt x="1893817" y="419100"/>
                </a:lnTo>
                <a:lnTo>
                  <a:pt x="1872512" y="419100"/>
                </a:lnTo>
                <a:lnTo>
                  <a:pt x="1847850" y="419100"/>
                </a:lnTo>
                <a:lnTo>
                  <a:pt x="1823229" y="419100"/>
                </a:lnTo>
                <a:lnTo>
                  <a:pt x="1815809" y="419100"/>
                </a:lnTo>
                <a:lnTo>
                  <a:pt x="1777262" y="419100"/>
                </a:lnTo>
                <a:lnTo>
                  <a:pt x="1766526" y="419100"/>
                </a:lnTo>
                <a:lnTo>
                  <a:pt x="1752154" y="419100"/>
                </a:lnTo>
                <a:lnTo>
                  <a:pt x="1720559" y="419100"/>
                </a:lnTo>
                <a:lnTo>
                  <a:pt x="1702871" y="419100"/>
                </a:lnTo>
                <a:lnTo>
                  <a:pt x="1695451" y="419100"/>
                </a:lnTo>
                <a:lnTo>
                  <a:pt x="1662961" y="419100"/>
                </a:lnTo>
                <a:lnTo>
                  <a:pt x="1656904" y="419100"/>
                </a:lnTo>
                <a:lnTo>
                  <a:pt x="1646168" y="419100"/>
                </a:lnTo>
                <a:lnTo>
                  <a:pt x="1613678" y="419100"/>
                </a:lnTo>
                <a:lnTo>
                  <a:pt x="1606258" y="419100"/>
                </a:lnTo>
                <a:lnTo>
                  <a:pt x="1600201" y="419100"/>
                </a:lnTo>
                <a:lnTo>
                  <a:pt x="1584616" y="419100"/>
                </a:lnTo>
                <a:lnTo>
                  <a:pt x="1567711" y="419100"/>
                </a:lnTo>
                <a:lnTo>
                  <a:pt x="1556975" y="419100"/>
                </a:lnTo>
                <a:lnTo>
                  <a:pt x="1542603" y="419100"/>
                </a:lnTo>
                <a:lnTo>
                  <a:pt x="1535333" y="419100"/>
                </a:lnTo>
                <a:lnTo>
                  <a:pt x="1527913" y="419100"/>
                </a:lnTo>
                <a:lnTo>
                  <a:pt x="1511008" y="419100"/>
                </a:lnTo>
                <a:lnTo>
                  <a:pt x="1493320" y="419100"/>
                </a:lnTo>
                <a:lnTo>
                  <a:pt x="1489366" y="419100"/>
                </a:lnTo>
                <a:lnTo>
                  <a:pt x="1485900" y="419100"/>
                </a:lnTo>
                <a:lnTo>
                  <a:pt x="1478630" y="419100"/>
                </a:lnTo>
                <a:lnTo>
                  <a:pt x="1464258" y="419100"/>
                </a:lnTo>
                <a:lnTo>
                  <a:pt x="1447353" y="419100"/>
                </a:lnTo>
                <a:lnTo>
                  <a:pt x="1436617" y="419100"/>
                </a:lnTo>
                <a:lnTo>
                  <a:pt x="1432663" y="419100"/>
                </a:lnTo>
                <a:lnTo>
                  <a:pt x="1414975" y="419100"/>
                </a:lnTo>
                <a:lnTo>
                  <a:pt x="1407555" y="419100"/>
                </a:lnTo>
                <a:lnTo>
                  <a:pt x="1390650" y="419100"/>
                </a:lnTo>
                <a:lnTo>
                  <a:pt x="1375065" y="419100"/>
                </a:lnTo>
                <a:lnTo>
                  <a:pt x="1369008" y="419100"/>
                </a:lnTo>
                <a:lnTo>
                  <a:pt x="1358272" y="419100"/>
                </a:lnTo>
                <a:lnTo>
                  <a:pt x="1325782" y="419100"/>
                </a:lnTo>
                <a:lnTo>
                  <a:pt x="1318362" y="419100"/>
                </a:lnTo>
                <a:lnTo>
                  <a:pt x="1312305" y="419100"/>
                </a:lnTo>
                <a:lnTo>
                  <a:pt x="1279815" y="419100"/>
                </a:lnTo>
                <a:lnTo>
                  <a:pt x="1269079" y="419100"/>
                </a:lnTo>
                <a:lnTo>
                  <a:pt x="1254707" y="419100"/>
                </a:lnTo>
                <a:lnTo>
                  <a:pt x="1223112" y="419100"/>
                </a:lnTo>
                <a:lnTo>
                  <a:pt x="1205424" y="419100"/>
                </a:lnTo>
                <a:lnTo>
                  <a:pt x="1198004" y="419100"/>
                </a:lnTo>
                <a:lnTo>
                  <a:pt x="1159457" y="419100"/>
                </a:lnTo>
                <a:lnTo>
                  <a:pt x="1148721" y="419100"/>
                </a:lnTo>
                <a:lnTo>
                  <a:pt x="1127416" y="419100"/>
                </a:lnTo>
                <a:lnTo>
                  <a:pt x="1102754" y="419100"/>
                </a:lnTo>
                <a:lnTo>
                  <a:pt x="1078133" y="419100"/>
                </a:lnTo>
                <a:lnTo>
                  <a:pt x="1070713" y="419100"/>
                </a:lnTo>
                <a:lnTo>
                  <a:pt x="1032166" y="419100"/>
                </a:lnTo>
                <a:lnTo>
                  <a:pt x="1021430" y="419100"/>
                </a:lnTo>
                <a:lnTo>
                  <a:pt x="1007058" y="419100"/>
                </a:lnTo>
                <a:lnTo>
                  <a:pt x="975463" y="419100"/>
                </a:lnTo>
                <a:lnTo>
                  <a:pt x="957775" y="419100"/>
                </a:lnTo>
                <a:lnTo>
                  <a:pt x="950355" y="419100"/>
                </a:lnTo>
                <a:lnTo>
                  <a:pt x="939062" y="419100"/>
                </a:lnTo>
                <a:lnTo>
                  <a:pt x="917865" y="419100"/>
                </a:lnTo>
                <a:lnTo>
                  <a:pt x="911808" y="419100"/>
                </a:lnTo>
                <a:lnTo>
                  <a:pt x="901072" y="419100"/>
                </a:lnTo>
                <a:lnTo>
                  <a:pt x="889779" y="419100"/>
                </a:lnTo>
                <a:lnTo>
                  <a:pt x="882359" y="419100"/>
                </a:lnTo>
                <a:lnTo>
                  <a:pt x="868582" y="419100"/>
                </a:lnTo>
                <a:lnTo>
                  <a:pt x="861162" y="419100"/>
                </a:lnTo>
                <a:lnTo>
                  <a:pt x="855105" y="419100"/>
                </a:lnTo>
                <a:lnTo>
                  <a:pt x="843812" y="419100"/>
                </a:lnTo>
                <a:lnTo>
                  <a:pt x="833076" y="419100"/>
                </a:lnTo>
                <a:lnTo>
                  <a:pt x="822615" y="419100"/>
                </a:lnTo>
                <a:lnTo>
                  <a:pt x="818704" y="419100"/>
                </a:lnTo>
                <a:lnTo>
                  <a:pt x="811879" y="419100"/>
                </a:lnTo>
                <a:lnTo>
                  <a:pt x="797507" y="419100"/>
                </a:lnTo>
                <a:lnTo>
                  <a:pt x="787109" y="419100"/>
                </a:lnTo>
                <a:lnTo>
                  <a:pt x="769421" y="419100"/>
                </a:lnTo>
                <a:lnTo>
                  <a:pt x="765912" y="419100"/>
                </a:lnTo>
                <a:lnTo>
                  <a:pt x="762001" y="419100"/>
                </a:lnTo>
                <a:lnTo>
                  <a:pt x="748224" y="419100"/>
                </a:lnTo>
                <a:lnTo>
                  <a:pt x="740804" y="419100"/>
                </a:lnTo>
                <a:lnTo>
                  <a:pt x="729511" y="419100"/>
                </a:lnTo>
                <a:lnTo>
                  <a:pt x="723454" y="419100"/>
                </a:lnTo>
                <a:lnTo>
                  <a:pt x="712718" y="419100"/>
                </a:lnTo>
                <a:lnTo>
                  <a:pt x="702257" y="419100"/>
                </a:lnTo>
                <a:lnTo>
                  <a:pt x="691521" y="419100"/>
                </a:lnTo>
                <a:lnTo>
                  <a:pt x="680228" y="419100"/>
                </a:lnTo>
                <a:lnTo>
                  <a:pt x="672808" y="419100"/>
                </a:lnTo>
                <a:lnTo>
                  <a:pt x="666751" y="419100"/>
                </a:lnTo>
                <a:lnTo>
                  <a:pt x="645554" y="419100"/>
                </a:lnTo>
                <a:lnTo>
                  <a:pt x="634261" y="419100"/>
                </a:lnTo>
                <a:lnTo>
                  <a:pt x="623525" y="419100"/>
                </a:lnTo>
                <a:lnTo>
                  <a:pt x="609153" y="419100"/>
                </a:lnTo>
                <a:lnTo>
                  <a:pt x="577558" y="419100"/>
                </a:lnTo>
                <a:lnTo>
                  <a:pt x="559870" y="419100"/>
                </a:lnTo>
                <a:lnTo>
                  <a:pt x="552450" y="419100"/>
                </a:lnTo>
                <a:lnTo>
                  <a:pt x="513903" y="419100"/>
                </a:lnTo>
                <a:lnTo>
                  <a:pt x="503167" y="419100"/>
                </a:lnTo>
                <a:lnTo>
                  <a:pt x="481862" y="419100"/>
                </a:lnTo>
                <a:lnTo>
                  <a:pt x="457200" y="419100"/>
                </a:lnTo>
                <a:lnTo>
                  <a:pt x="432579" y="419100"/>
                </a:lnTo>
                <a:lnTo>
                  <a:pt x="425159" y="419100"/>
                </a:lnTo>
                <a:lnTo>
                  <a:pt x="386612" y="419100"/>
                </a:lnTo>
                <a:lnTo>
                  <a:pt x="375876" y="419100"/>
                </a:lnTo>
                <a:lnTo>
                  <a:pt x="361504" y="419100"/>
                </a:lnTo>
                <a:lnTo>
                  <a:pt x="329909" y="419100"/>
                </a:lnTo>
                <a:lnTo>
                  <a:pt x="312221" y="419100"/>
                </a:lnTo>
                <a:lnTo>
                  <a:pt x="304801" y="419100"/>
                </a:lnTo>
                <a:lnTo>
                  <a:pt x="272311" y="419100"/>
                </a:lnTo>
                <a:lnTo>
                  <a:pt x="266254" y="419100"/>
                </a:lnTo>
                <a:lnTo>
                  <a:pt x="255518" y="419100"/>
                </a:lnTo>
                <a:lnTo>
                  <a:pt x="223028" y="419100"/>
                </a:lnTo>
                <a:lnTo>
                  <a:pt x="215608" y="419100"/>
                </a:lnTo>
                <a:lnTo>
                  <a:pt x="209551" y="419100"/>
                </a:lnTo>
                <a:lnTo>
                  <a:pt x="177061" y="419100"/>
                </a:lnTo>
                <a:lnTo>
                  <a:pt x="166325" y="419100"/>
                </a:lnTo>
                <a:lnTo>
                  <a:pt x="151953" y="419100"/>
                </a:lnTo>
                <a:lnTo>
                  <a:pt x="120358" y="419100"/>
                </a:lnTo>
                <a:lnTo>
                  <a:pt x="102670" y="419100"/>
                </a:lnTo>
                <a:lnTo>
                  <a:pt x="95250" y="419100"/>
                </a:lnTo>
                <a:lnTo>
                  <a:pt x="56703" y="419100"/>
                </a:lnTo>
                <a:lnTo>
                  <a:pt x="45967" y="419100"/>
                </a:lnTo>
                <a:lnTo>
                  <a:pt x="0" y="4191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-472440" y="-187325"/>
            <a:ext cx="1755775" cy="723900"/>
          </a:xfrm>
          <a:custGeom>
            <a:avLst/>
            <a:gdLst>
              <a:gd name="connsiteX0" fmla="*/ 167467 w 602715"/>
              <a:gd name="connsiteY0" fmla="*/ 0 h 669866"/>
              <a:gd name="connsiteX1" fmla="*/ 240938 w 602715"/>
              <a:gd name="connsiteY1" fmla="*/ 0 h 669866"/>
              <a:gd name="connsiteX2" fmla="*/ 258098 w 602715"/>
              <a:gd name="connsiteY2" fmla="*/ 0 h 669866"/>
              <a:gd name="connsiteX3" fmla="*/ 319710 w 602715"/>
              <a:gd name="connsiteY3" fmla="*/ 0 h 669866"/>
              <a:gd name="connsiteX4" fmla="*/ 331569 w 602715"/>
              <a:gd name="connsiteY4" fmla="*/ 0 h 669866"/>
              <a:gd name="connsiteX5" fmla="*/ 359841 w 602715"/>
              <a:gd name="connsiteY5" fmla="*/ 0 h 669866"/>
              <a:gd name="connsiteX6" fmla="*/ 410341 w 602715"/>
              <a:gd name="connsiteY6" fmla="*/ 0 h 669866"/>
              <a:gd name="connsiteX7" fmla="*/ 433312 w 602715"/>
              <a:gd name="connsiteY7" fmla="*/ 0 h 669866"/>
              <a:gd name="connsiteX8" fmla="*/ 450472 w 602715"/>
              <a:gd name="connsiteY8" fmla="*/ 0 h 669866"/>
              <a:gd name="connsiteX9" fmla="*/ 512084 w 602715"/>
              <a:gd name="connsiteY9" fmla="*/ 0 h 669866"/>
              <a:gd name="connsiteX10" fmla="*/ 523943 w 602715"/>
              <a:gd name="connsiteY10" fmla="*/ 0 h 669866"/>
              <a:gd name="connsiteX11" fmla="*/ 602715 w 602715"/>
              <a:gd name="connsiteY11" fmla="*/ 0 h 669866"/>
              <a:gd name="connsiteX12" fmla="*/ 435248 w 602715"/>
              <a:gd name="connsiteY12" fmla="*/ 669866 h 669866"/>
              <a:gd name="connsiteX13" fmla="*/ 356476 w 602715"/>
              <a:gd name="connsiteY13" fmla="*/ 669866 h 669866"/>
              <a:gd name="connsiteX14" fmla="*/ 344617 w 602715"/>
              <a:gd name="connsiteY14" fmla="*/ 669866 h 669866"/>
              <a:gd name="connsiteX15" fmla="*/ 283005 w 602715"/>
              <a:gd name="connsiteY15" fmla="*/ 669866 h 669866"/>
              <a:gd name="connsiteX16" fmla="*/ 265845 w 602715"/>
              <a:gd name="connsiteY16" fmla="*/ 669866 h 669866"/>
              <a:gd name="connsiteX17" fmla="*/ 242874 w 602715"/>
              <a:gd name="connsiteY17" fmla="*/ 669866 h 669866"/>
              <a:gd name="connsiteX18" fmla="*/ 192374 w 602715"/>
              <a:gd name="connsiteY18" fmla="*/ 669866 h 669866"/>
              <a:gd name="connsiteX19" fmla="*/ 164102 w 602715"/>
              <a:gd name="connsiteY19" fmla="*/ 669866 h 669866"/>
              <a:gd name="connsiteX20" fmla="*/ 152243 w 602715"/>
              <a:gd name="connsiteY20" fmla="*/ 669866 h 669866"/>
              <a:gd name="connsiteX21" fmla="*/ 90631 w 602715"/>
              <a:gd name="connsiteY21" fmla="*/ 669866 h 669866"/>
              <a:gd name="connsiteX22" fmla="*/ 73471 w 602715"/>
              <a:gd name="connsiteY22" fmla="*/ 669866 h 669866"/>
              <a:gd name="connsiteX23" fmla="*/ 0 w 602715"/>
              <a:gd name="connsiteY23" fmla="*/ 669866 h 66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02715" h="669866">
                <a:moveTo>
                  <a:pt x="167467" y="0"/>
                </a:moveTo>
                <a:lnTo>
                  <a:pt x="240938" y="0"/>
                </a:lnTo>
                <a:lnTo>
                  <a:pt x="258098" y="0"/>
                </a:lnTo>
                <a:lnTo>
                  <a:pt x="319710" y="0"/>
                </a:lnTo>
                <a:lnTo>
                  <a:pt x="331569" y="0"/>
                </a:lnTo>
                <a:lnTo>
                  <a:pt x="359841" y="0"/>
                </a:lnTo>
                <a:lnTo>
                  <a:pt x="410341" y="0"/>
                </a:lnTo>
                <a:lnTo>
                  <a:pt x="433312" y="0"/>
                </a:lnTo>
                <a:lnTo>
                  <a:pt x="450472" y="0"/>
                </a:lnTo>
                <a:lnTo>
                  <a:pt x="512084" y="0"/>
                </a:lnTo>
                <a:lnTo>
                  <a:pt x="523943" y="0"/>
                </a:lnTo>
                <a:lnTo>
                  <a:pt x="602715" y="0"/>
                </a:lnTo>
                <a:lnTo>
                  <a:pt x="435248" y="669866"/>
                </a:lnTo>
                <a:lnTo>
                  <a:pt x="356476" y="669866"/>
                </a:lnTo>
                <a:lnTo>
                  <a:pt x="344617" y="669866"/>
                </a:lnTo>
                <a:lnTo>
                  <a:pt x="283005" y="669866"/>
                </a:lnTo>
                <a:lnTo>
                  <a:pt x="265845" y="669866"/>
                </a:lnTo>
                <a:lnTo>
                  <a:pt x="242874" y="669866"/>
                </a:lnTo>
                <a:lnTo>
                  <a:pt x="192374" y="669866"/>
                </a:lnTo>
                <a:lnTo>
                  <a:pt x="164102" y="669866"/>
                </a:lnTo>
                <a:lnTo>
                  <a:pt x="152243" y="669866"/>
                </a:lnTo>
                <a:lnTo>
                  <a:pt x="90631" y="669866"/>
                </a:lnTo>
                <a:lnTo>
                  <a:pt x="73471" y="669866"/>
                </a:lnTo>
                <a:lnTo>
                  <a:pt x="0" y="6698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连接符 28"/>
          <p:cNvCxnSpPr>
            <a:stCxn id="27" idx="22"/>
          </p:cNvCxnSpPr>
          <p:nvPr/>
        </p:nvCxnSpPr>
        <p:spPr>
          <a:xfrm flipV="1">
            <a:off x="-258445" y="523875"/>
            <a:ext cx="12506325" cy="127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815132" y="683638"/>
            <a:ext cx="313436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CN" altLang="en-US" sz="3200" b="1" dirty="0">
                <a:solidFill>
                  <a:schemeClr val="tx2"/>
                </a:solidFill>
                <a:latin typeface="Century Gothic" panose="020B0502020202020204" pitchFamily="34" charset="0"/>
                <a:ea typeface="+mj-ea"/>
                <a:sym typeface="+mn-ea"/>
              </a:rPr>
              <a:t>Exist Approach</a:t>
            </a:r>
            <a:endParaRPr lang="zh-CN" altLang="en-US" sz="3200" b="1" dirty="0">
              <a:solidFill>
                <a:schemeClr val="tx2"/>
              </a:solidFill>
              <a:latin typeface="Century Gothic" panose="020B0502020202020204" pitchFamily="34" charset="0"/>
              <a:ea typeface="+mj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396345" y="6320155"/>
            <a:ext cx="745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7/</a:t>
            </a:r>
            <a:r>
              <a:rPr lang="en-US" b="1"/>
              <a:t>23</a:t>
            </a:r>
            <a:endParaRPr lang="en-US" b="1"/>
          </a:p>
        </p:txBody>
      </p:sp>
      <p:sp>
        <p:nvSpPr>
          <p:cNvPr id="60" name="文本框 59"/>
          <p:cNvSpPr txBox="1"/>
          <p:nvPr/>
        </p:nvSpPr>
        <p:spPr>
          <a:xfrm>
            <a:off x="952500" y="4799330"/>
            <a:ext cx="4436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RangeReach( P</a:t>
            </a:r>
            <a:r>
              <a:rPr lang="en-US" altLang="zh-CN" sz="2000" b="1" baseline="-25000"/>
              <a:t>1 </a:t>
            </a:r>
            <a:r>
              <a:rPr lang="en-US" altLang="zh-CN" sz="2000" b="1"/>
              <a:t>, R )</a:t>
            </a:r>
            <a:endParaRPr lang="en-US" altLang="zh-CN" sz="2000" b="1"/>
          </a:p>
        </p:txBody>
      </p:sp>
      <p:sp>
        <p:nvSpPr>
          <p:cNvPr id="2" name="文本框 1"/>
          <p:cNvSpPr txBox="1"/>
          <p:nvPr/>
        </p:nvSpPr>
        <p:spPr>
          <a:xfrm>
            <a:off x="952500" y="5198110"/>
            <a:ext cx="443674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rgbClr val="FF0000"/>
                </a:solidFill>
              </a:rPr>
              <a:t>Input:</a:t>
            </a:r>
            <a:endParaRPr lang="en-US" altLang="zh-CN" sz="2000" b="1"/>
          </a:p>
          <a:p>
            <a:r>
              <a:rPr lang="en-US" altLang="zh-CN" sz="2000" b="1"/>
              <a:t>Graph Vertex   :  P</a:t>
            </a:r>
            <a:r>
              <a:rPr lang="en-US" altLang="zh-CN" sz="2000" b="1" baseline="-25000"/>
              <a:t>1</a:t>
            </a:r>
            <a:endParaRPr lang="en-US" altLang="zh-CN" sz="2000" b="1"/>
          </a:p>
          <a:p>
            <a:r>
              <a:rPr lang="en-US" altLang="zh-CN" sz="2000" b="1"/>
              <a:t>Spatial Range  :  R </a:t>
            </a:r>
            <a:endParaRPr lang="en-US" altLang="zh-CN" sz="2000" b="1"/>
          </a:p>
        </p:txBody>
      </p:sp>
      <p:sp>
        <p:nvSpPr>
          <p:cNvPr id="48" name="文本框 47"/>
          <p:cNvSpPr txBox="1"/>
          <p:nvPr/>
        </p:nvSpPr>
        <p:spPr>
          <a:xfrm>
            <a:off x="6075680" y="1585595"/>
            <a:ext cx="4018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grpSp>
        <p:nvGrpSpPr>
          <p:cNvPr id="112" name="组合 111"/>
          <p:cNvGrpSpPr/>
          <p:nvPr/>
        </p:nvGrpSpPr>
        <p:grpSpPr>
          <a:xfrm>
            <a:off x="952500" y="1471930"/>
            <a:ext cx="4311015" cy="2804795"/>
            <a:chOff x="1500" y="2318"/>
            <a:chExt cx="6789" cy="4417"/>
          </a:xfrm>
        </p:grpSpPr>
        <p:sp>
          <p:nvSpPr>
            <p:cNvPr id="113" name="椭圆 112"/>
            <p:cNvSpPr/>
            <p:nvPr/>
          </p:nvSpPr>
          <p:spPr>
            <a:xfrm>
              <a:off x="3079" y="2341"/>
              <a:ext cx="572" cy="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3079" y="2318"/>
              <a:ext cx="7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r>
                <a:rPr lang="en-US" altLang="zh-CN" baseline="-25000"/>
                <a:t>1</a:t>
              </a:r>
              <a:endParaRPr lang="en-US" altLang="zh-CN" baseline="-25000"/>
            </a:p>
          </p:txBody>
        </p:sp>
        <p:sp>
          <p:nvSpPr>
            <p:cNvPr id="115" name="椭圆 114"/>
            <p:cNvSpPr/>
            <p:nvPr/>
          </p:nvSpPr>
          <p:spPr>
            <a:xfrm>
              <a:off x="7627" y="2341"/>
              <a:ext cx="572" cy="58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6" name="文本框 115"/>
            <p:cNvSpPr txBox="1"/>
            <p:nvPr/>
          </p:nvSpPr>
          <p:spPr>
            <a:xfrm>
              <a:off x="7577" y="2349"/>
              <a:ext cx="71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P</a:t>
              </a:r>
              <a:r>
                <a:rPr lang="en-US" altLang="zh-CN" baseline="-25000"/>
                <a:t>3</a:t>
              </a:r>
              <a:endParaRPr lang="en-US" altLang="zh-CN" baseline="-25000"/>
            </a:p>
          </p:txBody>
        </p:sp>
        <p:grpSp>
          <p:nvGrpSpPr>
            <p:cNvPr id="117" name="组合 116"/>
            <p:cNvGrpSpPr/>
            <p:nvPr/>
          </p:nvGrpSpPr>
          <p:grpSpPr>
            <a:xfrm>
              <a:off x="1500" y="2523"/>
              <a:ext cx="6699" cy="4213"/>
              <a:chOff x="1500" y="2523"/>
              <a:chExt cx="6699" cy="4213"/>
            </a:xfrm>
          </p:grpSpPr>
          <p:sp>
            <p:nvSpPr>
              <p:cNvPr id="118" name="椭圆 117"/>
              <p:cNvSpPr/>
              <p:nvPr/>
            </p:nvSpPr>
            <p:spPr>
              <a:xfrm>
                <a:off x="5399" y="2898"/>
                <a:ext cx="572" cy="5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5367" y="2898"/>
                <a:ext cx="71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</a:t>
                </a:r>
                <a:r>
                  <a:rPr lang="en-US" altLang="zh-CN" baseline="-25000"/>
                  <a:t>2</a:t>
                </a:r>
                <a:endParaRPr lang="en-US" altLang="zh-CN" baseline="-25000"/>
              </a:p>
            </p:txBody>
          </p:sp>
          <p:sp>
            <p:nvSpPr>
              <p:cNvPr id="120" name="平行四边形 119"/>
              <p:cNvSpPr/>
              <p:nvPr/>
            </p:nvSpPr>
            <p:spPr>
              <a:xfrm>
                <a:off x="2599" y="3812"/>
                <a:ext cx="5600" cy="2894"/>
              </a:xfrm>
              <a:prstGeom prst="parallelogram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1" name="椭圆 120"/>
              <p:cNvSpPr/>
              <p:nvPr/>
            </p:nvSpPr>
            <p:spPr>
              <a:xfrm>
                <a:off x="6375" y="5636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6315" y="5636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2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23" name="直接连接符 122"/>
              <p:cNvCxnSpPr/>
              <p:nvPr/>
            </p:nvCxnSpPr>
            <p:spPr>
              <a:xfrm flipH="1">
                <a:off x="3783" y="3811"/>
                <a:ext cx="650" cy="292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直接连接符 123"/>
              <p:cNvCxnSpPr/>
              <p:nvPr/>
            </p:nvCxnSpPr>
            <p:spPr>
              <a:xfrm flipH="1">
                <a:off x="4952" y="3812"/>
                <a:ext cx="650" cy="292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/>
              <p:cNvCxnSpPr/>
              <p:nvPr/>
            </p:nvCxnSpPr>
            <p:spPr>
              <a:xfrm flipH="1">
                <a:off x="6081" y="3812"/>
                <a:ext cx="650" cy="2924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/>
              <p:cNvCxnSpPr/>
              <p:nvPr/>
            </p:nvCxnSpPr>
            <p:spPr>
              <a:xfrm>
                <a:off x="3139" y="4458"/>
                <a:ext cx="4843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/>
              <p:cNvCxnSpPr/>
              <p:nvPr/>
            </p:nvCxnSpPr>
            <p:spPr>
              <a:xfrm>
                <a:off x="2901" y="5327"/>
                <a:ext cx="4843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/>
              <p:cNvCxnSpPr/>
              <p:nvPr/>
            </p:nvCxnSpPr>
            <p:spPr>
              <a:xfrm>
                <a:off x="2734" y="6239"/>
                <a:ext cx="4843" cy="0"/>
              </a:xfrm>
              <a:prstGeom prst="line">
                <a:avLst/>
              </a:prstGeom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矩形 128"/>
              <p:cNvSpPr/>
              <p:nvPr/>
            </p:nvSpPr>
            <p:spPr>
              <a:xfrm>
                <a:off x="3153" y="4517"/>
                <a:ext cx="1594" cy="1623"/>
              </a:xfrm>
              <a:prstGeom prst="rect">
                <a:avLst/>
              </a:prstGeom>
              <a:solidFill>
                <a:srgbClr val="00B050">
                  <a:alpha val="39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4100" y="5387"/>
                <a:ext cx="89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R</a:t>
                </a:r>
                <a:endParaRPr lang="en-US" altLang="zh-CN"/>
              </a:p>
            </p:txBody>
          </p:sp>
          <p:sp>
            <p:nvSpPr>
              <p:cNvPr id="131" name="椭圆 130"/>
              <p:cNvSpPr/>
              <p:nvPr/>
            </p:nvSpPr>
            <p:spPr>
              <a:xfrm>
                <a:off x="6731" y="4292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文本框 131"/>
              <p:cNvSpPr txBox="1"/>
              <p:nvPr/>
            </p:nvSpPr>
            <p:spPr>
              <a:xfrm>
                <a:off x="6671" y="4292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3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3" name="直接箭头连接符 132"/>
              <p:cNvCxnSpPr>
                <a:stCxn id="119" idx="2"/>
                <a:endCxn id="142" idx="0"/>
              </p:cNvCxnSpPr>
              <p:nvPr/>
            </p:nvCxnSpPr>
            <p:spPr>
              <a:xfrm flipH="1">
                <a:off x="3977" y="3478"/>
                <a:ext cx="1747" cy="148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箭头连接符 133"/>
              <p:cNvCxnSpPr>
                <a:stCxn id="119" idx="2"/>
                <a:endCxn id="122" idx="0"/>
              </p:cNvCxnSpPr>
              <p:nvPr/>
            </p:nvCxnSpPr>
            <p:spPr>
              <a:xfrm>
                <a:off x="5724" y="3478"/>
                <a:ext cx="977" cy="2158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/>
              <p:cNvCxnSpPr>
                <a:endCxn id="132" idx="0"/>
              </p:cNvCxnSpPr>
              <p:nvPr/>
            </p:nvCxnSpPr>
            <p:spPr>
              <a:xfrm flipH="1">
                <a:off x="7057" y="2891"/>
                <a:ext cx="925" cy="1401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椭圆 135"/>
              <p:cNvSpPr/>
              <p:nvPr/>
            </p:nvSpPr>
            <p:spPr>
              <a:xfrm>
                <a:off x="1500" y="2546"/>
                <a:ext cx="572" cy="588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7" name="文本框 136"/>
              <p:cNvSpPr txBox="1"/>
              <p:nvPr/>
            </p:nvSpPr>
            <p:spPr>
              <a:xfrm>
                <a:off x="1500" y="2523"/>
                <a:ext cx="71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P</a:t>
                </a:r>
                <a:r>
                  <a:rPr lang="en-US" altLang="zh-CN" baseline="-25000"/>
                  <a:t>4</a:t>
                </a:r>
                <a:endParaRPr lang="en-US" altLang="zh-CN" baseline="-25000"/>
              </a:p>
            </p:txBody>
          </p:sp>
          <p:sp>
            <p:nvSpPr>
              <p:cNvPr id="138" name="椭圆 137"/>
              <p:cNvSpPr/>
              <p:nvPr/>
            </p:nvSpPr>
            <p:spPr>
              <a:xfrm>
                <a:off x="3149" y="5440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9" name="文本框 138"/>
              <p:cNvSpPr txBox="1"/>
              <p:nvPr/>
            </p:nvSpPr>
            <p:spPr>
              <a:xfrm>
                <a:off x="3089" y="5440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4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0" name="直接箭头连接符 139"/>
              <p:cNvCxnSpPr>
                <a:endCxn id="139" idx="0"/>
              </p:cNvCxnSpPr>
              <p:nvPr/>
            </p:nvCxnSpPr>
            <p:spPr>
              <a:xfrm>
                <a:off x="1924" y="3103"/>
                <a:ext cx="1551" cy="2337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椭圆 140"/>
              <p:cNvSpPr/>
              <p:nvPr/>
            </p:nvSpPr>
            <p:spPr>
              <a:xfrm>
                <a:off x="3651" y="4965"/>
                <a:ext cx="572" cy="588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42" name="文本框 141"/>
              <p:cNvSpPr txBox="1"/>
              <p:nvPr/>
            </p:nvSpPr>
            <p:spPr>
              <a:xfrm>
                <a:off x="3591" y="4965"/>
                <a:ext cx="771" cy="5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</a:extLst>
            </p:spPr>
            <p:txBody>
              <a:bodyPr wrap="square" rtlCol="0">
                <a:spAutoFit/>
              </a:bodyPr>
              <a:p>
                <a:r>
                  <a:rPr lang="en-US" altLang="zh-CN">
                    <a:solidFill>
                      <a:srgbClr val="FF0000"/>
                    </a:solidFill>
                  </a:rPr>
                  <a:t>S</a:t>
                </a:r>
                <a:r>
                  <a:rPr lang="en-US" altLang="zh-CN" baseline="-25000">
                    <a:solidFill>
                      <a:srgbClr val="FF0000"/>
                    </a:solidFill>
                  </a:rPr>
                  <a:t>1</a:t>
                </a:r>
                <a:endParaRPr lang="en-US" altLang="zh-CN" baseline="-2500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43" name="直接箭头连接符 142"/>
              <p:cNvCxnSpPr>
                <a:endCxn id="114" idx="1"/>
              </p:cNvCxnSpPr>
              <p:nvPr/>
            </p:nvCxnSpPr>
            <p:spPr>
              <a:xfrm flipV="1">
                <a:off x="2072" y="2608"/>
                <a:ext cx="1007" cy="101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箭头连接符 143"/>
              <p:cNvCxnSpPr>
                <a:endCxn id="119" idx="1"/>
              </p:cNvCxnSpPr>
              <p:nvPr/>
            </p:nvCxnSpPr>
            <p:spPr>
              <a:xfrm>
                <a:off x="3651" y="2621"/>
                <a:ext cx="1716" cy="567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直接箭头连接符 144"/>
              <p:cNvCxnSpPr>
                <a:endCxn id="116" idx="1"/>
              </p:cNvCxnSpPr>
              <p:nvPr/>
            </p:nvCxnSpPr>
            <p:spPr>
              <a:xfrm flipV="1">
                <a:off x="5971" y="2639"/>
                <a:ext cx="1606" cy="495"/>
              </a:xfrm>
              <a:prstGeom prst="straightConnector1">
                <a:avLst/>
              </a:prstGeom>
              <a:ln w="25400">
                <a:solidFill>
                  <a:srgbClr val="323F4F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文本框 2"/>
          <p:cNvSpPr txBox="1"/>
          <p:nvPr/>
        </p:nvSpPr>
        <p:spPr>
          <a:xfrm>
            <a:off x="5201285" y="895350"/>
            <a:ext cx="64719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rgbClr val="FF0000"/>
                </a:solidFill>
              </a:rPr>
              <a:t>Approach II</a:t>
            </a:r>
            <a:r>
              <a:rPr lang="zh-CN" altLang="en-US" sz="2800" b="1">
                <a:solidFill>
                  <a:srgbClr val="FF0000"/>
                </a:solidFill>
              </a:rPr>
              <a:t>：</a:t>
            </a:r>
            <a:r>
              <a:rPr lang="en-US" altLang="zh-CN" sz="2800" b="1">
                <a:solidFill>
                  <a:srgbClr val="FF0000"/>
                </a:solidFill>
              </a:rPr>
              <a:t> Transitive Closure (TC)</a:t>
            </a:r>
            <a:endParaRPr lang="en-US" altLang="zh-CN" sz="2800" b="1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63515" y="2266315"/>
            <a:ext cx="691451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/>
              <a:t>Analysis</a:t>
            </a:r>
            <a:r>
              <a:rPr lang="zh-CN" altLang="en-US" sz="2800" b="1"/>
              <a:t>：</a:t>
            </a:r>
            <a:r>
              <a:rPr lang="en-US" sz="2800" b="1"/>
              <a:t>A</a:t>
            </a:r>
            <a:r>
              <a:rPr sz="2800" b="1"/>
              <a:t>chieves the lowest query response time</a:t>
            </a:r>
            <a:r>
              <a:rPr lang="en-US" sz="2800" b="1"/>
              <a:t>.</a:t>
            </a:r>
            <a:endParaRPr lang="en-US" sz="2800" b="1"/>
          </a:p>
          <a:p>
            <a:endParaRPr sz="2800" b="1"/>
          </a:p>
          <a:p>
            <a:r>
              <a:rPr lang="zh-CN" altLang="en-US" sz="2800" b="1"/>
              <a:t>Problem ：pre-compute (and maintain) the graph transitive closure</a:t>
            </a:r>
            <a:r>
              <a:rPr lang="en-US" altLang="zh-CN" sz="2800" b="1"/>
              <a:t>. storage overhead too large.</a:t>
            </a:r>
            <a:endParaRPr lang="en-US" altLang="zh-CN" sz="2800" b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theme/theme1.xml><?xml version="1.0" encoding="utf-8"?>
<a:theme xmlns:a="http://schemas.openxmlformats.org/drawingml/2006/main" name="包图主题2">
  <a:themeElements>
    <a:clrScheme name="自定义 38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C200"/>
      </a:accent1>
      <a:accent2>
        <a:srgbClr val="323F4F"/>
      </a:accent2>
      <a:accent3>
        <a:srgbClr val="FFC200"/>
      </a:accent3>
      <a:accent4>
        <a:srgbClr val="323F4F"/>
      </a:accent4>
      <a:accent5>
        <a:srgbClr val="FFC200"/>
      </a:accent5>
      <a:accent6>
        <a:srgbClr val="323F4F"/>
      </a:accent6>
      <a:hlink>
        <a:srgbClr val="FFC200"/>
      </a:hlink>
      <a:folHlink>
        <a:srgbClr val="FFFFF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0</TotalTime>
  <Words>5553</Words>
  <Application>WPS 演示</Application>
  <PresentationFormat>自定义</PresentationFormat>
  <Paragraphs>562</Paragraphs>
  <Slides>28</Slides>
  <Notes>31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Arial</vt:lpstr>
      <vt:lpstr>宋体</vt:lpstr>
      <vt:lpstr>Wingdings</vt:lpstr>
      <vt:lpstr>微软雅黑</vt:lpstr>
      <vt:lpstr>华文楷体</vt:lpstr>
      <vt:lpstr>经典综艺体简</vt:lpstr>
      <vt:lpstr>Century Gothic</vt:lpstr>
      <vt:lpstr>Arial Unicode MS</vt:lpstr>
      <vt:lpstr>等线</vt:lpstr>
      <vt:lpstr>包图主题2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WIN7</dc:creator>
  <cp:lastModifiedBy>Kevin_ZH</cp:lastModifiedBy>
  <cp:revision>576</cp:revision>
  <dcterms:created xsi:type="dcterms:W3CDTF">2017-08-18T03:02:00Z</dcterms:created>
  <dcterms:modified xsi:type="dcterms:W3CDTF">2018-09-26T23:53:12Z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