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905" r:id="rId5"/>
    <p:sldId id="262" r:id="rId6"/>
    <p:sldId id="268" r:id="rId7"/>
    <p:sldId id="717" r:id="rId8"/>
    <p:sldId id="932" r:id="rId9"/>
    <p:sldId id="933" r:id="rId10"/>
    <p:sldId id="818" r:id="rId11"/>
    <p:sldId id="702" r:id="rId12"/>
    <p:sldId id="742" r:id="rId13"/>
    <p:sldId id="936" r:id="rId14"/>
    <p:sldId id="937" r:id="rId15"/>
    <p:sldId id="944" r:id="rId16"/>
    <p:sldId id="945" r:id="rId17"/>
    <p:sldId id="946" r:id="rId18"/>
    <p:sldId id="947" r:id="rId19"/>
    <p:sldId id="948" r:id="rId20"/>
    <p:sldId id="950" r:id="rId21"/>
    <p:sldId id="951" r:id="rId22"/>
    <p:sldId id="957" r:id="rId23"/>
    <p:sldId id="958" r:id="rId24"/>
    <p:sldId id="959" r:id="rId25"/>
    <p:sldId id="966" r:id="rId26"/>
    <p:sldId id="968" r:id="rId27"/>
    <p:sldId id="969" r:id="rId28"/>
    <p:sldId id="970" r:id="rId29"/>
    <p:sldId id="819" r:id="rId30"/>
    <p:sldId id="971" r:id="rId31"/>
    <p:sldId id="972" r:id="rId32"/>
    <p:sldId id="973" r:id="rId33"/>
    <p:sldId id="974" r:id="rId34"/>
    <p:sldId id="975" r:id="rId35"/>
    <p:sldId id="976" r:id="rId36"/>
    <p:sldId id="977" r:id="rId37"/>
    <p:sldId id="949" r:id="rId38"/>
    <p:sldId id="677" r:id="rId39"/>
    <p:sldId id="44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606FF"/>
    <a:srgbClr val="00CCCC"/>
    <a:srgbClr val="000000"/>
    <a:srgbClr val="AA0000"/>
    <a:srgbClr val="0070C0"/>
    <a:srgbClr val="1D1DFF"/>
    <a:srgbClr val="8F8F8F"/>
    <a:srgbClr val="2DD52D"/>
    <a:srgbClr val="1CD1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1" autoAdjust="0"/>
    <p:restoredTop sz="94660"/>
  </p:normalViewPr>
  <p:slideViewPr>
    <p:cSldViewPr snapToGrid="0" showGuides="1">
      <p:cViewPr>
        <p:scale>
          <a:sx n="75" d="100"/>
          <a:sy n="75" d="100"/>
        </p:scale>
        <p:origin x="738" y="-342"/>
      </p:cViewPr>
      <p:guideLst>
        <p:guide orient="horz" pos="2480"/>
        <p:guide pos="43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a:sym typeface="+mn-ea"/>
              </a:rPr>
              <a:t>EDBT / ICDT研讨会主席</a:t>
            </a:r>
            <a:endParaRPr lang="zh-CN" altLang="en-US" sz="3600">
              <a:sym typeface="+mn-ea"/>
            </a:endParaRPr>
          </a:p>
          <a:p>
            <a:r>
              <a:rPr lang="zh-CN" altLang="en-US" sz="3600">
                <a:sym typeface="+mn-ea"/>
              </a:rPr>
              <a:t>Nikolaus Augsten，奥地利萨尔茨堡大学</a:t>
            </a:r>
            <a:endParaRPr lang="zh-CN" altLang="en-US" sz="3600">
              <a:sym typeface="+mn-ea"/>
            </a:endParaRPr>
          </a:p>
          <a:p>
            <a:r>
              <a:rPr lang="zh-CN" altLang="en-US" sz="3600">
                <a:sym typeface="+mn-ea"/>
              </a:rPr>
              <a:t>第28届地理标志 - 数据库基础研讨会</a:t>
            </a:r>
            <a:endParaRPr lang="zh-CN" altLang="en-US" sz="3600">
              <a:sym typeface="+mn-ea"/>
            </a:endParaRPr>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库研究小组是奥地利萨尔茨堡大学计算机科学系的一部分。我们的研究兴趣包括数据库和信息系统中以数据为中心的应用，特别关注大数据集合上的相似性搜索查询，例如，字符串和树的近似匹配，距离计算的有效索引以及top-k查询。其他研究领域包括分布式框架（如MapReduce）和地理信息系统中的查询的负载平衡算法。研究结果是具有性能保证的新算法，在激励应用上实施和评估</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本文提出了一种线性索引构造时间和线性索引大小，可以根据时间图的属性有效地回答时间可达性查询和基于时间的路径查询标签方案。</a:t>
            </a:r>
            <a:endParaRPr lang="zh-CN" altLang="en-US"/>
          </a:p>
          <a:p>
            <a:r>
              <a:rPr lang="zh-CN" altLang="en-US"/>
              <a:t>       TopChain支持高效的动态更新。</a:t>
            </a:r>
            <a:endParaRPr lang="zh-CN" altLang="en-US"/>
          </a:p>
          <a:p>
            <a:r>
              <a:rPr lang="zh-CN" altLang="en-US"/>
              <a:t>随着时间的图表可用于许多网络与时间排序155个活动建模，TopChain是分析这些图的有用工具。</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endParaRPr lang="zh-CN" altLang="en-US"/>
          </a:p>
          <a:p>
            <a:r>
              <a:rPr lang="zh-CN" altLang="en-US"/>
              <a:t>平衡查询处理效率和索引成本</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65"/>
            <a:ext cx="12192000" cy="161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92075" y="2280285"/>
            <a:ext cx="12125960"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sz="2800" b="1" dirty="0">
                <a:solidFill>
                  <a:schemeClr val="bg1"/>
                </a:solidFill>
                <a:latin typeface="+mn-ea"/>
              </a:rPr>
              <a:t>Reachability and Time-Based Path Queries in Temporal Graphs</a:t>
            </a:r>
            <a:endParaRPr sz="2800" b="1" dirty="0">
              <a:solidFill>
                <a:schemeClr val="bg1"/>
              </a:solidFill>
              <a:latin typeface="+mn-ea"/>
            </a:endParaRPr>
          </a:p>
        </p:txBody>
      </p:sp>
      <p:sp>
        <p:nvSpPr>
          <p:cNvPr id="3" name="文本框 2"/>
          <p:cNvSpPr txBox="1"/>
          <p:nvPr/>
        </p:nvSpPr>
        <p:spPr>
          <a:xfrm>
            <a:off x="590550" y="334010"/>
            <a:ext cx="1398270" cy="460375"/>
          </a:xfrm>
          <a:prstGeom prst="rect">
            <a:avLst/>
          </a:prstGeom>
          <a:noFill/>
        </p:spPr>
        <p:txBody>
          <a:bodyPr wrap="square" rtlCol="0">
            <a:spAutoFit/>
          </a:bodyPr>
          <a:lstStyle/>
          <a:p>
            <a:pPr algn="ctr"/>
            <a:r>
              <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rPr>
              <a:t>郑凯文</a:t>
            </a:r>
            <a:endPar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endParaRPr>
          </a:p>
        </p:txBody>
      </p:sp>
      <p:sp>
        <p:nvSpPr>
          <p:cNvPr id="5" name="文本框 4"/>
          <p:cNvSpPr txBox="1"/>
          <p:nvPr/>
        </p:nvSpPr>
        <p:spPr>
          <a:xfrm>
            <a:off x="92075" y="718185"/>
            <a:ext cx="2630170" cy="460375"/>
          </a:xfrm>
          <a:prstGeom prst="rect">
            <a:avLst/>
          </a:prstGeom>
          <a:noFill/>
        </p:spPr>
        <p:txBody>
          <a:bodyPr wrap="square" rtlCol="0">
            <a:spAutoFit/>
          </a:bodyPr>
          <a:lstStyle/>
          <a:p>
            <a:pPr algn="ctr"/>
            <a:r>
              <a:rPr lang="en-US" altLang="zh-CN" sz="2400">
                <a:ln w="22225">
                  <a:solidFill>
                    <a:schemeClr val="accent2"/>
                  </a:solidFill>
                  <a:prstDash val="solid"/>
                </a:ln>
                <a:solidFill>
                  <a:srgbClr val="323F4F"/>
                </a:solidFill>
                <a:effectLst/>
              </a:rPr>
              <a:t>2018 - 10 - 27</a:t>
            </a:r>
            <a:endParaRPr lang="en-US" altLang="zh-CN" sz="2400">
              <a:ln w="22225">
                <a:solidFill>
                  <a:schemeClr val="accent2"/>
                </a:solidFill>
                <a:prstDash val="solid"/>
              </a:ln>
              <a:solidFill>
                <a:srgbClr val="323F4F"/>
              </a:solidFill>
              <a:effectLst/>
            </a:endParaRPr>
          </a:p>
        </p:txBody>
      </p:sp>
      <p:pic>
        <p:nvPicPr>
          <p:cNvPr id="8" name="图片 7"/>
          <p:cNvPicPr>
            <a:picLocks noChangeAspect="1"/>
          </p:cNvPicPr>
          <p:nvPr/>
        </p:nvPicPr>
        <p:blipFill>
          <a:blip r:embed="rId1"/>
          <a:stretch>
            <a:fillRect/>
          </a:stretch>
        </p:blipFill>
        <p:spPr>
          <a:xfrm>
            <a:off x="7593330" y="3656965"/>
            <a:ext cx="4471670" cy="448310"/>
          </a:xfrm>
          <a:prstGeom prst="rect">
            <a:avLst/>
          </a:prstGeom>
        </p:spPr>
      </p:pic>
      <p:pic>
        <p:nvPicPr>
          <p:cNvPr id="13" name="图片 12"/>
          <p:cNvPicPr>
            <a:picLocks noChangeAspect="1"/>
          </p:cNvPicPr>
          <p:nvPr/>
        </p:nvPicPr>
        <p:blipFill>
          <a:blip r:embed="rId2"/>
          <a:stretch>
            <a:fillRect/>
          </a:stretch>
        </p:blipFill>
        <p:spPr>
          <a:xfrm>
            <a:off x="893445" y="4406900"/>
            <a:ext cx="10405110" cy="814705"/>
          </a:xfrm>
          <a:prstGeom prst="rect">
            <a:avLst/>
          </a:prstGeom>
        </p:spPr>
      </p:pic>
      <p:pic>
        <p:nvPicPr>
          <p:cNvPr id="16" name="图片 15"/>
          <p:cNvPicPr>
            <a:picLocks noChangeAspect="1"/>
          </p:cNvPicPr>
          <p:nvPr/>
        </p:nvPicPr>
        <p:blipFill>
          <a:blip r:embed="rId3"/>
          <a:stretch>
            <a:fillRect/>
          </a:stretch>
        </p:blipFill>
        <p:spPr>
          <a:xfrm>
            <a:off x="4057015" y="5465445"/>
            <a:ext cx="4824730" cy="643255"/>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525385" y="718820"/>
            <a:ext cx="3713480" cy="5716270"/>
          </a:xfrm>
          <a:prstGeom prst="rect">
            <a:avLst/>
          </a:prstGeom>
        </p:spPr>
      </p:pic>
      <p:pic>
        <p:nvPicPr>
          <p:cNvPr id="6" name="图片 5"/>
          <p:cNvPicPr>
            <a:picLocks noChangeAspect="1"/>
          </p:cNvPicPr>
          <p:nvPr/>
        </p:nvPicPr>
        <p:blipFill>
          <a:blip r:embed="rId2"/>
          <a:stretch>
            <a:fillRect/>
          </a:stretch>
        </p:blipFill>
        <p:spPr>
          <a:xfrm>
            <a:off x="4898390" y="718820"/>
            <a:ext cx="7209790" cy="5772785"/>
          </a:xfrm>
          <a:prstGeom prst="rect">
            <a:avLst/>
          </a:prstGeom>
        </p:spPr>
      </p:pic>
      <p:pic>
        <p:nvPicPr>
          <p:cNvPr id="9" name="图片 8"/>
          <p:cNvPicPr>
            <a:picLocks noChangeAspect="1"/>
          </p:cNvPicPr>
          <p:nvPr/>
        </p:nvPicPr>
        <p:blipFill>
          <a:blip r:embed="rId3"/>
          <a:stretch>
            <a:fillRect/>
          </a:stretch>
        </p:blipFill>
        <p:spPr>
          <a:xfrm>
            <a:off x="4691380" y="621665"/>
            <a:ext cx="7520305" cy="591058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10/37</a:t>
            </a:r>
            <a:endParaRPr lang="en-US" b="1"/>
          </a:p>
        </p:txBody>
      </p:sp>
      <p:sp>
        <p:nvSpPr>
          <p:cNvPr id="8" name="文本框 7"/>
          <p:cNvSpPr txBox="1"/>
          <p:nvPr/>
        </p:nvSpPr>
        <p:spPr>
          <a:xfrm>
            <a:off x="109220" y="1776095"/>
            <a:ext cx="4545330" cy="3969385"/>
          </a:xfrm>
          <a:prstGeom prst="rect">
            <a:avLst/>
          </a:prstGeom>
          <a:noFill/>
        </p:spPr>
        <p:txBody>
          <a:bodyPr wrap="square" rtlCol="0">
            <a:spAutoFit/>
          </a:bodyPr>
          <a:p>
            <a:r>
              <a:rPr lang="en-US" altLang="zh-CN" sz="2800" b="1">
                <a:solidFill>
                  <a:srgbClr val="FF0000"/>
                </a:solidFill>
                <a:latin typeface="Georgia" panose="02040502050405020303" charset="0"/>
                <a:cs typeface="Georgia" panose="02040502050405020303" charset="0"/>
              </a:rPr>
              <a:t>Main Idea</a:t>
            </a:r>
            <a:r>
              <a:rPr lang="zh-CN" altLang="en-US" sz="2800" b="1">
                <a:solidFill>
                  <a:srgbClr val="FF0000"/>
                </a:solidFill>
                <a:latin typeface="Georgia" panose="02040502050405020303" charset="0"/>
                <a:cs typeface="Georgia" panose="02040502050405020303" charset="0"/>
              </a:rPr>
              <a:t>：</a:t>
            </a:r>
            <a:endParaRPr lang="zh-CN" altLang="en-US" sz="2800" b="1">
              <a:solidFill>
                <a:srgbClr val="FF0000"/>
              </a:solidFill>
              <a:latin typeface="Georgia" panose="02040502050405020303" charset="0"/>
              <a:cs typeface="Georgia" panose="02040502050405020303" charset="0"/>
            </a:endParaRPr>
          </a:p>
          <a:p>
            <a:r>
              <a:rPr lang="zh-CN" altLang="zh-CN" sz="2800" b="1">
                <a:solidFill>
                  <a:srgbClr val="0070C0"/>
                </a:solidFill>
                <a:latin typeface="Georgia" panose="02040502050405020303" charset="0"/>
                <a:cs typeface="Georgia" panose="02040502050405020303" charset="0"/>
              </a:rPr>
              <a:t>①</a:t>
            </a:r>
            <a:r>
              <a:rPr sz="2800" b="1">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first </a:t>
            </a:r>
            <a:r>
              <a:rPr lang="zh-CN" altLang="en-US" sz="2800" b="1">
                <a:solidFill>
                  <a:srgbClr val="FF0000"/>
                </a:solidFill>
                <a:latin typeface="Georgia" panose="02040502050405020303" charset="0"/>
                <a:cs typeface="Georgia" panose="02040502050405020303" charset="0"/>
              </a:rPr>
              <a:t>transforms</a:t>
            </a:r>
            <a:r>
              <a:rPr lang="zh-CN" altLang="en-US" sz="2800" b="1">
                <a:solidFill>
                  <a:srgbClr val="0070C0"/>
                </a:solidFill>
                <a:latin typeface="Georgia" panose="02040502050405020303" charset="0"/>
                <a:cs typeface="Georgia" panose="02040502050405020303" charset="0"/>
              </a:rPr>
              <a:t> a temporal graph into a new </a:t>
            </a:r>
            <a:r>
              <a:rPr lang="zh-CN" altLang="en-US" sz="2800" b="1">
                <a:solidFill>
                  <a:srgbClr val="FF0000"/>
                </a:solidFill>
                <a:latin typeface="Georgia" panose="02040502050405020303" charset="0"/>
                <a:cs typeface="Georgia" panose="02040502050405020303" charset="0"/>
              </a:rPr>
              <a:t>graph(DAG)</a:t>
            </a:r>
            <a:endParaRPr sz="2800" b="1">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② TopChain </a:t>
            </a:r>
            <a:r>
              <a:rPr lang="zh-CN" altLang="en-US" sz="2800" b="1">
                <a:solidFill>
                  <a:srgbClr val="FF0000"/>
                </a:solidFill>
                <a:latin typeface="Georgia" panose="02040502050405020303" charset="0"/>
                <a:cs typeface="Georgia" panose="02040502050405020303" charset="0"/>
              </a:rPr>
              <a:t>decomposes</a:t>
            </a:r>
            <a:r>
              <a:rPr lang="zh-CN" altLang="en-US" sz="2800" b="1">
                <a:solidFill>
                  <a:srgbClr val="0070C0"/>
                </a:solidFill>
                <a:latin typeface="Georgia" panose="02040502050405020303" charset="0"/>
                <a:cs typeface="Georgia" panose="02040502050405020303" charset="0"/>
              </a:rPr>
              <a:t> an input </a:t>
            </a:r>
            <a:r>
              <a:rPr lang="zh-CN" altLang="en-US" sz="2800" b="1">
                <a:solidFill>
                  <a:srgbClr val="FF0000"/>
                </a:solidFill>
                <a:latin typeface="Georgia" panose="02040502050405020303" charset="0"/>
                <a:cs typeface="Georgia" panose="02040502050405020303" charset="0"/>
              </a:rPr>
              <a:t>DAG</a:t>
            </a:r>
            <a:r>
              <a:rPr lang="zh-CN" altLang="en-US" sz="2800" b="1">
                <a:solidFill>
                  <a:srgbClr val="0070C0"/>
                </a:solidFill>
                <a:latin typeface="Georgia" panose="02040502050405020303" charset="0"/>
                <a:cs typeface="Georgia" panose="02040502050405020303" charset="0"/>
              </a:rPr>
              <a:t> into a set of </a:t>
            </a:r>
            <a:r>
              <a:rPr lang="zh-CN" altLang="en-US" sz="2800" b="1">
                <a:solidFill>
                  <a:srgbClr val="FF0000"/>
                </a:solidFill>
                <a:latin typeface="Georgia" panose="02040502050405020303" charset="0"/>
                <a:cs typeface="Georgia" panose="02040502050405020303" charset="0"/>
              </a:rPr>
              <a:t>chains</a:t>
            </a:r>
            <a:endParaRPr lang="zh-CN" altLang="en-US"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③ Build </a:t>
            </a:r>
            <a:r>
              <a:rPr lang="zh-CN" altLang="en-US" sz="2800" b="1">
                <a:solidFill>
                  <a:srgbClr val="0070C0"/>
                </a:solidFill>
                <a:latin typeface="Georgia" panose="02040502050405020303" charset="0"/>
                <a:cs typeface="Georgia" panose="02040502050405020303" charset="0"/>
                <a:sym typeface="+mn-ea"/>
              </a:rPr>
              <a:t>TopChain</a:t>
            </a:r>
            <a:r>
              <a:rPr lang="zh-CN" altLang="en-US" sz="2800" b="1">
                <a:solidFill>
                  <a:srgbClr val="0070C0"/>
                </a:solidFill>
                <a:latin typeface="Georgia" panose="02040502050405020303" charset="0"/>
                <a:cs typeface="Georgia" panose="02040502050405020303" charset="0"/>
              </a:rPr>
              <a:t> </a:t>
            </a:r>
            <a:r>
              <a:rPr lang="zh-CN" altLang="en-US" sz="2800" b="1">
                <a:solidFill>
                  <a:srgbClr val="FF0000"/>
                </a:solidFill>
                <a:latin typeface="Georgia" panose="02040502050405020303" charset="0"/>
                <a:cs typeface="Georgia" panose="02040502050405020303" charset="0"/>
              </a:rPr>
              <a:t>index </a:t>
            </a:r>
            <a:r>
              <a:rPr lang="zh-CN" altLang="en-US" sz="2800" b="1">
                <a:solidFill>
                  <a:srgbClr val="0070C0"/>
                </a:solidFill>
                <a:latin typeface="Georgia" panose="02040502050405020303" charset="0"/>
                <a:cs typeface="Georgia" panose="02040502050405020303" charset="0"/>
              </a:rPr>
              <a:t>for</a:t>
            </a:r>
            <a:r>
              <a:rPr lang="en-US" altLang="zh-CN" sz="2800" b="1">
                <a:solidFill>
                  <a:srgbClr val="FF0000"/>
                </a:solidFill>
                <a:latin typeface="Georgia" panose="02040502050405020303" charset="0"/>
                <a:cs typeface="Georgia" panose="02040502050405020303" charset="0"/>
              </a:rPr>
              <a:t> every vertex</a:t>
            </a:r>
            <a:endParaRPr lang="en-US" altLang="zh-CN" sz="2800" b="1">
              <a:solidFill>
                <a:srgbClr val="FF0000"/>
              </a:solidFill>
              <a:latin typeface="Georgia" panose="02040502050405020303" charset="0"/>
              <a:cs typeface="Georgia" panose="02040502050405020303" charset="0"/>
            </a:endParaRPr>
          </a:p>
        </p:txBody>
      </p:sp>
      <p:sp>
        <p:nvSpPr>
          <p:cNvPr id="110" name="矩形 109"/>
          <p:cNvSpPr/>
          <p:nvPr/>
        </p:nvSpPr>
        <p:spPr>
          <a:xfrm>
            <a:off x="-258445" y="110744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11/37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88865" y="974090"/>
            <a:ext cx="7209790" cy="5772785"/>
          </a:xfrm>
          <a:prstGeom prst="rect">
            <a:avLst/>
          </a:prstGeom>
        </p:spPr>
      </p:pic>
      <p:sp>
        <p:nvSpPr>
          <p:cNvPr id="58" name="矩形 57"/>
          <p:cNvSpPr/>
          <p:nvPr/>
        </p:nvSpPr>
        <p:spPr>
          <a:xfrm>
            <a:off x="10988040" y="2310130"/>
            <a:ext cx="1322070" cy="3499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771765" y="3785870"/>
            <a:ext cx="3122930" cy="319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7865110" y="772795"/>
            <a:ext cx="3122930" cy="319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6259195" y="772795"/>
            <a:ext cx="1275715" cy="547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54625" y="5349875"/>
            <a:ext cx="4390390" cy="139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6569075" y="2309495"/>
            <a:ext cx="466090" cy="692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88125" y="3785870"/>
            <a:ext cx="466090" cy="78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188200" y="1747520"/>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197725" y="322135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7188200" y="476440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8789035" y="322135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8817610" y="476440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0398760" y="3221355"/>
            <a:ext cx="589915"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10408285" y="4764405"/>
            <a:ext cx="589915"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8188325" y="2299970"/>
            <a:ext cx="466090" cy="692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1131550" y="3785870"/>
            <a:ext cx="466090" cy="78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788525" y="5349875"/>
            <a:ext cx="466090" cy="58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9" name="直接箭头连接符 58"/>
          <p:cNvCxnSpPr/>
          <p:nvPr/>
        </p:nvCxnSpPr>
        <p:spPr>
          <a:xfrm>
            <a:off x="8784590" y="3392170"/>
            <a:ext cx="800100" cy="0"/>
          </a:xfrm>
          <a:prstGeom prst="straightConnector1">
            <a:avLst/>
          </a:prstGeom>
          <a:ln w="444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8813165" y="4963795"/>
            <a:ext cx="800100" cy="0"/>
          </a:xfrm>
          <a:prstGeom prst="straightConnector1">
            <a:avLst/>
          </a:prstGeom>
          <a:ln w="444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7193915" y="4963795"/>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375265" y="3392170"/>
            <a:ext cx="6096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10413365" y="4963795"/>
            <a:ext cx="55372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184390" y="1915795"/>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7193915" y="3392170"/>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 name="肘形连接符 1"/>
          <p:cNvCxnSpPr/>
          <p:nvPr/>
        </p:nvCxnSpPr>
        <p:spPr>
          <a:xfrm rot="10800000">
            <a:off x="5353685" y="5339080"/>
            <a:ext cx="4272915" cy="981710"/>
          </a:xfrm>
          <a:prstGeom prst="bentConnector3">
            <a:avLst>
              <a:gd name="adj1" fmla="val 99658"/>
            </a:avLst>
          </a:prstGeom>
          <a:ln w="85725" cap="rnd">
            <a:solidFill>
              <a:srgbClr val="FF0000"/>
            </a:solidFill>
            <a:bevel/>
            <a:headEnd type="none"/>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0" nodeType="clickEffect">
                                  <p:stCondLst>
                                    <p:cond delay="0"/>
                                  </p:stCondLst>
                                  <p:childTnLst>
                                    <p:animEffect transition="out" filter="wipe(down)">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0" nodeType="clickEffect">
                                  <p:stCondLst>
                                    <p:cond delay="0"/>
                                  </p:stCondLst>
                                  <p:childTnLst>
                                    <p:animEffect transition="out" filter="wipe(down)">
                                      <p:cBhvr>
                                        <p:cTn id="30" dur="500"/>
                                        <p:tgtEl>
                                          <p:spTgt spid="57"/>
                                        </p:tgtEl>
                                      </p:cBhvr>
                                    </p:animEffect>
                                    <p:set>
                                      <p:cBhvr>
                                        <p:cTn id="31" dur="1" fill="hold">
                                          <p:stCondLst>
                                            <p:cond delay="499"/>
                                          </p:stCondLst>
                                        </p:cTn>
                                        <p:tgtEl>
                                          <p:spTgt spid="5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0" nodeType="clickEffect">
                                  <p:stCondLst>
                                    <p:cond delay="0"/>
                                  </p:stCondLst>
                                  <p:childTnLst>
                                    <p:animEffect transition="out" filter="wipe(down)">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0" nodeType="clickEffect">
                                  <p:stCondLst>
                                    <p:cond delay="0"/>
                                  </p:stCondLst>
                                  <p:childTnLst>
                                    <p:animEffect transition="out" filter="wipe(down)">
                                      <p:cBhvr>
                                        <p:cTn id="40" dur="500"/>
                                        <p:tgtEl>
                                          <p:spTgt spid="21"/>
                                        </p:tgtEl>
                                      </p:cBhvr>
                                    </p:animEffect>
                                    <p:set>
                                      <p:cBhvr>
                                        <p:cTn id="41" dur="1" fill="hold">
                                          <p:stCondLst>
                                            <p:cond delay="499"/>
                                          </p:stCondLst>
                                        </p:cTn>
                                        <p:tgtEl>
                                          <p:spTgt spid="2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0" nodeType="clickEffect">
                                  <p:stCondLst>
                                    <p:cond delay="0"/>
                                  </p:stCondLst>
                                  <p:childTnLst>
                                    <p:animEffect transition="out" filter="wipe(down)">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0" nodeType="clickEffect">
                                  <p:stCondLst>
                                    <p:cond delay="0"/>
                                  </p:stCondLst>
                                  <p:childTnLst>
                                    <p:animEffect transition="out" filter="wipe(down)">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linds(horizont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0" nodeType="clickEffect">
                                  <p:stCondLst>
                                    <p:cond delay="0"/>
                                  </p:stCondLst>
                                  <p:childTnLst>
                                    <p:animEffect transition="out" filter="wipe(down)">
                                      <p:cBhvr>
                                        <p:cTn id="75" dur="500"/>
                                        <p:tgtEl>
                                          <p:spTgt spid="18"/>
                                        </p:tgtEl>
                                      </p:cBhvr>
                                    </p:animEffect>
                                    <p:set>
                                      <p:cBhvr>
                                        <p:cTn id="76" dur="1" fill="hold">
                                          <p:stCondLst>
                                            <p:cond delay="499"/>
                                          </p:stCondLst>
                                        </p:cTn>
                                        <p:tgtEl>
                                          <p:spTgt spid="1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blinds(horizontal)">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grpId="0" nodeType="clickEffect">
                                  <p:stCondLst>
                                    <p:cond delay="0"/>
                                  </p:stCondLst>
                                  <p:childTnLst>
                                    <p:animEffect transition="out" filter="wipe(down)">
                                      <p:cBhvr>
                                        <p:cTn id="85" dur="500"/>
                                        <p:tgtEl>
                                          <p:spTgt spid="11"/>
                                        </p:tgtEl>
                                      </p:cBhvr>
                                    </p:animEffect>
                                    <p:set>
                                      <p:cBhvr>
                                        <p:cTn id="86" dur="1" fill="hold">
                                          <p:stCondLst>
                                            <p:cond delay="499"/>
                                          </p:stCondLst>
                                        </p:cTn>
                                        <p:tgtEl>
                                          <p:spTgt spid="1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0" nodeType="clickEffect">
                                  <p:stCondLst>
                                    <p:cond delay="0"/>
                                  </p:stCondLst>
                                  <p:childTnLst>
                                    <p:animEffect transition="out" filter="wipe(down)">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xit" presetSubtype="4" fill="hold" grpId="0" nodeType="clickEffect">
                                  <p:stCondLst>
                                    <p:cond delay="0"/>
                                  </p:stCondLst>
                                  <p:childTnLst>
                                    <p:animEffect transition="out" filter="wipe(down)">
                                      <p:cBhvr>
                                        <p:cTn id="103" dur="500"/>
                                        <p:tgtEl>
                                          <p:spTgt spid="15"/>
                                        </p:tgtEl>
                                      </p:cBhvr>
                                    </p:animEffect>
                                    <p:set>
                                      <p:cBhvr>
                                        <p:cTn id="104" dur="1" fill="hold">
                                          <p:stCondLst>
                                            <p:cond delay="499"/>
                                          </p:stCondLst>
                                        </p:cTn>
                                        <p:tgtEl>
                                          <p:spTgt spid="1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0" nodeType="clickEffect">
                                  <p:stCondLst>
                                    <p:cond delay="0"/>
                                  </p:stCondLst>
                                  <p:childTnLst>
                                    <p:animEffect transition="out" filter="wipe(down)">
                                      <p:cBhvr>
                                        <p:cTn id="121" dur="500"/>
                                        <p:tgtEl>
                                          <p:spTgt spid="20"/>
                                        </p:tgtEl>
                                      </p:cBhvr>
                                    </p:animEffect>
                                    <p:set>
                                      <p:cBhvr>
                                        <p:cTn id="122" dur="1" fill="hold">
                                          <p:stCondLst>
                                            <p:cond delay="499"/>
                                          </p:stCondLst>
                                        </p:cTn>
                                        <p:tgtEl>
                                          <p:spTgt spid="2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linds(horizontal)">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0" nodeType="clickEffect">
                                  <p:stCondLst>
                                    <p:cond delay="0"/>
                                  </p:stCondLst>
                                  <p:childTnLst>
                                    <p:animEffect transition="out" filter="wipe(down)">
                                      <p:cBhvr>
                                        <p:cTn id="131" dur="500"/>
                                        <p:tgtEl>
                                          <p:spTgt spid="7"/>
                                        </p:tgtEl>
                                      </p:cBhvr>
                                    </p:animEffect>
                                    <p:set>
                                      <p:cBhvr>
                                        <p:cTn id="132" dur="1" fill="hold">
                                          <p:stCondLst>
                                            <p:cond delay="499"/>
                                          </p:stCondLst>
                                        </p:cTn>
                                        <p:tgtEl>
                                          <p:spTgt spid="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5" grpId="0" bldLvl="0" animBg="1"/>
      <p:bldP spid="57" grpId="0" bldLvl="0" animBg="1"/>
      <p:bldP spid="58" grpId="0" bldLvl="0" animBg="1"/>
      <p:bldP spid="21" grpId="0" bldLvl="0" animBg="1"/>
      <p:bldP spid="22" grpId="0" bldLvl="0" animBg="1"/>
      <p:bldP spid="8" grpId="0" bldLvl="0" animBg="1"/>
      <p:bldP spid="9" grpId="0" bldLvl="0" animBg="1"/>
      <p:bldP spid="23" grpId="0" bldLvl="0" animBg="1"/>
      <p:bldP spid="16" grpId="0" bldLvl="0" animBg="1"/>
      <p:bldP spid="18" grpId="0" bldLvl="0" animBg="1"/>
      <p:bldP spid="11" grpId="0" bldLvl="0" animBg="1"/>
      <p:bldP spid="14" grpId="0" bldLvl="0" animBg="1"/>
      <p:bldP spid="15" grpId="0" bldLvl="0" animBg="1"/>
      <p:bldP spid="19" grpId="0" bldLvl="0" animBg="1"/>
      <p:bldP spid="20"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9" name="图片 8"/>
          <p:cNvPicPr>
            <a:picLocks noChangeAspect="1"/>
          </p:cNvPicPr>
          <p:nvPr/>
        </p:nvPicPr>
        <p:blipFill>
          <a:blip r:embed="rId3"/>
          <a:stretch>
            <a:fillRect/>
          </a:stretch>
        </p:blipFill>
        <p:spPr>
          <a:xfrm>
            <a:off x="4683125" y="902335"/>
            <a:ext cx="7520305" cy="591058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13/37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4898390" y="974090"/>
            <a:ext cx="7209790" cy="5772785"/>
          </a:xfrm>
          <a:prstGeom prst="rect">
            <a:avLst/>
          </a:prstGeom>
        </p:spPr>
      </p:pic>
      <p:sp>
        <p:nvSpPr>
          <p:cNvPr id="8" name="文本框 7"/>
          <p:cNvSpPr txBox="1"/>
          <p:nvPr/>
        </p:nvSpPr>
        <p:spPr>
          <a:xfrm>
            <a:off x="109220" y="1776095"/>
            <a:ext cx="5714365" cy="1383665"/>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rPr>
              <a:t>For the </a:t>
            </a:r>
            <a:r>
              <a:rPr lang="zh-CN" altLang="en-US" sz="2800" b="1">
                <a:solidFill>
                  <a:srgbClr val="FF0000"/>
                </a:solidFill>
                <a:latin typeface="Georgia" panose="02040502050405020303" charset="0"/>
                <a:cs typeface="Georgia" panose="02040502050405020303" charset="0"/>
              </a:rPr>
              <a:t>normal</a:t>
            </a:r>
            <a:r>
              <a:rPr lang="zh-CN" altLang="en-US" sz="2800" b="1">
                <a:solidFill>
                  <a:srgbClr val="0070C0"/>
                </a:solidFill>
                <a:latin typeface="Georgia" panose="02040502050405020303" charset="0"/>
                <a:cs typeface="Georgia" panose="02040502050405020303" charset="0"/>
              </a:rPr>
              <a:t> DAG, we use a </a:t>
            </a:r>
            <a:r>
              <a:rPr lang="zh-CN" altLang="en-US" sz="2800" b="1">
                <a:solidFill>
                  <a:srgbClr val="FF0000"/>
                </a:solidFill>
                <a:latin typeface="Georgia" panose="02040502050405020303" charset="0"/>
                <a:cs typeface="Georgia" panose="02040502050405020303" charset="0"/>
              </a:rPr>
              <a:t>greedy algorithm</a:t>
            </a:r>
            <a:r>
              <a:rPr lang="zh-CN" altLang="en-US" sz="2800" b="1">
                <a:solidFill>
                  <a:srgbClr val="0070C0"/>
                </a:solidFill>
                <a:latin typeface="Georgia" panose="02040502050405020303" charset="0"/>
                <a:cs typeface="Georgia" panose="02040502050405020303" charset="0"/>
              </a:rPr>
              <a:t> to divide the chain.</a:t>
            </a:r>
            <a:endParaRPr lang="zh-CN" altLang="en-US" sz="2800" b="1">
              <a:solidFill>
                <a:srgbClr val="0070C0"/>
              </a:solidFill>
              <a:latin typeface="Georgia" panose="02040502050405020303" charset="0"/>
              <a:cs typeface="Georgia" panose="02040502050405020303" charset="0"/>
            </a:endParaRPr>
          </a:p>
        </p:txBody>
      </p:sp>
      <p:grpSp>
        <p:nvGrpSpPr>
          <p:cNvPr id="16" name="组合 15"/>
          <p:cNvGrpSpPr/>
          <p:nvPr/>
        </p:nvGrpSpPr>
        <p:grpSpPr>
          <a:xfrm>
            <a:off x="4714240" y="800100"/>
            <a:ext cx="7315200" cy="6003290"/>
            <a:chOff x="7424" y="1260"/>
            <a:chExt cx="11520" cy="9454"/>
          </a:xfrm>
        </p:grpSpPr>
        <p:sp>
          <p:nvSpPr>
            <p:cNvPr id="3" name="矩形 2"/>
            <p:cNvSpPr/>
            <p:nvPr/>
          </p:nvSpPr>
          <p:spPr>
            <a:xfrm>
              <a:off x="7424" y="5871"/>
              <a:ext cx="2120" cy="3481"/>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792" y="1260"/>
              <a:ext cx="2059" cy="756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2331" y="1495"/>
              <a:ext cx="2089" cy="4641"/>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2300" y="6350"/>
              <a:ext cx="2120" cy="24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4729" y="3661"/>
              <a:ext cx="2120" cy="24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4744" y="6350"/>
              <a:ext cx="2120" cy="4364"/>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7072" y="3780"/>
              <a:ext cx="1872" cy="504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40640" y="3192145"/>
            <a:ext cx="5282565" cy="2245360"/>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sym typeface="+mn-ea"/>
              </a:rPr>
              <a:t>transforms </a:t>
            </a:r>
            <a:r>
              <a:rPr lang="en-US" altLang="zh-CN" sz="2800" b="1">
                <a:solidFill>
                  <a:srgbClr val="FF0000"/>
                </a:solidFill>
                <a:latin typeface="Georgia" panose="02040502050405020303" charset="0"/>
                <a:cs typeface="Georgia" panose="02040502050405020303" charset="0"/>
              </a:rPr>
              <a:t>temporal graph</a:t>
            </a:r>
            <a:r>
              <a:rPr lang="en-US" altLang="zh-CN" sz="2800" b="1">
                <a:solidFill>
                  <a:srgbClr val="0070C0"/>
                </a:solidFill>
                <a:latin typeface="Georgia" panose="02040502050405020303" charset="0"/>
                <a:cs typeface="Georgia" panose="02040502050405020303" charset="0"/>
              </a:rPr>
              <a:t> into a </a:t>
            </a:r>
            <a:r>
              <a:rPr lang="en-US" altLang="zh-CN" sz="2800" b="1">
                <a:solidFill>
                  <a:srgbClr val="FF0000"/>
                </a:solidFill>
                <a:latin typeface="Georgia" panose="02040502050405020303" charset="0"/>
                <a:cs typeface="Georgia" panose="02040502050405020303" charset="0"/>
              </a:rPr>
              <a:t>DAG, </a:t>
            </a:r>
            <a:r>
              <a:rPr lang="en-US" altLang="zh-CN" sz="2800" b="1">
                <a:solidFill>
                  <a:srgbClr val="0070C0"/>
                </a:solidFill>
                <a:latin typeface="Georgia" panose="02040502050405020303" charset="0"/>
                <a:cs typeface="Georgia" panose="02040502050405020303" charset="0"/>
              </a:rPr>
              <a:t>the</a:t>
            </a:r>
            <a:r>
              <a:rPr lang="en-US" altLang="zh-CN" sz="2800" b="1">
                <a:solidFill>
                  <a:srgbClr val="FF0000"/>
                </a:solidFill>
                <a:latin typeface="Georgia" panose="02040502050405020303" charset="0"/>
                <a:cs typeface="Georgia" panose="02040502050405020303" charset="0"/>
              </a:rPr>
              <a:t> DAG  </a:t>
            </a:r>
            <a:endParaRPr lang="en-US" altLang="zh-CN"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each set of  </a:t>
            </a:r>
            <a:r>
              <a:rPr lang="en-US" altLang="zh-CN" sz="2800" b="1">
                <a:solidFill>
                  <a:srgbClr val="FF0000"/>
                </a:solidFill>
                <a:latin typeface="Georgia" panose="02040502050405020303" charset="0"/>
                <a:cs typeface="Georgia" panose="02040502050405020303" charset="0"/>
              </a:rPr>
              <a:t> V</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and</a:t>
            </a:r>
            <a:r>
              <a:rPr lang="en-US" altLang="zh-CN" sz="2800" b="1">
                <a:solidFill>
                  <a:srgbClr val="FF0000"/>
                </a:solidFill>
                <a:latin typeface="Georgia" panose="02040502050405020303" charset="0"/>
                <a:cs typeface="Georgia" panose="02040502050405020303" charset="0"/>
              </a:rPr>
              <a:t> V</a:t>
            </a:r>
            <a:r>
              <a:rPr lang="en-US" altLang="zh-CN" sz="2800" b="1" baseline="-25000">
                <a:solidFill>
                  <a:srgbClr val="FF0000"/>
                </a:solidFill>
                <a:latin typeface="Georgia" panose="02040502050405020303" charset="0"/>
                <a:cs typeface="Georgia" panose="02040502050405020303" charset="0"/>
              </a:rPr>
              <a:t>out</a:t>
            </a:r>
            <a:endParaRPr lang="en-US" altLang="zh-CN"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naturally appears as a </a:t>
            </a:r>
            <a:r>
              <a:rPr lang="en-US" altLang="zh-CN" sz="2800" b="1">
                <a:solidFill>
                  <a:srgbClr val="FF0000"/>
                </a:solidFill>
                <a:latin typeface="Georgia" panose="02040502050405020303" charset="0"/>
                <a:cs typeface="Georgia" panose="02040502050405020303" charset="0"/>
              </a:rPr>
              <a:t>chain</a:t>
            </a:r>
            <a:endParaRPr lang="en-US" altLang="zh-CN" sz="2800" b="1">
              <a:solidFill>
                <a:srgbClr val="FF0000"/>
              </a:solidFill>
              <a:latin typeface="Georgia" panose="02040502050405020303" charset="0"/>
              <a:cs typeface="Georgia" panose="02040502050405020303" charset="0"/>
            </a:endParaRPr>
          </a:p>
        </p:txBody>
      </p:sp>
      <p:sp>
        <p:nvSpPr>
          <p:cNvPr id="4" name="文本框 3"/>
          <p:cNvSpPr txBox="1"/>
          <p:nvPr/>
        </p:nvSpPr>
        <p:spPr>
          <a:xfrm>
            <a:off x="11514455" y="6562090"/>
            <a:ext cx="922655" cy="368300"/>
          </a:xfrm>
          <a:prstGeom prst="rect">
            <a:avLst/>
          </a:prstGeom>
          <a:noFill/>
        </p:spPr>
        <p:txBody>
          <a:bodyPr wrap="square" rtlCol="0">
            <a:spAutoFit/>
          </a:bodyPr>
          <a:p>
            <a:r>
              <a:rPr lang="en-US" altLang="zh-CN" b="1"/>
              <a:t>14/37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4898390" y="974090"/>
            <a:ext cx="7209790" cy="5772785"/>
          </a:xfrm>
          <a:prstGeom prst="rect">
            <a:avLst/>
          </a:prstGeom>
        </p:spPr>
      </p:pic>
      <p:sp>
        <p:nvSpPr>
          <p:cNvPr id="8" name="文本框 7"/>
          <p:cNvSpPr txBox="1"/>
          <p:nvPr/>
        </p:nvSpPr>
        <p:spPr>
          <a:xfrm>
            <a:off x="109220" y="1776095"/>
            <a:ext cx="5714365" cy="1814830"/>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rPr>
              <a:t> reduce the number of chains in </a:t>
            </a:r>
            <a:r>
              <a:rPr lang="zh-CN" altLang="en-US" sz="2800" b="1" i="1">
                <a:solidFill>
                  <a:srgbClr val="FF0000"/>
                </a:solidFill>
                <a:latin typeface="Georgia" panose="02040502050405020303" charset="0"/>
                <a:cs typeface="Georgia" panose="02040502050405020303" charset="0"/>
              </a:rPr>
              <a:t>ℂ</a:t>
            </a:r>
            <a:r>
              <a:rPr lang="zh-CN" altLang="en-US" sz="2800" b="1">
                <a:solidFill>
                  <a:srgbClr val="0070C0"/>
                </a:solidFill>
                <a:latin typeface="Georgia" panose="02040502050405020303" charset="0"/>
                <a:cs typeface="Georgia" panose="02040502050405020303" charset="0"/>
              </a:rPr>
              <a:t> by half </a:t>
            </a:r>
            <a:r>
              <a:rPr lang="en-US" altLang="zh-CN" sz="2800" b="1">
                <a:solidFill>
                  <a:srgbClr val="0070C0"/>
                </a:solidFill>
                <a:latin typeface="Georgia" panose="02040502050405020303" charset="0"/>
                <a:cs typeface="Georgia" panose="02040502050405020303" charset="0"/>
              </a:rPr>
              <a:t>.</a:t>
            </a:r>
            <a:endParaRPr lang="en-US" altLang="zh-CN"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 merge </a:t>
            </a:r>
            <a:r>
              <a:rPr lang="en-US" altLang="zh-CN" sz="2800" b="1">
                <a:solidFill>
                  <a:srgbClr val="FF0000"/>
                </a:solidFill>
                <a:latin typeface="Georgia" panose="02040502050405020303" charset="0"/>
                <a:cs typeface="Georgia" panose="02040502050405020303" charset="0"/>
              </a:rPr>
              <a:t>V</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r>
              <a:rPr lang="zh-CN" altLang="en-US" sz="2800" b="1">
                <a:solidFill>
                  <a:srgbClr val="0070C0"/>
                </a:solidFill>
                <a:latin typeface="Georgia" panose="02040502050405020303" charset="0"/>
                <a:cs typeface="Georgia" panose="02040502050405020303" charset="0"/>
              </a:rPr>
              <a:t>and </a:t>
            </a:r>
            <a:r>
              <a:rPr lang="en-US" altLang="zh-CN" sz="2800" b="1">
                <a:solidFill>
                  <a:srgbClr val="FF0000"/>
                </a:solidFill>
                <a:latin typeface="Georgia" panose="02040502050405020303" charset="0"/>
                <a:cs typeface="Georgia" panose="02040502050405020303" charset="0"/>
              </a:rPr>
              <a:t>V</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into one single chain </a:t>
            </a:r>
            <a:r>
              <a:rPr lang="en-US" altLang="zh-CN" sz="2800" b="1">
                <a:solidFill>
                  <a:srgbClr val="0070C0"/>
                </a:solidFill>
                <a:latin typeface="Georgia" panose="02040502050405020303" charset="0"/>
                <a:cs typeface="Georgia" panose="02040502050405020303" charset="0"/>
              </a:rPr>
              <a:t>.</a:t>
            </a:r>
            <a:endParaRPr lang="en-US" altLang="zh-CN" sz="2800" b="1">
              <a:solidFill>
                <a:srgbClr val="0070C0"/>
              </a:solidFill>
              <a:latin typeface="Georgia" panose="02040502050405020303" charset="0"/>
              <a:cs typeface="Georgia" panose="02040502050405020303" charset="0"/>
            </a:endParaRPr>
          </a:p>
        </p:txBody>
      </p:sp>
      <p:sp>
        <p:nvSpPr>
          <p:cNvPr id="3" name="矩形 2"/>
          <p:cNvSpPr/>
          <p:nvPr/>
        </p:nvSpPr>
        <p:spPr>
          <a:xfrm>
            <a:off x="4714240" y="3728085"/>
            <a:ext cx="1346200" cy="221043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217920" y="800100"/>
            <a:ext cx="1307465" cy="48037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830185" y="949325"/>
            <a:ext cx="1326515" cy="294703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810500" y="4032250"/>
            <a:ext cx="1346200" cy="157162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352915" y="2324735"/>
            <a:ext cx="1346200" cy="157162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362440" y="4032250"/>
            <a:ext cx="1346200" cy="2771140"/>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0840720" y="2400300"/>
            <a:ext cx="1188720" cy="32035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4970780" y="800100"/>
            <a:ext cx="7058660" cy="600265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113020" y="1301115"/>
            <a:ext cx="1139825"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455785" y="1120140"/>
            <a:ext cx="1139825"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016875" y="5848350"/>
            <a:ext cx="1139825"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64850" y="1518920"/>
            <a:ext cx="1139825" cy="398780"/>
          </a:xfrm>
          <a:prstGeom prst="rect">
            <a:avLst/>
          </a:prstGeom>
          <a:noFill/>
        </p:spPr>
        <p:txBody>
          <a:bodyPr wrap="square" rtlCol="0">
            <a:spAutoFit/>
          </a:bodyPr>
          <a:p>
            <a:r>
              <a:rPr lang="en-US" altLang="zh-CN" sz="2000" b="1"/>
              <a:t>Chain4</a:t>
            </a:r>
            <a:endParaRPr lang="en-US" altLang="zh-CN" sz="2000" b="1"/>
          </a:p>
        </p:txBody>
      </p:sp>
      <p:sp>
        <p:nvSpPr>
          <p:cNvPr id="16" name="文本框 15"/>
          <p:cNvSpPr txBox="1"/>
          <p:nvPr/>
        </p:nvSpPr>
        <p:spPr>
          <a:xfrm>
            <a:off x="11514455" y="6562090"/>
            <a:ext cx="922655" cy="368300"/>
          </a:xfrm>
          <a:prstGeom prst="rect">
            <a:avLst/>
          </a:prstGeom>
          <a:noFill/>
        </p:spPr>
        <p:txBody>
          <a:bodyPr wrap="square" rtlCol="0">
            <a:spAutoFit/>
          </a:bodyPr>
          <a:p>
            <a:r>
              <a:rPr lang="en-US" altLang="zh-CN" b="1"/>
              <a:t>15/37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2" presetClass="exit" presetSubtype="4" fill="hold" grpId="0" nodeType="withEffect">
                                  <p:stCondLst>
                                    <p:cond delay="0"/>
                                  </p:stCondLst>
                                  <p:childTnLst>
                                    <p:animEffect transition="out" filter="wipe(down)">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22" presetClass="exit" presetSubtype="4" fill="hold" grpId="0" nodeType="withEffect">
                                  <p:stCondLst>
                                    <p:cond delay="0"/>
                                  </p:stCondLst>
                                  <p:childTnLst>
                                    <p:animEffect transition="out" filter="wipe(down)">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7" grpId="0" animBg="1"/>
      <p:bldP spid="11" grpId="0" animBg="1"/>
      <p:bldP spid="12" grpId="0" animBg="1"/>
      <p:bldP spid="14" grpId="0" animBg="1"/>
      <p:bldP spid="13" grpId="0" animBg="1"/>
      <p:bldP spid="15" grpId="0" animBg="1"/>
      <p:bldP spid="23" grpId="0"/>
      <p:bldP spid="21" grpId="0"/>
      <p:bldP spid="22"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4898390" y="949325"/>
            <a:ext cx="7209790" cy="5772785"/>
          </a:xfrm>
          <a:prstGeom prst="rect">
            <a:avLst/>
          </a:prstGeom>
        </p:spPr>
      </p:pic>
      <p:grpSp>
        <p:nvGrpSpPr>
          <p:cNvPr id="19" name="组合 18"/>
          <p:cNvGrpSpPr/>
          <p:nvPr/>
        </p:nvGrpSpPr>
        <p:grpSpPr>
          <a:xfrm>
            <a:off x="4905375" y="940435"/>
            <a:ext cx="7202805" cy="5853430"/>
            <a:chOff x="7828" y="1495"/>
            <a:chExt cx="11116" cy="9218"/>
          </a:xfrm>
        </p:grpSpPr>
        <p:sp>
          <p:nvSpPr>
            <p:cNvPr id="4" name="矩形 3"/>
            <p:cNvSpPr/>
            <p:nvPr/>
          </p:nvSpPr>
          <p:spPr>
            <a:xfrm>
              <a:off x="7828" y="1495"/>
              <a:ext cx="4271" cy="7715"/>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113020" y="1301115"/>
            <a:ext cx="1139825"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455785" y="1120140"/>
            <a:ext cx="1139825"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016875" y="5848350"/>
            <a:ext cx="1139825"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64850" y="1518920"/>
            <a:ext cx="1139825" cy="398780"/>
          </a:xfrm>
          <a:prstGeom prst="rect">
            <a:avLst/>
          </a:prstGeom>
          <a:noFill/>
        </p:spPr>
        <p:txBody>
          <a:bodyPr wrap="square" rtlCol="0">
            <a:spAutoFit/>
          </a:bodyPr>
          <a:p>
            <a:r>
              <a:rPr lang="en-US" altLang="zh-CN" sz="2000" b="1"/>
              <a:t>Chain4</a:t>
            </a:r>
            <a:endParaRPr lang="en-US" altLang="zh-CN" sz="2000" b="1"/>
          </a:p>
        </p:txBody>
      </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258445" y="102743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2"/>
          <a:stretch>
            <a:fillRect/>
          </a:stretch>
        </p:blipFill>
        <p:spPr>
          <a:xfrm>
            <a:off x="4730750" y="902335"/>
            <a:ext cx="7520305" cy="591058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16/37</a:t>
            </a:r>
            <a:endParaRPr lang="en-US" b="1"/>
          </a:p>
        </p:txBody>
      </p:sp>
      <p:sp>
        <p:nvSpPr>
          <p:cNvPr id="18" name="文本框 17"/>
          <p:cNvSpPr txBox="1"/>
          <p:nvPr/>
        </p:nvSpPr>
        <p:spPr>
          <a:xfrm>
            <a:off x="-24130" y="1776095"/>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sp>
        <p:nvSpPr>
          <p:cNvPr id="24" name="文本框 23"/>
          <p:cNvSpPr txBox="1"/>
          <p:nvPr/>
        </p:nvSpPr>
        <p:spPr>
          <a:xfrm>
            <a:off x="123190" y="2298065"/>
            <a:ext cx="5714365" cy="953135"/>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code(</a:t>
            </a:r>
            <a:r>
              <a:rPr lang="en-US" altLang="zh-CN" sz="2800" b="1" i="1">
                <a:solidFill>
                  <a:srgbClr val="0070C0"/>
                </a:solidFill>
                <a:latin typeface="Georgia" panose="02040502050405020303" charset="0"/>
                <a:cs typeface="Georgia" panose="02040502050405020303" charset="0"/>
              </a:rPr>
              <a:t>v1</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1,1</a:t>
            </a:r>
            <a:r>
              <a:rPr lang="zh-CN" altLang="en-US" sz="2800" b="1">
                <a:solidFill>
                  <a:srgbClr val="0070C0"/>
                </a:solidFill>
                <a:latin typeface="Georgia" panose="02040502050405020303" charset="0"/>
                <a:cs typeface="Georgia" panose="02040502050405020303" charset="0"/>
              </a:rPr>
              <a:t>）</a:t>
            </a:r>
            <a:endParaRPr lang="zh-CN" altLang="en-US" sz="2800" b="1">
              <a:solidFill>
                <a:srgbClr val="0070C0"/>
              </a:solidFill>
              <a:latin typeface="Georgia" panose="02040502050405020303" charset="0"/>
              <a:cs typeface="Georgia" panose="02040502050405020303" charset="0"/>
            </a:endParaRPr>
          </a:p>
          <a:p>
            <a:r>
              <a:rPr lang="en-US" altLang="zh-CN" sz="2800" b="1">
                <a:solidFill>
                  <a:srgbClr val="0070C0"/>
                </a:solidFill>
                <a:latin typeface="Georgia" panose="02040502050405020303" charset="0"/>
                <a:cs typeface="Georgia" panose="02040502050405020303" charset="0"/>
                <a:sym typeface="+mn-ea"/>
              </a:rPr>
              <a:t>code(</a:t>
            </a:r>
            <a:r>
              <a:rPr lang="en-US" altLang="zh-CN" sz="2800" b="1" i="1">
                <a:solidFill>
                  <a:srgbClr val="0070C0"/>
                </a:solidFill>
                <a:latin typeface="Georgia" panose="02040502050405020303" charset="0"/>
                <a:cs typeface="Georgia" panose="02040502050405020303" charset="0"/>
                <a:sym typeface="+mn-ea"/>
              </a:rPr>
              <a:t>v12</a:t>
            </a:r>
            <a:r>
              <a:rPr lang="zh-CN" altLang="en-US" sz="2800" b="1">
                <a:solidFill>
                  <a:srgbClr val="0070C0"/>
                </a:solidFill>
                <a:latin typeface="Georgia" panose="02040502050405020303" charset="0"/>
                <a:cs typeface="Georgia" panose="02040502050405020303" charset="0"/>
                <a:sym typeface="+mn-ea"/>
              </a:rPr>
              <a:t>）</a:t>
            </a:r>
            <a:r>
              <a:rPr lang="en-US" altLang="zh-CN" sz="2800" b="1">
                <a:solidFill>
                  <a:srgbClr val="0070C0"/>
                </a:solidFill>
                <a:latin typeface="Georgia" panose="02040502050405020303" charset="0"/>
                <a:cs typeface="Georgia" panose="02040502050405020303" charset="0"/>
              </a:rPr>
              <a:t>=(4,2)</a:t>
            </a:r>
            <a:endParaRPr lang="en-US" altLang="zh-CN" sz="2800" b="1" baseline="-25000">
              <a:solidFill>
                <a:srgbClr val="0070C0"/>
              </a:solidFill>
              <a:latin typeface="Georgia" panose="02040502050405020303" charset="0"/>
              <a:cs typeface="Georgia" panose="02040502050405020303" charset="0"/>
            </a:endParaRPr>
          </a:p>
        </p:txBody>
      </p:sp>
      <p:sp>
        <p:nvSpPr>
          <p:cNvPr id="25" name="文本框 24"/>
          <p:cNvSpPr txBox="1"/>
          <p:nvPr/>
        </p:nvSpPr>
        <p:spPr>
          <a:xfrm>
            <a:off x="-33655" y="3165475"/>
            <a:ext cx="5714365" cy="2245360"/>
          </a:xfrm>
          <a:prstGeom prst="rect">
            <a:avLst/>
          </a:prstGeom>
          <a:noFill/>
        </p:spPr>
        <p:txBody>
          <a:bodyPr wrap="square" rtlCol="0">
            <a:spAutoFit/>
          </a:bodyPr>
          <a:p>
            <a:r>
              <a:rPr sz="2800" b="1">
                <a:solidFill>
                  <a:srgbClr val="0070C0"/>
                </a:solidFill>
                <a:latin typeface="Georgia" panose="02040502050405020303" charset="0"/>
                <a:cs typeface="Georgia" panose="02040502050405020303" charset="0"/>
              </a:rPr>
              <a:t>Given the chain cover </a:t>
            </a:r>
            <a:endParaRPr sz="2800" b="1">
              <a:solidFill>
                <a:srgbClr val="0070C0"/>
              </a:solidFill>
              <a:latin typeface="Georgia" panose="02040502050405020303" charset="0"/>
              <a:cs typeface="Georgia" panose="02040502050405020303" charset="0"/>
            </a:endParaRPr>
          </a:p>
          <a:p>
            <a:r>
              <a:rPr sz="2800" b="1" i="1">
                <a:solidFill>
                  <a:srgbClr val="FF0000"/>
                </a:solidFill>
                <a:latin typeface="Georgia" panose="02040502050405020303" charset="0"/>
                <a:cs typeface="Georgia" panose="02040502050405020303" charset="0"/>
              </a:rPr>
              <a:t>ℂ</a:t>
            </a:r>
            <a:r>
              <a:rPr sz="2800" b="1">
                <a:solidFill>
                  <a:srgbClr val="0070C0"/>
                </a:solidFill>
                <a:latin typeface="Georgia" panose="02040502050405020303" charset="0"/>
                <a:cs typeface="Georgia" panose="02040502050405020303" charset="0"/>
              </a:rPr>
              <a:t> = {</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1</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2</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3</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4</a:t>
            </a:r>
            <a:r>
              <a:rPr sz="2800" b="1">
                <a:solidFill>
                  <a:srgbClr val="0070C0"/>
                </a:solidFill>
                <a:latin typeface="Georgia" panose="02040502050405020303" charset="0"/>
                <a:cs typeface="Georgia" panose="02040502050405020303" charset="0"/>
              </a:rPr>
              <a:t>}</a:t>
            </a:r>
            <a:endParaRPr sz="2800" b="1">
              <a:solidFill>
                <a:srgbClr val="0070C0"/>
              </a:solidFill>
              <a:latin typeface="Georgia" panose="02040502050405020303" charset="0"/>
              <a:cs typeface="Georgia" panose="02040502050405020303" charset="0"/>
            </a:endParaRPr>
          </a:p>
          <a:p>
            <a:r>
              <a:rPr lang="en-US" sz="2800" b="1">
                <a:solidFill>
                  <a:srgbClr val="FF0000"/>
                </a:solidFill>
                <a:latin typeface="Georgia" panose="02040502050405020303" charset="0"/>
                <a:cs typeface="Georgia" panose="02040502050405020303" charset="0"/>
              </a:rPr>
              <a:t>           K = 2</a:t>
            </a:r>
            <a:endParaRPr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rPr>
              <a:t>One </a:t>
            </a:r>
            <a:r>
              <a:rPr lang="en-US" sz="2800" b="1">
                <a:solidFill>
                  <a:srgbClr val="FF0000"/>
                </a:solidFill>
                <a:latin typeface="Georgia" panose="02040502050405020303" charset="0"/>
                <a:cs typeface="Georgia" panose="02040502050405020303" charset="0"/>
              </a:rPr>
              <a:t>topological order</a:t>
            </a:r>
            <a:endParaRPr lang="en-US"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rPr>
              <a:t>is as follows: </a:t>
            </a:r>
            <a:endParaRPr lang="en-US" sz="2800" b="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3"/>
          <a:stretch>
            <a:fillRect/>
          </a:stretch>
        </p:blipFill>
        <p:spPr>
          <a:xfrm>
            <a:off x="-33655" y="5320665"/>
            <a:ext cx="5146675" cy="34544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17/37</a:t>
            </a:r>
            <a:endParaRPr lang="en-US" b="1"/>
          </a:p>
        </p:txBody>
      </p:sp>
      <p:sp>
        <p:nvSpPr>
          <p:cNvPr id="18" name="文本框 17"/>
          <p:cNvSpPr txBox="1"/>
          <p:nvPr/>
        </p:nvSpPr>
        <p:spPr>
          <a:xfrm>
            <a:off x="-71755" y="982980"/>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2"/>
          <a:stretch>
            <a:fillRect/>
          </a:stretch>
        </p:blipFill>
        <p:spPr>
          <a:xfrm>
            <a:off x="-33655" y="1504950"/>
            <a:ext cx="5146675" cy="345440"/>
          </a:xfrm>
          <a:prstGeom prst="rect">
            <a:avLst/>
          </a:prstGeom>
        </p:spPr>
      </p:pic>
      <p:sp>
        <p:nvSpPr>
          <p:cNvPr id="3" name="文本框 2"/>
          <p:cNvSpPr txBox="1"/>
          <p:nvPr/>
        </p:nvSpPr>
        <p:spPr>
          <a:xfrm>
            <a:off x="702945" y="1850390"/>
            <a:ext cx="5714365" cy="521970"/>
          </a:xfrm>
          <a:prstGeom prst="rect">
            <a:avLst/>
          </a:prstGeom>
          <a:noFill/>
        </p:spPr>
        <p:txBody>
          <a:bodyPr wrap="square" rtlCol="0">
            <a:spAutoFit/>
          </a:bodyPr>
          <a:p>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          </a:t>
            </a:r>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endParaRPr lang="en-US" altLang="zh-CN" sz="2800" b="1" i="1">
              <a:solidFill>
                <a:srgbClr val="FF0000"/>
              </a:solidFill>
              <a:latin typeface="Georgia" panose="02040502050405020303" charset="0"/>
              <a:cs typeface="Georgia" panose="02040502050405020303" charset="0"/>
            </a:endParaRPr>
          </a:p>
        </p:txBody>
      </p:sp>
      <p:sp>
        <p:nvSpPr>
          <p:cNvPr id="7" name="文本框 6"/>
          <p:cNvSpPr txBox="1"/>
          <p:nvPr/>
        </p:nvSpPr>
        <p:spPr>
          <a:xfrm>
            <a:off x="-33655" y="2312035"/>
            <a:ext cx="571436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Example:</a:t>
            </a:r>
            <a:r>
              <a:rPr lang="en-US" altLang="zh-CN" sz="2800" b="1" i="1">
                <a:solidFill>
                  <a:srgbClr val="FF0000"/>
                </a:solidFill>
                <a:latin typeface="Georgia" panose="02040502050405020303" charset="0"/>
                <a:cs typeface="Georgia" panose="02040502050405020303" charset="0"/>
                <a:sym typeface="+mn-ea"/>
              </a:rPr>
              <a:t>L</a:t>
            </a:r>
            <a:r>
              <a:rPr lang="en-US" altLang="zh-CN" sz="2800" b="1" baseline="-25000">
                <a:solidFill>
                  <a:srgbClr val="FF0000"/>
                </a:solidFill>
                <a:latin typeface="Georgia" panose="02040502050405020303" charset="0"/>
                <a:cs typeface="Georgia" panose="02040502050405020303" charset="0"/>
                <a:sym typeface="+mn-ea"/>
              </a:rPr>
              <a:t>out</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i="1">
                <a:solidFill>
                  <a:srgbClr val="FF0000"/>
                </a:solidFill>
                <a:latin typeface="Georgia" panose="02040502050405020303" charset="0"/>
                <a:ea typeface="Malgun Gothic" panose="020B0503020000020004" charset="-127"/>
                <a:cs typeface="Georgia" panose="02040502050405020303" charset="0"/>
                <a:sym typeface="+mn-ea"/>
              </a:rPr>
              <a:t>3</a:t>
            </a:r>
            <a:r>
              <a:rPr lang="en-US" altLang="zh-CN" sz="2800" b="1">
                <a:solidFill>
                  <a:srgbClr val="FF0000"/>
                </a:solidFill>
                <a:latin typeface="Georgia" panose="02040502050405020303" charset="0"/>
                <a:cs typeface="Georgia" panose="02040502050405020303" charset="0"/>
                <a:sym typeface="+mn-ea"/>
              </a:rPr>
              <a:t>)</a:t>
            </a:r>
            <a:r>
              <a:rPr lang="en-US" altLang="zh-CN" sz="2800" b="1">
                <a:solidFill>
                  <a:srgbClr val="FF0000"/>
                </a:solidFill>
                <a:latin typeface="Georgia" panose="02040502050405020303" charset="0"/>
                <a:cs typeface="Georgia" panose="02040502050405020303" charset="0"/>
              </a:rPr>
              <a:t>        K=2</a:t>
            </a:r>
            <a:endParaRPr lang="en-US" altLang="zh-CN" sz="2800" b="1">
              <a:solidFill>
                <a:srgbClr val="FF0000"/>
              </a:solidFill>
              <a:latin typeface="Georgia" panose="02040502050405020303" charset="0"/>
              <a:cs typeface="Georgia" panose="02040502050405020303" charset="0"/>
            </a:endParaRPr>
          </a:p>
        </p:txBody>
      </p:sp>
      <p:sp>
        <p:nvSpPr>
          <p:cNvPr id="8" name="文本框 7"/>
          <p:cNvSpPr txBox="1"/>
          <p:nvPr/>
        </p:nvSpPr>
        <p:spPr>
          <a:xfrm>
            <a:off x="-33655" y="2881630"/>
            <a:ext cx="8021955" cy="3581400"/>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v12</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 {(4,2)}</a:t>
            </a:r>
            <a:r>
              <a:rPr lang="en-US" altLang="zh-CN" sz="2800">
                <a:solidFill>
                  <a:srgbClr val="FF0000"/>
                </a:solidFill>
                <a:latin typeface="Georgia" panose="02040502050405020303" charset="0"/>
                <a:cs typeface="Georgia" panose="02040502050405020303" charset="0"/>
              </a:rPr>
              <a:t> </a:t>
            </a:r>
            <a:endParaRPr lang="en-US" altLang="zh-CN" sz="2800">
              <a:solidFill>
                <a:srgbClr val="FF0000"/>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v4</a:t>
            </a:r>
            <a:r>
              <a:rPr lang="en-US" altLang="zh-CN" sz="2800">
                <a:solidFill>
                  <a:schemeClr val="tx2"/>
                </a:solidFill>
                <a:latin typeface="Georgia" panose="02040502050405020303" charset="0"/>
                <a:cs typeface="Georgia" panose="02040502050405020303" charset="0"/>
                <a:sym typeface="+mn-ea"/>
              </a:rPr>
              <a:t>) = {(1,4)}</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v10</a:t>
            </a:r>
            <a:r>
              <a:rPr lang="en-US" altLang="zh-CN" sz="2800">
                <a:solidFill>
                  <a:schemeClr val="tx2"/>
                </a:solidFill>
                <a:latin typeface="Georgia" panose="02040502050405020303" charset="0"/>
                <a:cs typeface="Georgia" panose="02040502050405020303" charset="0"/>
                <a:sym typeface="+mn-ea"/>
              </a:rPr>
              <a:t>) = </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v10</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v4</a:t>
            </a:r>
            <a:r>
              <a:rPr lang="en-US" altLang="zh-CN" sz="2800">
                <a:solidFill>
                  <a:srgbClr val="FF0000"/>
                </a:solidFill>
                <a:latin typeface="Georgia" panose="02040502050405020303" charset="0"/>
                <a:cs typeface="Georgia" panose="02040502050405020303" charset="0"/>
                <a:sym typeface="+mn-ea"/>
              </a:rPr>
              <a:t>)</a:t>
            </a:r>
            <a:endParaRPr lang="en-US" altLang="zh-CN" sz="2800">
              <a:solidFill>
                <a:schemeClr val="tx2"/>
              </a:solidFill>
              <a:latin typeface="Georgia" panose="02040502050405020303" charset="0"/>
              <a:cs typeface="Georgia" panose="02040502050405020303" charset="0"/>
              <a:sym typeface="+mn-ea"/>
            </a:endParaRPr>
          </a:p>
          <a:p>
            <a:r>
              <a:rPr lang="en-US" altLang="zh-CN" sz="2800">
                <a:solidFill>
                  <a:srgbClr val="FF0000"/>
                </a:solidFill>
                <a:latin typeface="Georgia" panose="02040502050405020303" charset="0"/>
                <a:cs typeface="Georgia" panose="02040502050405020303" charset="0"/>
              </a:rPr>
              <a:t>                  </a:t>
            </a:r>
            <a:r>
              <a:rPr lang="en-US" altLang="zh-CN" sz="2800">
                <a:solidFill>
                  <a:schemeClr val="tx2"/>
                </a:solidFill>
                <a:latin typeface="Georgia" panose="02040502050405020303" charset="0"/>
                <a:cs typeface="Georgia" panose="02040502050405020303" charset="0"/>
              </a:rPr>
              <a:t> ={(1,4),(3,3)}</a:t>
            </a:r>
            <a:endParaRPr lang="en-US" altLang="zh-CN" sz="2800">
              <a:solidFill>
                <a:schemeClr val="tx2"/>
              </a:solidFill>
              <a:latin typeface="Georgia" panose="02040502050405020303" charset="0"/>
              <a:cs typeface="Georgia" panose="02040502050405020303" charset="0"/>
            </a:endParaRPr>
          </a:p>
          <a:p>
            <a:pPr>
              <a:lnSpc>
                <a:spcPct val="110000"/>
              </a:lnSpc>
            </a:pP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v9</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v9</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v10</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v12</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a:t>
            </a:r>
            <a:endParaRPr lang="en-US" altLang="zh-CN" sz="2800">
              <a:solidFill>
                <a:schemeClr val="tx2"/>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rPr>
              <a:t>=top2{(3,2) U(1,4),(3,3)U(4,2)} ={(1,4),(3,2)}</a:t>
            </a:r>
            <a:endParaRPr lang="en-US" altLang="zh-CN" sz="2800">
              <a:solidFill>
                <a:schemeClr val="tx2"/>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v8</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v8</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v9</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)={(1,4),(3,1)}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v3</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v8</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)={(1,3),(3,1)}</a:t>
            </a:r>
            <a:endParaRPr lang="en-US" altLang="zh-CN" sz="2800">
              <a:solidFill>
                <a:schemeClr val="tx2"/>
              </a:solidFill>
              <a:latin typeface="Georgia" panose="02040502050405020303" charset="0"/>
              <a:cs typeface="Georgia" panose="02040502050405020303" charset="0"/>
            </a:endParaRPr>
          </a:p>
        </p:txBody>
      </p:sp>
      <p:sp>
        <p:nvSpPr>
          <p:cNvPr id="13" name="椭圆 12"/>
          <p:cNvSpPr/>
          <p:nvPr/>
        </p:nvSpPr>
        <p:spPr>
          <a:xfrm>
            <a:off x="10892155" y="352107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0873740" y="22644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6036945" y="354012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9775825" y="464058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6021070" y="353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p:nvPr/>
        </p:nvCxnSpPr>
        <p:spPr>
          <a:xfrm flipV="1">
            <a:off x="1757680" y="4150360"/>
            <a:ext cx="1739265" cy="95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15615" y="4621530"/>
            <a:ext cx="906145" cy="1905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9783445" y="353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0873740" y="35198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9783445" y="462153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8494395" y="35191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792970" y="35096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7237730" y="352107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55025" y="35096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blinds(horizontal)">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1" nodeType="clickEffect">
                                  <p:stCondLst>
                                    <p:cond delay="0"/>
                                  </p:stCondLst>
                                  <p:childTnLst>
                                    <p:animEffect transition="out" filter="wipe(down)">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blinds(horizontal)">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35"/>
                                        </p:tgtEl>
                                      </p:cBhvr>
                                    </p:animEffect>
                                    <p:set>
                                      <p:cBhvr>
                                        <p:cTn id="127" dur="1" fill="hold">
                                          <p:stCondLst>
                                            <p:cond delay="499"/>
                                          </p:stCondLst>
                                        </p:cTn>
                                        <p:tgtEl>
                                          <p:spTgt spid="3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blinds(horizontal)">
                                      <p:cBhvr>
                                        <p:cTn id="132" dur="500"/>
                                        <p:tgtEl>
                                          <p:spTgt spid="3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1" nodeType="clickEffect">
                                  <p:stCondLst>
                                    <p:cond delay="0"/>
                                  </p:stCondLst>
                                  <p:childTnLst>
                                    <p:animEffect transition="out" filter="wipe(down)">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blinds(horizontal)">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1" nodeType="clickEffect">
                                  <p:stCondLst>
                                    <p:cond delay="0"/>
                                  </p:stCondLst>
                                  <p:childTnLst>
                                    <p:animEffect transition="out" filter="wipe(down)">
                                      <p:cBhvr>
                                        <p:cTn id="146" dur="500"/>
                                        <p:tgtEl>
                                          <p:spTgt spid="37"/>
                                        </p:tgtEl>
                                      </p:cBhvr>
                                    </p:animEffect>
                                    <p:set>
                                      <p:cBhvr>
                                        <p:cTn id="147" dur="1" fill="hold">
                                          <p:stCondLst>
                                            <p:cond delay="499"/>
                                          </p:stCondLst>
                                        </p:cTn>
                                        <p:tgtEl>
                                          <p:spTgt spid="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blinds(horizontal)">
                                      <p:cBhvr>
                                        <p:cTn id="152" dur="500"/>
                                        <p:tgtEl>
                                          <p:spTgt spid="3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1" nodeType="clickEffect">
                                  <p:stCondLst>
                                    <p:cond delay="0"/>
                                  </p:stCondLst>
                                  <p:childTnLst>
                                    <p:animEffect transition="out" filter="wipe(down)">
                                      <p:cBhvr>
                                        <p:cTn id="156" dur="500"/>
                                        <p:tgtEl>
                                          <p:spTgt spid="38"/>
                                        </p:tgtEl>
                                      </p:cBhvr>
                                    </p:animEffect>
                                    <p:set>
                                      <p:cBhvr>
                                        <p:cTn id="157"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7" grpId="0"/>
      <p:bldP spid="8" grpId="0"/>
      <p:bldP spid="13" grpId="0" bldLvl="0" animBg="1"/>
      <p:bldP spid="13" grpId="1" bldLvl="0" animBg="1"/>
      <p:bldP spid="11" grpId="0" bldLvl="0" animBg="1"/>
      <p:bldP spid="11" grpId="1" bldLvl="0" animBg="1"/>
      <p:bldP spid="12" grpId="0" bldLvl="0" animBg="1"/>
      <p:bldP spid="12" grpId="1" bldLvl="0" animBg="1"/>
      <p:bldP spid="14" grpId="0" bldLvl="0" animBg="1"/>
      <p:bldP spid="14" grpId="1" bldLvl="0" animBg="1"/>
      <p:bldP spid="15" grpId="0" bldLvl="0" animBg="1"/>
      <p:bldP spid="15" grpId="1" bldLvl="0" animBg="1"/>
      <p:bldP spid="32" grpId="0" bldLvl="0" animBg="1"/>
      <p:bldP spid="32" grpId="1" bldLvl="0" animBg="1"/>
      <p:bldP spid="33" grpId="0" bldLvl="0" animBg="1"/>
      <p:bldP spid="33" grpId="1" bldLvl="0" animBg="1"/>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P spid="38" grpId="0" bldLvl="0" animBg="1"/>
      <p:bldP spid="38"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18/37</a:t>
            </a:r>
            <a:endParaRPr lang="en-US" b="1"/>
          </a:p>
        </p:txBody>
      </p:sp>
      <p:sp>
        <p:nvSpPr>
          <p:cNvPr id="18" name="文本框 17"/>
          <p:cNvSpPr txBox="1"/>
          <p:nvPr/>
        </p:nvSpPr>
        <p:spPr>
          <a:xfrm>
            <a:off x="-71755" y="982980"/>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2"/>
          <a:stretch>
            <a:fillRect/>
          </a:stretch>
        </p:blipFill>
        <p:spPr>
          <a:xfrm>
            <a:off x="-33655" y="1504950"/>
            <a:ext cx="5146675" cy="345440"/>
          </a:xfrm>
          <a:prstGeom prst="rect">
            <a:avLst/>
          </a:prstGeom>
        </p:spPr>
      </p:pic>
      <p:sp>
        <p:nvSpPr>
          <p:cNvPr id="3" name="文本框 2"/>
          <p:cNvSpPr txBox="1"/>
          <p:nvPr/>
        </p:nvSpPr>
        <p:spPr>
          <a:xfrm>
            <a:off x="702945" y="1850390"/>
            <a:ext cx="5714365" cy="521970"/>
          </a:xfrm>
          <a:prstGeom prst="rect">
            <a:avLst/>
          </a:prstGeom>
          <a:noFill/>
        </p:spPr>
        <p:txBody>
          <a:bodyPr wrap="square" rtlCol="0">
            <a:spAutoFit/>
          </a:bodyPr>
          <a:p>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          </a:t>
            </a:r>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endParaRPr lang="en-US" altLang="zh-CN" sz="2800" b="1" i="1">
              <a:solidFill>
                <a:srgbClr val="FF0000"/>
              </a:solidFill>
              <a:latin typeface="Georgia" panose="02040502050405020303" charset="0"/>
              <a:cs typeface="Georgia" panose="02040502050405020303" charset="0"/>
            </a:endParaRPr>
          </a:p>
        </p:txBody>
      </p:sp>
      <p:sp>
        <p:nvSpPr>
          <p:cNvPr id="7" name="文本框 6"/>
          <p:cNvSpPr txBox="1"/>
          <p:nvPr/>
        </p:nvSpPr>
        <p:spPr>
          <a:xfrm>
            <a:off x="-33655" y="2312035"/>
            <a:ext cx="571436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Example:</a:t>
            </a:r>
            <a:r>
              <a:rPr lang="en-US" altLang="zh-CN" sz="2800" b="1" i="1">
                <a:solidFill>
                  <a:srgbClr val="FF0000"/>
                </a:solidFill>
                <a:latin typeface="Georgia" panose="02040502050405020303" charset="0"/>
                <a:cs typeface="Georgia" panose="02040502050405020303" charset="0"/>
                <a:sym typeface="+mn-ea"/>
              </a:rPr>
              <a:t>L</a:t>
            </a:r>
            <a:r>
              <a:rPr lang="en-US" altLang="zh-CN" sz="2800" b="1" baseline="-25000">
                <a:solidFill>
                  <a:srgbClr val="FF0000"/>
                </a:solidFill>
                <a:latin typeface="Georgia" panose="02040502050405020303" charset="0"/>
                <a:cs typeface="Georgia" panose="02040502050405020303" charset="0"/>
                <a:sym typeface="+mn-ea"/>
              </a:rPr>
              <a:t>in</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i="1">
                <a:solidFill>
                  <a:srgbClr val="FF0000"/>
                </a:solidFill>
                <a:latin typeface="Georgia" panose="02040502050405020303" charset="0"/>
                <a:ea typeface="Malgun Gothic" panose="020B0503020000020004" charset="-127"/>
                <a:cs typeface="Georgia" panose="02040502050405020303" charset="0"/>
                <a:sym typeface="+mn-ea"/>
              </a:rPr>
              <a:t>12</a:t>
            </a:r>
            <a:r>
              <a:rPr lang="en-US" altLang="zh-CN" sz="2800" b="1">
                <a:solidFill>
                  <a:srgbClr val="FF0000"/>
                </a:solidFill>
                <a:latin typeface="Georgia" panose="02040502050405020303" charset="0"/>
                <a:cs typeface="Georgia" panose="02040502050405020303" charset="0"/>
                <a:sym typeface="+mn-ea"/>
              </a:rPr>
              <a:t>)</a:t>
            </a:r>
            <a:r>
              <a:rPr lang="en-US" altLang="zh-CN" sz="2800" b="1">
                <a:solidFill>
                  <a:srgbClr val="FF0000"/>
                </a:solidFill>
                <a:latin typeface="Georgia" panose="02040502050405020303" charset="0"/>
                <a:cs typeface="Georgia" panose="02040502050405020303" charset="0"/>
              </a:rPr>
              <a:t>        K=2</a:t>
            </a:r>
            <a:endParaRPr lang="en-US" altLang="zh-CN" sz="2800" b="1">
              <a:solidFill>
                <a:srgbClr val="FF0000"/>
              </a:solidFill>
              <a:latin typeface="Georgia" panose="02040502050405020303" charset="0"/>
              <a:cs typeface="Georgia" panose="02040502050405020303" charset="0"/>
            </a:endParaRPr>
          </a:p>
        </p:txBody>
      </p:sp>
      <p:sp>
        <p:nvSpPr>
          <p:cNvPr id="8" name="文本框 7"/>
          <p:cNvSpPr txBox="1"/>
          <p:nvPr/>
        </p:nvSpPr>
        <p:spPr>
          <a:xfrm>
            <a:off x="-33655" y="2881630"/>
            <a:ext cx="6961505" cy="3969385"/>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a:t>
            </a:r>
            <a:r>
              <a:rPr lang="en-US" altLang="zh-CN" sz="2800">
                <a:solidFill>
                  <a:schemeClr val="tx2"/>
                </a:solidFill>
                <a:latin typeface="Georgia" panose="02040502050405020303" charset="0"/>
                <a:cs typeface="Georgia" panose="02040502050405020303" charset="0"/>
                <a:sym typeface="+mn-ea"/>
              </a:rPr>
              <a:t>) = {(1,1)}</a:t>
            </a:r>
            <a:endParaRPr lang="en-US" altLang="zh-CN" sz="32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(v2) =</a:t>
            </a:r>
            <a:r>
              <a:rPr lang="en-US" altLang="zh-CN" sz="2800" i="1">
                <a:solidFill>
                  <a:srgbClr val="FF0000"/>
                </a:solidFill>
                <a:latin typeface="Georgia" panose="02040502050405020303" charset="0"/>
                <a:cs typeface="Georgia" panose="02040502050405020303" charset="0"/>
                <a:sym typeface="+mn-ea"/>
              </a:rPr>
              <a:t> code(v2)</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(v1)</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 </a:t>
            </a:r>
            <a:r>
              <a:rPr lang="en-US" altLang="zh-CN" sz="2800">
                <a:solidFill>
                  <a:schemeClr val="tx2"/>
                </a:solidFill>
                <a:latin typeface="Georgia" panose="02040502050405020303" charset="0"/>
                <a:cs typeface="Georgia" panose="02040502050405020303" charset="0"/>
                <a:sym typeface="+mn-ea"/>
              </a:rPr>
              <a:t>{(1,1)U(1,2)}={(1,2)}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(v3) =</a:t>
            </a:r>
            <a:r>
              <a:rPr lang="en-US" altLang="zh-CN" sz="2800" i="1">
                <a:solidFill>
                  <a:srgbClr val="FF0000"/>
                </a:solidFill>
                <a:latin typeface="Georgia" panose="02040502050405020303" charset="0"/>
                <a:cs typeface="Georgia" panose="02040502050405020303" charset="0"/>
                <a:sym typeface="+mn-ea"/>
              </a:rPr>
              <a:t> code(v3)</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(v2)</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 </a:t>
            </a:r>
            <a:r>
              <a:rPr lang="en-US" altLang="zh-CN" sz="2800">
                <a:solidFill>
                  <a:schemeClr val="tx2"/>
                </a:solidFill>
                <a:latin typeface="Georgia" panose="02040502050405020303" charset="0"/>
                <a:cs typeface="Georgia" panose="02040502050405020303" charset="0"/>
                <a:sym typeface="+mn-ea"/>
              </a:rPr>
              <a:t>{(1,3)U(1,2)}={(1,3)}</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(v8) =</a:t>
            </a:r>
            <a:r>
              <a:rPr lang="en-US" altLang="zh-CN" sz="2800" i="1">
                <a:solidFill>
                  <a:srgbClr val="FF0000"/>
                </a:solidFill>
                <a:latin typeface="Georgia" panose="02040502050405020303" charset="0"/>
                <a:cs typeface="Georgia" panose="02040502050405020303" charset="0"/>
                <a:sym typeface="+mn-ea"/>
              </a:rPr>
              <a:t>code(v8)</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(v3)</a:t>
            </a:r>
            <a:endParaRPr lang="en-US" altLang="zh-CN" sz="2800" i="1">
              <a:solidFill>
                <a:srgbClr val="FF0000"/>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(v9) =</a:t>
            </a:r>
            <a:r>
              <a:rPr lang="en-US" altLang="zh-CN" sz="2800" i="1">
                <a:solidFill>
                  <a:srgbClr val="FF0000"/>
                </a:solidFill>
                <a:latin typeface="Georgia" panose="02040502050405020303" charset="0"/>
                <a:cs typeface="Georgia" panose="02040502050405020303" charset="0"/>
                <a:sym typeface="+mn-ea"/>
              </a:rPr>
              <a:t>code(v9)</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(v8)                      </a:t>
            </a:r>
            <a:endParaRPr lang="en-US" altLang="zh-CN" sz="2800" i="1">
              <a:solidFill>
                <a:srgbClr val="FF0000"/>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sym typeface="+mn-ea"/>
              </a:rPr>
              <a:t>		   ={(1,3),(3,1)</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(3,2)}={(1,3),(3,2)}   </a:t>
            </a:r>
            <a:endParaRPr lang="en-US" altLang="zh-CN" sz="2800">
              <a:solidFill>
                <a:schemeClr val="tx2"/>
              </a:solidFill>
              <a:latin typeface="Georgia" panose="02040502050405020303" charset="0"/>
              <a:cs typeface="Georgia" panose="02040502050405020303" charset="0"/>
              <a:sym typeface="+mn-ea"/>
            </a:endParaRPr>
          </a:p>
        </p:txBody>
      </p:sp>
      <p:sp>
        <p:nvSpPr>
          <p:cNvPr id="11" name="椭圆 10"/>
          <p:cNvSpPr/>
          <p:nvPr/>
        </p:nvSpPr>
        <p:spPr>
          <a:xfrm>
            <a:off x="720788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连接符 1"/>
          <p:cNvCxnSpPr/>
          <p:nvPr/>
        </p:nvCxnSpPr>
        <p:spPr>
          <a:xfrm>
            <a:off x="2553970" y="4178935"/>
            <a:ext cx="784860" cy="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7209155" y="22409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237730"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20788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237730" y="22409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p:nvPr/>
        </p:nvCxnSpPr>
        <p:spPr>
          <a:xfrm>
            <a:off x="1581150" y="5063490"/>
            <a:ext cx="784860" cy="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45502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720788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977201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845502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652010" y="5481955"/>
            <a:ext cx="8199120" cy="953135"/>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a:t>
            </a:r>
            <a:r>
              <a:rPr lang="en-US" altLang="zh-CN" sz="2800" i="1">
                <a:solidFill>
                  <a:srgbClr val="FF0000"/>
                </a:solidFill>
                <a:latin typeface="Georgia" panose="02040502050405020303" charset="0"/>
                <a:cs typeface="Georgia" panose="02040502050405020303" charset="0"/>
                <a:sym typeface="+mn-ea"/>
              </a:rPr>
              <a:t>code(v12)</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(v9)</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rgbClr val="FF0000"/>
                </a:solidFill>
                <a:latin typeface="Georgia" panose="02040502050405020303" charset="0"/>
                <a:cs typeface="Georgia" panose="02040502050405020303" charset="0"/>
                <a:sym typeface="+mn-ea"/>
              </a:rPr>
              <a:t>                 </a:t>
            </a:r>
            <a:r>
              <a:rPr lang="en-US" altLang="zh-CN" sz="2800">
                <a:solidFill>
                  <a:schemeClr val="tx2"/>
                </a:solidFill>
                <a:latin typeface="Georgia" panose="02040502050405020303" charset="0"/>
                <a:cs typeface="Georgia" panose="02040502050405020303" charset="0"/>
                <a:sym typeface="+mn-ea"/>
              </a:rPr>
              <a:t>=top2{(1,3),(3,2)</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(4,1)}={(1,3),(3,2)} </a:t>
            </a:r>
            <a:endParaRPr lang="en-US" altLang="zh-CN" sz="2800" b="1">
              <a:solidFill>
                <a:srgbClr val="FF0000"/>
              </a:solidFill>
              <a:latin typeface="Georgia" panose="02040502050405020303" charset="0"/>
              <a:cs typeface="Georgia" panose="02040502050405020303" charset="0"/>
            </a:endParaRPr>
          </a:p>
        </p:txBody>
      </p:sp>
      <p:sp>
        <p:nvSpPr>
          <p:cNvPr id="21" name="椭圆 20"/>
          <p:cNvSpPr/>
          <p:nvPr/>
        </p:nvSpPr>
        <p:spPr>
          <a:xfrm>
            <a:off x="1088199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977201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6"/>
                                        </p:tgtEl>
                                      </p:cBhvr>
                                    </p:animEffect>
                                    <p:set>
                                      <p:cBhvr>
                                        <p:cTn id="72" dur="1" fill="hold">
                                          <p:stCondLst>
                                            <p:cond delay="499"/>
                                          </p:stCondLst>
                                        </p:cTn>
                                        <p:tgtEl>
                                          <p:spTgt spid="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blinds(horizontal)">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blinds(horizontal)">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3"/>
                                        </p:tgtEl>
                                      </p:cBhvr>
                                    </p:animEffect>
                                    <p:set>
                                      <p:cBhvr>
                                        <p:cTn id="107" dur="1" fill="hold">
                                          <p:stCondLst>
                                            <p:cond delay="499"/>
                                          </p:stCondLst>
                                        </p:cTn>
                                        <p:tgtEl>
                                          <p:spTgt spid="1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blinds(horizontal)">
                                      <p:cBhvr>
                                        <p:cTn id="112" dur="500"/>
                                        <p:tgtEl>
                                          <p:spTgt spid="1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1" nodeType="clickEffect">
                                  <p:stCondLst>
                                    <p:cond delay="0"/>
                                  </p:stCondLst>
                                  <p:childTnLst>
                                    <p:animEffect transition="out" filter="wipe(down)">
                                      <p:cBhvr>
                                        <p:cTn id="116" dur="500"/>
                                        <p:tgtEl>
                                          <p:spTgt spid="14"/>
                                        </p:tgtEl>
                                      </p:cBhvr>
                                    </p:animEffect>
                                    <p:set>
                                      <p:cBhvr>
                                        <p:cTn id="117" dur="1" fill="hold">
                                          <p:stCondLst>
                                            <p:cond delay="499"/>
                                          </p:stCondLst>
                                        </p:cTn>
                                        <p:tgtEl>
                                          <p:spTgt spid="1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blinds(horizontal)">
                                      <p:cBhvr>
                                        <p:cTn id="122" dur="500"/>
                                        <p:tgtEl>
                                          <p:spTgt spid="1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15"/>
                                        </p:tgtEl>
                                      </p:cBhvr>
                                    </p:animEffect>
                                    <p:set>
                                      <p:cBhvr>
                                        <p:cTn id="127" dur="1" fill="hold">
                                          <p:stCondLst>
                                            <p:cond delay="499"/>
                                          </p:stCondLst>
                                        </p:cTn>
                                        <p:tgtEl>
                                          <p:spTgt spid="1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500" fill="hold">
                                          <p:stCondLst>
                                            <p:cond delay="0"/>
                                          </p:stCondLst>
                                        </p:cTn>
                                        <p:tgtEl>
                                          <p:spTgt spid="20"/>
                                        </p:tgtEl>
                                        <p:attrNameLst>
                                          <p:attrName>style.visibility</p:attrName>
                                        </p:attrNameLst>
                                      </p:cBhvr>
                                      <p:to>
                                        <p:strVal val="visible"/>
                                      </p:to>
                                    </p:set>
                                    <p:animEffect transition="in" filter="blinds(horizontal)">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animEffect transition="in" filter="blinds(horizontal)">
                                      <p:cBhvr>
                                        <p:cTn id="137" dur="500"/>
                                        <p:tgtEl>
                                          <p:spTgt spid="2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blinds(horizontal)">
                                      <p:cBhvr>
                                        <p:cTn id="147" dur="500"/>
                                        <p:tgtEl>
                                          <p:spTgt spid="2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22"/>
                                        </p:tgtEl>
                                      </p:cBhvr>
                                    </p:animEffect>
                                    <p:set>
                                      <p:cBhvr>
                                        <p:cTn id="15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7" grpId="0"/>
      <p:bldP spid="8" grpId="0"/>
      <p:bldP spid="11" grpId="0" bldLvl="0" animBg="1"/>
      <p:bldP spid="11" grpId="1" bldLvl="0" animBg="1"/>
      <p:bldP spid="4" grpId="0" bldLvl="0" animBg="1"/>
      <p:bldP spid="4" grpId="1" bldLvl="0" animBg="1"/>
      <p:bldP spid="5" grpId="0" bldLvl="0" animBg="1"/>
      <p:bldP spid="5" grpId="1" bldLvl="0" animBg="1"/>
      <p:bldP spid="6" grpId="0" bldLvl="0" animBg="1"/>
      <p:bldP spid="6" grpId="1" bldLvl="0" animBg="1"/>
      <p:bldP spid="9" grpId="0" bldLvl="0" animBg="1"/>
      <p:bldP spid="9"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20" grpId="0"/>
      <p:bldP spid="21" grpId="0" bldLvl="0" animBg="1"/>
      <p:bldP spid="21" grpId="1" bldLvl="0" animBg="1"/>
      <p:bldP spid="22" grpId="0" bldLvl="0" animBg="1"/>
      <p:bldP spid="22"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19/37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43355"/>
            <a:ext cx="5714365" cy="1814830"/>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sym typeface="+mn-ea"/>
              </a:rPr>
              <a:t>①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r>
              <a:rPr lang="en-US" altLang="zh-CN" sz="2800" i="1">
                <a:solidFill>
                  <a:schemeClr val="tx2"/>
                </a:solidFill>
                <a:latin typeface="Georgia" panose="02040502050405020303" charset="0"/>
                <a:cs typeface="Georgia" panose="02040502050405020303" charset="0"/>
                <a:sym typeface="+mn-ea"/>
              </a:rPr>
              <a:t>u.x = v.x </a:t>
            </a:r>
            <a:r>
              <a:rPr lang="zh-CN" altLang="en-US" sz="2800" i="1">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Same Chain</a:t>
            </a:r>
            <a:r>
              <a:rPr lang="zh-CN" altLang="en-US" sz="2800" i="1">
                <a:solidFill>
                  <a:schemeClr val="tx2"/>
                </a:solidFill>
                <a:latin typeface="Georgia" panose="02040502050405020303" charset="0"/>
                <a:cs typeface="Georgia" panose="02040502050405020303" charset="0"/>
                <a:sym typeface="+mn-ea"/>
              </a:rPr>
              <a:t>）</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u.y&lt;= v.y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v1, v3</a:t>
            </a:r>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3,</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endParaRPr lang="en-US" altLang="zh-CN" sz="2800" b="1">
              <a:solidFill>
                <a:srgbClr val="FF0000"/>
              </a:solidFill>
              <a:latin typeface="Georgia" panose="02040502050405020303" charset="0"/>
              <a:cs typeface="Georgia" panose="02040502050405020303" charset="0"/>
            </a:endParaRPr>
          </a:p>
        </p:txBody>
      </p:sp>
      <p:sp>
        <p:nvSpPr>
          <p:cNvPr id="11" name="椭圆 10"/>
          <p:cNvSpPr/>
          <p:nvPr/>
        </p:nvSpPr>
        <p:spPr>
          <a:xfrm>
            <a:off x="720788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7198360" y="35445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198360" y="35540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207885" y="22536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 2050"/>
          <p:cNvSpPr/>
          <p:nvPr/>
        </p:nvSpPr>
        <p:spPr bwMode="auto">
          <a:xfrm>
            <a:off x="1880235" y="2852420"/>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叉"/>
          <p:cNvSpPr/>
          <p:nvPr/>
        </p:nvSpPr>
        <p:spPr bwMode="auto">
          <a:xfrm>
            <a:off x="4389120" y="281178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文本框 12"/>
          <p:cNvSpPr txBox="1"/>
          <p:nvPr/>
        </p:nvSpPr>
        <p:spPr>
          <a:xfrm>
            <a:off x="45085" y="3319780"/>
            <a:ext cx="6313805" cy="3538220"/>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②</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        </a:t>
            </a:r>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i="1">
                <a:solidFill>
                  <a:schemeClr val="tx2"/>
                </a:solidFill>
                <a:latin typeface="Georgia" panose="02040502050405020303" charset="0"/>
                <a:cs typeface="Georgia" panose="02040502050405020303" charset="0"/>
                <a:sym typeface="+mn-ea"/>
              </a:rPr>
              <a:t>u.x = 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v.x </a:t>
            </a:r>
            <a:r>
              <a:rPr lang="zh-CN" altLang="en-US" sz="2800" i="1">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Same Chain</a:t>
            </a:r>
            <a:r>
              <a:rPr lang="zh-CN" altLang="en-US" sz="2800" i="1">
                <a:solidFill>
                  <a:schemeClr val="tx2"/>
                </a:solidFill>
                <a:latin typeface="Georgia" panose="02040502050405020303" charset="0"/>
                <a:cs typeface="Georgia" panose="02040502050405020303" charset="0"/>
                <a:sym typeface="+mn-ea"/>
              </a:rPr>
              <a:t>）</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i="1">
                <a:solidFill>
                  <a:schemeClr val="tx2"/>
                </a:solidFill>
                <a:latin typeface="Georgia" panose="02040502050405020303" charset="0"/>
                <a:cs typeface="Georgia" panose="02040502050405020303" charset="0"/>
                <a:sym typeface="+mn-ea"/>
              </a:rPr>
              <a:t>u.y&lt;= 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v.y</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v3, v12</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)={(1,3),(3,2)}</a:t>
            </a:r>
            <a:endParaRPr lang="en-US" altLang="zh-CN" sz="2800">
              <a:solidFill>
                <a:schemeClr val="tx2"/>
              </a:solidFill>
              <a:latin typeface="Georgia" panose="02040502050405020303" charset="0"/>
              <a:cs typeface="Georgia" panose="02040502050405020303" charset="0"/>
              <a:sym typeface="+mn-ea"/>
            </a:endParaRPr>
          </a:p>
          <a:p>
            <a:endParaRPr lang="en-US" altLang="zh-CN" sz="2800" b="1">
              <a:solidFill>
                <a:srgbClr val="FF0000"/>
              </a:solidFill>
              <a:latin typeface="Georgia" panose="02040502050405020303" charset="0"/>
              <a:cs typeface="Georgia" panose="02040502050405020303" charset="0"/>
            </a:endParaRPr>
          </a:p>
        </p:txBody>
      </p:sp>
      <p:sp>
        <p:nvSpPr>
          <p:cNvPr id="14" name="流程图: 或者 13"/>
          <p:cNvSpPr/>
          <p:nvPr/>
        </p:nvSpPr>
        <p:spPr>
          <a:xfrm>
            <a:off x="2868295" y="3433445"/>
            <a:ext cx="323850" cy="335280"/>
          </a:xfrm>
          <a:prstGeom prst="flowChartOr">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7207885" y="35540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0881995" y="35445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rot="10800000">
            <a:off x="1711960" y="5485130"/>
            <a:ext cx="819150" cy="52324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711960" y="5911850"/>
            <a:ext cx="819150" cy="52324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 2050"/>
          <p:cNvSpPr/>
          <p:nvPr/>
        </p:nvSpPr>
        <p:spPr bwMode="auto">
          <a:xfrm>
            <a:off x="2049780" y="5092065"/>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blinds(horizontal)">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500"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linds(horizont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linds(horizontal)">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1" nodeType="clickEffect">
                                  <p:stCondLst>
                                    <p:cond delay="0"/>
                                  </p:stCondLst>
                                  <p:childTnLst>
                                    <p:animEffect transition="out" filter="wipe(down)">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blinds(horizontal)">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linds(horizontal)">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0"/>
                                        </p:tgtEl>
                                      </p:cBhvr>
                                    </p:animEffect>
                                    <p:set>
                                      <p:cBhvr>
                                        <p:cTn id="100" dur="1" fill="hold">
                                          <p:stCondLst>
                                            <p:cond delay="499"/>
                                          </p:stCondLst>
                                        </p:cTn>
                                        <p:tgtEl>
                                          <p:spTgt spid="2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blinds(horizontal)">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21"/>
                                        </p:tgtEl>
                                      </p:cBhvr>
                                    </p:animEffect>
                                    <p:set>
                                      <p:cBhvr>
                                        <p:cTn id="110" dur="1" fill="hold">
                                          <p:stCondLst>
                                            <p:cond delay="499"/>
                                          </p:stCondLst>
                                        </p:cTn>
                                        <p:tgtEl>
                                          <p:spTgt spid="2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blinds(horizontal)">
                                      <p:cBhvr>
                                        <p:cTn id="1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11" grpId="0" bldLvl="0" animBg="1"/>
      <p:bldP spid="11" grpId="1" bldLvl="0" animBg="1"/>
      <p:bldP spid="4" grpId="0" bldLvl="0" animBg="1"/>
      <p:bldP spid="4" grpId="1" bldLvl="0" animBg="1"/>
      <p:bldP spid="5" grpId="0" bldLvl="0" animBg="1"/>
      <p:bldP spid="5" grpId="1" bldLvl="0" animBg="1"/>
      <p:bldP spid="6" grpId="0" bldLvl="0" animBg="1"/>
      <p:bldP spid="6" grpId="1" bldLvl="0" animBg="1"/>
      <p:bldP spid="2050" grpId="0" bldLvl="0" animBg="1"/>
      <p:bldP spid="12" grpId="0" animBg="1"/>
      <p:bldP spid="13" grpId="0"/>
      <p:bldP spid="14" grpId="0" bldLvl="0" animBg="1"/>
      <p:bldP spid="15" grpId="0" bldLvl="0" animBg="1"/>
      <p:bldP spid="15"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96520" y="3215005"/>
            <a:ext cx="4429760" cy="1803400"/>
          </a:xfrm>
          <a:prstGeom prst="rect">
            <a:avLst/>
          </a:prstGeom>
        </p:spPr>
      </p:pic>
      <p:pic>
        <p:nvPicPr>
          <p:cNvPr id="6" name="图片 5"/>
          <p:cNvPicPr>
            <a:picLocks noChangeAspect="1"/>
          </p:cNvPicPr>
          <p:nvPr/>
        </p:nvPicPr>
        <p:blipFill>
          <a:blip r:embed="rId2"/>
          <a:stretch>
            <a:fillRect/>
          </a:stretch>
        </p:blipFill>
        <p:spPr>
          <a:xfrm>
            <a:off x="150495" y="436245"/>
            <a:ext cx="5308600" cy="2585720"/>
          </a:xfrm>
          <a:prstGeom prst="rect">
            <a:avLst/>
          </a:prstGeom>
        </p:spPr>
      </p:pic>
      <p:pic>
        <p:nvPicPr>
          <p:cNvPr id="9" name="图片 8"/>
          <p:cNvPicPr>
            <a:picLocks noChangeAspect="1"/>
          </p:cNvPicPr>
          <p:nvPr/>
        </p:nvPicPr>
        <p:blipFill>
          <a:blip r:embed="rId3"/>
          <a:stretch>
            <a:fillRect/>
          </a:stretch>
        </p:blipFill>
        <p:spPr>
          <a:xfrm>
            <a:off x="4099560" y="3819525"/>
            <a:ext cx="8118475" cy="2913380"/>
          </a:xfrm>
          <a:prstGeom prst="rect">
            <a:avLst/>
          </a:prstGeom>
        </p:spPr>
      </p:pic>
      <p:pic>
        <p:nvPicPr>
          <p:cNvPr id="10" name="图片 9"/>
          <p:cNvPicPr>
            <a:picLocks noChangeAspect="1"/>
          </p:cNvPicPr>
          <p:nvPr/>
        </p:nvPicPr>
        <p:blipFill>
          <a:blip r:embed="rId4"/>
          <a:stretch>
            <a:fillRect/>
          </a:stretch>
        </p:blipFill>
        <p:spPr>
          <a:xfrm>
            <a:off x="6847205" y="191135"/>
            <a:ext cx="5370830" cy="3569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20/37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31925"/>
            <a:ext cx="5714365" cy="4831080"/>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③</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v3, v5</a:t>
            </a:r>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v2</a:t>
            </a:r>
            <a:r>
              <a:rPr lang="en-US" altLang="zh-CN" sz="2800">
                <a:solidFill>
                  <a:schemeClr val="tx2"/>
                </a:solidFill>
                <a:latin typeface="Georgia" panose="02040502050405020303" charset="0"/>
                <a:cs typeface="Georgia" panose="02040502050405020303" charset="0"/>
                <a:sym typeface="+mn-ea"/>
              </a:rPr>
              <a:t>) ={(1,2),(2,2)}</a:t>
            </a:r>
            <a:endParaRPr lang="en-US" altLang="zh-CN" sz="2800">
              <a:solidFill>
                <a:schemeClr val="tx2"/>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={(2,1),(4,1)}</a:t>
            </a:r>
            <a:endParaRPr lang="en-US" altLang="zh-CN" sz="2800" b="1">
              <a:solidFill>
                <a:srgbClr val="FF0000"/>
              </a:solidFill>
              <a:latin typeface="Georgia" panose="02040502050405020303" charset="0"/>
              <a:cs typeface="Georgia" panose="02040502050405020303" charset="0"/>
            </a:endParaRPr>
          </a:p>
          <a:p>
            <a:endParaRPr lang="en-US" altLang="zh-CN" sz="2800" b="1">
              <a:solidFill>
                <a:srgbClr val="FF000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3" name="图片 2"/>
          <p:cNvPicPr>
            <a:picLocks noChangeAspect="1"/>
          </p:cNvPicPr>
          <p:nvPr/>
        </p:nvPicPr>
        <p:blipFill>
          <a:blip r:embed="rId2"/>
          <a:stretch>
            <a:fillRect/>
          </a:stretch>
        </p:blipFill>
        <p:spPr>
          <a:xfrm>
            <a:off x="-258445" y="1876425"/>
            <a:ext cx="6149340" cy="1809750"/>
          </a:xfrm>
          <a:prstGeom prst="rect">
            <a:avLst/>
          </a:prstGeom>
        </p:spPr>
      </p:pic>
      <p:sp>
        <p:nvSpPr>
          <p:cNvPr id="8" name="椭圆 7"/>
          <p:cNvSpPr/>
          <p:nvPr/>
        </p:nvSpPr>
        <p:spPr>
          <a:xfrm>
            <a:off x="7211060" y="3535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479155" y="1069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1795145" y="4931410"/>
            <a:ext cx="1654175" cy="34798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922145" y="5356225"/>
            <a:ext cx="1449070" cy="39497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叉"/>
          <p:cNvSpPr/>
          <p:nvPr/>
        </p:nvSpPr>
        <p:spPr bwMode="auto">
          <a:xfrm>
            <a:off x="1958340" y="408940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722122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517255" y="1069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2767965" y="454088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958340" y="539559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叉"/>
          <p:cNvSpPr/>
          <p:nvPr/>
        </p:nvSpPr>
        <p:spPr bwMode="auto">
          <a:xfrm>
            <a:off x="4413885" y="4059555"/>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linds(horizontal)">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grpId="1" nodeType="clickEffect">
                                  <p:stCondLst>
                                    <p:cond delay="0"/>
                                  </p:stCondLst>
                                  <p:childTnLst>
                                    <p:animEffect transition="out" filter="wipe(down)">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blinds(horizontal)">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grpId="1" nodeType="clickEffect">
                                  <p:stCondLst>
                                    <p:cond delay="0"/>
                                  </p:stCondLst>
                                  <p:childTnLst>
                                    <p:animEffect transition="out" filter="wipe(down)">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linds(horizontal)">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2"/>
                                        </p:tgtEl>
                                      </p:cBhvr>
                                    </p:animEffect>
                                    <p:set>
                                      <p:cBhvr>
                                        <p:cTn id="93" dur="1" fill="hold">
                                          <p:stCondLst>
                                            <p:cond delay="499"/>
                                          </p:stCondLst>
                                        </p:cTn>
                                        <p:tgtEl>
                                          <p:spTgt spid="3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blinds(horizontal)">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3"/>
                                        </p:tgtEl>
                                      </p:cBhvr>
                                    </p:animEffect>
                                    <p:set>
                                      <p:cBhvr>
                                        <p:cTn id="103" dur="1" fill="hold">
                                          <p:stCondLst>
                                            <p:cond delay="499"/>
                                          </p:stCondLst>
                                        </p:cTn>
                                        <p:tgtEl>
                                          <p:spTgt spid="3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blinds(horizontal)">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2" grpId="0" animBg="1"/>
      <p:bldP spid="8" grpId="0" bldLvl="0" animBg="1"/>
      <p:bldP spid="8" grpId="1" bldLvl="0" animBg="1"/>
      <p:bldP spid="9" grpId="0" bldLvl="0" animBg="1"/>
      <p:bldP spid="9" grpId="1" bldLvl="0" animBg="1"/>
      <p:bldP spid="23" grpId="0" bldLvl="0" animBg="1"/>
      <p:bldP spid="23" grpId="1" bldLvl="0" animBg="1"/>
      <p:bldP spid="24" grpId="0" bldLvl="0" animBg="1"/>
      <p:bldP spid="24" grpId="1" bldLvl="0" animBg="1"/>
      <p:bldP spid="26" grpId="0" bldLvl="0" animBg="1"/>
      <p:bldP spid="28" grpId="0" bldLvl="0" animBg="1"/>
      <p:bldP spid="28"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21/37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31925"/>
            <a:ext cx="5714365" cy="4399915"/>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③</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v2</a:t>
            </a:r>
            <a:r>
              <a:rPr lang="en-US" altLang="zh-CN" sz="2800">
                <a:solidFill>
                  <a:schemeClr val="tx2"/>
                </a:solidFill>
                <a:latin typeface="Georgia" panose="02040502050405020303" charset="0"/>
                <a:cs typeface="Georgia" panose="02040502050405020303" charset="0"/>
                <a:sym typeface="+mn-ea"/>
              </a:rPr>
              <a:t>) ={(1,2)}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={(1,1),(2,1)}</a:t>
            </a:r>
            <a:endParaRPr lang="en-US" altLang="zh-CN" sz="2800" b="1">
              <a:solidFill>
                <a:srgbClr val="FF0000"/>
              </a:solidFill>
              <a:latin typeface="Georgia" panose="02040502050405020303" charset="0"/>
              <a:cs typeface="Georgia" panose="02040502050405020303" charset="0"/>
            </a:endParaRPr>
          </a:p>
          <a:p>
            <a:endParaRPr lang="en-US" altLang="zh-CN" sz="2800" b="1">
              <a:solidFill>
                <a:srgbClr val="FF000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722122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49820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1795145" y="452437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795145" y="4963160"/>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叉"/>
          <p:cNvSpPr/>
          <p:nvPr/>
        </p:nvSpPr>
        <p:spPr bwMode="auto">
          <a:xfrm>
            <a:off x="2219325" y="410591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4" name="图片 3"/>
          <p:cNvPicPr>
            <a:picLocks noChangeAspect="1"/>
          </p:cNvPicPr>
          <p:nvPr/>
        </p:nvPicPr>
        <p:blipFill>
          <a:blip r:embed="rId2"/>
          <a:stretch>
            <a:fillRect/>
          </a:stretch>
        </p:blipFill>
        <p:spPr>
          <a:xfrm>
            <a:off x="93980" y="1962150"/>
            <a:ext cx="5715000" cy="16249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linds(horizontal)">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32"/>
                                        </p:tgtEl>
                                      </p:cBhvr>
                                    </p:animEffect>
                                    <p:set>
                                      <p:cBhvr>
                                        <p:cTn id="48" dur="1" fill="hold">
                                          <p:stCondLst>
                                            <p:cond delay="499"/>
                                          </p:stCondLst>
                                        </p:cTn>
                                        <p:tgtEl>
                                          <p:spTgt spid="3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2" grpId="0" bldLvl="0" animBg="1"/>
      <p:bldP spid="28" grpId="0" bldLvl="0" animBg="1"/>
      <p:bldP spid="28"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197590" y="6415405"/>
            <a:ext cx="922655" cy="368300"/>
          </a:xfrm>
          <a:prstGeom prst="rect">
            <a:avLst/>
          </a:prstGeom>
          <a:noFill/>
        </p:spPr>
        <p:txBody>
          <a:bodyPr wrap="square" rtlCol="0">
            <a:spAutoFit/>
          </a:bodyPr>
          <a:p>
            <a:r>
              <a:rPr lang="en-US" b="1"/>
              <a:t>22/37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722122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49820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113665" y="1431925"/>
            <a:ext cx="6224905" cy="5262245"/>
            <a:chOff x="179" y="2255"/>
            <a:chExt cx="9803" cy="8287"/>
          </a:xfrm>
        </p:grpSpPr>
        <p:sp>
          <p:nvSpPr>
            <p:cNvPr id="7" name="文本框 6"/>
            <p:cNvSpPr txBox="1"/>
            <p:nvPr/>
          </p:nvSpPr>
          <p:spPr>
            <a:xfrm>
              <a:off x="179" y="2255"/>
              <a:ext cx="9803" cy="8287"/>
            </a:xfrm>
            <a:prstGeom prst="rect">
              <a:avLst/>
            </a:prstGeom>
            <a:noFill/>
          </p:spPr>
          <p:txBody>
            <a:bodyPr wrap="square" rtlCol="0">
              <a:spAutoFit/>
            </a:bodyPr>
            <a:p>
              <a:r>
                <a:rPr lang="zh-CN" altLang="zh-CN" sz="2400" b="1">
                  <a:solidFill>
                    <a:srgbClr val="0070C0"/>
                  </a:solidFill>
                  <a:latin typeface="Georgia" panose="02040502050405020303" charset="0"/>
                  <a:cs typeface="Georgia" panose="02040502050405020303" charset="0"/>
                  <a:sym typeface="+mn-ea"/>
                </a:rPr>
                <a:t>④</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or  u→v</a:t>
              </a:r>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r>
                <a:rPr lang="en-US" sz="2800" b="1" i="1">
                  <a:solidFill>
                    <a:srgbClr val="0070C0"/>
                  </a:solidFill>
                  <a:latin typeface="Georgia" panose="02040502050405020303" charset="0"/>
                  <a:cs typeface="Georgia" panose="02040502050405020303" charset="0"/>
                  <a:sym typeface="+mn-ea"/>
                </a:rPr>
                <a:t>v12</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={(1,1),(2,1)}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={(2,1),(4,1)}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={(1,3),(3,2)}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={(4,2)}</a:t>
              </a:r>
              <a:endParaRPr lang="en-US" altLang="zh-CN" sz="2800" b="1">
                <a:solidFill>
                  <a:srgbClr val="FF0000"/>
                </a:solidFill>
                <a:latin typeface="Georgia" panose="02040502050405020303" charset="0"/>
                <a:cs typeface="Georgia" panose="02040502050405020303" charset="0"/>
              </a:endParaRPr>
            </a:p>
            <a:p>
              <a:r>
                <a:rPr lang="en-US" altLang="zh-CN" sz="2800" b="1">
                  <a:solidFill>
                    <a:srgbClr val="0070C0"/>
                  </a:solidFill>
                  <a:latin typeface="Georgia" panose="02040502050405020303" charset="0"/>
                  <a:cs typeface="Georgia" panose="02040502050405020303" charset="0"/>
                  <a:sym typeface="+mn-ea"/>
                </a:rPr>
                <a:t>①same Chain</a:t>
              </a:r>
              <a:endParaRPr lang="en-US" altLang="zh-CN" sz="2800" b="1">
                <a:solidFill>
                  <a:srgbClr val="0070C0"/>
                </a:solidFill>
                <a:latin typeface="Georgia" panose="02040502050405020303" charset="0"/>
                <a:cs typeface="Georgia" panose="02040502050405020303" charset="0"/>
                <a:sym typeface="+mn-ea"/>
              </a:endParaRPr>
            </a:p>
            <a:p>
              <a:r>
                <a:rPr lang="zh-CN" altLang="en-US" sz="2800" b="1">
                  <a:solidFill>
                    <a:srgbClr val="0070C0"/>
                  </a:solidFill>
                  <a:latin typeface="Georgia" panose="02040502050405020303" charset="0"/>
                  <a:cs typeface="Georgia" panose="02040502050405020303" charset="0"/>
                  <a:sym typeface="+mn-ea"/>
                </a:rPr>
                <a:t>②</a:t>
              </a: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 &amp; </a:t>
              </a:r>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a:t>
              </a:r>
              <a:r>
                <a:rPr lang="en-US" altLang="zh-CN" sz="2800" b="1">
                  <a:solidFill>
                    <a:srgbClr val="0070C0"/>
                  </a:solidFill>
                  <a:latin typeface="Georgia" panose="02040502050405020303" charset="0"/>
                  <a:cs typeface="Georgia" panose="02040502050405020303" charset="0"/>
                  <a:sym typeface="+mn-ea"/>
                </a:rPr>
                <a:t>（Same Chain）</a:t>
              </a:r>
              <a:endParaRPr lang="en-US" altLang="zh-CN" sz="2800" b="1">
                <a:solidFill>
                  <a:srgbClr val="0070C0"/>
                </a:solidFill>
                <a:latin typeface="Georgia" panose="02040502050405020303" charset="0"/>
                <a:cs typeface="Georgia" panose="02040502050405020303" charset="0"/>
                <a:sym typeface="+mn-ea"/>
              </a:endParaRPr>
            </a:p>
            <a:p>
              <a:r>
                <a:rPr lang="zh-CN" altLang="zh-CN" sz="2800" b="1">
                  <a:solidFill>
                    <a:srgbClr val="0070C0"/>
                  </a:solidFill>
                  <a:latin typeface="Georgia" panose="02040502050405020303" charset="0"/>
                  <a:cs typeface="Georgia" panose="02040502050405020303" charset="0"/>
                  <a:sym typeface="+mn-ea"/>
                </a:rPr>
                <a:t>③</a:t>
              </a:r>
              <a:endParaRPr lang="zh-CN" altLang="zh-CN" sz="2800" b="1">
                <a:solidFill>
                  <a:srgbClr val="0070C0"/>
                </a:solidFill>
                <a:latin typeface="Georgia" panose="02040502050405020303" charset="0"/>
                <a:cs typeface="Georgia" panose="02040502050405020303" charset="0"/>
                <a:sym typeface="+mn-ea"/>
              </a:endParaRPr>
            </a:p>
            <a:p>
              <a:r>
                <a:rPr lang="zh-CN" altLang="zh-CN" sz="2800" b="1">
                  <a:solidFill>
                    <a:srgbClr val="0070C0"/>
                  </a:solidFill>
                  <a:latin typeface="Georgia" panose="02040502050405020303" charset="0"/>
                  <a:cs typeface="Georgia" panose="02040502050405020303" charset="0"/>
                  <a:sym typeface="+mn-ea"/>
                </a:rPr>
                <a:t>④ </a:t>
              </a:r>
              <a:r>
                <a:rPr lang="en-US" altLang="zh-CN" sz="2800" b="1">
                  <a:solidFill>
                    <a:srgbClr val="0070C0"/>
                  </a:solidFill>
                  <a:latin typeface="Georgia" panose="02040502050405020303" charset="0"/>
                  <a:cs typeface="Georgia" panose="02040502050405020303" charset="0"/>
                  <a:sym typeface="+mn-ea"/>
                </a:rPr>
                <a:t>Find </a:t>
              </a:r>
              <a:r>
                <a:rPr lang="en-US" altLang="zh-CN" sz="2800" b="1" i="1">
                  <a:solidFill>
                    <a:srgbClr val="0070C0"/>
                  </a:solidFill>
                  <a:latin typeface="Georgia" panose="02040502050405020303" charset="0"/>
                  <a:cs typeface="Georgia" panose="02040502050405020303" charset="0"/>
                  <a:sym typeface="+mn-ea"/>
                </a:rPr>
                <a:t>w</a:t>
              </a:r>
              <a:r>
                <a:rPr lang="en-US" altLang="zh-CN" sz="2800" b="1">
                  <a:solidFill>
                    <a:srgbClr val="0070C0"/>
                  </a:solidFill>
                  <a:latin typeface="Georgia" panose="02040502050405020303" charset="0"/>
                  <a:cs typeface="Georgia" panose="02040502050405020303" charset="0"/>
                  <a:sym typeface="+mn-ea"/>
                </a:rPr>
                <a:t> is  </a:t>
              </a:r>
              <a:r>
                <a:rPr lang="en-US" altLang="zh-CN" sz="2800" b="1" i="1">
                  <a:solidFill>
                    <a:srgbClr val="0070C0"/>
                  </a:solidFill>
                  <a:latin typeface="Georgia" panose="02040502050405020303" charset="0"/>
                  <a:cs typeface="Georgia" panose="02040502050405020303" charset="0"/>
                  <a:sym typeface="+mn-ea"/>
                </a:rPr>
                <a:t>u</a:t>
              </a:r>
              <a:r>
                <a:rPr lang="en-US" altLang="zh-CN" sz="2800" b="1">
                  <a:solidFill>
                    <a:srgbClr val="0070C0"/>
                  </a:solidFill>
                  <a:latin typeface="Georgia" panose="02040502050405020303" charset="0"/>
                  <a:cs typeface="Georgia" panose="02040502050405020303" charset="0"/>
                  <a:sym typeface="+mn-ea"/>
                </a:rPr>
                <a:t>(out neighbor)</a:t>
              </a:r>
              <a:endParaRPr lang="en-US" altLang="zh-CN" sz="2800" b="1">
                <a:solidFill>
                  <a:srgbClr val="0070C0"/>
                </a:solidFill>
                <a:latin typeface="Georgia" panose="02040502050405020303" charset="0"/>
                <a:cs typeface="Georgia" panose="02040502050405020303" charset="0"/>
                <a:sym typeface="+mn-ea"/>
              </a:endParaRPr>
            </a:p>
            <a:p>
              <a:r>
                <a:rPr lang="en-US" altLang="zh-CN" sz="2800" b="1">
                  <a:solidFill>
                    <a:srgbClr val="0070C0"/>
                  </a:solidFill>
                  <a:latin typeface="Georgia" panose="02040502050405020303" charset="0"/>
                  <a:cs typeface="Georgia" panose="02040502050405020303" charset="0"/>
                  <a:sym typeface="+mn-ea"/>
                </a:rPr>
                <a:t>	then </a:t>
              </a:r>
              <a:r>
                <a:rPr lang="en-US" altLang="zh-CN" sz="2800" b="1">
                  <a:solidFill>
                    <a:srgbClr val="FF0000"/>
                  </a:solidFill>
                  <a:latin typeface="Georgia" panose="02040502050405020303" charset="0"/>
                  <a:cs typeface="Georgia" panose="02040502050405020303" charset="0"/>
                  <a:sym typeface="+mn-ea"/>
                </a:rPr>
                <a:t>Q(</a:t>
              </a:r>
              <a:r>
                <a:rPr lang="en-US" altLang="zh-CN" sz="2800" b="1" i="1">
                  <a:solidFill>
                    <a:srgbClr val="FF0000"/>
                  </a:solidFill>
                  <a:latin typeface="Georgia" panose="02040502050405020303" charset="0"/>
                  <a:cs typeface="Georgia" panose="02040502050405020303" charset="0"/>
                  <a:sym typeface="+mn-ea"/>
                </a:rPr>
                <a:t>w</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a:solidFill>
                    <a:srgbClr val="FF0000"/>
                  </a:solidFill>
                  <a:latin typeface="Georgia" panose="02040502050405020303" charset="0"/>
                  <a:cs typeface="Georgia" panose="02040502050405020303" charset="0"/>
                  <a:sym typeface="+mn-ea"/>
                </a:rPr>
                <a:t>) </a:t>
              </a:r>
              <a:endParaRPr lang="en-US" altLang="zh-CN" sz="2800" b="1">
                <a:solidFill>
                  <a:srgbClr val="FF0000"/>
                </a:solidFill>
                <a:latin typeface="Georgia" panose="02040502050405020303" charset="0"/>
                <a:cs typeface="Georgia" panose="02040502050405020303" charset="0"/>
                <a:sym typeface="+mn-ea"/>
              </a:endParaRPr>
            </a:p>
          </p:txBody>
        </p:sp>
        <p:pic>
          <p:nvPicPr>
            <p:cNvPr id="3" name="图片 2"/>
            <p:cNvPicPr>
              <a:picLocks noChangeAspect="1"/>
            </p:cNvPicPr>
            <p:nvPr/>
          </p:nvPicPr>
          <p:blipFill>
            <a:blip r:embed="rId2"/>
            <a:stretch>
              <a:fillRect/>
            </a:stretch>
          </p:blipFill>
          <p:spPr>
            <a:xfrm>
              <a:off x="968" y="8490"/>
              <a:ext cx="3810" cy="694"/>
            </a:xfrm>
            <a:prstGeom prst="rect">
              <a:avLst/>
            </a:prstGeom>
          </p:spPr>
        </p:pic>
        <p:pic>
          <p:nvPicPr>
            <p:cNvPr id="5" name="图片 4"/>
            <p:cNvPicPr>
              <a:picLocks noChangeAspect="1"/>
            </p:cNvPicPr>
            <p:nvPr/>
          </p:nvPicPr>
          <p:blipFill>
            <a:blip r:embed="rId3"/>
            <a:stretch>
              <a:fillRect/>
            </a:stretch>
          </p:blipFill>
          <p:spPr>
            <a:xfrm>
              <a:off x="5032" y="8576"/>
              <a:ext cx="4556" cy="608"/>
            </a:xfrm>
            <a:prstGeom prst="rect">
              <a:avLst/>
            </a:prstGeom>
          </p:spPr>
        </p:pic>
      </p:grpSp>
      <p:sp>
        <p:nvSpPr>
          <p:cNvPr id="8" name="文本框 7"/>
          <p:cNvSpPr txBox="1"/>
          <p:nvPr/>
        </p:nvSpPr>
        <p:spPr>
          <a:xfrm>
            <a:off x="5912485" y="5730240"/>
            <a:ext cx="5714365" cy="460375"/>
          </a:xfrm>
          <a:prstGeom prst="rect">
            <a:avLst/>
          </a:prstGeom>
          <a:noFill/>
        </p:spPr>
        <p:txBody>
          <a:bodyPr wrap="square" rtlCol="0">
            <a:spAutoFit/>
          </a:bodyPr>
          <a:p>
            <a:r>
              <a:rPr lang="en-US" sz="2400" b="1">
                <a:solidFill>
                  <a:srgbClr val="0070C0"/>
                </a:solidFill>
                <a:latin typeface="Georgia" panose="02040502050405020303" charset="0"/>
                <a:cs typeface="Georgia" panose="02040502050405020303" charset="0"/>
                <a:sym typeface="+mn-ea"/>
              </a:rPr>
              <a:t>Q(</a:t>
            </a:r>
            <a:r>
              <a:rPr lang="en-US" sz="2400" b="1" i="1">
                <a:solidFill>
                  <a:srgbClr val="0070C0"/>
                </a:solidFill>
                <a:latin typeface="Georgia" panose="02040502050405020303" charset="0"/>
                <a:cs typeface="Georgia" panose="02040502050405020303" charset="0"/>
                <a:sym typeface="+mn-ea"/>
              </a:rPr>
              <a:t>v</a:t>
            </a:r>
            <a:r>
              <a:rPr lang="en-US" sz="2400" b="1">
                <a:solidFill>
                  <a:srgbClr val="0070C0"/>
                </a:solidFill>
                <a:latin typeface="Georgia" panose="02040502050405020303" charset="0"/>
                <a:cs typeface="Georgia" panose="02040502050405020303" charset="0"/>
                <a:sym typeface="+mn-ea"/>
              </a:rPr>
              <a:t>5,</a:t>
            </a:r>
            <a:r>
              <a:rPr lang="en-US" sz="2400" b="1" i="1">
                <a:solidFill>
                  <a:srgbClr val="0070C0"/>
                </a:solidFill>
                <a:latin typeface="Georgia" panose="02040502050405020303" charset="0"/>
                <a:cs typeface="Georgia" panose="02040502050405020303" charset="0"/>
                <a:sym typeface="+mn-ea"/>
              </a:rPr>
              <a:t>v12</a:t>
            </a:r>
            <a:r>
              <a:rPr lang="en-US" sz="2400" b="1">
                <a:solidFill>
                  <a:srgbClr val="0070C0"/>
                </a:solidFill>
                <a:latin typeface="Georgia" panose="02040502050405020303" charset="0"/>
                <a:cs typeface="Georgia" panose="02040502050405020303" charset="0"/>
                <a:sym typeface="+mn-ea"/>
              </a:rPr>
              <a:t>) </a:t>
            </a:r>
            <a:r>
              <a:rPr lang="en-US" sz="2400" b="1">
                <a:solidFill>
                  <a:srgbClr val="FF0000"/>
                </a:solidFill>
                <a:latin typeface="Georgia" panose="02040502050405020303" charset="0"/>
                <a:cs typeface="Georgia" panose="02040502050405020303" charset="0"/>
                <a:sym typeface="+mn-ea"/>
              </a:rPr>
              <a:t>→</a:t>
            </a:r>
            <a:r>
              <a:rPr lang="en-US" sz="2400" b="1">
                <a:solidFill>
                  <a:srgbClr val="0070C0"/>
                </a:solidFill>
                <a:latin typeface="Georgia" panose="02040502050405020303" charset="0"/>
                <a:cs typeface="Georgia" panose="02040502050405020303" charset="0"/>
                <a:sym typeface="+mn-ea"/>
              </a:rPr>
              <a:t> </a:t>
            </a:r>
            <a:r>
              <a:rPr lang="en-US" sz="2400" b="1">
                <a:solidFill>
                  <a:srgbClr val="FF0000"/>
                </a:solidFill>
                <a:latin typeface="Georgia" panose="02040502050405020303" charset="0"/>
                <a:cs typeface="Georgia" panose="02040502050405020303" charset="0"/>
                <a:sym typeface="+mn-ea"/>
              </a:rPr>
              <a:t>Q(</a:t>
            </a:r>
            <a:r>
              <a:rPr lang="en-US" sz="2400" b="1" i="1">
                <a:solidFill>
                  <a:srgbClr val="FF0000"/>
                </a:solidFill>
                <a:latin typeface="Georgia" panose="02040502050405020303" charset="0"/>
                <a:cs typeface="Georgia" panose="02040502050405020303" charset="0"/>
                <a:sym typeface="+mn-ea"/>
              </a:rPr>
              <a:t>v</a:t>
            </a:r>
            <a:r>
              <a:rPr lang="en-US" sz="2400" b="1">
                <a:solidFill>
                  <a:srgbClr val="FF0000"/>
                </a:solidFill>
                <a:latin typeface="Georgia" panose="02040502050405020303" charset="0"/>
                <a:cs typeface="Georgia" panose="02040502050405020303" charset="0"/>
                <a:sym typeface="+mn-ea"/>
              </a:rPr>
              <a:t>6,</a:t>
            </a:r>
            <a:r>
              <a:rPr lang="en-US" sz="2400" b="1" i="1">
                <a:solidFill>
                  <a:srgbClr val="FF0000"/>
                </a:solidFill>
                <a:latin typeface="Georgia" panose="02040502050405020303" charset="0"/>
                <a:cs typeface="Georgia" panose="02040502050405020303" charset="0"/>
                <a:sym typeface="+mn-ea"/>
              </a:rPr>
              <a:t>v12</a:t>
            </a:r>
            <a:r>
              <a:rPr lang="en-US" sz="2400" b="1">
                <a:solidFill>
                  <a:srgbClr val="FF0000"/>
                </a:solidFill>
                <a:latin typeface="Georgia" panose="02040502050405020303" charset="0"/>
                <a:cs typeface="Georgia" panose="02040502050405020303" charset="0"/>
                <a:sym typeface="+mn-ea"/>
              </a:rPr>
              <a:t>)</a:t>
            </a:r>
            <a:endParaRPr lang="zh-CN" altLang="en-US" sz="2400" b="1">
              <a:solidFill>
                <a:srgbClr val="0070C0"/>
              </a:solidFill>
              <a:latin typeface="Georgia" panose="02040502050405020303" charset="0"/>
              <a:cs typeface="Georgia" panose="02040502050405020303" charset="0"/>
              <a:sym typeface="+mn-ea"/>
            </a:endParaRPr>
          </a:p>
        </p:txBody>
      </p:sp>
      <p:sp>
        <p:nvSpPr>
          <p:cNvPr id="4" name="椭圆 3"/>
          <p:cNvSpPr/>
          <p:nvPr/>
        </p:nvSpPr>
        <p:spPr>
          <a:xfrm>
            <a:off x="8498205" y="221869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775825"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087628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31"/>
                                        </p:tgtEl>
                                      </p:cBhvr>
                                    </p:animEffect>
                                    <p:set>
                                      <p:cBhvr>
                                        <p:cTn id="35" dur="1" fill="hold">
                                          <p:stCondLst>
                                            <p:cond delay="499"/>
                                          </p:stCondLst>
                                        </p:cTn>
                                        <p:tgtEl>
                                          <p:spTgt spid="3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500"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linds(horizont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bldLvl="0" animBg="1"/>
      <p:bldP spid="28" grpId="0" bldLvl="0" animBg="1"/>
      <p:bldP spid="28" grpId="1" bldLvl="0" animBg="1"/>
      <p:bldP spid="31" grpId="0" bldLvl="0" animBg="1"/>
      <p:bldP spid="31" grpId="1" bldLvl="0" animBg="1"/>
      <p:bldP spid="8" grpId="0"/>
      <p:bldP spid="4" grpId="0" bldLvl="0" animBg="1"/>
      <p:bldP spid="4" grpId="1" bldLvl="0" animBg="1"/>
      <p:bldP spid="9" grpId="0" bldLvl="0" animBg="1"/>
      <p:bldP spid="9" grpId="1" bldLvl="0" animBg="1"/>
      <p:bldP spid="15" grpId="0" bldLvl="0" animBg="1"/>
      <p:bldP spid="15"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b="1"/>
              <a:t>23/37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altLang="zh-CN" b="1"/>
              <a:t>24/37</a:t>
            </a:r>
            <a:endParaRPr lang="en-US" b="1"/>
          </a:p>
        </p:txBody>
      </p:sp>
      <p:sp>
        <p:nvSpPr>
          <p:cNvPr id="16" name="文本框 15"/>
          <p:cNvSpPr txBox="1"/>
          <p:nvPr/>
        </p:nvSpPr>
        <p:spPr>
          <a:xfrm>
            <a:off x="158115" y="1363980"/>
            <a:ext cx="4827905" cy="4831080"/>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rgbClr val="FF0000"/>
                </a:solidFill>
              </a:rPr>
              <a:t>     </a:t>
            </a:r>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b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c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rgbClr val="FF0000"/>
                </a:solidFill>
              </a:rPr>
              <a:t>	 </a:t>
            </a:r>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d</a:t>
            </a:r>
            <a:r>
              <a:rPr lang="en-US" sz="2800" b="1" i="1">
                <a:solidFill>
                  <a:srgbClr val="0070C0"/>
                </a:solidFill>
                <a:latin typeface="Georgia" panose="02040502050405020303" charset="0"/>
                <a:cs typeface="Georgia" panose="02040502050405020303" charset="0"/>
                <a:sym typeface="+mn-ea"/>
              </a:rPr>
              <a:t> , [5,8]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endParaRPr lang="en-US" altLang="zh-CN" sz="2800" i="1">
              <a:solidFill>
                <a:srgbClr val="FF0000"/>
              </a:solidFill>
            </a:endParaRPr>
          </a:p>
          <a:p>
            <a:r>
              <a:rPr lang="en-US" altLang="zh-CN" sz="3200" i="1">
                <a:solidFill>
                  <a:srgbClr val="FF0000"/>
                </a:solidFill>
              </a:rPr>
              <a:t> </a:t>
            </a:r>
            <a:r>
              <a:rPr lang="en-US" altLang="zh-CN" sz="2400" b="1">
                <a:solidFill>
                  <a:srgbClr val="FF0000"/>
                </a:solidFill>
              </a:rPr>
              <a:t>pruning</a:t>
            </a:r>
            <a:r>
              <a:rPr lang="en-US" altLang="zh-CN" sz="2400" b="1"/>
              <a:t> as follows. For any descendant</a:t>
            </a:r>
            <a:r>
              <a:rPr lang="en-US" altLang="zh-CN" sz="3200" i="1">
                <a:solidFill>
                  <a:srgbClr val="FF0000"/>
                </a:solidFill>
              </a:rPr>
              <a:t> </a:t>
            </a:r>
            <a:r>
              <a:rPr lang="en-US" sz="2800" b="1" i="1">
                <a:solidFill>
                  <a:srgbClr val="0070C0"/>
                </a:solidFill>
                <a:latin typeface="Georgia" panose="02040502050405020303" charset="0"/>
                <a:cs typeface="Georgia" panose="02040502050405020303" charset="0"/>
              </a:rPr>
              <a:t>w = (c,t)</a:t>
            </a:r>
            <a:r>
              <a:rPr lang="en-US" altLang="zh-CN" sz="2800" i="1">
                <a:solidFill>
                  <a:srgbClr val="FF0000"/>
                </a:solidFill>
              </a:rPr>
              <a:t> </a:t>
            </a:r>
            <a:r>
              <a:rPr lang="en-US" altLang="zh-CN" sz="2400" b="1"/>
              <a:t>of </a:t>
            </a:r>
            <a:endParaRPr lang="en-US" altLang="zh-CN" sz="2400" b="1"/>
          </a:p>
          <a:p>
            <a:r>
              <a:rPr lang="en-US" altLang="zh-CN" sz="2400" b="1"/>
              <a:t>visited during the search, </a:t>
            </a:r>
            <a:endParaRPr lang="en-US" altLang="zh-CN" sz="2400" b="1"/>
          </a:p>
          <a:p>
            <a:r>
              <a:rPr lang="en-US" altLang="zh-CN" sz="2400" b="1"/>
              <a:t>if </a:t>
            </a:r>
            <a:r>
              <a:rPr lang="en-US" altLang="zh-CN" sz="2800" i="1">
                <a:solidFill>
                  <a:srgbClr val="FF0000"/>
                </a:solidFill>
              </a:rPr>
              <a:t> </a:t>
            </a:r>
            <a:r>
              <a:rPr lang="en-US" sz="2800" b="1" i="1">
                <a:solidFill>
                  <a:srgbClr val="0070C0"/>
                </a:solidFill>
                <a:latin typeface="Georgia" panose="02040502050405020303" charset="0"/>
                <a:cs typeface="Georgia" panose="02040502050405020303" charset="0"/>
              </a:rPr>
              <a:t>t &gt; t</a:t>
            </a:r>
            <a:r>
              <a:rPr lang="en-US" sz="2800" b="1" i="1" baseline="-25000">
                <a:solidFill>
                  <a:srgbClr val="0070C0"/>
                </a:solidFill>
                <a:latin typeface="Georgia" panose="02040502050405020303" charset="0"/>
                <a:cs typeface="Georgia" panose="02040502050405020303" charset="0"/>
              </a:rPr>
              <a:t>end</a:t>
            </a:r>
            <a:r>
              <a:rPr lang="en-US" sz="2800" b="1" i="1">
                <a:solidFill>
                  <a:srgbClr val="0070C0"/>
                </a:solidFill>
                <a:latin typeface="Georgia" panose="02040502050405020303" charset="0"/>
                <a:cs typeface="Georgia" panose="02040502050405020303" charset="0"/>
              </a:rPr>
              <a:t> </a:t>
            </a:r>
            <a:endParaRPr lang="en-US" altLang="zh-CN" sz="2800" i="1">
              <a:solidFill>
                <a:srgbClr val="FF0000"/>
              </a:solidFill>
            </a:endParaRPr>
          </a:p>
          <a:p>
            <a:r>
              <a:rPr lang="en-US" altLang="zh-CN" sz="2400" b="1"/>
              <a:t>we can directly terminate</a:t>
            </a:r>
            <a:endParaRPr lang="en-US" altLang="zh-CN" sz="2400" b="1"/>
          </a:p>
          <a:p>
            <a:r>
              <a:rPr lang="en-US" altLang="zh-CN" sz="2400" b="1"/>
              <a:t>the search from</a:t>
            </a:r>
            <a:r>
              <a:rPr lang="en-US" altLang="zh-CN" sz="2800" i="1">
                <a:solidFill>
                  <a:srgbClr val="FF0000"/>
                </a:solidFill>
              </a:rPr>
              <a:t> </a:t>
            </a:r>
            <a:r>
              <a:rPr lang="en-US" sz="2800" b="1" i="1">
                <a:solidFill>
                  <a:srgbClr val="0070C0"/>
                </a:solidFill>
                <a:latin typeface="Georgia" panose="02040502050405020303" charset="0"/>
                <a:cs typeface="Georgia" panose="02040502050405020303" charset="0"/>
                <a:sym typeface="+mn-ea"/>
              </a:rPr>
              <a:t>w.</a:t>
            </a:r>
            <a:endParaRPr lang="en-US" altLang="zh-CN" sz="2800" b="1" i="1">
              <a:solidFill>
                <a:srgbClr val="0070C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0951210"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 2050"/>
          <p:cNvSpPr/>
          <p:nvPr/>
        </p:nvSpPr>
        <p:spPr bwMode="auto">
          <a:xfrm>
            <a:off x="3540760" y="1880235"/>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4" name="椭圆 23"/>
          <p:cNvSpPr/>
          <p:nvPr/>
        </p:nvSpPr>
        <p:spPr>
          <a:xfrm>
            <a:off x="9653905" y="31407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8111490"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叉"/>
          <p:cNvSpPr/>
          <p:nvPr/>
        </p:nvSpPr>
        <p:spPr bwMode="auto">
          <a:xfrm>
            <a:off x="3540760" y="233045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1" name="椭圆 30"/>
          <p:cNvSpPr/>
          <p:nvPr/>
        </p:nvSpPr>
        <p:spPr>
          <a:xfrm>
            <a:off x="10931525"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叉"/>
          <p:cNvSpPr/>
          <p:nvPr/>
        </p:nvSpPr>
        <p:spPr bwMode="auto">
          <a:xfrm>
            <a:off x="3540760" y="279654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Temporal reachability queries</a:t>
            </a:r>
            <a:endParaRPr lang="en-US" altLang="zh-CN" sz="2400" b="1">
              <a:solidFill>
                <a:srgbClr val="0070C0"/>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linds(horizontal)">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linds(horizontal)">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500" fill="hold">
                                          <p:stCondLst>
                                            <p:cond delay="0"/>
                                          </p:stCondLst>
                                        </p:cTn>
                                        <p:tgtEl>
                                          <p:spTgt spid="3"/>
                                        </p:tgtEl>
                                        <p:attrNameLst>
                                          <p:attrName>style.visibility</p:attrName>
                                        </p:attrNameLst>
                                      </p:cBhvr>
                                      <p:to>
                                        <p:strVal val="visible"/>
                                      </p:to>
                                    </p:set>
                                    <p:animEffect transition="in" filter="blinds(horizontal)">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2050" grpId="0" bldLvl="0" animBg="1"/>
      <p:bldP spid="24" grpId="0" bldLvl="0" animBg="1"/>
      <p:bldP spid="24" grpId="1" bldLvl="0" animBg="1"/>
      <p:bldP spid="25" grpId="0" bldLvl="0" animBg="1"/>
      <p:bldP spid="25" grpId="1" bldLvl="0" animBg="1"/>
      <p:bldP spid="26" grpId="0" bldLvl="0" animBg="1"/>
      <p:bldP spid="31" grpId="0" bldLvl="0" animBg="1"/>
      <p:bldP spid="31" grpId="1" bldLvl="0" animBg="1"/>
      <p:bldP spid="32" grpId="0" bldLvl="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b="1"/>
              <a:t>25/37</a:t>
            </a:r>
            <a:endParaRPr lang="en-US" b="1"/>
          </a:p>
        </p:txBody>
      </p:sp>
      <p:sp>
        <p:nvSpPr>
          <p:cNvPr id="16" name="文本框 15"/>
          <p:cNvSpPr txBox="1"/>
          <p:nvPr/>
        </p:nvSpPr>
        <p:spPr>
          <a:xfrm>
            <a:off x="158115" y="1363980"/>
            <a:ext cx="4827905" cy="4831080"/>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①</a:t>
            </a:r>
            <a:r>
              <a:rPr lang="en-US" altLang="zh-CN" sz="2800" b="1" i="1">
                <a:solidFill>
                  <a:srgbClr val="FF0000"/>
                </a:solidFill>
                <a:latin typeface="Georgia" panose="02040502050405020303" charset="0"/>
                <a:cs typeface="Georgia" panose="02040502050405020303" charset="0"/>
                <a:sym typeface="+mn-ea"/>
              </a:rPr>
              <a:t>V</a:t>
            </a:r>
            <a:r>
              <a:rPr lang="en-US" altLang="zh-CN" sz="2800" b="1" i="1" baseline="-25000">
                <a:solidFill>
                  <a:srgbClr val="FF0000"/>
                </a:solidFill>
                <a:latin typeface="Georgia" panose="02040502050405020303" charset="0"/>
                <a:cs typeface="Georgia" panose="02040502050405020303" charset="0"/>
                <a:sym typeface="+mn-ea"/>
              </a:rPr>
              <a:t>out</a:t>
            </a:r>
            <a:r>
              <a:rPr lang="en-US" altLang="zh-CN" sz="2800" b="1" i="1">
                <a:solidFill>
                  <a:srgbClr val="FF0000"/>
                </a:solidFill>
                <a:latin typeface="Georgia" panose="02040502050405020303" charset="0"/>
                <a:cs typeface="Georgia" panose="02040502050405020303" charset="0"/>
                <a:sym typeface="+mn-ea"/>
              </a:rPr>
              <a:t>(a)    t</a:t>
            </a:r>
            <a:r>
              <a:rPr lang="en-US" altLang="zh-CN" sz="2800" b="1" i="1" baseline="-25000">
                <a:solidFill>
                  <a:srgbClr val="FF0000"/>
                </a:solidFill>
                <a:latin typeface="Georgia" panose="02040502050405020303" charset="0"/>
                <a:cs typeface="Georgia" panose="02040502050405020303" charset="0"/>
                <a:sym typeface="+mn-ea"/>
              </a:rPr>
              <a:t>min</a:t>
            </a:r>
            <a:r>
              <a:rPr lang="en-US" altLang="zh-CN" sz="2800" b="1" i="1">
                <a:solidFill>
                  <a:srgbClr val="FF0000"/>
                </a:solidFill>
                <a:latin typeface="Georgia" panose="02040502050405020303" charset="0"/>
                <a:cs typeface="Georgia" panose="02040502050405020303" charset="0"/>
                <a:sym typeface="+mn-ea"/>
              </a:rPr>
              <a:t> </a:t>
            </a:r>
            <a:r>
              <a:rPr lang="en-US" altLang="zh-CN" sz="2800" b="1" i="1">
                <a:solidFill>
                  <a:srgbClr val="0070C0"/>
                </a:solidFill>
                <a:latin typeface="Georgia" panose="02040502050405020303" charset="0"/>
                <a:cs typeface="Georgia" panose="02040502050405020303" charset="0"/>
                <a:sym typeface="+mn-ea"/>
              </a:rPr>
              <a:t> → u=(a,1);</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②</a:t>
            </a:r>
            <a:r>
              <a:rPr lang="en-US" altLang="zh-CN" sz="2800" b="1" i="1">
                <a:solidFill>
                  <a:srgbClr val="FF0000"/>
                </a:solidFill>
                <a:latin typeface="Georgia" panose="02040502050405020303" charset="0"/>
                <a:cs typeface="Georgia" panose="02040502050405020303" charset="0"/>
                <a:sym typeface="+mn-ea"/>
              </a:rPr>
              <a:t>V</a:t>
            </a:r>
            <a:r>
              <a:rPr lang="en-US" altLang="zh-CN" sz="2800" b="1" i="1" baseline="-25000">
                <a:solidFill>
                  <a:srgbClr val="FF0000"/>
                </a:solidFill>
                <a:latin typeface="Georgia" panose="02040502050405020303" charset="0"/>
                <a:cs typeface="Georgia" panose="02040502050405020303" charset="0"/>
                <a:sym typeface="+mn-ea"/>
              </a:rPr>
              <a:t>in</a:t>
            </a:r>
            <a:r>
              <a:rPr lang="en-US" altLang="zh-CN" sz="2800" b="1" i="1">
                <a:solidFill>
                  <a:srgbClr val="FF0000"/>
                </a:solidFill>
                <a:latin typeface="Georgia" panose="02040502050405020303" charset="0"/>
                <a:cs typeface="Georgia" panose="02040502050405020303" charset="0"/>
                <a:sym typeface="+mn-ea"/>
              </a:rPr>
              <a:t>(b)    t</a:t>
            </a:r>
            <a:r>
              <a:rPr lang="en-US" altLang="zh-CN" sz="2800" b="1" i="1" baseline="-25000">
                <a:solidFill>
                  <a:srgbClr val="FF0000"/>
                </a:solidFill>
                <a:latin typeface="Georgia" panose="02040502050405020303" charset="0"/>
                <a:cs typeface="Georgia" panose="02040502050405020303" charset="0"/>
                <a:sym typeface="+mn-ea"/>
              </a:rPr>
              <a:t>s</a:t>
            </a:r>
            <a:r>
              <a:rPr lang="en-US" altLang="zh-CN" sz="2800" b="1" i="1">
                <a:solidFill>
                  <a:srgbClr val="FF0000"/>
                </a:solidFill>
                <a:latin typeface="Georgia" panose="02040502050405020303" charset="0"/>
                <a:cs typeface="Georgia" panose="02040502050405020303" charset="0"/>
                <a:sym typeface="+mn-ea"/>
              </a:rPr>
              <a:t>&lt;t&lt;t</a:t>
            </a:r>
            <a:r>
              <a:rPr lang="en-US" altLang="zh-CN" sz="2800" b="1" i="1" baseline="-25000">
                <a:solidFill>
                  <a:srgbClr val="FF0000"/>
                </a:solidFill>
                <a:latin typeface="Georgia" panose="02040502050405020303" charset="0"/>
                <a:cs typeface="Georgia" panose="02040502050405020303" charset="0"/>
                <a:sym typeface="+mn-ea"/>
              </a:rPr>
              <a:t>e</a:t>
            </a:r>
            <a:r>
              <a:rPr lang="en-US" altLang="zh-CN" sz="2800" b="1" i="1">
                <a:solidFill>
                  <a:srgbClr val="0070C0"/>
                </a:solidFill>
                <a:latin typeface="Georgia" panose="02040502050405020303" charset="0"/>
                <a:cs typeface="Georgia" panose="02040502050405020303" charset="0"/>
                <a:sym typeface="+mn-ea"/>
              </a:rPr>
              <a:t>→  a set</a:t>
            </a:r>
            <a:endParaRPr lang="en-US" altLang="zh-CN" sz="2800" b="1" i="1">
              <a:solidFill>
                <a:srgbClr val="0070C0"/>
              </a:solidFill>
              <a:latin typeface="Georgia" panose="02040502050405020303" charset="0"/>
              <a:cs typeface="Georgia" panose="02040502050405020303" charset="0"/>
              <a:sym typeface="+mn-ea"/>
            </a:endParaRPr>
          </a:p>
          <a:p>
            <a:r>
              <a:rPr lang="en-US" altLang="zh-CN" sz="2800" b="1" i="1">
                <a:solidFill>
                  <a:srgbClr val="0070C0"/>
                </a:solidFill>
                <a:latin typeface="Georgia" panose="02040502050405020303" charset="0"/>
                <a:cs typeface="Georgia" panose="02040502050405020303" charset="0"/>
                <a:sym typeface="+mn-ea"/>
              </a:rPr>
              <a:t>{(d,5),(d,6)}; Let v= B</a:t>
            </a:r>
            <a:r>
              <a:rPr lang="en-US" altLang="zh-CN" sz="2800" b="1" i="1" baseline="-25000">
                <a:solidFill>
                  <a:srgbClr val="0070C0"/>
                </a:solidFill>
                <a:latin typeface="Georgia" panose="02040502050405020303" charset="0"/>
                <a:cs typeface="Georgia" panose="02040502050405020303" charset="0"/>
                <a:sym typeface="+mn-ea"/>
              </a:rPr>
              <a:t>i</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③ from the back to the front </a:t>
            </a:r>
            <a:r>
              <a:rPr lang="en-US" altLang="zh-CN" sz="2800" b="1" i="1">
                <a:solidFill>
                  <a:srgbClr val="0070C0"/>
                </a:solidFill>
                <a:latin typeface="Georgia" panose="02040502050405020303" charset="0"/>
                <a:cs typeface="Georgia" panose="02040502050405020303" charset="0"/>
                <a:sym typeface="+mn-ea"/>
              </a:rPr>
              <a:t>to compute whether u→v?</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④ </a:t>
            </a:r>
            <a:r>
              <a:rPr lang="en-US" altLang="zh-CN" sz="2800" b="1" i="1">
                <a:solidFill>
                  <a:srgbClr val="0070C0"/>
                </a:solidFill>
                <a:latin typeface="Georgia" panose="02040502050405020303" charset="0"/>
                <a:cs typeface="Georgia" panose="02040502050405020303" charset="0"/>
                <a:sym typeface="+mn-ea"/>
              </a:rPr>
              <a:t>use binary-search to find 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which  u→v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and t(v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is the </a:t>
            </a:r>
            <a:r>
              <a:rPr lang="en-US" altLang="zh-CN" sz="2800" b="1" i="1">
                <a:solidFill>
                  <a:srgbClr val="FF0000"/>
                </a:solidFill>
                <a:latin typeface="Georgia" panose="02040502050405020303" charset="0"/>
                <a:cs typeface="Georgia" panose="02040502050405020303" charset="0"/>
                <a:sym typeface="+mn-ea"/>
              </a:rPr>
              <a:t>min t</a:t>
            </a:r>
            <a:r>
              <a:rPr lang="en-US" altLang="zh-CN" sz="2800" b="1" i="1">
                <a:solidFill>
                  <a:srgbClr val="0070C0"/>
                </a:solidFill>
                <a:latin typeface="Georgia" panose="02040502050405020303" charset="0"/>
                <a:cs typeface="Georgia" panose="02040502050405020303" charset="0"/>
                <a:sym typeface="+mn-ea"/>
              </a:rPr>
              <a:t> in B.</a:t>
            </a:r>
            <a:endParaRPr lang="en-US" altLang="zh-CN" sz="2800" b="1" i="1">
              <a:solidFill>
                <a:srgbClr val="0070C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0941050" y="31407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Earliest_arrival time</a:t>
            </a:r>
            <a:endParaRPr lang="en-US" altLang="zh-CN" sz="2400" b="1">
              <a:solidFill>
                <a:srgbClr val="0070C0"/>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b="1"/>
              <a:t>26/37</a:t>
            </a:r>
            <a:endParaRPr lang="en-US" b="1"/>
          </a:p>
        </p:txBody>
      </p:sp>
      <p:sp>
        <p:nvSpPr>
          <p:cNvPr id="16" name="文本框 15"/>
          <p:cNvSpPr txBox="1"/>
          <p:nvPr/>
        </p:nvSpPr>
        <p:spPr>
          <a:xfrm>
            <a:off x="158115" y="1363980"/>
            <a:ext cx="5484495" cy="3969385"/>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sz="2800" b="1">
                <a:solidFill>
                  <a:srgbClr val="FF0000"/>
                </a:solidFill>
                <a:latin typeface="Georgia" panose="02040502050405020303" charset="0"/>
                <a:cs typeface="Georgia" panose="02040502050405020303" charset="0"/>
                <a:sym typeface="+mn-ea"/>
              </a:rPr>
              <a:t>set </a:t>
            </a:r>
            <a:r>
              <a:rPr lang="en-US" sz="2800" b="1" i="1">
                <a:solidFill>
                  <a:srgbClr val="FF0000"/>
                </a:solidFill>
                <a:latin typeface="Georgia" panose="02040502050405020303" charset="0"/>
                <a:cs typeface="Georgia" panose="02040502050405020303" charset="0"/>
                <a:sym typeface="+mn-ea"/>
              </a:rPr>
              <a:t>V</a:t>
            </a:r>
            <a:r>
              <a:rPr lang="en-US" sz="2800" b="1">
                <a:solidFill>
                  <a:srgbClr val="FF0000"/>
                </a:solidFill>
                <a:latin typeface="Georgia" panose="02040502050405020303" charset="0"/>
                <a:cs typeface="Georgia" panose="02040502050405020303" charset="0"/>
                <a:sym typeface="+mn-ea"/>
              </a:rPr>
              <a:t> = {(a,1),(a,2),(a,4)}</a:t>
            </a:r>
            <a:endParaRPr lang="en-US" sz="2800" b="1">
              <a:solidFill>
                <a:srgbClr val="0070C0"/>
              </a:solidFill>
              <a:latin typeface="Georgia" panose="02040502050405020303" charset="0"/>
              <a:cs typeface="Georgia" panose="02040502050405020303" charset="0"/>
              <a:sym typeface="+mn-ea"/>
            </a:endParaRPr>
          </a:p>
          <a:p>
            <a:r>
              <a:rPr lang="en-US" sz="2800" b="1" i="1">
                <a:solidFill>
                  <a:srgbClr val="FF0000"/>
                </a:solidFill>
                <a:latin typeface="Georgia" panose="02040502050405020303" charset="0"/>
                <a:cs typeface="Georgia" panose="02040502050405020303" charset="0"/>
                <a:sym typeface="+mn-ea"/>
              </a:rPr>
              <a:t>vi</a:t>
            </a:r>
            <a:r>
              <a:rPr lang="en-US" sz="2800" b="1" i="1">
                <a:solidFill>
                  <a:srgbClr val="0070C0"/>
                </a:solidFill>
                <a:latin typeface="Georgia" panose="02040502050405020303" charset="0"/>
                <a:cs typeface="Georgia" panose="02040502050405020303" charset="0"/>
                <a:sym typeface="+mn-ea"/>
              </a:rPr>
              <a:t> </a:t>
            </a:r>
            <a:r>
              <a:rPr lang="en-US" altLang="zh-CN" sz="2800" b="1" i="1">
                <a:solidFill>
                  <a:srgbClr val="0070C0"/>
                </a:solidFill>
                <a:latin typeface="Georgia" panose="02040502050405020303" charset="0"/>
                <a:cs typeface="Georgia" panose="02040502050405020303" charset="0"/>
                <a:sym typeface="+mn-ea"/>
              </a:rPr>
              <a:t>∈ V  do  </a:t>
            </a:r>
            <a:r>
              <a:rPr lang="en-US" altLang="zh-CN" sz="2800">
                <a:solidFill>
                  <a:srgbClr val="0070C0"/>
                </a:solidFill>
                <a:latin typeface="Georgia" panose="02040502050405020303" charset="0"/>
                <a:cs typeface="Georgia" panose="02040502050405020303" charset="0"/>
                <a:sym typeface="+mn-ea"/>
              </a:rPr>
              <a:t>Earliest_arrival time</a:t>
            </a:r>
            <a:r>
              <a:rPr lang="en-US" altLang="zh-CN" sz="2800" b="1">
                <a:solidFill>
                  <a:srgbClr val="0070C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vi</a:t>
            </a:r>
            <a:r>
              <a:rPr lang="en-US" sz="2800" b="1" i="1">
                <a:solidFill>
                  <a:srgbClr val="0070C0"/>
                </a:solidFill>
                <a:latin typeface="Georgia" panose="02040502050405020303" charset="0"/>
                <a:cs typeface="Georgia" panose="02040502050405020303" charset="0"/>
                <a:sym typeface="+mn-ea"/>
              </a:rPr>
              <a:t> , d , [t(vi),8]</a:t>
            </a:r>
            <a:r>
              <a:rPr lang="en-US" altLang="zh-CN"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endParaRPr lang="en-US" sz="2800" b="1">
              <a:solidFill>
                <a:srgbClr val="0070C0"/>
              </a:solidFill>
              <a:latin typeface="Georgia" panose="02040502050405020303" charset="0"/>
              <a:cs typeface="Georgia" panose="02040502050405020303" charset="0"/>
              <a:sym typeface="+mn-ea"/>
            </a:endParaRPr>
          </a:p>
          <a:p>
            <a:r>
              <a:rPr lang="en-US" altLang="zh-CN" sz="2800" b="1">
                <a:solidFill>
                  <a:srgbClr val="0070C0"/>
                </a:solidFill>
                <a:latin typeface="Georgia" panose="02040502050405020303" charset="0"/>
                <a:cs typeface="Georgia" panose="02040502050405020303" charset="0"/>
                <a:sym typeface="+mn-ea"/>
              </a:rPr>
              <a:t>Minimum duration</a:t>
            </a:r>
            <a:endParaRPr lang="en-US" altLang="zh-CN"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sym typeface="+mn-ea"/>
              </a:rPr>
              <a:t>= </a:t>
            </a:r>
            <a:r>
              <a:rPr lang="en-US" sz="2800" b="1">
                <a:solidFill>
                  <a:srgbClr val="FF0000"/>
                </a:solidFill>
                <a:latin typeface="Georgia" panose="02040502050405020303" charset="0"/>
                <a:cs typeface="Georgia" panose="02040502050405020303" charset="0"/>
                <a:sym typeface="+mn-ea"/>
              </a:rPr>
              <a:t>min</a:t>
            </a:r>
            <a:r>
              <a:rPr lang="en-US" sz="2800" b="1">
                <a:solidFill>
                  <a:srgbClr val="0070C0"/>
                </a:solidFill>
                <a:latin typeface="Georgia" panose="02040502050405020303" charset="0"/>
                <a:cs typeface="Georgia" panose="02040502050405020303" charset="0"/>
                <a:sym typeface="+mn-ea"/>
              </a:rPr>
              <a:t>  {t(</a:t>
            </a:r>
            <a:r>
              <a:rPr lang="en-US" sz="2800" b="1" i="1">
                <a:solidFill>
                  <a:srgbClr val="0070C0"/>
                </a:solidFill>
                <a:latin typeface="Georgia" panose="02040502050405020303" charset="0"/>
                <a:cs typeface="Georgia" panose="02040502050405020303" charset="0"/>
                <a:sym typeface="+mn-ea"/>
              </a:rPr>
              <a:t>vi</a:t>
            </a:r>
            <a:r>
              <a:rPr lang="en-US" sz="2800" b="1">
                <a:solidFill>
                  <a:srgbClr val="0070C0"/>
                </a:solidFill>
                <a:latin typeface="Georgia" panose="02040502050405020303" charset="0"/>
                <a:cs typeface="Georgia" panose="02040502050405020303" charset="0"/>
                <a:sym typeface="+mn-ea"/>
              </a:rPr>
              <a:t>) - </a:t>
            </a:r>
            <a:r>
              <a:rPr lang="en-US" altLang="zh-CN" sz="2800">
                <a:solidFill>
                  <a:srgbClr val="0070C0"/>
                </a:solidFill>
                <a:latin typeface="Georgia" panose="02040502050405020303" charset="0"/>
                <a:cs typeface="Georgia" panose="02040502050405020303" charset="0"/>
                <a:sym typeface="+mn-ea"/>
              </a:rPr>
              <a:t>Earliest_arrival time</a:t>
            </a:r>
            <a:r>
              <a:rPr lang="en-US" altLang="zh-CN" sz="2800" b="1">
                <a:solidFill>
                  <a:srgbClr val="0070C0"/>
                </a:solidFill>
                <a:latin typeface="Georgia" panose="02040502050405020303" charset="0"/>
                <a:cs typeface="Georgia" panose="02040502050405020303" charset="0"/>
                <a:sym typeface="+mn-ea"/>
              </a:rPr>
              <a:t>(</a:t>
            </a:r>
            <a:r>
              <a:rPr lang="en-US" sz="2800" b="1" i="1">
                <a:solidFill>
                  <a:srgbClr val="0070C0"/>
                </a:solidFill>
                <a:latin typeface="Georgia" panose="02040502050405020303" charset="0"/>
                <a:cs typeface="Georgia" panose="02040502050405020303" charset="0"/>
                <a:sym typeface="+mn-ea"/>
              </a:rPr>
              <a:t>vi , d , [t(vi),8]</a:t>
            </a:r>
            <a:r>
              <a:rPr lang="en-US" altLang="zh-CN" sz="2800" b="1">
                <a:solidFill>
                  <a:srgbClr val="0070C0"/>
                </a:solidFill>
                <a:latin typeface="Georgia" panose="02040502050405020303" charset="0"/>
                <a:cs typeface="Georgia" panose="02040502050405020303" charset="0"/>
                <a:sym typeface="+mn-ea"/>
              </a:rPr>
              <a:t>)}</a:t>
            </a:r>
            <a:endParaRPr lang="en-US" altLang="zh-CN" sz="2800" b="1" i="1">
              <a:solidFill>
                <a:srgbClr val="FF000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640830" y="313055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Minimum duration</a:t>
            </a:r>
            <a:endParaRPr lang="en-US" altLang="zh-CN" sz="2400" b="1">
              <a:solidFill>
                <a:srgbClr val="0070C0"/>
              </a:solidFill>
              <a:latin typeface="Georgia" panose="02040502050405020303" charset="0"/>
              <a:cs typeface="Georgia" panose="02040502050405020303" charset="0"/>
            </a:endParaRPr>
          </a:p>
        </p:txBody>
      </p:sp>
      <p:sp>
        <p:nvSpPr>
          <p:cNvPr id="8" name="椭圆 7"/>
          <p:cNvSpPr/>
          <p:nvPr/>
        </p:nvSpPr>
        <p:spPr>
          <a:xfrm>
            <a:off x="6640830" y="46335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0924540" y="313055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970260" y="46335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3" grpId="0"/>
      <p:bldP spid="8" grpId="0" bldLvl="0" animBg="1"/>
      <p:bldP spid="8" grpId="1" bldLvl="0" animBg="1"/>
      <p:bldP spid="11" grpId="0" bldLvl="0" animBg="1"/>
      <p:bldP spid="11" grpId="1" bldLvl="0" animBg="1"/>
      <p:bldP spid="12" grpId="0" bldLvl="0" animBg="1"/>
      <p:bldP spid="12"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1105535" y="1335405"/>
            <a:ext cx="9980930" cy="5266690"/>
          </a:xfrm>
          <a:prstGeom prst="rect">
            <a:avLst/>
          </a:prstGeom>
        </p:spPr>
      </p:pic>
      <p:sp>
        <p:nvSpPr>
          <p:cNvPr id="8" name="文本框 7"/>
          <p:cNvSpPr txBox="1"/>
          <p:nvPr/>
        </p:nvSpPr>
        <p:spPr>
          <a:xfrm>
            <a:off x="11387455" y="6435090"/>
            <a:ext cx="922655" cy="368300"/>
          </a:xfrm>
          <a:prstGeom prst="rect">
            <a:avLst/>
          </a:prstGeom>
          <a:noFill/>
        </p:spPr>
        <p:txBody>
          <a:bodyPr wrap="square" rtlCol="0">
            <a:spAutoFit/>
          </a:bodyPr>
          <a:p>
            <a:r>
              <a:rPr lang="en-US" altLang="zh-CN" b="1"/>
              <a:t>28/37</a:t>
            </a:r>
            <a:endParaRPr lang="en-US" b="1"/>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1116330" y="1107440"/>
            <a:ext cx="10123805" cy="5552440"/>
          </a:xfrm>
          <a:prstGeom prst="rect">
            <a:avLst/>
          </a:prstGeom>
        </p:spPr>
      </p:pic>
      <p:sp>
        <p:nvSpPr>
          <p:cNvPr id="3" name="文本框 2"/>
          <p:cNvSpPr txBox="1"/>
          <p:nvPr/>
        </p:nvSpPr>
        <p:spPr>
          <a:xfrm>
            <a:off x="149970" y="3235068"/>
            <a:ext cx="113347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chemeClr val="tx2"/>
                </a:solidFill>
                <a:latin typeface="Century Gothic" panose="020B0502020202020204" pitchFamily="34" charset="0"/>
                <a:ea typeface="+mj-ea"/>
                <a:sym typeface="+mn-ea"/>
              </a:rPr>
              <a:t>K = 5</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29/37</a:t>
            </a:r>
            <a:endParaRPr lang="en-US" b="1"/>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82994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eaLnBrk="0" hangingPunct="0"/>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clickPar">
                                  <p:stCondLst>
                                    <p:cond delay="0"/>
                                  </p:stCondLst>
                                  <p:childTnLst>
                                    <p:animClr clrSpc="rgb" dir="cw">
                                      <p:cBhvr override="childStyle">
                                        <p:cTn id="6" dur="500" fill="hold"/>
                                        <p:tgtEl>
                                          <p:spTgt spid="6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3" name="图片 2"/>
          <p:cNvPicPr>
            <a:picLocks noChangeAspect="1"/>
          </p:cNvPicPr>
          <p:nvPr/>
        </p:nvPicPr>
        <p:blipFill>
          <a:blip r:embed="rId1"/>
          <a:stretch>
            <a:fillRect/>
          </a:stretch>
        </p:blipFill>
        <p:spPr>
          <a:xfrm>
            <a:off x="618490" y="1301115"/>
            <a:ext cx="10751820" cy="5375910"/>
          </a:xfrm>
          <a:prstGeom prst="rect">
            <a:avLst/>
          </a:prstGeom>
        </p:spPr>
      </p:pic>
      <p:sp>
        <p:nvSpPr>
          <p:cNvPr id="4" name="文本框 3"/>
          <p:cNvSpPr txBox="1"/>
          <p:nvPr/>
        </p:nvSpPr>
        <p:spPr>
          <a:xfrm>
            <a:off x="9394300" y="1024633"/>
            <a:ext cx="113347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chemeClr val="tx2"/>
                </a:solidFill>
                <a:latin typeface="Century Gothic" panose="020B0502020202020204" pitchFamily="34" charset="0"/>
                <a:ea typeface="+mj-ea"/>
                <a:sym typeface="+mn-ea"/>
              </a:rPr>
              <a:t>K = 5</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b="1"/>
              <a:t>30/37</a:t>
            </a:r>
            <a:endParaRPr lang="en-US" b="1"/>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2675365" y="1037968"/>
            <a:ext cx="684212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chemeClr val="tx2"/>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657225" y="1724660"/>
            <a:ext cx="10878185" cy="494284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31/37</a:t>
            </a:r>
            <a:endParaRPr lang="en-US" b="1"/>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3913615" y="523618"/>
            <a:ext cx="684212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chemeClr val="tx2"/>
              </a:solidFill>
              <a:latin typeface="Century Gothic" panose="020B0502020202020204" pitchFamily="34" charset="0"/>
              <a:ea typeface="+mj-ea"/>
              <a:sym typeface="+mn-ea"/>
            </a:endParaRPr>
          </a:p>
        </p:txBody>
      </p:sp>
      <p:pic>
        <p:nvPicPr>
          <p:cNvPr id="3" name="图片 2"/>
          <p:cNvPicPr>
            <a:picLocks noChangeAspect="1"/>
          </p:cNvPicPr>
          <p:nvPr/>
        </p:nvPicPr>
        <p:blipFill>
          <a:blip r:embed="rId1"/>
          <a:stretch>
            <a:fillRect/>
          </a:stretch>
        </p:blipFill>
        <p:spPr>
          <a:xfrm>
            <a:off x="1496060" y="1107440"/>
            <a:ext cx="8996680" cy="571944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32/37</a:t>
            </a:r>
            <a:endParaRPr lang="en-US" b="1"/>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3913615" y="523618"/>
            <a:ext cx="6842125" cy="107632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rgbClr val="C00000"/>
              </a:solidFill>
              <a:latin typeface="Century Gothic" panose="020B0502020202020204" pitchFamily="34" charset="0"/>
              <a:ea typeface="+mj-ea"/>
              <a:sym typeface="+mn-ea"/>
            </a:endParaRPr>
          </a:p>
          <a:p>
            <a:pPr algn="ctr"/>
            <a:r>
              <a:rPr lang="en-US" altLang="zh-CN" sz="3200" b="1" dirty="0">
                <a:solidFill>
                  <a:schemeClr val="tx2"/>
                </a:solidFill>
                <a:latin typeface="Century Gothic" panose="020B0502020202020204" pitchFamily="34" charset="0"/>
                <a:ea typeface="+mj-ea"/>
                <a:sym typeface="+mn-ea"/>
              </a:rPr>
              <a:t>modify value of </a:t>
            </a:r>
            <a:r>
              <a:rPr lang="en-US" altLang="zh-CN" sz="3200" b="1" dirty="0">
                <a:solidFill>
                  <a:srgbClr val="FF0000"/>
                </a:solidFill>
                <a:latin typeface="Century Gothic" panose="020B0502020202020204" pitchFamily="34" charset="0"/>
                <a:ea typeface="+mj-ea"/>
                <a:sym typeface="+mn-ea"/>
              </a:rPr>
              <a:t>K</a:t>
            </a:r>
            <a:endParaRPr lang="en-US" altLang="zh-CN" sz="3200" b="1" dirty="0">
              <a:solidFill>
                <a:srgbClr val="FF0000"/>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876935" y="1936750"/>
            <a:ext cx="10870565" cy="4813300"/>
          </a:xfrm>
          <a:prstGeom prst="rect">
            <a:avLst/>
          </a:prstGeom>
        </p:spPr>
      </p:pic>
      <p:sp>
        <p:nvSpPr>
          <p:cNvPr id="28" name="椭圆 27"/>
          <p:cNvSpPr/>
          <p:nvPr/>
        </p:nvSpPr>
        <p:spPr>
          <a:xfrm>
            <a:off x="2533650" y="4507865"/>
            <a:ext cx="36830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8830945" y="4488180"/>
            <a:ext cx="36830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33/37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3" name="图片 2"/>
          <p:cNvPicPr>
            <a:picLocks noChangeAspect="1"/>
          </p:cNvPicPr>
          <p:nvPr/>
        </p:nvPicPr>
        <p:blipFill>
          <a:blip r:embed="rId1"/>
          <a:stretch>
            <a:fillRect/>
          </a:stretch>
        </p:blipFill>
        <p:spPr>
          <a:xfrm>
            <a:off x="258445" y="1716405"/>
            <a:ext cx="11675110" cy="3425190"/>
          </a:xfrm>
          <a:prstGeom prst="rect">
            <a:avLst/>
          </a:prstGeom>
        </p:spPr>
      </p:pic>
      <p:pic>
        <p:nvPicPr>
          <p:cNvPr id="6" name="图片 5"/>
          <p:cNvPicPr>
            <a:picLocks noChangeAspect="1"/>
          </p:cNvPicPr>
          <p:nvPr/>
        </p:nvPicPr>
        <p:blipFill>
          <a:blip r:embed="rId2"/>
          <a:stretch>
            <a:fillRect/>
          </a:stretch>
        </p:blipFill>
        <p:spPr>
          <a:xfrm>
            <a:off x="2481580" y="5344795"/>
            <a:ext cx="7522845" cy="39243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34/37</a:t>
            </a:r>
            <a:endParaRPr lang="en-US" b="1"/>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2711" y="737613"/>
            <a:ext cx="249936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Conclusion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1483975" cy="3538220"/>
          </a:xfrm>
          <a:prstGeom prst="rect">
            <a:avLst/>
          </a:prstGeom>
          <a:noFill/>
        </p:spPr>
        <p:txBody>
          <a:bodyPr wrap="square" rtlCol="0">
            <a:spAutoFit/>
          </a:bodyPr>
          <a:p>
            <a:r>
              <a:rPr lang="en-US" altLang="zh-CN" sz="2400" b="1">
                <a:solidFill>
                  <a:srgbClr val="0070C0"/>
                </a:solidFill>
              </a:rPr>
              <a:t>	</a:t>
            </a:r>
            <a:r>
              <a:rPr lang="en-US" altLang="zh-CN" sz="2800" b="1">
                <a:solidFill>
                  <a:srgbClr val="0070C0"/>
                </a:solidFill>
              </a:rPr>
              <a:t>This paper proposes a </a:t>
            </a:r>
            <a:r>
              <a:rPr lang="en-US" altLang="zh-CN" sz="2800" b="1">
                <a:solidFill>
                  <a:srgbClr val="FF0000"/>
                </a:solidFill>
              </a:rPr>
              <a:t>linear index construction time and linear index size </a:t>
            </a:r>
            <a:r>
              <a:rPr lang="en-US" altLang="zh-CN" sz="2800" b="1">
                <a:solidFill>
                  <a:srgbClr val="0070C0"/>
                </a:solidFill>
              </a:rPr>
              <a:t>and can</a:t>
            </a:r>
            <a:r>
              <a:rPr lang="en-US" altLang="zh-CN" sz="2800" b="1">
                <a:solidFill>
                  <a:srgbClr val="FF0000"/>
                </a:solidFill>
              </a:rPr>
              <a:t> </a:t>
            </a:r>
            <a:r>
              <a:rPr lang="en-US" altLang="zh-CN" sz="2800" b="1">
                <a:solidFill>
                  <a:srgbClr val="0070C0"/>
                </a:solidFill>
              </a:rPr>
              <a:t>effectively answer</a:t>
            </a:r>
            <a:r>
              <a:rPr lang="en-US" altLang="zh-CN" sz="2800" b="1">
                <a:solidFill>
                  <a:srgbClr val="FF0000"/>
                </a:solidFill>
              </a:rPr>
              <a:t> the time reachability query </a:t>
            </a:r>
            <a:r>
              <a:rPr lang="en-US" altLang="zh-CN" sz="2800" b="1">
                <a:solidFill>
                  <a:srgbClr val="0070C0"/>
                </a:solidFill>
              </a:rPr>
              <a:t>and</a:t>
            </a:r>
            <a:r>
              <a:rPr lang="en-US" altLang="zh-CN" sz="2800" b="1">
                <a:solidFill>
                  <a:srgbClr val="FF0000"/>
                </a:solidFill>
              </a:rPr>
              <a:t> the time-based path query </a:t>
            </a:r>
            <a:r>
              <a:rPr lang="en-US" altLang="zh-CN" sz="2800" b="1">
                <a:solidFill>
                  <a:srgbClr val="C00000"/>
                </a:solidFill>
              </a:rPr>
              <a:t>label scheme</a:t>
            </a:r>
            <a:r>
              <a:rPr lang="en-US" altLang="zh-CN" sz="2800" b="1">
                <a:solidFill>
                  <a:srgbClr val="FF0000"/>
                </a:solidFill>
              </a:rPr>
              <a:t> </a:t>
            </a:r>
            <a:r>
              <a:rPr lang="en-US" altLang="zh-CN" sz="2800" b="1">
                <a:solidFill>
                  <a:srgbClr val="0070C0"/>
                </a:solidFill>
              </a:rPr>
              <a:t>according to the attributes of the </a:t>
            </a:r>
            <a:r>
              <a:rPr lang="en-US" altLang="zh-CN" sz="2800" b="1">
                <a:solidFill>
                  <a:srgbClr val="FF0000"/>
                </a:solidFill>
              </a:rPr>
              <a:t>temporal graph.   </a:t>
            </a:r>
            <a:endParaRPr lang="en-US" altLang="zh-CN" sz="2800" b="1">
              <a:solidFill>
                <a:srgbClr val="FF0000"/>
              </a:solidFill>
            </a:endParaRPr>
          </a:p>
          <a:p>
            <a:r>
              <a:rPr lang="en-US" altLang="zh-CN" sz="2800" b="1">
                <a:solidFill>
                  <a:srgbClr val="FF0000"/>
                </a:solidFill>
              </a:rPr>
              <a:t>      </a:t>
            </a:r>
            <a:r>
              <a:rPr lang="en-US" altLang="zh-CN" sz="2800" b="1">
                <a:solidFill>
                  <a:srgbClr val="C00000"/>
                </a:solidFill>
                <a:sym typeface="+mn-ea"/>
              </a:rPr>
              <a:t>TopChain</a:t>
            </a:r>
            <a:r>
              <a:rPr lang="en-US" altLang="zh-CN" sz="2800" b="1">
                <a:solidFill>
                  <a:srgbClr val="FF0000"/>
                </a:solidFill>
              </a:rPr>
              <a:t> supports efficient dynamic update.</a:t>
            </a:r>
            <a:endParaRPr lang="en-US" altLang="zh-CN" sz="2800" b="1">
              <a:solidFill>
                <a:srgbClr val="FF0000"/>
              </a:solidFill>
            </a:endParaRPr>
          </a:p>
          <a:p>
            <a:r>
              <a:rPr lang="en-US" altLang="zh-CN" sz="2800" b="1">
                <a:solidFill>
                  <a:srgbClr val="0070C0"/>
                </a:solidFill>
              </a:rPr>
              <a:t>	 As temporal graphs can be used to model many networks with time-ordered 155 activities, </a:t>
            </a:r>
            <a:r>
              <a:rPr lang="en-US" altLang="zh-CN" sz="2800" b="1">
                <a:solidFill>
                  <a:srgbClr val="C00000"/>
                </a:solidFill>
              </a:rPr>
              <a:t>TopChain</a:t>
            </a:r>
            <a:r>
              <a:rPr lang="en-US" altLang="zh-CN" sz="2800" b="1">
                <a:solidFill>
                  <a:srgbClr val="0070C0"/>
                </a:solidFill>
              </a:rPr>
              <a:t> is a useful tool for analyzing these graphs.</a:t>
            </a:r>
            <a:endParaRPr lang="en-US" altLang="zh-CN" sz="2800" b="1">
              <a:solidFill>
                <a:srgbClr val="0070C0"/>
              </a:solidFill>
            </a:endParaRPr>
          </a:p>
        </p:txBody>
      </p:sp>
      <p:sp>
        <p:nvSpPr>
          <p:cNvPr id="10" name="文本框 9"/>
          <p:cNvSpPr txBox="1"/>
          <p:nvPr/>
        </p:nvSpPr>
        <p:spPr>
          <a:xfrm>
            <a:off x="11325225" y="6339840"/>
            <a:ext cx="922655" cy="368300"/>
          </a:xfrm>
          <a:prstGeom prst="rect">
            <a:avLst/>
          </a:prstGeom>
          <a:noFill/>
        </p:spPr>
        <p:txBody>
          <a:bodyPr wrap="square" rtlCol="0">
            <a:spAutoFit/>
          </a:bodyPr>
          <a:p>
            <a:r>
              <a:rPr lang="en-US" altLang="zh-CN" b="1"/>
              <a:t>36/37</a:t>
            </a:r>
            <a:endParaRPr lang="en-US" b="1"/>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4106784" y="2688551"/>
            <a:ext cx="4195445" cy="11988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6000" b="1" dirty="0" smtClean="0">
                <a:solidFill>
                  <a:schemeClr val="bg1"/>
                </a:solidFill>
                <a:latin typeface="+mn-ea"/>
              </a:rPr>
              <a:t>Thank You!</a:t>
            </a:r>
            <a:endParaRPr lang="en-US" altLang="zh-CN" sz="6000" b="1" dirty="0">
              <a:solidFill>
                <a:schemeClr val="bg1"/>
              </a:solidFill>
              <a:latin typeface="+mn-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760980" y="1370965"/>
            <a:ext cx="6670040" cy="537273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52695" y="635000"/>
            <a:ext cx="3147060" cy="460375"/>
          </a:xfrm>
          <a:prstGeom prst="rect">
            <a:avLst/>
          </a:prstGeom>
          <a:noFill/>
        </p:spPr>
        <p:txBody>
          <a:bodyPr wrap="square" rtlCol="0">
            <a:spAutoFit/>
          </a:bodyPr>
          <a:p>
            <a:r>
              <a:rPr lang="en-US" altLang="zh-CN" sz="2400" b="1">
                <a:solidFill>
                  <a:srgbClr val="FF0000"/>
                </a:solidFill>
              </a:rPr>
              <a:t>Background</a:t>
            </a:r>
            <a:endParaRPr lang="en-US" altLang="zh-CN" sz="2400" b="1">
              <a:solidFill>
                <a:srgbClr val="FF0000"/>
              </a:solidFill>
            </a:endParaRPr>
          </a:p>
        </p:txBody>
      </p:sp>
      <p:sp>
        <p:nvSpPr>
          <p:cNvPr id="4" name="文本框 3"/>
          <p:cNvSpPr txBox="1"/>
          <p:nvPr/>
        </p:nvSpPr>
        <p:spPr>
          <a:xfrm>
            <a:off x="709930" y="1208405"/>
            <a:ext cx="2687955" cy="460375"/>
          </a:xfrm>
          <a:prstGeom prst="rect">
            <a:avLst/>
          </a:prstGeom>
          <a:noFill/>
        </p:spPr>
        <p:txBody>
          <a:bodyPr wrap="square" rtlCol="0">
            <a:spAutoFit/>
          </a:bodyPr>
          <a:p>
            <a:r>
              <a:rPr lang="en-US" altLang="zh-CN" sz="2400">
                <a:solidFill>
                  <a:srgbClr val="0070C0"/>
                </a:solidFill>
                <a:sym typeface="+mn-ea"/>
              </a:rPr>
              <a:t>Temporal Graphs</a:t>
            </a:r>
            <a:endParaRPr lang="en-US" altLang="zh-CN" sz="2400">
              <a:solidFill>
                <a:srgbClr val="0070C0"/>
              </a:solidFill>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4/37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5302885" y="1228090"/>
            <a:ext cx="2922270" cy="521970"/>
          </a:xfrm>
          <a:prstGeom prst="rect">
            <a:avLst/>
          </a:prstGeom>
          <a:noFill/>
        </p:spPr>
        <p:txBody>
          <a:bodyPr wrap="square" rtlCol="0">
            <a:spAutoFit/>
          </a:bodyPr>
          <a:p>
            <a:r>
              <a:rPr lang="en-US" altLang="zh-CN" sz="2800">
                <a:solidFill>
                  <a:srgbClr val="0070C0"/>
                </a:solidFill>
                <a:sym typeface="+mn-ea"/>
              </a:rPr>
              <a:t>Temporal Graphs</a:t>
            </a:r>
            <a:endParaRPr lang="en-US" altLang="zh-CN" sz="2800">
              <a:solidFill>
                <a:srgbClr val="0070C0"/>
              </a:solidFill>
              <a:sym typeface="+mn-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grpSp>
        <p:nvGrpSpPr>
          <p:cNvPr id="24" name="组合 23"/>
          <p:cNvGrpSpPr/>
          <p:nvPr/>
        </p:nvGrpSpPr>
        <p:grpSpPr>
          <a:xfrm>
            <a:off x="5357495" y="1701800"/>
            <a:ext cx="5291455" cy="2581910"/>
            <a:chOff x="8674" y="3114"/>
            <a:chExt cx="8594" cy="4344"/>
          </a:xfrm>
        </p:grpSpPr>
        <p:pic>
          <p:nvPicPr>
            <p:cNvPr id="22" name="图片 21"/>
            <p:cNvPicPr>
              <a:picLocks noChangeAspect="1"/>
            </p:cNvPicPr>
            <p:nvPr/>
          </p:nvPicPr>
          <p:blipFill>
            <a:blip r:embed="rId2"/>
            <a:stretch>
              <a:fillRect/>
            </a:stretch>
          </p:blipFill>
          <p:spPr>
            <a:xfrm>
              <a:off x="8674" y="6556"/>
              <a:ext cx="8595" cy="902"/>
            </a:xfrm>
            <a:prstGeom prst="rect">
              <a:avLst/>
            </a:prstGeom>
          </p:spPr>
        </p:pic>
        <p:pic>
          <p:nvPicPr>
            <p:cNvPr id="15" name="图片 14"/>
            <p:cNvPicPr>
              <a:picLocks noChangeAspect="1"/>
            </p:cNvPicPr>
            <p:nvPr/>
          </p:nvPicPr>
          <p:blipFill>
            <a:blip r:embed="rId3"/>
            <a:stretch>
              <a:fillRect/>
            </a:stretch>
          </p:blipFill>
          <p:spPr>
            <a:xfrm>
              <a:off x="8922" y="3114"/>
              <a:ext cx="3458" cy="890"/>
            </a:xfrm>
            <a:prstGeom prst="rect">
              <a:avLst/>
            </a:prstGeom>
          </p:spPr>
        </p:pic>
        <p:grpSp>
          <p:nvGrpSpPr>
            <p:cNvPr id="19" name="组合 18"/>
            <p:cNvGrpSpPr/>
            <p:nvPr/>
          </p:nvGrpSpPr>
          <p:grpSpPr>
            <a:xfrm>
              <a:off x="8771" y="4004"/>
              <a:ext cx="8294" cy="769"/>
              <a:chOff x="8090" y="4267"/>
              <a:chExt cx="11279" cy="1244"/>
            </a:xfrm>
          </p:grpSpPr>
          <p:pic>
            <p:nvPicPr>
              <p:cNvPr id="16" name="图片 15"/>
              <p:cNvPicPr>
                <a:picLocks noChangeAspect="1"/>
              </p:cNvPicPr>
              <p:nvPr/>
            </p:nvPicPr>
            <p:blipFill>
              <a:blip r:embed="rId4"/>
              <a:stretch>
                <a:fillRect/>
              </a:stretch>
            </p:blipFill>
            <p:spPr>
              <a:xfrm>
                <a:off x="8090" y="4267"/>
                <a:ext cx="7319" cy="1245"/>
              </a:xfrm>
              <a:prstGeom prst="rect">
                <a:avLst/>
              </a:prstGeom>
            </p:spPr>
          </p:pic>
          <p:pic>
            <p:nvPicPr>
              <p:cNvPr id="18" name="图片 17"/>
              <p:cNvPicPr>
                <a:picLocks noChangeAspect="1"/>
              </p:cNvPicPr>
              <p:nvPr/>
            </p:nvPicPr>
            <p:blipFill>
              <a:blip r:embed="rId5"/>
              <a:stretch>
                <a:fillRect/>
              </a:stretch>
            </p:blipFill>
            <p:spPr>
              <a:xfrm>
                <a:off x="15409" y="4312"/>
                <a:ext cx="3960" cy="1155"/>
              </a:xfrm>
              <a:prstGeom prst="rect">
                <a:avLst/>
              </a:prstGeom>
            </p:spPr>
          </p:pic>
        </p:grpSp>
        <p:pic>
          <p:nvPicPr>
            <p:cNvPr id="20" name="图片 19"/>
            <p:cNvPicPr>
              <a:picLocks noChangeAspect="1"/>
            </p:cNvPicPr>
            <p:nvPr/>
          </p:nvPicPr>
          <p:blipFill>
            <a:blip r:embed="rId6"/>
            <a:stretch>
              <a:fillRect/>
            </a:stretch>
          </p:blipFill>
          <p:spPr>
            <a:xfrm>
              <a:off x="8771" y="4774"/>
              <a:ext cx="7716" cy="920"/>
            </a:xfrm>
            <a:prstGeom prst="rect">
              <a:avLst/>
            </a:prstGeom>
          </p:spPr>
        </p:pic>
        <p:pic>
          <p:nvPicPr>
            <p:cNvPr id="21" name="图片 20"/>
            <p:cNvPicPr>
              <a:picLocks noChangeAspect="1"/>
            </p:cNvPicPr>
            <p:nvPr/>
          </p:nvPicPr>
          <p:blipFill>
            <a:blip r:embed="rId7"/>
            <a:stretch>
              <a:fillRect/>
            </a:stretch>
          </p:blipFill>
          <p:spPr>
            <a:xfrm>
              <a:off x="8775" y="5727"/>
              <a:ext cx="6585" cy="829"/>
            </a:xfrm>
            <a:prstGeom prst="rect">
              <a:avLst/>
            </a:prstGeom>
          </p:spPr>
        </p:pic>
      </p:grpSp>
      <p:sp>
        <p:nvSpPr>
          <p:cNvPr id="2" name="文本框 1"/>
          <p:cNvSpPr txBox="1"/>
          <p:nvPr/>
        </p:nvSpPr>
        <p:spPr>
          <a:xfrm>
            <a:off x="11387455" y="6435090"/>
            <a:ext cx="922655" cy="368300"/>
          </a:xfrm>
          <a:prstGeom prst="rect">
            <a:avLst/>
          </a:prstGeom>
          <a:noFill/>
        </p:spPr>
        <p:txBody>
          <a:bodyPr wrap="square" rtlCol="0">
            <a:spAutoFit/>
          </a:bodyPr>
          <a:p>
            <a:r>
              <a:rPr lang="en-US" altLang="zh-CN" b="1"/>
              <a:t>5/37</a:t>
            </a:r>
            <a:endParaRPr lang="en-US" b="1"/>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grpSp>
        <p:nvGrpSpPr>
          <p:cNvPr id="14" name="组合 13"/>
          <p:cNvGrpSpPr/>
          <p:nvPr/>
        </p:nvGrpSpPr>
        <p:grpSpPr>
          <a:xfrm>
            <a:off x="4839335" y="1216660"/>
            <a:ext cx="7018274" cy="5891530"/>
            <a:chOff x="7621" y="1916"/>
            <a:chExt cx="9454" cy="9278"/>
          </a:xfrm>
        </p:grpSpPr>
        <p:sp>
          <p:nvSpPr>
            <p:cNvPr id="2" name="文本框 1"/>
            <p:cNvSpPr txBox="1"/>
            <p:nvPr/>
          </p:nvSpPr>
          <p:spPr>
            <a:xfrm>
              <a:off x="7621" y="1916"/>
              <a:ext cx="5639" cy="822"/>
            </a:xfrm>
            <a:prstGeom prst="rect">
              <a:avLst/>
            </a:prstGeom>
            <a:noFill/>
          </p:spPr>
          <p:txBody>
            <a:bodyPr wrap="square" rtlCol="0" anchor="t">
              <a:spAutoFit/>
            </a:bodyPr>
            <a:p>
              <a:r>
                <a:rPr lang="en-US" altLang="zh-CN" sz="2800" b="1">
                  <a:solidFill>
                    <a:srgbClr val="0070C0"/>
                  </a:solidFill>
                </a:rPr>
                <a:t>Problem definition :</a:t>
              </a:r>
              <a:endParaRPr lang="en-US" altLang="zh-CN" sz="2800" b="1">
                <a:solidFill>
                  <a:srgbClr val="0070C0"/>
                </a:solidFill>
              </a:endParaRPr>
            </a:p>
          </p:txBody>
        </p:sp>
        <p:sp>
          <p:nvSpPr>
            <p:cNvPr id="3" name="文本框 2"/>
            <p:cNvSpPr txBox="1"/>
            <p:nvPr/>
          </p:nvSpPr>
          <p:spPr>
            <a:xfrm>
              <a:off x="8535" y="2675"/>
              <a:ext cx="6922" cy="822"/>
            </a:xfrm>
            <a:prstGeom prst="rect">
              <a:avLst/>
            </a:prstGeom>
            <a:noFill/>
          </p:spPr>
          <p:txBody>
            <a:bodyPr wrap="square" rtlCol="0" anchor="t">
              <a:spAutoFit/>
            </a:bodyPr>
            <a:p>
              <a:r>
                <a:rPr lang="en-US" altLang="zh-CN" sz="2800">
                  <a:solidFill>
                    <a:srgbClr val="0070C0"/>
                  </a:solidFill>
                </a:rPr>
                <a:t> Given a temporal graph  </a:t>
              </a:r>
              <a:endParaRPr lang="en-US" altLang="zh-CN" sz="2800">
                <a:solidFill>
                  <a:srgbClr val="0070C0"/>
                </a:solidFill>
              </a:endParaRPr>
            </a:p>
          </p:txBody>
        </p:sp>
        <p:pic>
          <p:nvPicPr>
            <p:cNvPr id="6" name="图片 5"/>
            <p:cNvPicPr>
              <a:picLocks noChangeAspect="1"/>
            </p:cNvPicPr>
            <p:nvPr/>
          </p:nvPicPr>
          <p:blipFill>
            <a:blip r:embed="rId2"/>
            <a:stretch>
              <a:fillRect/>
            </a:stretch>
          </p:blipFill>
          <p:spPr>
            <a:xfrm>
              <a:off x="13858" y="2810"/>
              <a:ext cx="538" cy="552"/>
            </a:xfrm>
            <a:prstGeom prst="rect">
              <a:avLst/>
            </a:prstGeom>
          </p:spPr>
        </p:pic>
        <p:sp>
          <p:nvSpPr>
            <p:cNvPr id="7" name="文本框 6"/>
            <p:cNvSpPr txBox="1"/>
            <p:nvPr/>
          </p:nvSpPr>
          <p:spPr>
            <a:xfrm>
              <a:off x="8490" y="3362"/>
              <a:ext cx="7603" cy="822"/>
            </a:xfrm>
            <a:prstGeom prst="rect">
              <a:avLst/>
            </a:prstGeom>
            <a:noFill/>
          </p:spPr>
          <p:txBody>
            <a:bodyPr wrap="square" rtlCol="0" anchor="t">
              <a:spAutoFit/>
            </a:bodyPr>
            <a:p>
              <a:r>
                <a:rPr lang="en-US" altLang="zh-CN" sz="2800">
                  <a:solidFill>
                    <a:srgbClr val="0070C0"/>
                  </a:solidFill>
                </a:rPr>
                <a:t> Given two vertexs </a:t>
              </a:r>
              <a:r>
                <a:rPr lang="en-US" altLang="zh-CN" sz="2800" b="1" i="1">
                  <a:solidFill>
                    <a:srgbClr val="FF0000"/>
                  </a:solidFill>
                </a:rPr>
                <a:t>a</a:t>
              </a:r>
              <a:r>
                <a:rPr lang="en-US" altLang="zh-CN" sz="2800">
                  <a:solidFill>
                    <a:srgbClr val="0070C0"/>
                  </a:solidFill>
                </a:rPr>
                <a:t> and </a:t>
              </a:r>
              <a:r>
                <a:rPr lang="en-US" altLang="zh-CN" sz="2800" b="1" i="1">
                  <a:solidFill>
                    <a:srgbClr val="FF0000"/>
                  </a:solidFill>
                </a:rPr>
                <a:t>d </a:t>
              </a:r>
              <a:r>
                <a:rPr lang="en-US" altLang="zh-CN" sz="2800">
                  <a:solidFill>
                    <a:srgbClr val="0070C0"/>
                  </a:solidFill>
                </a:rPr>
                <a:t>in</a:t>
              </a:r>
              <a:r>
                <a:rPr lang="en-US" altLang="zh-CN" sz="2800" b="1" i="1">
                  <a:solidFill>
                    <a:srgbClr val="FF0000"/>
                  </a:solidFill>
                </a:rPr>
                <a:t> </a:t>
              </a:r>
              <a:r>
                <a:rPr lang="en-US" altLang="zh-CN" sz="2800">
                  <a:solidFill>
                    <a:srgbClr val="0070C0"/>
                  </a:solidFill>
                </a:rPr>
                <a:t> </a:t>
              </a:r>
              <a:endParaRPr lang="en-US" altLang="zh-CN" sz="2800">
                <a:solidFill>
                  <a:srgbClr val="0070C0"/>
                </a:solidFill>
              </a:endParaRPr>
            </a:p>
          </p:txBody>
        </p:sp>
        <p:pic>
          <p:nvPicPr>
            <p:cNvPr id="8" name="图片 7"/>
            <p:cNvPicPr>
              <a:picLocks noChangeAspect="1"/>
            </p:cNvPicPr>
            <p:nvPr/>
          </p:nvPicPr>
          <p:blipFill>
            <a:blip r:embed="rId2"/>
            <a:stretch>
              <a:fillRect/>
            </a:stretch>
          </p:blipFill>
          <p:spPr>
            <a:xfrm>
              <a:off x="14919" y="3542"/>
              <a:ext cx="538" cy="552"/>
            </a:xfrm>
            <a:prstGeom prst="rect">
              <a:avLst/>
            </a:prstGeom>
          </p:spPr>
        </p:pic>
        <p:sp>
          <p:nvSpPr>
            <p:cNvPr id="9" name="文本框 8"/>
            <p:cNvSpPr txBox="1"/>
            <p:nvPr/>
          </p:nvSpPr>
          <p:spPr>
            <a:xfrm>
              <a:off x="8490" y="4094"/>
              <a:ext cx="7603" cy="822"/>
            </a:xfrm>
            <a:prstGeom prst="rect">
              <a:avLst/>
            </a:prstGeom>
            <a:noFill/>
          </p:spPr>
          <p:txBody>
            <a:bodyPr wrap="square" rtlCol="0" anchor="t">
              <a:spAutoFit/>
            </a:bodyPr>
            <a:p>
              <a:r>
                <a:rPr lang="en-US" altLang="zh-CN" sz="2800">
                  <a:solidFill>
                    <a:srgbClr val="0070C0"/>
                  </a:solidFill>
                </a:rPr>
                <a:t> Given a time interval </a:t>
              </a:r>
              <a:r>
                <a:rPr lang="en-US" altLang="zh-CN" sz="2800" b="1">
                  <a:solidFill>
                    <a:srgbClr val="FF0000"/>
                  </a:solidFill>
                  <a:latin typeface="Malgun Gothic" panose="020B0503020000020004" charset="-127"/>
                  <a:ea typeface="Malgun Gothic" panose="020B0503020000020004" charset="-127"/>
                </a:rPr>
                <a:t>[ t</a:t>
              </a:r>
              <a:r>
                <a:rPr lang="en-US" altLang="zh-CN" sz="2800" b="1" baseline="-25000">
                  <a:solidFill>
                    <a:srgbClr val="FF0000"/>
                  </a:solidFill>
                  <a:latin typeface="Malgun Gothic" panose="020B0503020000020004" charset="-127"/>
                  <a:ea typeface="Malgun Gothic" panose="020B0503020000020004" charset="-127"/>
                </a:rPr>
                <a:t>start </a:t>
              </a:r>
              <a:r>
                <a:rPr lang="en-US" altLang="zh-CN" sz="2800" b="1">
                  <a:solidFill>
                    <a:srgbClr val="FF0000"/>
                  </a:solidFill>
                  <a:latin typeface="Malgun Gothic" panose="020B0503020000020004" charset="-127"/>
                  <a:ea typeface="Malgun Gothic" panose="020B0503020000020004" charset="-127"/>
                </a:rPr>
                <a:t>, t</a:t>
              </a:r>
              <a:r>
                <a:rPr lang="en-US" altLang="zh-CN" sz="2800" b="1" baseline="-25000">
                  <a:solidFill>
                    <a:srgbClr val="FF0000"/>
                  </a:solidFill>
                  <a:latin typeface="Malgun Gothic" panose="020B0503020000020004" charset="-127"/>
                  <a:ea typeface="Malgun Gothic" panose="020B0503020000020004" charset="-127"/>
                </a:rPr>
                <a:t>end</a:t>
              </a:r>
              <a:r>
                <a:rPr lang="en-US" altLang="zh-CN" sz="2800" b="1">
                  <a:solidFill>
                    <a:srgbClr val="FF0000"/>
                  </a:solidFill>
                  <a:latin typeface="Malgun Gothic" panose="020B0503020000020004" charset="-127"/>
                  <a:ea typeface="Malgun Gothic" panose="020B0503020000020004" charset="-127"/>
                </a:rPr>
                <a:t> ]</a:t>
              </a:r>
              <a:r>
                <a:rPr lang="en-US" altLang="zh-CN" sz="2800" i="1">
                  <a:solidFill>
                    <a:srgbClr val="0070C0"/>
                  </a:solidFill>
                </a:rPr>
                <a:t> </a:t>
              </a:r>
              <a:endParaRPr lang="en-US" altLang="zh-CN" sz="2800" i="1">
                <a:solidFill>
                  <a:srgbClr val="0070C0"/>
                </a:solidFill>
              </a:endParaRPr>
            </a:p>
          </p:txBody>
        </p:sp>
        <p:sp>
          <p:nvSpPr>
            <p:cNvPr id="11" name="文本框 10"/>
            <p:cNvSpPr txBox="1"/>
            <p:nvPr/>
          </p:nvSpPr>
          <p:spPr>
            <a:xfrm>
              <a:off x="7840" y="4943"/>
              <a:ext cx="9235" cy="6251"/>
            </a:xfrm>
            <a:prstGeom prst="rect">
              <a:avLst/>
            </a:prstGeom>
            <a:noFill/>
          </p:spPr>
          <p:txBody>
            <a:bodyPr wrap="square" rtlCol="0" anchor="t">
              <a:spAutoFit/>
            </a:bodyPr>
            <a:p>
              <a:r>
                <a:rPr lang="en-US" altLang="zh-CN" sz="2800" b="1">
                  <a:solidFill>
                    <a:srgbClr val="0070C0"/>
                  </a:solidFill>
                </a:rPr>
                <a:t>we can answer </a:t>
              </a:r>
              <a:endParaRPr lang="en-US" altLang="zh-CN" sz="2800">
                <a:solidFill>
                  <a:srgbClr val="0070C0"/>
                </a:solidFill>
              </a:endParaRPr>
            </a:p>
            <a:p>
              <a:r>
                <a:rPr lang="en-US" altLang="zh-CN" sz="2800">
                  <a:solidFill>
                    <a:srgbClr val="0070C0"/>
                  </a:solidFill>
                </a:rPr>
                <a:t>	(1)whether </a:t>
              </a:r>
              <a:r>
                <a:rPr lang="en-US" altLang="zh-CN" sz="2800">
                  <a:solidFill>
                    <a:srgbClr val="FF0000"/>
                  </a:solidFill>
                </a:rPr>
                <a:t>a→d</a:t>
              </a:r>
              <a:r>
                <a:rPr lang="en-US" altLang="zh-CN" sz="2800">
                  <a:solidFill>
                    <a:srgbClr val="0070C0"/>
                  </a:solidFill>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a:solidFill>
                  <a:srgbClr val="0070C0"/>
                </a:solidFill>
              </a:endParaRPr>
            </a:p>
            <a:p>
              <a:r>
                <a:rPr lang="en-US" altLang="zh-CN" sz="2800">
                  <a:solidFill>
                    <a:srgbClr val="0070C0"/>
                  </a:solidFill>
                </a:rPr>
                <a:t>	(2)Earliest-arrival time 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rPr>
                <a:t>	(3)</a:t>
              </a:r>
              <a:r>
                <a:rPr lang="en-US" altLang="zh-CN" sz="2800" i="1">
                  <a:solidFill>
                    <a:srgbClr val="0070C0"/>
                  </a:solidFill>
                </a:rPr>
                <a:t> Minimum duration</a:t>
              </a:r>
              <a:r>
                <a:rPr lang="en-US" altLang="zh-CN" sz="2800">
                  <a:solidFill>
                    <a:srgbClr val="0070C0"/>
                  </a:solidFill>
                  <a:sym typeface="+mn-ea"/>
                </a:rPr>
                <a:t>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i="1">
                <a:solidFill>
                  <a:srgbClr val="0070C0"/>
                </a:solidFill>
              </a:endParaRPr>
            </a:p>
          </p:txBody>
        </p:sp>
      </p:grpSp>
      <p:sp>
        <p:nvSpPr>
          <p:cNvPr id="4" name="文本框 3"/>
          <p:cNvSpPr txBox="1"/>
          <p:nvPr/>
        </p:nvSpPr>
        <p:spPr>
          <a:xfrm>
            <a:off x="11387455" y="6435090"/>
            <a:ext cx="922655" cy="368300"/>
          </a:xfrm>
          <a:prstGeom prst="rect">
            <a:avLst/>
          </a:prstGeom>
          <a:noFill/>
        </p:spPr>
        <p:txBody>
          <a:bodyPr wrap="square" rtlCol="0">
            <a:spAutoFit/>
          </a:bodyPr>
          <a:p>
            <a:r>
              <a:rPr lang="en-US" altLang="zh-CN" b="1"/>
              <a:t>6/37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sp>
        <p:nvSpPr>
          <p:cNvPr id="4" name="文本框 3"/>
          <p:cNvSpPr txBox="1"/>
          <p:nvPr/>
        </p:nvSpPr>
        <p:spPr>
          <a:xfrm>
            <a:off x="5057775" y="1216660"/>
            <a:ext cx="4827905" cy="521970"/>
          </a:xfrm>
          <a:prstGeom prst="rect">
            <a:avLst/>
          </a:prstGeom>
          <a:noFill/>
        </p:spPr>
        <p:txBody>
          <a:bodyPr wrap="square" rtlCol="0" anchor="t">
            <a:spAutoFit/>
          </a:bodyPr>
          <a:p>
            <a:r>
              <a:rPr lang="en-US" altLang="zh-CN" sz="2800">
                <a:solidFill>
                  <a:srgbClr val="0070C0"/>
                </a:solidFill>
              </a:rPr>
              <a:t>Example:</a:t>
            </a:r>
            <a:endParaRPr lang="en-US" altLang="zh-CN" sz="2800" i="1">
              <a:solidFill>
                <a:srgbClr val="0070C0"/>
              </a:solidFill>
            </a:endParaRPr>
          </a:p>
        </p:txBody>
      </p:sp>
      <p:sp>
        <p:nvSpPr>
          <p:cNvPr id="12" name="文本框 11"/>
          <p:cNvSpPr txBox="1"/>
          <p:nvPr/>
        </p:nvSpPr>
        <p:spPr>
          <a:xfrm>
            <a:off x="5286375" y="1835785"/>
            <a:ext cx="4827905" cy="521970"/>
          </a:xfrm>
          <a:prstGeom prst="rect">
            <a:avLst/>
          </a:prstGeom>
          <a:noFill/>
        </p:spPr>
        <p:txBody>
          <a:bodyPr wrap="square" rtlCol="0" anchor="t">
            <a:spAutoFit/>
          </a:bodyPr>
          <a:p>
            <a:r>
              <a:rPr lang="en-US" altLang="zh-CN" sz="2800">
                <a:solidFill>
                  <a:srgbClr val="FF0000"/>
                </a:solidFill>
              </a:rPr>
              <a:t>Q( a , d , [1,8]  )</a:t>
            </a:r>
            <a:endParaRPr lang="en-US" altLang="zh-CN" sz="2800" i="1">
              <a:solidFill>
                <a:srgbClr val="FF0000"/>
              </a:solidFill>
            </a:endParaRPr>
          </a:p>
        </p:txBody>
      </p:sp>
      <p:sp>
        <p:nvSpPr>
          <p:cNvPr id="13" name="椭圆 12"/>
          <p:cNvSpPr/>
          <p:nvPr/>
        </p:nvSpPr>
        <p:spPr>
          <a:xfrm>
            <a:off x="2209165" y="1169035"/>
            <a:ext cx="965200" cy="878205"/>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2123440" y="5902960"/>
            <a:ext cx="965200" cy="878205"/>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7780" y="3451860"/>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6856730" y="191960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2123440" y="5534660"/>
            <a:ext cx="1209675" cy="368300"/>
          </a:xfrm>
          <a:prstGeom prst="rect">
            <a:avLst/>
          </a:prstGeom>
          <a:noFill/>
        </p:spPr>
        <p:txBody>
          <a:bodyPr wrap="square" rtlCol="0">
            <a:spAutoFit/>
          </a:bodyPr>
          <a:p>
            <a:r>
              <a:rPr lang="en-US" altLang="zh-CN"/>
              <a:t>6      7</a:t>
            </a:r>
            <a:endParaRPr lang="en-US" altLang="zh-CN"/>
          </a:p>
        </p:txBody>
      </p:sp>
      <p:sp>
        <p:nvSpPr>
          <p:cNvPr id="23" name="椭圆 22"/>
          <p:cNvSpPr/>
          <p:nvPr/>
        </p:nvSpPr>
        <p:spPr>
          <a:xfrm>
            <a:off x="7171055" y="19297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4839335" y="2462530"/>
            <a:ext cx="7573645" cy="3784600"/>
          </a:xfrm>
          <a:prstGeom prst="rect">
            <a:avLst/>
          </a:prstGeom>
          <a:noFill/>
        </p:spPr>
        <p:txBody>
          <a:bodyPr wrap="square" rtlCol="0" anchor="t">
            <a:spAutoFit/>
          </a:bodyPr>
          <a:p>
            <a:r>
              <a:rPr lang="en-US" altLang="zh-CN" sz="2800" b="1">
                <a:solidFill>
                  <a:srgbClr val="0070C0"/>
                </a:solidFill>
              </a:rPr>
              <a:t>we can answer </a:t>
            </a:r>
            <a:endParaRPr lang="en-US" altLang="zh-CN" sz="2800">
              <a:solidFill>
                <a:srgbClr val="0070C0"/>
              </a:solidFill>
            </a:endParaRPr>
          </a:p>
          <a:p>
            <a:r>
              <a:rPr lang="en-US" altLang="zh-CN" sz="2800">
                <a:solidFill>
                  <a:srgbClr val="0070C0"/>
                </a:solidFill>
              </a:rPr>
              <a:t> (1)</a:t>
            </a:r>
            <a:r>
              <a:rPr lang="en-US" altLang="zh-CN" sz="2800">
                <a:solidFill>
                  <a:srgbClr val="FF0000"/>
                </a:solidFill>
              </a:rPr>
              <a:t>a→d</a:t>
            </a:r>
            <a:r>
              <a:rPr lang="en-US" altLang="zh-CN" sz="2800">
                <a:solidFill>
                  <a:srgbClr val="0070C0"/>
                </a:solidFill>
              </a:rPr>
              <a:t> within </a:t>
            </a:r>
            <a:r>
              <a:rPr lang="en-US" altLang="zh-CN" sz="2800" b="1">
                <a:solidFill>
                  <a:srgbClr val="FF0000"/>
                </a:solidFill>
                <a:latin typeface="Malgun Gothic" panose="020B0503020000020004" charset="-127"/>
                <a:ea typeface="Malgun Gothic" panose="020B0503020000020004" charset="-127"/>
                <a:sym typeface="+mn-ea"/>
              </a:rPr>
              <a:t>[ 1</a:t>
            </a:r>
            <a:r>
              <a:rPr lang="en-US" altLang="zh-CN" sz="2800" b="1" baseline="-25000">
                <a:solidFill>
                  <a:srgbClr val="FF0000"/>
                </a:solidFill>
                <a:latin typeface="Malgun Gothic" panose="020B0503020000020004" charset="-127"/>
                <a:ea typeface="Malgun Gothic" panose="020B0503020000020004" charset="-127"/>
                <a:sym typeface="+mn-ea"/>
              </a:rPr>
              <a:t> </a:t>
            </a:r>
            <a:r>
              <a:rPr lang="en-US" altLang="zh-CN" sz="2800" b="1">
                <a:solidFill>
                  <a:srgbClr val="FF0000"/>
                </a:solidFill>
                <a:latin typeface="Malgun Gothic" panose="020B0503020000020004" charset="-127"/>
                <a:ea typeface="Malgun Gothic" panose="020B0503020000020004" charset="-127"/>
                <a:sym typeface="+mn-ea"/>
              </a:rPr>
              <a:t>, 8 ]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a:solidFill>
                <a:srgbClr val="0070C0"/>
              </a:solidFill>
            </a:endParaRPr>
          </a:p>
          <a:p>
            <a:r>
              <a:rPr lang="en-US" altLang="zh-CN" sz="2800">
                <a:solidFill>
                  <a:srgbClr val="0070C0"/>
                </a:solidFill>
              </a:rPr>
              <a:t> (2)Earliest-arrival time 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[1,8]</a:t>
            </a:r>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b="1">
                <a:solidFill>
                  <a:srgbClr val="FF0000"/>
                </a:solidFill>
                <a:latin typeface="Malgun Gothic" panose="020B0503020000020004" charset="-127"/>
                <a:ea typeface="Malgun Gothic" panose="020B0503020000020004" charset="-127"/>
                <a:sym typeface="+mn-ea"/>
              </a:rPr>
              <a:t> </a:t>
            </a:r>
            <a:r>
              <a:rPr lang="en-US" altLang="zh-CN" sz="2800">
                <a:solidFill>
                  <a:srgbClr val="0070C0"/>
                </a:solidFill>
                <a:sym typeface="+mn-ea"/>
              </a:rPr>
              <a:t>is</a:t>
            </a:r>
            <a:r>
              <a:rPr lang="en-US" altLang="zh-CN" sz="2800" b="1">
                <a:solidFill>
                  <a:srgbClr val="FF0000"/>
                </a:solidFill>
                <a:latin typeface="Malgun Gothic" panose="020B0503020000020004" charset="-127"/>
                <a:ea typeface="Malgun Gothic" panose="020B0503020000020004" charset="-127"/>
                <a:sym typeface="+mn-ea"/>
              </a:rPr>
              <a:t> P</a:t>
            </a:r>
            <a:r>
              <a:rPr lang="en-US" altLang="zh-CN" sz="2800" b="1" baseline="-25000">
                <a:solidFill>
                  <a:srgbClr val="FF0000"/>
                </a:solidFill>
                <a:latin typeface="Malgun Gothic" panose="020B0503020000020004" charset="-127"/>
                <a:ea typeface="Malgun Gothic" panose="020B0503020000020004" charset="-127"/>
                <a:sym typeface="+mn-ea"/>
              </a:rPr>
              <a:t>1</a:t>
            </a:r>
            <a:r>
              <a:rPr lang="en-US" altLang="zh-CN" sz="2800" b="1">
                <a:solidFill>
                  <a:srgbClr val="FF0000"/>
                </a:solidFill>
                <a:latin typeface="Malgun Gothic" panose="020B0503020000020004" charset="-127"/>
                <a:ea typeface="Malgun Gothic" panose="020B0503020000020004" charset="-127"/>
                <a:sym typeface="+mn-ea"/>
              </a:rPr>
              <a:t>=</a:t>
            </a:r>
            <a:r>
              <a:rPr lang="en-US" altLang="zh-CN" sz="3600" b="1">
                <a:solidFill>
                  <a:srgbClr val="FF0000"/>
                </a:solidFill>
                <a:latin typeface="Malgun Gothic" panose="020B0503020000020004" charset="-127"/>
                <a:ea typeface="Malgun Gothic" panose="020B0503020000020004" charset="-127"/>
                <a:sym typeface="+mn-ea"/>
              </a:rPr>
              <a:t>&lt;</a:t>
            </a:r>
            <a:r>
              <a:rPr lang="en-US" altLang="zh-CN" sz="2800" b="1">
                <a:solidFill>
                  <a:srgbClr val="FF0000"/>
                </a:solidFill>
                <a:latin typeface="Malgun Gothic" panose="020B0503020000020004" charset="-127"/>
                <a:ea typeface="Malgun Gothic" panose="020B0503020000020004" charset="-127"/>
                <a:sym typeface="+mn-ea"/>
              </a:rPr>
              <a:t>(a,b,1,2),(b,d,4,2)</a:t>
            </a:r>
            <a:r>
              <a:rPr lang="en-US" altLang="zh-CN" sz="3600" b="1">
                <a:solidFill>
                  <a:srgbClr val="FF0000"/>
                </a:solidFill>
                <a:latin typeface="Malgun Gothic" panose="020B0503020000020004" charset="-127"/>
                <a:ea typeface="Malgun Gothic" panose="020B0503020000020004" charset="-127"/>
                <a:sym typeface="+mn-ea"/>
              </a:rPr>
              <a:t>&gt;</a:t>
            </a:r>
            <a:endParaRPr lang="en-US" altLang="zh-CN" sz="3600" b="1">
              <a:solidFill>
                <a:srgbClr val="FF0000"/>
              </a:solidFill>
              <a:latin typeface="Malgun Gothic" panose="020B0503020000020004" charset="-127"/>
              <a:ea typeface="Malgun Gothic" panose="020B0503020000020004" charset="-127"/>
              <a:sym typeface="+mn-ea"/>
            </a:endParaRPr>
          </a:p>
          <a:p>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rPr>
              <a:t> (3)</a:t>
            </a:r>
            <a:r>
              <a:rPr lang="en-US" altLang="zh-CN" sz="2800" i="1">
                <a:solidFill>
                  <a:srgbClr val="0070C0"/>
                </a:solidFill>
              </a:rPr>
              <a:t> Minimum duration</a:t>
            </a:r>
            <a:r>
              <a:rPr lang="en-US" altLang="zh-CN" sz="2800">
                <a:solidFill>
                  <a:srgbClr val="0070C0"/>
                </a:solidFill>
                <a:sym typeface="+mn-ea"/>
              </a:rPr>
              <a:t>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[1,8]</a:t>
            </a:r>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sym typeface="+mn-ea"/>
              </a:rPr>
              <a:t> is </a:t>
            </a:r>
            <a:r>
              <a:rPr lang="en-US" altLang="zh-CN" sz="2800" b="1">
                <a:solidFill>
                  <a:srgbClr val="FF0000"/>
                </a:solidFill>
                <a:latin typeface="Malgun Gothic" panose="020B0503020000020004" charset="-127"/>
                <a:ea typeface="Malgun Gothic" panose="020B0503020000020004" charset="-127"/>
                <a:sym typeface="+mn-ea"/>
              </a:rPr>
              <a:t>P</a:t>
            </a:r>
            <a:r>
              <a:rPr lang="en-US" altLang="zh-CN" sz="2800" b="1" baseline="-25000">
                <a:solidFill>
                  <a:srgbClr val="FF0000"/>
                </a:solidFill>
                <a:latin typeface="Malgun Gothic" panose="020B0503020000020004" charset="-127"/>
                <a:ea typeface="Malgun Gothic" panose="020B0503020000020004" charset="-127"/>
                <a:sym typeface="+mn-ea"/>
              </a:rPr>
              <a:t>2</a:t>
            </a:r>
            <a:r>
              <a:rPr lang="en-US" altLang="zh-CN" sz="2800" b="1">
                <a:solidFill>
                  <a:srgbClr val="FF0000"/>
                </a:solidFill>
                <a:latin typeface="Malgun Gothic" panose="020B0503020000020004" charset="-127"/>
                <a:ea typeface="Malgun Gothic" panose="020B0503020000020004" charset="-127"/>
                <a:sym typeface="+mn-ea"/>
              </a:rPr>
              <a:t>=</a:t>
            </a:r>
            <a:r>
              <a:rPr lang="en-US" altLang="zh-CN" sz="3600" b="1">
                <a:solidFill>
                  <a:srgbClr val="FF0000"/>
                </a:solidFill>
                <a:latin typeface="Malgun Gothic" panose="020B0503020000020004" charset="-127"/>
                <a:ea typeface="Malgun Gothic" panose="020B0503020000020004" charset="-127"/>
                <a:sym typeface="+mn-ea"/>
              </a:rPr>
              <a:t>&lt;</a:t>
            </a:r>
            <a:r>
              <a:rPr lang="en-US" altLang="zh-CN" sz="2800" b="1">
                <a:solidFill>
                  <a:srgbClr val="FF0000"/>
                </a:solidFill>
                <a:latin typeface="Malgun Gothic" panose="020B0503020000020004" charset="-127"/>
                <a:ea typeface="Malgun Gothic" panose="020B0503020000020004" charset="-127"/>
                <a:sym typeface="+mn-ea"/>
              </a:rPr>
              <a:t>(a,c,4,1),(c,d,5,2)</a:t>
            </a:r>
            <a:r>
              <a:rPr lang="en-US" altLang="zh-CN" sz="3600" b="1">
                <a:solidFill>
                  <a:srgbClr val="FF0000"/>
                </a:solidFill>
                <a:latin typeface="Malgun Gothic" panose="020B0503020000020004" charset="-127"/>
                <a:ea typeface="Malgun Gothic" panose="020B0503020000020004" charset="-127"/>
                <a:sym typeface="+mn-ea"/>
              </a:rPr>
              <a:t>&gt;</a:t>
            </a:r>
            <a:endParaRPr lang="en-US" altLang="zh-CN" sz="3600" b="1">
              <a:solidFill>
                <a:srgbClr val="FF0000"/>
              </a:solidFill>
              <a:latin typeface="Malgun Gothic" panose="020B0503020000020004" charset="-127"/>
              <a:ea typeface="Malgun Gothic" panose="020B0503020000020004" charset="-127"/>
            </a:endParaRPr>
          </a:p>
        </p:txBody>
      </p:sp>
      <p:sp>
        <p:nvSpPr>
          <p:cNvPr id="25" name="椭圆 24"/>
          <p:cNvSpPr/>
          <p:nvPr/>
        </p:nvSpPr>
        <p:spPr>
          <a:xfrm>
            <a:off x="2056130" y="55492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2570480" y="55492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1387455" y="6412865"/>
            <a:ext cx="922655" cy="368300"/>
          </a:xfrm>
          <a:prstGeom prst="rect">
            <a:avLst/>
          </a:prstGeom>
          <a:noFill/>
        </p:spPr>
        <p:txBody>
          <a:bodyPr wrap="square" rtlCol="0">
            <a:spAutoFit/>
          </a:bodyPr>
          <a:p>
            <a:r>
              <a:rPr lang="en-US" altLang="zh-CN" b="1"/>
              <a:t>7/37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linds(horizontal)">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8" grpId="0" bldLvl="0" animBg="1"/>
      <p:bldP spid="18" grpId="1" bldLvl="0" animBg="1"/>
      <p:bldP spid="19" grpId="0" animBg="1"/>
      <p:bldP spid="20" grpId="0" animBg="1"/>
      <p:bldP spid="20" grpId="1" animBg="1"/>
      <p:bldP spid="19" grpId="1" animBg="1"/>
      <p:bldP spid="22" grpId="0"/>
      <p:bldP spid="23" grpId="0" bldLvl="0" animBg="1"/>
      <p:bldP spid="23" grpId="1" bldLvl="0" animBg="1"/>
      <p:bldP spid="24" grpId="0"/>
      <p:bldP spid="25" grpId="0" bldLvl="0" animBg="1"/>
      <p:bldP spid="25" grpId="1" bldLvl="0" animBg="1"/>
      <p:bldP spid="26" grpId="0" bldLvl="0" animBg="1"/>
      <p:bldP spid="26"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82994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40190" y="67347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9/37</a:t>
            </a:r>
            <a:endParaRPr lang="en-US" b="1"/>
          </a:p>
        </p:txBody>
      </p:sp>
      <p:sp>
        <p:nvSpPr>
          <p:cNvPr id="7" name="文本框 6"/>
          <p:cNvSpPr txBox="1"/>
          <p:nvPr/>
        </p:nvSpPr>
        <p:spPr>
          <a:xfrm>
            <a:off x="2112010" y="2070100"/>
            <a:ext cx="8349615" cy="3230245"/>
          </a:xfrm>
          <a:prstGeom prst="rect">
            <a:avLst/>
          </a:prstGeom>
          <a:noFill/>
        </p:spPr>
        <p:txBody>
          <a:bodyPr wrap="square" rtlCol="0">
            <a:spAutoFit/>
          </a:bodyPr>
          <a:p>
            <a:r>
              <a:rPr lang="en-US" altLang="zh-CN" sz="3200" b="1">
                <a:solidFill>
                  <a:srgbClr val="FF0000"/>
                </a:solidFill>
              </a:rPr>
              <a:t>Solve the reachability query in the temporal graph</a:t>
            </a:r>
            <a:endParaRPr lang="en-US" altLang="zh-CN" sz="3200" b="1">
              <a:solidFill>
                <a:srgbClr val="FF0000"/>
              </a:solidFill>
            </a:endParaRPr>
          </a:p>
          <a:p>
            <a:r>
              <a:rPr lang="en-US" altLang="zh-CN" sz="4400" b="1"/>
              <a:t>improve</a:t>
            </a:r>
            <a:endParaRPr lang="en-US" altLang="zh-CN" sz="2400" b="1"/>
          </a:p>
          <a:p>
            <a:r>
              <a:rPr lang="en-US" altLang="zh-CN" sz="3200" b="1">
                <a:solidFill>
                  <a:srgbClr val="FF0000"/>
                </a:solidFill>
              </a:rPr>
              <a:t>query processing efficiency</a:t>
            </a:r>
            <a:r>
              <a:rPr lang="en-US" altLang="zh-CN" sz="3200" b="1"/>
              <a:t> </a:t>
            </a:r>
            <a:endParaRPr lang="en-US" altLang="zh-CN" sz="3200" b="1"/>
          </a:p>
          <a:p>
            <a:r>
              <a:rPr lang="en-US" altLang="zh-CN" sz="3200" b="1"/>
              <a:t>and</a:t>
            </a:r>
            <a:endParaRPr lang="en-US" altLang="zh-CN" sz="2400" b="1"/>
          </a:p>
          <a:p>
            <a:r>
              <a:rPr lang="en-US" altLang="zh-CN" sz="3200" b="1">
                <a:solidFill>
                  <a:srgbClr val="FF0000"/>
                </a:solidFill>
              </a:rPr>
              <a:t>Dynamic update </a:t>
            </a:r>
            <a:endParaRPr lang="en-US" altLang="zh-CN" sz="3200" b="1">
              <a:solidFill>
                <a:srgbClr val="FF0000"/>
              </a:solidFill>
            </a:endParaRPr>
          </a:p>
        </p:txBody>
      </p:sp>
      <p:sp>
        <p:nvSpPr>
          <p:cNvPr id="110" name="矩形 109"/>
          <p:cNvSpPr/>
          <p:nvPr/>
        </p:nvSpPr>
        <p:spPr>
          <a:xfrm>
            <a:off x="318135" y="1257300"/>
            <a:ext cx="1224216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p:bldLst>
  </p:timing>
</p:sld>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5135</Words>
  <Application>WPS 演示</Application>
  <PresentationFormat>自定义</PresentationFormat>
  <Paragraphs>498</Paragraphs>
  <Slides>37</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微软雅黑</vt:lpstr>
      <vt:lpstr>华文楷体</vt:lpstr>
      <vt:lpstr>经典综艺体简</vt:lpstr>
      <vt:lpstr>Century Gothic</vt:lpstr>
      <vt:lpstr>Malgun Gothic</vt:lpstr>
      <vt:lpstr>Georgia</vt:lpstr>
      <vt:lpstr>Arial Unicode MS</vt:lpstr>
      <vt:lpstr>等线</vt:lpstr>
      <vt:lpstr>Calibri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Creep</cp:lastModifiedBy>
  <cp:revision>806</cp:revision>
  <dcterms:created xsi:type="dcterms:W3CDTF">2017-08-18T03:02:00Z</dcterms:created>
  <dcterms:modified xsi:type="dcterms:W3CDTF">2018-10-26T01:50:30Z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